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6" roundtripDataSignature="AMtx7mi5TgRoLWSjRMo71oIb/Dt9Rd/l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Black-boldItalic.fntdata"/><Relationship Id="rId12" Type="http://schemas.openxmlformats.org/officeDocument/2006/relationships/slide" Target="slides/slide7.xml"/><Relationship Id="rId34" Type="http://schemas.openxmlformats.org/officeDocument/2006/relationships/font" Target="fonts/RobotoBlack-bold.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cadbdb52e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2cadbdb52ee_0_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cadbdb52e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g2cadbdb52ee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cadbdb52e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2cadbdb52ee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cadbdb52ee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cadbdb52ee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cadbdb52ee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2cadbdb52ee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adbdb52e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cadbdb52ee_0_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cadbdb52ee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2cadbdb52ee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adbdb52ee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2cadbdb52ee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cadbdb52e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g2cadbdb52ee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adbdb52e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2cadbdb52ee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cadbdb52ee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2cadbdb52ee_0_1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cadbdb52ee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cadbdb52ee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cadbdb52ee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cadbdb52ee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cadbdb52ee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cadbdb52ee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cadbdb52ee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cadbdb52ee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cadbdb52ee_0_1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cadbdb52ee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cadbdb52ee_0_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cadbdb52ee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cadbdb52ee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cadbdb52ee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cadbdb52e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g2cadbdb52ee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adbdb52e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g2cadbdb52ee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cadbdb52e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2cadbdb52ee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cadbdb52e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2cadbdb52ee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cadbdb52e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2cadbdb52ee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adbdb52ee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2cadbdb52ee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2" name="Shape 12"/>
        <p:cNvGrpSpPr/>
        <p:nvPr/>
      </p:nvGrpSpPr>
      <p:grpSpPr>
        <a:xfrm>
          <a:off x="0" y="0"/>
          <a:ext cx="0" cy="0"/>
          <a:chOff x="0" y="0"/>
          <a:chExt cx="0" cy="0"/>
        </a:xfrm>
      </p:grpSpPr>
      <p:sp>
        <p:nvSpPr>
          <p:cNvPr id="13" name="Google Shape;13;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pic>
        <p:nvPicPr>
          <p:cNvPr descr="1648061945(1).jpg" id="16" name="Google Shape;16;p21"/>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0" name="Shape 70"/>
        <p:cNvGrpSpPr/>
        <p:nvPr/>
      </p:nvGrpSpPr>
      <p:grpSpPr>
        <a:xfrm>
          <a:off x="0" y="0"/>
          <a:ext cx="0" cy="0"/>
          <a:chOff x="0" y="0"/>
          <a:chExt cx="0" cy="0"/>
        </a:xfrm>
      </p:grpSpPr>
      <p:sp>
        <p:nvSpPr>
          <p:cNvPr id="71" name="Google Shape;71;p3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0"/>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3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6" name="Shape 76"/>
        <p:cNvGrpSpPr/>
        <p:nvPr/>
      </p:nvGrpSpPr>
      <p:grpSpPr>
        <a:xfrm>
          <a:off x="0" y="0"/>
          <a:ext cx="0" cy="0"/>
          <a:chOff x="0" y="0"/>
          <a:chExt cx="0" cy="0"/>
        </a:xfrm>
      </p:grpSpPr>
      <p:sp>
        <p:nvSpPr>
          <p:cNvPr id="77" name="Google Shape;77;p31"/>
          <p:cNvSpPr txBox="1"/>
          <p:nvPr>
            <p:ph type="title"/>
          </p:nvPr>
        </p:nvSpPr>
        <p:spPr>
          <a:xfrm rot="5400000">
            <a:off x="5463778" y="1371601"/>
            <a:ext cx="4388644"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1"/>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9" name="Google Shape;79;p3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7" name="Shape 17"/>
        <p:cNvGrpSpPr/>
        <p:nvPr/>
      </p:nvGrpSpPr>
      <p:grpSpPr>
        <a:xfrm>
          <a:off x="0" y="0"/>
          <a:ext cx="0" cy="0"/>
          <a:chOff x="0" y="0"/>
          <a:chExt cx="0" cy="0"/>
        </a:xfrm>
      </p:grpSpPr>
      <p:sp>
        <p:nvSpPr>
          <p:cNvPr id="18" name="Google Shape;18;p22"/>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 name="Google Shape;20;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3" name="Shape 23"/>
        <p:cNvGrpSpPr/>
        <p:nvPr/>
      </p:nvGrpSpPr>
      <p:grpSpPr>
        <a:xfrm>
          <a:off x="0" y="0"/>
          <a:ext cx="0" cy="0"/>
          <a:chOff x="0" y="0"/>
          <a:chExt cx="0" cy="0"/>
        </a:xfrm>
      </p:grpSpPr>
      <p:sp>
        <p:nvSpPr>
          <p:cNvPr id="24" name="Google Shape;24;p2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3"/>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 name="Google Shape;26;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9" name="Shape 29"/>
        <p:cNvGrpSpPr/>
        <p:nvPr/>
      </p:nvGrpSpPr>
      <p:grpSpPr>
        <a:xfrm>
          <a:off x="0" y="0"/>
          <a:ext cx="0" cy="0"/>
          <a:chOff x="0" y="0"/>
          <a:chExt cx="0" cy="0"/>
        </a:xfrm>
      </p:grpSpPr>
      <p:sp>
        <p:nvSpPr>
          <p:cNvPr id="30" name="Google Shape;30;p24"/>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4"/>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2" name="Google Shape;32;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5" name="Shape 35"/>
        <p:cNvGrpSpPr/>
        <p:nvPr/>
      </p:nvGrpSpPr>
      <p:grpSpPr>
        <a:xfrm>
          <a:off x="0" y="0"/>
          <a:ext cx="0" cy="0"/>
          <a:chOff x="0" y="0"/>
          <a:chExt cx="0" cy="0"/>
        </a:xfrm>
      </p:grpSpPr>
      <p:sp>
        <p:nvSpPr>
          <p:cNvPr id="36" name="Google Shape;36;p2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5"/>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25"/>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9" name="Google Shape;39;p2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2" name="Shape 42"/>
        <p:cNvGrpSpPr/>
        <p:nvPr/>
      </p:nvGrpSpPr>
      <p:grpSpPr>
        <a:xfrm>
          <a:off x="0" y="0"/>
          <a:ext cx="0" cy="0"/>
          <a:chOff x="0" y="0"/>
          <a:chExt cx="0" cy="0"/>
        </a:xfrm>
      </p:grpSpPr>
      <p:sp>
        <p:nvSpPr>
          <p:cNvPr id="43" name="Google Shape;43;p2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6"/>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6"/>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6"/>
          <p:cNvSpPr txBox="1"/>
          <p:nvPr>
            <p:ph idx="3" type="body"/>
          </p:nvPr>
        </p:nvSpPr>
        <p:spPr>
          <a:xfrm>
            <a:off x="4645026" y="1151335"/>
            <a:ext cx="4041775" cy="47982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6"/>
          <p:cNvSpPr txBox="1"/>
          <p:nvPr>
            <p:ph idx="4" type="body"/>
          </p:nvPr>
        </p:nvSpPr>
        <p:spPr>
          <a:xfrm>
            <a:off x="4645026" y="1631156"/>
            <a:ext cx="4041775" cy="2963466"/>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1" name="Shape 51"/>
        <p:cNvGrpSpPr/>
        <p:nvPr/>
      </p:nvGrpSpPr>
      <p:grpSpPr>
        <a:xfrm>
          <a:off x="0" y="0"/>
          <a:ext cx="0" cy="0"/>
          <a:chOff x="0" y="0"/>
          <a:chExt cx="0" cy="0"/>
        </a:xfrm>
      </p:grpSpPr>
      <p:sp>
        <p:nvSpPr>
          <p:cNvPr id="52" name="Google Shape;52;p27"/>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6" name="Shape 56"/>
        <p:cNvGrpSpPr/>
        <p:nvPr/>
      </p:nvGrpSpPr>
      <p:grpSpPr>
        <a:xfrm>
          <a:off x="0" y="0"/>
          <a:ext cx="0" cy="0"/>
          <a:chOff x="0" y="0"/>
          <a:chExt cx="0" cy="0"/>
        </a:xfrm>
      </p:grpSpPr>
      <p:sp>
        <p:nvSpPr>
          <p:cNvPr id="57" name="Google Shape;57;p28"/>
          <p:cNvSpPr txBox="1"/>
          <p:nvPr>
            <p:ph type="title"/>
          </p:nvPr>
        </p:nvSpPr>
        <p:spPr>
          <a:xfrm>
            <a:off x="457201" y="204787"/>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8"/>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9" name="Google Shape;59;p28"/>
          <p:cNvSpPr txBox="1"/>
          <p:nvPr>
            <p:ph idx="2" type="body"/>
          </p:nvPr>
        </p:nvSpPr>
        <p:spPr>
          <a:xfrm>
            <a:off x="457201" y="1076326"/>
            <a:ext cx="3008313" cy="351829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0" name="Google Shape;60;p2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3" name="Shape 63"/>
        <p:cNvGrpSpPr/>
        <p:nvPr/>
      </p:nvGrpSpPr>
      <p:grpSpPr>
        <a:xfrm>
          <a:off x="0" y="0"/>
          <a:ext cx="0" cy="0"/>
          <a:chOff x="0" y="0"/>
          <a:chExt cx="0" cy="0"/>
        </a:xfrm>
      </p:grpSpPr>
      <p:sp>
        <p:nvSpPr>
          <p:cNvPr id="64" name="Google Shape;64;p29"/>
          <p:cNvSpPr txBox="1"/>
          <p:nvPr>
            <p:ph type="title"/>
          </p:nvPr>
        </p:nvSpPr>
        <p:spPr>
          <a:xfrm>
            <a:off x="1792288" y="3600450"/>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9"/>
          <p:cNvSpPr/>
          <p:nvPr>
            <p:ph idx="2" type="pic"/>
          </p:nvPr>
        </p:nvSpPr>
        <p:spPr>
          <a:xfrm>
            <a:off x="1792288" y="459581"/>
            <a:ext cx="5486400" cy="3086100"/>
          </a:xfrm>
          <a:prstGeom prst="rect">
            <a:avLst/>
          </a:prstGeom>
          <a:noFill/>
          <a:ln>
            <a:noFill/>
          </a:ln>
        </p:spPr>
      </p:sp>
      <p:sp>
        <p:nvSpPr>
          <p:cNvPr id="66" name="Google Shape;66;p29"/>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7" name="Google Shape;67;p2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pic>
        <p:nvPicPr>
          <p:cNvPr descr="1648061945(1).jpg" id="11" name="Google Shape;11;p20"/>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20" Type="http://schemas.openxmlformats.org/officeDocument/2006/relationships/image" Target="../media/image13.png"/><Relationship Id="rId11" Type="http://schemas.openxmlformats.org/officeDocument/2006/relationships/hyperlink" Target="https://ds.1sept.ru/" TargetMode="External"/><Relationship Id="rId10" Type="http://schemas.openxmlformats.org/officeDocument/2006/relationships/image" Target="../media/image7.png"/><Relationship Id="rId13" Type="http://schemas.openxmlformats.org/officeDocument/2006/relationships/hyperlink" Target="https://urok.1sept.ru/"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hyperlink" Target="https://t.me/pervoesent" TargetMode="External"/><Relationship Id="rId4" Type="http://schemas.openxmlformats.org/officeDocument/2006/relationships/image" Target="../media/image11.png"/><Relationship Id="rId9" Type="http://schemas.openxmlformats.org/officeDocument/2006/relationships/hyperlink" Target="https://vk.com/digital.september" TargetMode="External"/><Relationship Id="rId15" Type="http://schemas.openxmlformats.org/officeDocument/2006/relationships/hyperlink" Target="https://video.1sept.ru/" TargetMode="External"/><Relationship Id="rId14" Type="http://schemas.openxmlformats.org/officeDocument/2006/relationships/image" Target="../media/image6.png"/><Relationship Id="rId17" Type="http://schemas.openxmlformats.org/officeDocument/2006/relationships/hyperlink" Target="https://1sept.ru/" TargetMode="External"/><Relationship Id="rId16" Type="http://schemas.openxmlformats.org/officeDocument/2006/relationships/image" Target="../media/image10.png"/><Relationship Id="rId5" Type="http://schemas.openxmlformats.org/officeDocument/2006/relationships/hyperlink" Target="https://ok.ru/digital.september" TargetMode="External"/><Relationship Id="rId19" Type="http://schemas.openxmlformats.org/officeDocument/2006/relationships/hyperlink" Target="https://edu.1sept.ru/" TargetMode="External"/><Relationship Id="rId6" Type="http://schemas.openxmlformats.org/officeDocument/2006/relationships/image" Target="../media/image4.png"/><Relationship Id="rId18" Type="http://schemas.openxmlformats.org/officeDocument/2006/relationships/image" Target="../media/image9.png"/><Relationship Id="rId7" Type="http://schemas.openxmlformats.org/officeDocument/2006/relationships/hyperlink" Target="https://www.youtube.com/user/PervoeSentyabrya" TargetMode="External"/><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
          <p:cNvSpPr txBox="1"/>
          <p:nvPr>
            <p:ph type="ctrTitle"/>
          </p:nvPr>
        </p:nvSpPr>
        <p:spPr>
          <a:xfrm>
            <a:off x="685800" y="1597819"/>
            <a:ext cx="7772400" cy="11025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2760"/>
              <a:t>Приемы для обучения чтению с разной глубиной понимания: от обучения в начальной школе до подготовки к ЕГЭ</a:t>
            </a:r>
            <a:endParaRPr sz="2760"/>
          </a:p>
        </p:txBody>
      </p:sp>
      <p:sp>
        <p:nvSpPr>
          <p:cNvPr id="87" name="Google Shape;87;p1"/>
          <p:cNvSpPr txBox="1"/>
          <p:nvPr>
            <p:ph idx="1" type="subTitle"/>
          </p:nvPr>
        </p:nvSpPr>
        <p:spPr>
          <a:xfrm>
            <a:off x="1371600" y="2914650"/>
            <a:ext cx="6400800" cy="1314600"/>
          </a:xfrm>
          <a:prstGeom prst="rect">
            <a:avLst/>
          </a:prstGeom>
        </p:spPr>
        <p:txBody>
          <a:bodyPr anchorCtr="0" anchor="t" bIns="45700" lIns="91425" spcFirstLastPara="1" rIns="91425" wrap="square" tIns="45700">
            <a:normAutofit fontScale="92500" lnSpcReduction="20000"/>
          </a:bodyPr>
          <a:lstStyle/>
          <a:p>
            <a:pPr indent="0" lvl="0" marL="0" rtl="0" algn="ctr">
              <a:spcBef>
                <a:spcPts val="640"/>
              </a:spcBef>
              <a:spcAft>
                <a:spcPts val="0"/>
              </a:spcAft>
              <a:buNone/>
            </a:pPr>
            <a:r>
              <a:rPr lang="ru-RU"/>
              <a:t>А.В. Конобеев, к.пед.н.,</a:t>
            </a:r>
            <a:endParaRPr/>
          </a:p>
          <a:p>
            <a:pPr indent="0" lvl="0" marL="0" rtl="0" algn="ctr">
              <a:spcBef>
                <a:spcPts val="640"/>
              </a:spcBef>
              <a:spcAft>
                <a:spcPts val="0"/>
              </a:spcAft>
              <a:buNone/>
            </a:pPr>
            <a:r>
              <a:rPr lang="ru-RU"/>
              <a:t>главный редактор издательства “Титул”</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2cadbdb52ee_0_59"/>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Понимаем основной смысл</a:t>
            </a:r>
            <a:endParaRPr sz="3060">
              <a:solidFill>
                <a:schemeClr val="lt1"/>
              </a:solidFill>
            </a:endParaRPr>
          </a:p>
        </p:txBody>
      </p:sp>
      <p:sp>
        <p:nvSpPr>
          <p:cNvPr id="151" name="Google Shape;151;g2cadbdb52ee_0_59"/>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ru-RU" sz="2000"/>
              <a:t>Возможные задания:</a:t>
            </a:r>
            <a:endParaRPr sz="2000"/>
          </a:p>
          <a:p>
            <a:pPr indent="-355600" lvl="0" marL="457200" rtl="0" algn="l">
              <a:spcBef>
                <a:spcPts val="360"/>
              </a:spcBef>
              <a:spcAft>
                <a:spcPts val="0"/>
              </a:spcAft>
              <a:buSzPts val="2000"/>
              <a:buChar char="-"/>
            </a:pPr>
            <a:r>
              <a:rPr lang="ru-RU" sz="2000"/>
              <a:t>What was the problem?</a:t>
            </a:r>
            <a:endParaRPr sz="2000"/>
          </a:p>
          <a:p>
            <a:pPr indent="-355600" lvl="0" marL="457200" rtl="0" algn="l">
              <a:spcBef>
                <a:spcPts val="0"/>
              </a:spcBef>
              <a:spcAft>
                <a:spcPts val="0"/>
              </a:spcAft>
              <a:buSzPts val="2000"/>
              <a:buChar char="-"/>
            </a:pPr>
            <a:r>
              <a:rPr lang="ru-RU" sz="2000"/>
              <a:t>Is it good or bad news?</a:t>
            </a:r>
            <a:endParaRPr sz="2000"/>
          </a:p>
          <a:p>
            <a:pPr indent="-355600" lvl="0" marL="457200" rtl="0" algn="l">
              <a:spcBef>
                <a:spcPts val="0"/>
              </a:spcBef>
              <a:spcAft>
                <a:spcPts val="0"/>
              </a:spcAft>
              <a:buSzPts val="2000"/>
              <a:buChar char="-"/>
            </a:pPr>
            <a:r>
              <a:rPr lang="ru-RU" sz="2000"/>
              <a:t>Match paragraphs and pictures</a:t>
            </a:r>
            <a:endParaRPr sz="2000"/>
          </a:p>
          <a:p>
            <a:pPr indent="-355600" lvl="0" marL="457200" rtl="0" algn="l">
              <a:spcBef>
                <a:spcPts val="0"/>
              </a:spcBef>
              <a:spcAft>
                <a:spcPts val="0"/>
              </a:spcAft>
              <a:buSzPts val="2000"/>
              <a:buChar char="-"/>
            </a:pPr>
            <a:r>
              <a:rPr lang="ru-RU" sz="2000"/>
              <a:t>True/False statements</a:t>
            </a:r>
            <a:endParaRPr sz="2000"/>
          </a:p>
          <a:p>
            <a:pPr indent="-355600" lvl="0" marL="457200" rtl="0" algn="l">
              <a:spcBef>
                <a:spcPts val="0"/>
              </a:spcBef>
              <a:spcAft>
                <a:spcPts val="0"/>
              </a:spcAft>
              <a:buSzPts val="2000"/>
              <a:buChar char="-"/>
            </a:pPr>
            <a:r>
              <a:rPr lang="ru-RU" sz="2000"/>
              <a:t>etc</a:t>
            </a:r>
            <a:endParaRPr sz="2000"/>
          </a:p>
        </p:txBody>
      </p:sp>
      <p:pic>
        <p:nvPicPr>
          <p:cNvPr id="152" name="Google Shape;152;g2cadbdb52ee_0_59"/>
          <p:cNvPicPr preferRelativeResize="0"/>
          <p:nvPr/>
        </p:nvPicPr>
        <p:blipFill>
          <a:blip r:embed="rId3">
            <a:alphaModFix/>
          </a:blip>
          <a:stretch>
            <a:fillRect/>
          </a:stretch>
        </p:blipFill>
        <p:spPr>
          <a:xfrm>
            <a:off x="4572000" y="805850"/>
            <a:ext cx="2829350" cy="3877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cadbdb52ee_0_65"/>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Понимаем основной смысл</a:t>
            </a:r>
            <a:endParaRPr sz="3060">
              <a:solidFill>
                <a:schemeClr val="lt1"/>
              </a:solidFill>
            </a:endParaRPr>
          </a:p>
        </p:txBody>
      </p:sp>
      <p:sp>
        <p:nvSpPr>
          <p:cNvPr id="158" name="Google Shape;158;g2cadbdb52ee_0_65"/>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ru-RU" sz="2000"/>
              <a:t>Как понять основной смысл?</a:t>
            </a:r>
            <a:endParaRPr sz="2000"/>
          </a:p>
          <a:p>
            <a:pPr indent="-355600" lvl="0" marL="457200" rtl="0" algn="l">
              <a:spcBef>
                <a:spcPts val="360"/>
              </a:spcBef>
              <a:spcAft>
                <a:spcPts val="0"/>
              </a:spcAft>
              <a:buSzPts val="2000"/>
              <a:buChar char="-"/>
            </a:pPr>
            <a:r>
              <a:rPr lang="ru-RU" sz="2000"/>
              <a:t>по ключевым словам</a:t>
            </a:r>
            <a:endParaRPr sz="2000"/>
          </a:p>
          <a:p>
            <a:pPr indent="-355600" lvl="0" marL="457200" rtl="0" algn="l">
              <a:spcBef>
                <a:spcPts val="0"/>
              </a:spcBef>
              <a:spcAft>
                <a:spcPts val="0"/>
              </a:spcAft>
              <a:buSzPts val="2000"/>
              <a:buChar char="-"/>
            </a:pPr>
            <a:r>
              <a:rPr lang="ru-RU" sz="2000"/>
              <a:t>по тематическому предложению</a:t>
            </a:r>
            <a:endParaRPr sz="2000"/>
          </a:p>
          <a:p>
            <a:pPr indent="0" lvl="0" marL="0" rtl="0" algn="l">
              <a:spcBef>
                <a:spcPts val="360"/>
              </a:spcBef>
              <a:spcAft>
                <a:spcPts val="0"/>
              </a:spcAft>
              <a:buNone/>
            </a:pPr>
            <a:r>
              <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2cadbdb52ee_0_71"/>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Понимаем основной смысл в ЕГЭ</a:t>
            </a:r>
            <a:endParaRPr sz="3060">
              <a:solidFill>
                <a:schemeClr val="lt1"/>
              </a:solidFill>
            </a:endParaRPr>
          </a:p>
        </p:txBody>
      </p:sp>
      <p:sp>
        <p:nvSpPr>
          <p:cNvPr id="164" name="Google Shape;164;g2cadbdb52ee_0_71"/>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355600" lvl="0" marL="457200" rtl="0" algn="l">
              <a:spcBef>
                <a:spcPts val="360"/>
              </a:spcBef>
              <a:spcAft>
                <a:spcPts val="0"/>
              </a:spcAft>
              <a:buSzPts val="2000"/>
              <a:buAutoNum type="arabicPeriod"/>
            </a:pPr>
            <a:r>
              <a:rPr lang="ru-RU" sz="2000"/>
              <a:t>Читаем заголовки. What words are you likely to see in the texts?</a:t>
            </a:r>
            <a:endParaRPr sz="2000"/>
          </a:p>
          <a:p>
            <a:pPr indent="-355600" lvl="0" marL="457200" rtl="0" algn="l">
              <a:spcBef>
                <a:spcPts val="0"/>
              </a:spcBef>
              <a:spcAft>
                <a:spcPts val="0"/>
              </a:spcAft>
              <a:buSzPts val="2000"/>
              <a:buAutoNum type="arabicPeriod"/>
            </a:pPr>
            <a:r>
              <a:rPr lang="ru-RU" sz="2000"/>
              <a:t>Читаем первое и последнее предложение абзаца</a:t>
            </a:r>
            <a:endParaRPr sz="2000"/>
          </a:p>
          <a:p>
            <a:pPr indent="0" lvl="0" marL="457200" rtl="0" algn="l">
              <a:spcBef>
                <a:spcPts val="360"/>
              </a:spcBef>
              <a:spcAft>
                <a:spcPts val="0"/>
              </a:spcAft>
              <a:buNone/>
            </a:pPr>
            <a:r>
              <a:t/>
            </a:r>
            <a:endParaRPr sz="2000"/>
          </a:p>
          <a:p>
            <a:pPr indent="0" lvl="0" marL="0" rtl="0" algn="l">
              <a:spcBef>
                <a:spcPts val="360"/>
              </a:spcBef>
              <a:spcAft>
                <a:spcPts val="0"/>
              </a:spcAft>
              <a:buNone/>
            </a:pPr>
            <a:r>
              <a:t/>
            </a:r>
            <a:endParaRPr sz="2000"/>
          </a:p>
        </p:txBody>
      </p:sp>
      <p:pic>
        <p:nvPicPr>
          <p:cNvPr id="165" name="Google Shape;165;g2cadbdb52ee_0_71"/>
          <p:cNvPicPr preferRelativeResize="0"/>
          <p:nvPr/>
        </p:nvPicPr>
        <p:blipFill>
          <a:blip r:embed="rId3">
            <a:alphaModFix/>
          </a:blip>
          <a:stretch>
            <a:fillRect/>
          </a:stretch>
        </p:blipFill>
        <p:spPr>
          <a:xfrm>
            <a:off x="627800" y="2026573"/>
            <a:ext cx="7149949" cy="2303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cadbdb52ee_0_77"/>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Понимаем основной смысл в ЕГЭ</a:t>
            </a:r>
            <a:endParaRPr sz="3060">
              <a:solidFill>
                <a:schemeClr val="lt1"/>
              </a:solidFill>
            </a:endParaRPr>
          </a:p>
        </p:txBody>
      </p:sp>
      <p:sp>
        <p:nvSpPr>
          <p:cNvPr id="171" name="Google Shape;171;g2cadbdb52ee_0_77"/>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457200" rtl="0" algn="l">
              <a:spcBef>
                <a:spcPts val="360"/>
              </a:spcBef>
              <a:spcAft>
                <a:spcPts val="0"/>
              </a:spcAft>
              <a:buNone/>
            </a:pPr>
            <a:r>
              <a:t/>
            </a:r>
            <a:endParaRPr sz="2000"/>
          </a:p>
          <a:p>
            <a:pPr indent="0" lvl="0" marL="457200" rtl="0" algn="l">
              <a:spcBef>
                <a:spcPts val="360"/>
              </a:spcBef>
              <a:spcAft>
                <a:spcPts val="0"/>
              </a:spcAft>
              <a:buNone/>
            </a:pPr>
            <a:r>
              <a:t/>
            </a:r>
            <a:endParaRPr sz="2000"/>
          </a:p>
          <a:p>
            <a:pPr indent="0" lvl="0" marL="0" rtl="0" algn="l">
              <a:spcBef>
                <a:spcPts val="360"/>
              </a:spcBef>
              <a:spcAft>
                <a:spcPts val="0"/>
              </a:spcAft>
              <a:buNone/>
            </a:pPr>
            <a:r>
              <a:t/>
            </a:r>
            <a:endParaRPr sz="2000"/>
          </a:p>
        </p:txBody>
      </p:sp>
      <p:pic>
        <p:nvPicPr>
          <p:cNvPr id="172" name="Google Shape;172;g2cadbdb52ee_0_77"/>
          <p:cNvPicPr preferRelativeResize="0"/>
          <p:nvPr/>
        </p:nvPicPr>
        <p:blipFill>
          <a:blip r:embed="rId3">
            <a:alphaModFix/>
          </a:blip>
          <a:stretch>
            <a:fillRect/>
          </a:stretch>
        </p:blipFill>
        <p:spPr>
          <a:xfrm>
            <a:off x="2213800" y="693775"/>
            <a:ext cx="4103299" cy="39761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2cadbdb52ee_0_100"/>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2660">
                <a:solidFill>
                  <a:schemeClr val="lt1"/>
                </a:solidFill>
              </a:rPr>
              <a:t>Что поможет научить</a:t>
            </a:r>
            <a:endParaRPr sz="2660">
              <a:solidFill>
                <a:schemeClr val="lt1"/>
              </a:solidFill>
            </a:endParaRPr>
          </a:p>
        </p:txBody>
      </p:sp>
      <p:sp>
        <p:nvSpPr>
          <p:cNvPr id="178" name="Google Shape;178;g2cadbdb52ee_0_100"/>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ru-RU" sz="2000"/>
              <a:t>Игры и задания:</a:t>
            </a:r>
            <a:endParaRPr sz="2000"/>
          </a:p>
          <a:p>
            <a:pPr indent="0" lvl="0" marL="457200" rtl="0" algn="l">
              <a:spcBef>
                <a:spcPts val="360"/>
              </a:spcBef>
              <a:spcAft>
                <a:spcPts val="0"/>
              </a:spcAft>
              <a:buNone/>
            </a:pPr>
            <a:r>
              <a:t/>
            </a:r>
            <a:endParaRPr sz="2000"/>
          </a:p>
          <a:p>
            <a:pPr indent="-355600" lvl="0" marL="457200" rtl="0" algn="l">
              <a:spcBef>
                <a:spcPts val="360"/>
              </a:spcBef>
              <a:spcAft>
                <a:spcPts val="0"/>
              </a:spcAft>
              <a:buSzPts val="2000"/>
              <a:buAutoNum type="arabicPeriod"/>
            </a:pPr>
            <a:r>
              <a:rPr lang="ru-RU" sz="2000"/>
              <a:t>Учитель называет тип информации, которую нужно найти в тексте (In which paragraph can you find information about..?)</a:t>
            </a:r>
            <a:endParaRPr sz="2000"/>
          </a:p>
          <a:p>
            <a:pPr indent="-355600" lvl="0" marL="457200" rtl="0" algn="l">
              <a:spcBef>
                <a:spcPts val="0"/>
              </a:spcBef>
              <a:spcAft>
                <a:spcPts val="0"/>
              </a:spcAft>
              <a:buSzPts val="2000"/>
              <a:buAutoNum type="arabicPeriod"/>
            </a:pPr>
            <a:r>
              <a:rPr lang="ru-RU" sz="2000"/>
              <a:t>Задание на соотнесение текстов и заголовков, картинок, ключевых слов</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2cadbdb52ee_0_89"/>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2660">
                <a:solidFill>
                  <a:schemeClr val="lt1"/>
                </a:solidFill>
              </a:rPr>
              <a:t>Понимаем запрошенную информацию</a:t>
            </a:r>
            <a:endParaRPr sz="2660">
              <a:solidFill>
                <a:schemeClr val="lt1"/>
              </a:solidFill>
            </a:endParaRPr>
          </a:p>
        </p:txBody>
      </p:sp>
      <p:sp>
        <p:nvSpPr>
          <p:cNvPr id="184" name="Google Shape;184;g2cadbdb52ee_0_89"/>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ru-RU" sz="2000"/>
              <a:t>Ключевая задача - читать не весь текст, а только быстро найти то, что нужно, отсекая лишнее.</a:t>
            </a:r>
            <a:endParaRPr sz="2000"/>
          </a:p>
          <a:p>
            <a:pPr indent="0" lvl="0" marL="0" rtl="0" algn="l">
              <a:spcBef>
                <a:spcPts val="360"/>
              </a:spcBef>
              <a:spcAft>
                <a:spcPts val="0"/>
              </a:spcAft>
              <a:buNone/>
            </a:pPr>
            <a:r>
              <a:rPr lang="ru-RU" sz="2000"/>
              <a:t>Возможные задания: Who..? When..? How much..? Which..? How..?</a:t>
            </a:r>
            <a:endParaRPr sz="2000"/>
          </a:p>
          <a:p>
            <a:pPr indent="0" lvl="0" marL="0" rtl="0" algn="l">
              <a:spcBef>
                <a:spcPts val="360"/>
              </a:spcBef>
              <a:spcAft>
                <a:spcPts val="0"/>
              </a:spcAft>
              <a:buNone/>
            </a:pPr>
            <a:r>
              <a:rPr lang="ru-RU" sz="2000"/>
              <a:t>Алгоритм: читаем первое предложение каждого абзаца (при необходимости - и последнее), определяем где может быть нужная информация. Просматриваем абзац только чтобы найти ответ и ищем только его</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cadbdb52ee_0_95"/>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2660">
                <a:solidFill>
                  <a:schemeClr val="lt1"/>
                </a:solidFill>
              </a:rPr>
              <a:t>Что поможет научить</a:t>
            </a:r>
            <a:endParaRPr sz="2660">
              <a:solidFill>
                <a:schemeClr val="lt1"/>
              </a:solidFill>
            </a:endParaRPr>
          </a:p>
        </p:txBody>
      </p:sp>
      <p:sp>
        <p:nvSpPr>
          <p:cNvPr id="190" name="Google Shape;190;g2cadbdb52ee_0_95"/>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ru-RU" sz="2000"/>
              <a:t>Игры и задания:</a:t>
            </a:r>
            <a:endParaRPr sz="2000"/>
          </a:p>
          <a:p>
            <a:pPr indent="-355600" lvl="0" marL="457200" rtl="0" algn="l">
              <a:spcBef>
                <a:spcPts val="360"/>
              </a:spcBef>
              <a:spcAft>
                <a:spcPts val="0"/>
              </a:spcAft>
              <a:buSzPts val="2000"/>
              <a:buAutoNum type="arabicPeriod"/>
            </a:pPr>
            <a:r>
              <a:rPr lang="ru-RU" sz="2000"/>
              <a:t>Самый быстрый: учитель называет слово, которое нужно найти в тексте, ученики соревнуются кто быстрее найдет</a:t>
            </a:r>
            <a:endParaRPr sz="2000"/>
          </a:p>
          <a:p>
            <a:pPr indent="-355600" lvl="0" marL="457200" rtl="0" algn="l">
              <a:spcBef>
                <a:spcPts val="0"/>
              </a:spcBef>
              <a:spcAft>
                <a:spcPts val="0"/>
              </a:spcAft>
              <a:buSzPts val="2000"/>
              <a:buAutoNum type="arabicPeriod"/>
            </a:pPr>
            <a:r>
              <a:rPr lang="ru-RU" sz="2000"/>
              <a:t>У учеников текст с пропусками и fact file. Нужно заполнить пробелов в тексте на скорость.</a:t>
            </a:r>
            <a:endParaRPr sz="2000"/>
          </a:p>
          <a:p>
            <a:pPr indent="-355600" lvl="0" marL="457200" rtl="0" algn="l">
              <a:spcBef>
                <a:spcPts val="0"/>
              </a:spcBef>
              <a:spcAft>
                <a:spcPts val="0"/>
              </a:spcAft>
              <a:buSzPts val="2000"/>
              <a:buAutoNum type="arabicPeriod"/>
            </a:pPr>
            <a:r>
              <a:rPr lang="ru-RU" sz="2000"/>
              <a:t>Jigsaw reading: у учеников текст, разрезанный на абзацы. Надо восстановить порядок (опираемся на даты, маркеры последовательности)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cadbdb52ee_0_105"/>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2660">
                <a:solidFill>
                  <a:schemeClr val="lt1"/>
                </a:solidFill>
              </a:rPr>
              <a:t>Sequencing</a:t>
            </a:r>
            <a:endParaRPr sz="2660">
              <a:solidFill>
                <a:schemeClr val="lt1"/>
              </a:solidFill>
            </a:endParaRPr>
          </a:p>
        </p:txBody>
      </p:sp>
      <p:sp>
        <p:nvSpPr>
          <p:cNvPr id="196" name="Google Shape;196;g2cadbdb52ee_0_105"/>
          <p:cNvSpPr txBox="1"/>
          <p:nvPr>
            <p:ph idx="1" type="body"/>
          </p:nvPr>
        </p:nvSpPr>
        <p:spPr>
          <a:xfrm>
            <a:off x="457200" y="1200151"/>
            <a:ext cx="8229600" cy="3394500"/>
          </a:xfrm>
          <a:prstGeom prst="rect">
            <a:avLst/>
          </a:prstGeom>
        </p:spPr>
        <p:txBody>
          <a:bodyPr anchorCtr="0" anchor="t" bIns="45700" lIns="91425" spcFirstLastPara="1" rIns="91425" wrap="square" tIns="45700">
            <a:normAutofit fontScale="70000" lnSpcReduction="10000"/>
          </a:bodyPr>
          <a:lstStyle/>
          <a:p>
            <a:pPr indent="0" lvl="0" marL="0" rtl="0" algn="l">
              <a:lnSpc>
                <a:spcPct val="90000"/>
              </a:lnSpc>
              <a:spcBef>
                <a:spcPts val="0"/>
              </a:spcBef>
              <a:spcAft>
                <a:spcPts val="0"/>
              </a:spcAft>
              <a:buNone/>
            </a:pPr>
            <a:r>
              <a:rPr lang="ru-RU" sz="2600"/>
              <a:t>At a job interview the interviewer said to the potential employee,</a:t>
            </a:r>
            <a:endParaRPr sz="2800"/>
          </a:p>
          <a:p>
            <a:pPr indent="0" lvl="0" marL="0" rtl="0" algn="l">
              <a:lnSpc>
                <a:spcPct val="90000"/>
              </a:lnSpc>
              <a:spcBef>
                <a:spcPts val="1000"/>
              </a:spcBef>
              <a:spcAft>
                <a:spcPts val="0"/>
              </a:spcAft>
              <a:buNone/>
            </a:pPr>
            <a:r>
              <a:rPr lang="ru-RU" sz="2600"/>
              <a:t>  ‘</a:t>
            </a:r>
            <a:r>
              <a:rPr b="1" lang="ru-RU" sz="2600"/>
              <a:t>I’ve</a:t>
            </a:r>
            <a:r>
              <a:rPr lang="ru-RU" sz="2600"/>
              <a:t> never </a:t>
            </a:r>
            <a:r>
              <a:rPr b="1" lang="ru-RU" sz="2600"/>
              <a:t>quit</a:t>
            </a:r>
            <a:r>
              <a:rPr lang="ru-RU" sz="2600"/>
              <a:t> a job in my life.’</a:t>
            </a:r>
            <a:endParaRPr sz="2600"/>
          </a:p>
          <a:p>
            <a:pPr indent="0" lvl="0" marL="0" rtl="0" algn="l">
              <a:lnSpc>
                <a:spcPct val="90000"/>
              </a:lnSpc>
              <a:spcBef>
                <a:spcPts val="1000"/>
              </a:spcBef>
              <a:spcAft>
                <a:spcPts val="0"/>
              </a:spcAft>
              <a:buNone/>
            </a:pPr>
            <a:r>
              <a:rPr lang="ru-RU" sz="2600"/>
              <a:t>   ‘Well, yes, </a:t>
            </a:r>
            <a:r>
              <a:rPr b="1" lang="ru-RU" sz="2600"/>
              <a:t>you’ve worked</a:t>
            </a:r>
            <a:r>
              <a:rPr lang="ru-RU" sz="2600"/>
              <a:t> for a lot of different companies, but </a:t>
            </a:r>
            <a:r>
              <a:rPr b="1" lang="ru-RU" sz="2600"/>
              <a:t>you’ve</a:t>
            </a:r>
            <a:r>
              <a:rPr lang="ru-RU" sz="2600"/>
              <a:t> never </a:t>
            </a:r>
            <a:r>
              <a:rPr b="1" lang="ru-RU" sz="2600"/>
              <a:t>stayed</a:t>
            </a:r>
            <a:r>
              <a:rPr lang="ru-RU" sz="2600"/>
              <a:t> with any employer for longer than three months.’ continued the interviewer,  </a:t>
            </a:r>
            <a:endParaRPr sz="2800"/>
          </a:p>
          <a:p>
            <a:pPr indent="0" lvl="0" marL="0" rtl="0" algn="l">
              <a:lnSpc>
                <a:spcPct val="90000"/>
              </a:lnSpc>
              <a:spcBef>
                <a:spcPts val="1000"/>
              </a:spcBef>
              <a:spcAft>
                <a:spcPts val="0"/>
              </a:spcAft>
              <a:buNone/>
            </a:pPr>
            <a:r>
              <a:rPr lang="ru-RU" sz="2600"/>
              <a:t> ‘Oh no, that’s not how it is at all,’ answered the candidate, </a:t>
            </a:r>
            <a:endParaRPr sz="2800"/>
          </a:p>
          <a:p>
            <a:pPr indent="0" lvl="0" marL="0" rtl="0" algn="l">
              <a:lnSpc>
                <a:spcPct val="90000"/>
              </a:lnSpc>
              <a:spcBef>
                <a:spcPts val="1000"/>
              </a:spcBef>
              <a:spcAft>
                <a:spcPts val="0"/>
              </a:spcAft>
              <a:buNone/>
            </a:pPr>
            <a:r>
              <a:rPr lang="ru-RU" sz="2600"/>
              <a:t>‘So I see here on your CV that </a:t>
            </a:r>
            <a:r>
              <a:rPr b="1" lang="ru-RU" sz="2600"/>
              <a:t>you’ve had</a:t>
            </a:r>
            <a:r>
              <a:rPr lang="ru-RU" sz="2600"/>
              <a:t> twelve jobs in the last three years.’ </a:t>
            </a:r>
            <a:endParaRPr sz="2800"/>
          </a:p>
          <a:p>
            <a:pPr indent="0" lvl="0" marL="0" rtl="0" algn="l">
              <a:lnSpc>
                <a:spcPct val="90000"/>
              </a:lnSpc>
              <a:spcBef>
                <a:spcPts val="1000"/>
              </a:spcBef>
              <a:spcAft>
                <a:spcPts val="0"/>
              </a:spcAft>
              <a:buNone/>
            </a:pPr>
            <a:r>
              <a:rPr lang="ru-RU" sz="2600"/>
              <a:t>   ‘Oh yes,’ replied the candidate, ‘That’s right. </a:t>
            </a:r>
            <a:r>
              <a:rPr b="1" lang="ru-RU" sz="2600"/>
              <a:t>I’ve had</a:t>
            </a:r>
            <a:r>
              <a:rPr lang="ru-RU" sz="2600"/>
              <a:t> a lot of experience working in this area.’</a:t>
            </a:r>
            <a:endParaRPr sz="2800"/>
          </a:p>
          <a:p>
            <a:pPr indent="0" lvl="0" marL="0" rtl="0" algn="l">
              <a:lnSpc>
                <a:spcPct val="90000"/>
              </a:lnSpc>
              <a:spcBef>
                <a:spcPts val="1000"/>
              </a:spcBef>
              <a:spcAft>
                <a:spcPts val="0"/>
              </a:spcAft>
              <a:buNone/>
            </a:pPr>
            <a:r>
              <a:rPr lang="ru-RU" sz="2600"/>
              <a:t>  ‘To me, that gives the impression that you quit your jobs as soon as you get bored with them. Is this true?’</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cadbdb52ee_0_110"/>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2660">
                <a:solidFill>
                  <a:schemeClr val="lt1"/>
                </a:solidFill>
              </a:rPr>
              <a:t>Sequencing (answer)</a:t>
            </a:r>
            <a:endParaRPr sz="2660">
              <a:solidFill>
                <a:schemeClr val="lt1"/>
              </a:solidFill>
            </a:endParaRPr>
          </a:p>
        </p:txBody>
      </p:sp>
      <p:sp>
        <p:nvSpPr>
          <p:cNvPr id="202" name="Google Shape;202;g2cadbdb52ee_0_110"/>
          <p:cNvSpPr txBox="1"/>
          <p:nvPr>
            <p:ph idx="1" type="body"/>
          </p:nvPr>
        </p:nvSpPr>
        <p:spPr>
          <a:xfrm>
            <a:off x="457200" y="1200151"/>
            <a:ext cx="8229600" cy="3394500"/>
          </a:xfrm>
          <a:prstGeom prst="rect">
            <a:avLst/>
          </a:prstGeom>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Font typeface="Arial"/>
              <a:buNone/>
            </a:pPr>
            <a:r>
              <a:rPr lang="ru-RU" sz="2400"/>
              <a:t>At a job interview the interviewer said to the potential employee, </a:t>
            </a:r>
            <a:br>
              <a:rPr lang="ru-RU" sz="2400"/>
            </a:br>
            <a:r>
              <a:rPr lang="ru-RU" sz="2400"/>
              <a:t>   ‘So I see here on your CV that </a:t>
            </a:r>
            <a:r>
              <a:rPr b="1" lang="ru-RU" sz="2400"/>
              <a:t>you’ve had</a:t>
            </a:r>
            <a:r>
              <a:rPr lang="ru-RU" sz="2400"/>
              <a:t> twelve jobs in the last three years.’ </a:t>
            </a:r>
            <a:br>
              <a:rPr lang="ru-RU" sz="2400"/>
            </a:br>
            <a:r>
              <a:rPr lang="ru-RU" sz="2400"/>
              <a:t>   ‘Oh yes,’ replied the candidate, ‘That’s right. </a:t>
            </a:r>
            <a:r>
              <a:rPr b="1" lang="ru-RU" sz="2400"/>
              <a:t>I’ve had</a:t>
            </a:r>
            <a:r>
              <a:rPr lang="ru-RU" sz="2400"/>
              <a:t> a lot of experience working in this area.’</a:t>
            </a:r>
            <a:br>
              <a:rPr lang="ru-RU" sz="2400"/>
            </a:br>
            <a:r>
              <a:rPr lang="ru-RU" sz="2400"/>
              <a:t>   ‘Well, yes, </a:t>
            </a:r>
            <a:r>
              <a:rPr b="1" lang="ru-RU" sz="2400"/>
              <a:t>you’ve worked</a:t>
            </a:r>
            <a:r>
              <a:rPr lang="ru-RU" sz="2400"/>
              <a:t> for a lot of different companies, but </a:t>
            </a:r>
            <a:r>
              <a:rPr b="1" lang="ru-RU" sz="2400"/>
              <a:t>you’ve</a:t>
            </a:r>
            <a:r>
              <a:rPr lang="ru-RU" sz="2400"/>
              <a:t> never </a:t>
            </a:r>
            <a:r>
              <a:rPr b="1" lang="ru-RU" sz="2400"/>
              <a:t>stayed</a:t>
            </a:r>
            <a:r>
              <a:rPr lang="ru-RU" sz="2400"/>
              <a:t> with any employer for longer than three months.’ continued the interviewer,   ‘To me, that gives the impression that you quit your jobs as soon as you get bored with them. Is this true?’</a:t>
            </a:r>
            <a:br>
              <a:rPr lang="ru-RU" sz="2400"/>
            </a:br>
            <a:r>
              <a:rPr lang="ru-RU" sz="2400"/>
              <a:t>   ‘Oh no, that’s not how it is at all,’ answered the candidate, ‘</a:t>
            </a:r>
            <a:r>
              <a:rPr b="1" lang="ru-RU" sz="2400"/>
              <a:t>I’ve</a:t>
            </a:r>
            <a:r>
              <a:rPr lang="ru-RU" sz="2400"/>
              <a:t> never </a:t>
            </a:r>
            <a:r>
              <a:rPr b="1" lang="ru-RU" sz="2400"/>
              <a:t>quit</a:t>
            </a:r>
            <a:r>
              <a:rPr lang="ru-RU" sz="2400"/>
              <a:t> a job in my life.’</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2cadbdb52ee_0_115"/>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2660">
                <a:solidFill>
                  <a:schemeClr val="lt1"/>
                </a:solidFill>
              </a:rPr>
              <a:t>Summaries</a:t>
            </a:r>
            <a:endParaRPr sz="2660">
              <a:solidFill>
                <a:schemeClr val="lt1"/>
              </a:solidFill>
            </a:endParaRPr>
          </a:p>
        </p:txBody>
      </p:sp>
      <p:sp>
        <p:nvSpPr>
          <p:cNvPr id="208" name="Google Shape;208;g2cadbdb52ee_0_115"/>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ru-RU" sz="2400"/>
              <a:t>Прочитайте текст и подберите наиболее подходящее summary. Создать можно с помощью нейросети twee, или взять написанные учениками summaries.</a:t>
            </a:r>
            <a:endParaRPr sz="2400"/>
          </a:p>
          <a:p>
            <a:pPr indent="0" lvl="0" marL="0" rtl="0" algn="l">
              <a:lnSpc>
                <a:spcPct val="90000"/>
              </a:lnSpc>
              <a:spcBef>
                <a:spcPts val="0"/>
              </a:spcBef>
              <a:spcAft>
                <a:spcPts val="0"/>
              </a:spcAft>
              <a:buNone/>
            </a:pPr>
            <a:r>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457200" y="205979"/>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93" name="Google Shape;93;p2"/>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ru-RU" sz="2900"/>
              <a:t>Сегодня мы:</a:t>
            </a:r>
            <a:endParaRPr sz="2900"/>
          </a:p>
          <a:p>
            <a:pPr indent="-279400" lvl="0" marL="457200" rtl="0" algn="l">
              <a:spcBef>
                <a:spcPts val="360"/>
              </a:spcBef>
              <a:spcAft>
                <a:spcPts val="0"/>
              </a:spcAft>
              <a:buSzPts val="800"/>
              <a:buChar char="-"/>
            </a:pPr>
            <a:r>
              <a:rPr lang="ru-RU" sz="2200"/>
              <a:t>вспомним виды чтения</a:t>
            </a:r>
            <a:endParaRPr sz="2200"/>
          </a:p>
          <a:p>
            <a:pPr indent="-279400" lvl="0" marL="457200" rtl="0" algn="l">
              <a:spcBef>
                <a:spcPts val="0"/>
              </a:spcBef>
              <a:spcAft>
                <a:spcPts val="0"/>
              </a:spcAft>
              <a:buSzPts val="800"/>
              <a:buChar char="-"/>
            </a:pPr>
            <a:r>
              <a:rPr lang="ru-RU" sz="2200"/>
              <a:t>рассмотрим приемы для обучения чтению с заданной глубиной понимания</a:t>
            </a:r>
            <a:endParaRPr sz="2200"/>
          </a:p>
          <a:p>
            <a:pPr indent="-279400" lvl="0" marL="457200" rtl="0" algn="l">
              <a:spcBef>
                <a:spcPts val="0"/>
              </a:spcBef>
              <a:spcAft>
                <a:spcPts val="0"/>
              </a:spcAft>
              <a:buSzPts val="800"/>
              <a:buChar char="-"/>
            </a:pPr>
            <a:r>
              <a:rPr lang="ru-RU" sz="2200"/>
              <a:t>поделимся способами быстрого выполнения заданий части Чтение ЕГЭ</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g2cadbdb52ee_0_142"/>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2660">
                <a:solidFill>
                  <a:schemeClr val="lt1"/>
                </a:solidFill>
              </a:rPr>
              <a:t>Полное понимание</a:t>
            </a:r>
            <a:endParaRPr sz="2660">
              <a:solidFill>
                <a:schemeClr val="lt1"/>
              </a:solidFill>
            </a:endParaRPr>
          </a:p>
        </p:txBody>
      </p:sp>
      <p:sp>
        <p:nvSpPr>
          <p:cNvPr id="214" name="Google Shape;214;g2cadbdb52ee_0_142"/>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lnSpc>
                <a:spcPct val="90000"/>
              </a:lnSpc>
              <a:spcBef>
                <a:spcPts val="0"/>
              </a:spcBef>
              <a:spcAft>
                <a:spcPts val="0"/>
              </a:spcAft>
              <a:buNone/>
            </a:pPr>
            <a:r>
              <a:rPr lang="ru-RU" sz="2400"/>
              <a:t>Нужно понять не только детали, но и интерпретировать их.</a:t>
            </a:r>
            <a:endParaRPr sz="2400"/>
          </a:p>
          <a:p>
            <a:pPr indent="0" lvl="0" marL="0" rtl="0" algn="l">
              <a:lnSpc>
                <a:spcPct val="90000"/>
              </a:lnSpc>
              <a:spcBef>
                <a:spcPts val="0"/>
              </a:spcBef>
              <a:spcAft>
                <a:spcPts val="0"/>
              </a:spcAft>
              <a:buNone/>
            </a:pPr>
            <a:r>
              <a:rPr lang="ru-RU" sz="2400"/>
              <a:t>Возможные вопросы: Why..? How..? What was the reason..?</a:t>
            </a:r>
            <a:endParaRPr sz="2400"/>
          </a:p>
          <a:p>
            <a:pPr indent="0" lvl="0" marL="0" rtl="0" algn="l">
              <a:lnSpc>
                <a:spcPct val="90000"/>
              </a:lnSpc>
              <a:spcBef>
                <a:spcPts val="0"/>
              </a:spcBef>
              <a:spcAft>
                <a:spcPts val="0"/>
              </a:spcAft>
              <a:buNone/>
            </a:pPr>
            <a:r>
              <a:rPr lang="ru-RU" sz="2400"/>
              <a:t>Как научить: задания, для ответа на которые нужно прочитать несколько частей текста, например What kind of person was Aunt Anne?</a:t>
            </a:r>
            <a:endParaRPr sz="2400"/>
          </a:p>
          <a:p>
            <a:pPr indent="0" lvl="0" marL="0" rtl="0" algn="l">
              <a:lnSpc>
                <a:spcPct val="90000"/>
              </a:lnSpc>
              <a:spcBef>
                <a:spcPts val="0"/>
              </a:spcBef>
              <a:spcAft>
                <a:spcPts val="0"/>
              </a:spcAft>
              <a:buNone/>
            </a:pPr>
            <a:r>
              <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2cadbdb52ee_0_147"/>
          <p:cNvSpPr txBox="1"/>
          <p:nvPr>
            <p:ph type="title"/>
          </p:nvPr>
        </p:nvSpPr>
        <p:spPr>
          <a:xfrm>
            <a:off x="457200" y="205979"/>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20" name="Google Shape;220;g2cadbdb52ee_0_147"/>
          <p:cNvSpPr txBox="1"/>
          <p:nvPr>
            <p:ph idx="1" type="body"/>
          </p:nvPr>
        </p:nvSpPr>
        <p:spPr>
          <a:xfrm>
            <a:off x="457200" y="1200151"/>
            <a:ext cx="8229600" cy="3394500"/>
          </a:xfrm>
          <a:prstGeom prst="rect">
            <a:avLst/>
          </a:prstGeom>
        </p:spPr>
        <p:txBody>
          <a:bodyPr anchorCtr="0" anchor="t" bIns="45700" lIns="91425" spcFirstLastPara="1" rIns="91425" wrap="square" tIns="45700">
            <a:normAutofit fontScale="85000" lnSpcReduction="20000"/>
          </a:bodyPr>
          <a:lstStyle/>
          <a:p>
            <a:pPr indent="-342900" lvl="0" marL="342900" rtl="0" algn="ctr">
              <a:lnSpc>
                <a:spcPct val="80000"/>
              </a:lnSpc>
              <a:spcBef>
                <a:spcPts val="0"/>
              </a:spcBef>
              <a:spcAft>
                <a:spcPts val="0"/>
              </a:spcAft>
              <a:buClr>
                <a:schemeClr val="dk1"/>
              </a:buClr>
              <a:buSzPct val="100000"/>
              <a:buFont typeface="Arial"/>
              <a:buNone/>
            </a:pPr>
            <a:r>
              <a:rPr b="1" lang="ru-RU" sz="2000"/>
              <a:t>CHAPTER I.</a:t>
            </a:r>
            <a:endParaRPr/>
          </a:p>
          <a:p>
            <a:pPr indent="-342900" lvl="0" marL="342900" rtl="0" algn="ctr">
              <a:lnSpc>
                <a:spcPct val="80000"/>
              </a:lnSpc>
              <a:spcBef>
                <a:spcPts val="400"/>
              </a:spcBef>
              <a:spcAft>
                <a:spcPts val="0"/>
              </a:spcAft>
              <a:buClr>
                <a:schemeClr val="dk1"/>
              </a:buClr>
              <a:buSzPct val="100000"/>
              <a:buFont typeface="Arial"/>
              <a:buNone/>
            </a:pPr>
            <a:r>
              <a:rPr b="1" lang="ru-RU" sz="2000"/>
              <a:t>AUNT ANNE.</a:t>
            </a:r>
            <a:endParaRPr/>
          </a:p>
          <a:p>
            <a:pPr indent="-342900" lvl="0" marL="342900" rtl="0" algn="l">
              <a:lnSpc>
                <a:spcPct val="80000"/>
              </a:lnSpc>
              <a:spcBef>
                <a:spcPts val="400"/>
              </a:spcBef>
              <a:spcAft>
                <a:spcPts val="0"/>
              </a:spcAft>
              <a:buClr>
                <a:schemeClr val="dk1"/>
              </a:buClr>
              <a:buSzPct val="100000"/>
              <a:buFont typeface="Arial"/>
              <a:buNone/>
            </a:pPr>
            <a:r>
              <a:rPr lang="ru-RU" sz="2000"/>
              <a:t>Barbara entered the nursery with rather a worried look on her face. "Aunt Anne is coming to-morrow, children," she announced.</a:t>
            </a:r>
            <a:endParaRPr/>
          </a:p>
          <a:p>
            <a:pPr indent="-342900" lvl="0" marL="342900" rtl="0" algn="l">
              <a:lnSpc>
                <a:spcPct val="80000"/>
              </a:lnSpc>
              <a:spcBef>
                <a:spcPts val="400"/>
              </a:spcBef>
              <a:spcAft>
                <a:spcPts val="0"/>
              </a:spcAft>
              <a:buClr>
                <a:schemeClr val="dk1"/>
              </a:buClr>
              <a:buSzPct val="100000"/>
              <a:buFont typeface="Arial"/>
              <a:buNone/>
            </a:pPr>
            <a:r>
              <a:rPr lang="ru-RU" sz="2000"/>
              <a:t>"To-morrow!" exclaimed a fair-haired boy, rising from the window-seat. "Oh, I say, Barbe, that's really rather hard lines—in the holidays, too."</a:t>
            </a:r>
            <a:endParaRPr/>
          </a:p>
          <a:p>
            <a:pPr indent="-342900" lvl="0" marL="342900" rtl="0" algn="l">
              <a:lnSpc>
                <a:spcPct val="80000"/>
              </a:lnSpc>
              <a:spcBef>
                <a:spcPts val="400"/>
              </a:spcBef>
              <a:spcAft>
                <a:spcPts val="0"/>
              </a:spcAft>
              <a:buClr>
                <a:schemeClr val="dk1"/>
              </a:buClr>
              <a:buSzPct val="100000"/>
              <a:buFont typeface="Arial"/>
              <a:buNone/>
            </a:pPr>
            <a:r>
              <a:rPr lang="ru-RU" sz="2000"/>
              <a:t>"Just as we were preparing to have a really exciting time," sighed Frances, who was her brother's close companion and ally.</a:t>
            </a:r>
            <a:endParaRPr/>
          </a:p>
          <a:p>
            <a:pPr indent="-342900" lvl="0" marL="342900" rtl="0" algn="l">
              <a:lnSpc>
                <a:spcPct val="80000"/>
              </a:lnSpc>
              <a:spcBef>
                <a:spcPts val="400"/>
              </a:spcBef>
              <a:spcAft>
                <a:spcPts val="0"/>
              </a:spcAft>
              <a:buClr>
                <a:schemeClr val="dk1"/>
              </a:buClr>
              <a:buSzPct val="100000"/>
              <a:buFont typeface="Arial"/>
              <a:buNone/>
            </a:pPr>
            <a:r>
              <a:rPr lang="ru-RU" sz="2000"/>
              <a:t>"I know it's a little hard," Barbara said consolingly, sitting down beside them and taking one of the twins on her lap, while the other leaned up against her. "But you will all try to be good and nice to her, won't you? She went away with a bad opinion of us last time, and it worries mother. Besides, we mustn't forget that she was father's sister."</a:t>
            </a:r>
            <a:endParaRPr/>
          </a:p>
          <a:p>
            <a:pPr indent="-342900" lvl="0" marL="342900" rtl="0" algn="l">
              <a:lnSpc>
                <a:spcPct val="80000"/>
              </a:lnSpc>
              <a:spcBef>
                <a:spcPts val="400"/>
              </a:spcBef>
              <a:spcAft>
                <a:spcPts val="0"/>
              </a:spcAft>
              <a:buClr>
                <a:schemeClr val="dk1"/>
              </a:buClr>
              <a:buSzPct val="100000"/>
              <a:buFont typeface="Arial"/>
              <a:buNone/>
            </a:pPr>
            <a:r>
              <a:rPr lang="ru-RU" sz="2000"/>
              <a:t>"I can't think how she ever came to be," sighed Frances. "She's so dreadfully particular, and we always seem naughtier when she's here. But we'll make an effort, Barbara."</a:t>
            </a:r>
            <a:endParaRPr/>
          </a:p>
          <a:p>
            <a:pPr indent="-342900" lvl="0" marL="342900" rtl="0" algn="l">
              <a:lnSpc>
                <a:spcPct val="80000"/>
              </a:lnSpc>
              <a:spcBef>
                <a:spcPts val="400"/>
              </a:spcBef>
              <a:spcAft>
                <a:spcPts val="0"/>
              </a:spcAft>
              <a:buClr>
                <a:schemeClr val="dk1"/>
              </a:buClr>
              <a:buSzPct val="100000"/>
              <a:buFont typeface="Arial"/>
              <a:buNone/>
            </a:pPr>
            <a:r>
              <a:rPr lang="ru-RU" sz="2000"/>
              <a:t>"And you won't run away as soon as she speaks to you, Lucy?" Barbara went on, looking at the little girl in her lap. "It's rude, you know. You must try to talk nicely when she wants you to."</a:t>
            </a:r>
            <a:endParaRPr/>
          </a:p>
        </p:txBody>
      </p:sp>
      <p:pic>
        <p:nvPicPr>
          <p:cNvPr descr="000010166_2.jpg" id="221" name="Google Shape;221;g2cadbdb52ee_0_147"/>
          <p:cNvPicPr preferRelativeResize="0"/>
          <p:nvPr/>
        </p:nvPicPr>
        <p:blipFill rotWithShape="1">
          <a:blip r:embed="rId3">
            <a:alphaModFix/>
          </a:blip>
          <a:srcRect b="0" l="0" r="0" t="0"/>
          <a:stretch/>
        </p:blipFill>
        <p:spPr>
          <a:xfrm>
            <a:off x="7935475" y="44737"/>
            <a:ext cx="751325" cy="1179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2cadbdb52ee_0_153"/>
          <p:cNvSpPr txBox="1"/>
          <p:nvPr>
            <p:ph type="title"/>
          </p:nvPr>
        </p:nvSpPr>
        <p:spPr>
          <a:xfrm>
            <a:off x="457200" y="205979"/>
            <a:ext cx="8229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27" name="Google Shape;227;g2cadbdb52ee_0_153"/>
          <p:cNvSpPr txBox="1"/>
          <p:nvPr>
            <p:ph idx="1" type="body"/>
          </p:nvPr>
        </p:nvSpPr>
        <p:spPr>
          <a:xfrm>
            <a:off x="457200" y="1200151"/>
            <a:ext cx="8229600" cy="3394500"/>
          </a:xfrm>
          <a:prstGeom prst="rect">
            <a:avLst/>
          </a:prstGeom>
        </p:spPr>
        <p:txBody>
          <a:bodyPr anchorCtr="0" anchor="t" bIns="45700" lIns="91425" spcFirstLastPara="1" rIns="91425" wrap="square" tIns="45700">
            <a:normAutofit fontScale="92500" lnSpcReduction="20000"/>
          </a:bodyPr>
          <a:lstStyle/>
          <a:p>
            <a:pPr indent="-342900" lvl="0" marL="342900" rtl="0" algn="l">
              <a:lnSpc>
                <a:spcPct val="80000"/>
              </a:lnSpc>
              <a:spcBef>
                <a:spcPts val="0"/>
              </a:spcBef>
              <a:spcAft>
                <a:spcPts val="0"/>
              </a:spcAft>
              <a:buClr>
                <a:schemeClr val="dk1"/>
              </a:buClr>
              <a:buSzPct val="100000"/>
              <a:buFont typeface="Arial"/>
              <a:buNone/>
            </a:pPr>
            <a:r>
              <a:rPr lang="ru-RU" sz="2200"/>
              <a:t>Aunt Anne was feeling almost as much embarrassed by the presence of so many children as they were by that of their aunt, but her sense of duty was strong, and she began to make conversation with the one nearest her—who happened to be Lucy.</a:t>
            </a:r>
            <a:endParaRPr/>
          </a:p>
          <a:p>
            <a:pPr indent="-342900" lvl="0" marL="342900" rtl="0" algn="l">
              <a:lnSpc>
                <a:spcPct val="80000"/>
              </a:lnSpc>
              <a:spcBef>
                <a:spcPts val="440"/>
              </a:spcBef>
              <a:spcAft>
                <a:spcPts val="0"/>
              </a:spcAft>
              <a:buClr>
                <a:schemeClr val="dk1"/>
              </a:buClr>
              <a:buSzPct val="100000"/>
              <a:buFont typeface="Arial"/>
              <a:buNone/>
            </a:pPr>
            <a:r>
              <a:rPr lang="ru-RU" sz="2200"/>
              <a:t>"What are you doing in lessons now, Lucy?"</a:t>
            </a:r>
            <a:endParaRPr/>
          </a:p>
          <a:p>
            <a:pPr indent="-342900" lvl="0" marL="342900" rtl="0" algn="l">
              <a:lnSpc>
                <a:spcPct val="80000"/>
              </a:lnSpc>
              <a:spcBef>
                <a:spcPts val="440"/>
              </a:spcBef>
              <a:spcAft>
                <a:spcPts val="0"/>
              </a:spcAft>
              <a:buClr>
                <a:schemeClr val="dk1"/>
              </a:buClr>
              <a:buSzPct val="100000"/>
              <a:buFont typeface="Arial"/>
              <a:buNone/>
            </a:pPr>
            <a:r>
              <a:rPr lang="ru-RU" sz="2200"/>
              <a:t>Lucy looked solemn.</a:t>
            </a:r>
            <a:endParaRPr/>
          </a:p>
          <a:p>
            <a:pPr indent="-342900" lvl="0" marL="342900" rtl="0" algn="l">
              <a:lnSpc>
                <a:spcPct val="80000"/>
              </a:lnSpc>
              <a:spcBef>
                <a:spcPts val="440"/>
              </a:spcBef>
              <a:spcAft>
                <a:spcPts val="0"/>
              </a:spcAft>
              <a:buClr>
                <a:schemeClr val="dk1"/>
              </a:buClr>
              <a:buSzPct val="100000"/>
              <a:buFont typeface="Arial"/>
              <a:buNone/>
            </a:pPr>
            <a:r>
              <a:rPr lang="ru-RU" sz="2200"/>
              <a:t>"Chiefly history," she said.</a:t>
            </a:r>
            <a:endParaRPr/>
          </a:p>
          <a:p>
            <a:pPr indent="-342900" lvl="0" marL="342900" rtl="0" algn="l">
              <a:lnSpc>
                <a:spcPct val="80000"/>
              </a:lnSpc>
              <a:spcBef>
                <a:spcPts val="440"/>
              </a:spcBef>
              <a:spcAft>
                <a:spcPts val="0"/>
              </a:spcAft>
              <a:buClr>
                <a:schemeClr val="dk1"/>
              </a:buClr>
              <a:buSzPct val="100000"/>
              <a:buFont typeface="Arial"/>
              <a:buNone/>
            </a:pPr>
            <a:r>
              <a:rPr lang="ru-RU" sz="2200"/>
              <a:t>Frances laughed.</a:t>
            </a:r>
            <a:endParaRPr/>
          </a:p>
          <a:p>
            <a:pPr indent="-342900" lvl="0" marL="342900" rtl="0" algn="l">
              <a:lnSpc>
                <a:spcPct val="80000"/>
              </a:lnSpc>
              <a:spcBef>
                <a:spcPts val="440"/>
              </a:spcBef>
              <a:spcAft>
                <a:spcPts val="0"/>
              </a:spcAft>
              <a:buClr>
                <a:schemeClr val="dk1"/>
              </a:buClr>
              <a:buSzPct val="100000"/>
              <a:buFont typeface="Arial"/>
              <a:buNone/>
            </a:pPr>
            <a:r>
              <a:rPr lang="ru-RU" sz="2200"/>
              <a:t>"It's only stories," she exclaimed, "that Barbara tells her and Dick."</a:t>
            </a:r>
            <a:endParaRPr/>
          </a:p>
          <a:p>
            <a:pPr indent="-342900" lvl="0" marL="342900" rtl="0" algn="l">
              <a:lnSpc>
                <a:spcPct val="80000"/>
              </a:lnSpc>
              <a:spcBef>
                <a:spcPts val="440"/>
              </a:spcBef>
              <a:spcAft>
                <a:spcPts val="0"/>
              </a:spcAft>
              <a:buClr>
                <a:schemeClr val="dk1"/>
              </a:buClr>
              <a:buSzPct val="100000"/>
              <a:buFont typeface="Arial"/>
              <a:buNone/>
            </a:pPr>
            <a:r>
              <a:rPr lang="ru-RU" sz="2200"/>
              <a:t>"It's history," repeated Lucy indignantly; "isn't it, Dick? It's all about England."</a:t>
            </a:r>
            <a:endParaRPr/>
          </a:p>
          <a:p>
            <a:pPr indent="-342900" lvl="0" marL="342900" rtl="0" algn="l">
              <a:lnSpc>
                <a:spcPct val="80000"/>
              </a:lnSpc>
              <a:spcBef>
                <a:spcPts val="440"/>
              </a:spcBef>
              <a:spcAft>
                <a:spcPts val="0"/>
              </a:spcAft>
              <a:buClr>
                <a:schemeClr val="dk1"/>
              </a:buClr>
              <a:buSzPct val="100000"/>
              <a:buFont typeface="Arial"/>
              <a:buNone/>
            </a:pPr>
            <a:r>
              <a:rPr lang="ru-RU" sz="2200"/>
              <a:t>"I should have thought writing was more suitable for a little girl like you."</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cadbdb52ee_0_158"/>
          <p:cNvSpPr txBox="1"/>
          <p:nvPr>
            <p:ph type="title"/>
          </p:nvPr>
        </p:nvSpPr>
        <p:spPr>
          <a:xfrm>
            <a:off x="457200" y="205977"/>
            <a:ext cx="8229600" cy="454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ru-RU" sz="3800">
                <a:solidFill>
                  <a:schemeClr val="lt1"/>
                </a:solidFill>
              </a:rPr>
              <a:t>Slashed texts</a:t>
            </a:r>
            <a:endParaRPr sz="3800">
              <a:solidFill>
                <a:schemeClr val="lt1"/>
              </a:solidFill>
            </a:endParaRPr>
          </a:p>
        </p:txBody>
      </p:sp>
      <p:sp>
        <p:nvSpPr>
          <p:cNvPr id="233" name="Google Shape;233;g2cadbdb52ee_0_158"/>
          <p:cNvSpPr txBox="1"/>
          <p:nvPr>
            <p:ph idx="1" type="body"/>
          </p:nvPr>
        </p:nvSpPr>
        <p:spPr>
          <a:xfrm>
            <a:off x="457200" y="1200151"/>
            <a:ext cx="8229600" cy="3394500"/>
          </a:xfrm>
          <a:prstGeom prst="rect">
            <a:avLst/>
          </a:prstGeom>
        </p:spPr>
        <p:txBody>
          <a:bodyPr anchorCtr="0" anchor="t" bIns="45700" lIns="91425" spcFirstLastPara="1" rIns="91425" wrap="square" tIns="45700">
            <a:normAutofit fontScale="92500" lnSpcReduction="20000"/>
          </a:bodyPr>
          <a:lstStyle/>
          <a:p>
            <a:pPr indent="-215265" lvl="0" marL="228600" rtl="0" algn="l">
              <a:lnSpc>
                <a:spcPct val="90000"/>
              </a:lnSpc>
              <a:spcBef>
                <a:spcPts val="0"/>
              </a:spcBef>
              <a:spcAft>
                <a:spcPts val="0"/>
              </a:spcAft>
              <a:buSzPct val="100000"/>
              <a:buChar char="•"/>
            </a:pPr>
            <a:r>
              <a:rPr lang="ru-RU" sz="2800"/>
              <a:t>Разделить класс на микрогруппы (минимум 4 человека в микрогруппе);</a:t>
            </a:r>
            <a:endParaRPr sz="2800"/>
          </a:p>
          <a:p>
            <a:pPr indent="-215265" lvl="0" marL="228600" rtl="0" algn="l">
              <a:lnSpc>
                <a:spcPct val="90000"/>
              </a:lnSpc>
              <a:spcBef>
                <a:spcPts val="1000"/>
              </a:spcBef>
              <a:spcAft>
                <a:spcPts val="0"/>
              </a:spcAft>
              <a:buSzPct val="100000"/>
              <a:buChar char="•"/>
            </a:pPr>
            <a:r>
              <a:rPr lang="ru-RU" sz="2800"/>
              <a:t>Текст для чтения разрезать по диагонали на 4 части;</a:t>
            </a:r>
            <a:endParaRPr sz="2800"/>
          </a:p>
          <a:p>
            <a:pPr indent="-215265" lvl="0" marL="228600" rtl="0" algn="l">
              <a:lnSpc>
                <a:spcPct val="90000"/>
              </a:lnSpc>
              <a:spcBef>
                <a:spcPts val="1000"/>
              </a:spcBef>
              <a:spcAft>
                <a:spcPts val="0"/>
              </a:spcAft>
              <a:buSzPct val="100000"/>
              <a:buChar char="•"/>
            </a:pPr>
            <a:r>
              <a:rPr lang="ru-RU" sz="2800"/>
              <a:t>Дать по 1 части текста на участника группы (для группы из 4);</a:t>
            </a:r>
            <a:endParaRPr sz="2800"/>
          </a:p>
          <a:p>
            <a:pPr indent="-215265" lvl="0" marL="228600" rtl="0" algn="l">
              <a:lnSpc>
                <a:spcPct val="90000"/>
              </a:lnSpc>
              <a:spcBef>
                <a:spcPts val="1000"/>
              </a:spcBef>
              <a:spcAft>
                <a:spcPts val="0"/>
              </a:spcAft>
              <a:buSzPct val="100000"/>
              <a:buChar char="•"/>
            </a:pPr>
            <a:r>
              <a:rPr lang="ru-RU" sz="2800"/>
              <a:t>Дать список вопросов к тексту.</a:t>
            </a:r>
            <a:endParaRPr sz="2800"/>
          </a:p>
          <a:p>
            <a:pPr indent="-215265" lvl="0" marL="228600" rtl="0" algn="l">
              <a:lnSpc>
                <a:spcPct val="90000"/>
              </a:lnSpc>
              <a:spcBef>
                <a:spcPts val="1000"/>
              </a:spcBef>
              <a:spcAft>
                <a:spcPts val="0"/>
              </a:spcAft>
              <a:buSzPct val="100000"/>
              <a:buChar char="•"/>
            </a:pPr>
            <a:r>
              <a:rPr lang="ru-RU" sz="2800"/>
              <a:t>Ученики ищут ответы на вопросы, обмениваясь информацией из своего кусочка текста.</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cadbdb52ee_0_173"/>
          <p:cNvSpPr txBox="1"/>
          <p:nvPr>
            <p:ph type="title"/>
          </p:nvPr>
        </p:nvSpPr>
        <p:spPr>
          <a:xfrm>
            <a:off x="457200" y="205977"/>
            <a:ext cx="8229600" cy="454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ru-RU" sz="3800">
                <a:solidFill>
                  <a:schemeClr val="lt1"/>
                </a:solidFill>
              </a:rPr>
              <a:t>Какие типы понимания?</a:t>
            </a:r>
            <a:endParaRPr sz="3800">
              <a:solidFill>
                <a:schemeClr val="lt1"/>
              </a:solidFill>
            </a:endParaRPr>
          </a:p>
        </p:txBody>
      </p:sp>
      <p:sp>
        <p:nvSpPr>
          <p:cNvPr id="239" name="Google Shape;239;g2cadbdb52ee_0_173"/>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None/>
            </a:pPr>
            <a:r>
              <a:rPr lang="ru-RU" sz="2800"/>
              <a:t>.</a:t>
            </a:r>
            <a:endParaRPr/>
          </a:p>
        </p:txBody>
      </p:sp>
      <p:pic>
        <p:nvPicPr>
          <p:cNvPr id="240" name="Google Shape;240;g2cadbdb52ee_0_173"/>
          <p:cNvPicPr preferRelativeResize="0"/>
          <p:nvPr/>
        </p:nvPicPr>
        <p:blipFill>
          <a:blip r:embed="rId3">
            <a:alphaModFix/>
          </a:blip>
          <a:stretch>
            <a:fillRect/>
          </a:stretch>
        </p:blipFill>
        <p:spPr>
          <a:xfrm>
            <a:off x="2347175" y="737875"/>
            <a:ext cx="4449626" cy="39351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2cadbdb52ee_0_179"/>
          <p:cNvSpPr txBox="1"/>
          <p:nvPr>
            <p:ph type="title"/>
          </p:nvPr>
        </p:nvSpPr>
        <p:spPr>
          <a:xfrm>
            <a:off x="457200" y="205977"/>
            <a:ext cx="8229600" cy="4548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ru-RU" sz="3800">
                <a:solidFill>
                  <a:schemeClr val="lt1"/>
                </a:solidFill>
              </a:rPr>
              <a:t>Какие типы понимания?</a:t>
            </a:r>
            <a:endParaRPr sz="3800">
              <a:solidFill>
                <a:schemeClr val="lt1"/>
              </a:solidFill>
            </a:endParaRPr>
          </a:p>
        </p:txBody>
      </p:sp>
      <p:sp>
        <p:nvSpPr>
          <p:cNvPr id="246" name="Google Shape;246;g2cadbdb52ee_0_179"/>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228600" rtl="0" algn="l">
              <a:lnSpc>
                <a:spcPct val="90000"/>
              </a:lnSpc>
              <a:spcBef>
                <a:spcPts val="1000"/>
              </a:spcBef>
              <a:spcAft>
                <a:spcPts val="0"/>
              </a:spcAft>
              <a:buNone/>
            </a:pPr>
            <a:r>
              <a:rPr lang="ru-RU" sz="2800"/>
              <a:t>.</a:t>
            </a:r>
            <a:endParaRPr/>
          </a:p>
        </p:txBody>
      </p:sp>
      <p:pic>
        <p:nvPicPr>
          <p:cNvPr id="247" name="Google Shape;247;g2cadbdb52ee_0_179"/>
          <p:cNvPicPr preferRelativeResize="0"/>
          <p:nvPr/>
        </p:nvPicPr>
        <p:blipFill>
          <a:blip r:embed="rId3">
            <a:alphaModFix/>
          </a:blip>
          <a:stretch>
            <a:fillRect/>
          </a:stretch>
        </p:blipFill>
        <p:spPr>
          <a:xfrm>
            <a:off x="2467125" y="710950"/>
            <a:ext cx="3909926" cy="4043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cadbdb52ee_0_186"/>
          <p:cNvSpPr txBox="1"/>
          <p:nvPr>
            <p:ph type="title"/>
          </p:nvPr>
        </p:nvSpPr>
        <p:spPr>
          <a:xfrm>
            <a:off x="2312925" y="205975"/>
            <a:ext cx="6373800" cy="5211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ru-RU">
                <a:solidFill>
                  <a:schemeClr val="lt1"/>
                </a:solidFill>
              </a:rPr>
              <a:t>Для системного обучения</a:t>
            </a:r>
            <a:endParaRPr>
              <a:solidFill>
                <a:schemeClr val="lt1"/>
              </a:solidFill>
            </a:endParaRPr>
          </a:p>
        </p:txBody>
      </p:sp>
      <p:sp>
        <p:nvSpPr>
          <p:cNvPr id="253" name="Google Shape;253;g2cadbdb52ee_0_186"/>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ru-RU"/>
              <a:t>Серия книг для чтения Read Up</a:t>
            </a:r>
            <a:endParaRPr/>
          </a:p>
          <a:p>
            <a:pPr indent="-342900" lvl="0" marL="457200" rtl="0" algn="l">
              <a:spcBef>
                <a:spcPts val="0"/>
              </a:spcBef>
              <a:spcAft>
                <a:spcPts val="0"/>
              </a:spcAft>
              <a:buSzPts val="1800"/>
              <a:buChar char="-"/>
            </a:pPr>
            <a:r>
              <a:rPr lang="ru-RU"/>
              <a:t>Серия книг Easy Stories для начальной школы</a:t>
            </a:r>
            <a:endParaRPr/>
          </a:p>
          <a:p>
            <a:pPr indent="-342900" lvl="0" marL="457200" rtl="0" algn="l">
              <a:spcBef>
                <a:spcPts val="0"/>
              </a:spcBef>
              <a:spcAft>
                <a:spcPts val="0"/>
              </a:spcAft>
              <a:buSzPts val="1800"/>
              <a:buChar char="-"/>
            </a:pPr>
            <a:r>
              <a:rPr lang="ru-RU"/>
              <a:t>Серия книг для чтения К.И. Кауфман и М.Ю. Кауфман</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cadbdb52ee_0_191"/>
          <p:cNvSpPr txBox="1"/>
          <p:nvPr>
            <p:ph type="title"/>
          </p:nvPr>
        </p:nvSpPr>
        <p:spPr>
          <a:xfrm>
            <a:off x="2312925" y="205975"/>
            <a:ext cx="6373800" cy="5211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ru-RU">
                <a:solidFill>
                  <a:schemeClr val="lt1"/>
                </a:solidFill>
              </a:rPr>
              <a:t>Далее</a:t>
            </a:r>
            <a:endParaRPr>
              <a:solidFill>
                <a:schemeClr val="lt1"/>
              </a:solidFill>
            </a:endParaRPr>
          </a:p>
        </p:txBody>
      </p:sp>
      <p:sp>
        <p:nvSpPr>
          <p:cNvPr id="259" name="Google Shape;259;g2cadbdb52ee_0_191"/>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457200" rtl="0" algn="l">
              <a:spcBef>
                <a:spcPts val="360"/>
              </a:spcBef>
              <a:spcAft>
                <a:spcPts val="0"/>
              </a:spcAft>
              <a:buNone/>
            </a:pPr>
            <a:r>
              <a:rPr lang="ru-RU"/>
              <a:t>На следующем вебинаре детально рассмотрим приемы для обучения чтению в начальной школе в рамках авторской системы Е.В. Русиновой</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grpSp>
        <p:nvGrpSpPr>
          <p:cNvPr id="264" name="Google Shape;264;p19"/>
          <p:cNvGrpSpPr/>
          <p:nvPr/>
        </p:nvGrpSpPr>
        <p:grpSpPr>
          <a:xfrm>
            <a:off x="3143240" y="4000510"/>
            <a:ext cx="2571768" cy="542095"/>
            <a:chOff x="3071802" y="4000510"/>
            <a:chExt cx="2715540" cy="572400"/>
          </a:xfrm>
        </p:grpSpPr>
        <p:pic>
          <p:nvPicPr>
            <p:cNvPr descr="Group 39883(1).png" id="265" name="Google Shape;265;p19">
              <a:hlinkClick r:id="rId3"/>
            </p:cNvPr>
            <p:cNvPicPr preferRelativeResize="0"/>
            <p:nvPr/>
          </p:nvPicPr>
          <p:blipFill rotWithShape="1">
            <a:blip r:embed="rId4">
              <a:alphaModFix/>
            </a:blip>
            <a:srcRect b="0" l="0" r="0" t="0"/>
            <a:stretch/>
          </p:blipFill>
          <p:spPr>
            <a:xfrm>
              <a:off x="3071802" y="4000510"/>
              <a:ext cx="571504" cy="571504"/>
            </a:xfrm>
            <a:prstGeom prst="rect">
              <a:avLst/>
            </a:prstGeom>
            <a:noFill/>
            <a:ln>
              <a:noFill/>
            </a:ln>
          </p:spPr>
        </p:pic>
        <p:pic>
          <p:nvPicPr>
            <p:cNvPr descr="Group 39887.png" id="266" name="Google Shape;266;p19">
              <a:hlinkClick r:id="rId5"/>
            </p:cNvPr>
            <p:cNvPicPr preferRelativeResize="0"/>
            <p:nvPr/>
          </p:nvPicPr>
          <p:blipFill rotWithShape="1">
            <a:blip r:embed="rId6">
              <a:alphaModFix/>
            </a:blip>
            <a:srcRect b="0" l="0" r="0" t="0"/>
            <a:stretch/>
          </p:blipFill>
          <p:spPr>
            <a:xfrm>
              <a:off x="5214942" y="4000510"/>
              <a:ext cx="572400" cy="572400"/>
            </a:xfrm>
            <a:prstGeom prst="rect">
              <a:avLst/>
            </a:prstGeom>
            <a:noFill/>
            <a:ln>
              <a:noFill/>
            </a:ln>
          </p:spPr>
        </p:pic>
        <p:pic>
          <p:nvPicPr>
            <p:cNvPr descr="Group 39886.png" id="267" name="Google Shape;267;p19">
              <a:hlinkClick r:id="rId7"/>
            </p:cNvPr>
            <p:cNvPicPr preferRelativeResize="0"/>
            <p:nvPr/>
          </p:nvPicPr>
          <p:blipFill rotWithShape="1">
            <a:blip r:embed="rId8">
              <a:alphaModFix/>
            </a:blip>
            <a:srcRect b="0" l="0" r="0" t="0"/>
            <a:stretch/>
          </p:blipFill>
          <p:spPr>
            <a:xfrm>
              <a:off x="4500562" y="4000510"/>
              <a:ext cx="572400" cy="572400"/>
            </a:xfrm>
            <a:prstGeom prst="rect">
              <a:avLst/>
            </a:prstGeom>
            <a:noFill/>
            <a:ln>
              <a:noFill/>
            </a:ln>
          </p:spPr>
        </p:pic>
        <p:pic>
          <p:nvPicPr>
            <p:cNvPr descr="Group 39890.png" id="268" name="Google Shape;268;p19">
              <a:hlinkClick r:id="rId9"/>
            </p:cNvPr>
            <p:cNvPicPr preferRelativeResize="0"/>
            <p:nvPr/>
          </p:nvPicPr>
          <p:blipFill rotWithShape="1">
            <a:blip r:embed="rId10">
              <a:alphaModFix/>
            </a:blip>
            <a:srcRect b="0" l="0" r="0" t="0"/>
            <a:stretch/>
          </p:blipFill>
          <p:spPr>
            <a:xfrm>
              <a:off x="3786182" y="4000510"/>
              <a:ext cx="572400" cy="572400"/>
            </a:xfrm>
            <a:prstGeom prst="rect">
              <a:avLst/>
            </a:prstGeom>
            <a:noFill/>
            <a:ln>
              <a:noFill/>
            </a:ln>
          </p:spPr>
        </p:pic>
      </p:grpSp>
      <p:sp>
        <p:nvSpPr>
          <p:cNvPr id="269" name="Google Shape;269;p19"/>
          <p:cNvSpPr/>
          <p:nvPr/>
        </p:nvSpPr>
        <p:spPr>
          <a:xfrm>
            <a:off x="3050055" y="3248707"/>
            <a:ext cx="270426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ru-RU" sz="1800" u="none" cap="none" strike="noStrike">
                <a:solidFill>
                  <a:srgbClr val="CE4A1F"/>
                </a:solidFill>
                <a:latin typeface="Roboto Black"/>
                <a:ea typeface="Roboto Black"/>
                <a:cs typeface="Roboto Black"/>
                <a:sym typeface="Roboto Black"/>
              </a:rPr>
              <a:t>Наши </a:t>
            </a:r>
            <a:endParaRPr/>
          </a:p>
          <a:p>
            <a:pPr indent="0" lvl="0" marL="0" marR="0" rtl="0" algn="ctr">
              <a:spcBef>
                <a:spcPts val="0"/>
              </a:spcBef>
              <a:spcAft>
                <a:spcPts val="0"/>
              </a:spcAft>
              <a:buNone/>
            </a:pPr>
            <a:r>
              <a:rPr b="0" i="0" lang="ru-RU" sz="1800" u="none" cap="none" strike="noStrike">
                <a:solidFill>
                  <a:srgbClr val="CE4A1F"/>
                </a:solidFill>
                <a:latin typeface="Roboto Black"/>
                <a:ea typeface="Roboto Black"/>
                <a:cs typeface="Roboto Black"/>
                <a:sym typeface="Roboto Black"/>
              </a:rPr>
              <a:t>социальные сети</a:t>
            </a:r>
            <a:endParaRPr/>
          </a:p>
        </p:txBody>
      </p:sp>
      <p:grpSp>
        <p:nvGrpSpPr>
          <p:cNvPr id="270" name="Google Shape;270;p19"/>
          <p:cNvGrpSpPr/>
          <p:nvPr/>
        </p:nvGrpSpPr>
        <p:grpSpPr>
          <a:xfrm>
            <a:off x="785786" y="1500180"/>
            <a:ext cx="7572428" cy="1416787"/>
            <a:chOff x="785786" y="1500180"/>
            <a:chExt cx="7572428" cy="1416787"/>
          </a:xfrm>
        </p:grpSpPr>
        <p:grpSp>
          <p:nvGrpSpPr>
            <p:cNvPr id="271" name="Google Shape;271;p19"/>
            <p:cNvGrpSpPr/>
            <p:nvPr/>
          </p:nvGrpSpPr>
          <p:grpSpPr>
            <a:xfrm>
              <a:off x="785786" y="1500180"/>
              <a:ext cx="7572428" cy="500066"/>
              <a:chOff x="714348" y="1214428"/>
              <a:chExt cx="7572428" cy="500066"/>
            </a:xfrm>
          </p:grpSpPr>
          <p:pic>
            <p:nvPicPr>
              <p:cNvPr descr="логошвц 1.png" id="272" name="Google Shape;272;p19">
                <a:hlinkClick r:id="rId11"/>
              </p:cNvPr>
              <p:cNvPicPr preferRelativeResize="0"/>
              <p:nvPr/>
            </p:nvPicPr>
            <p:blipFill rotWithShape="1">
              <a:blip r:embed="rId12">
                <a:alphaModFix/>
              </a:blip>
              <a:srcRect b="0" l="0" r="0" t="0"/>
              <a:stretch/>
            </p:blipFill>
            <p:spPr>
              <a:xfrm>
                <a:off x="6107789" y="1214428"/>
                <a:ext cx="2178987" cy="486000"/>
              </a:xfrm>
              <a:prstGeom prst="rect">
                <a:avLst/>
              </a:prstGeom>
              <a:noFill/>
              <a:ln>
                <a:noFill/>
              </a:ln>
            </p:spPr>
          </p:pic>
          <p:pic>
            <p:nvPicPr>
              <p:cNvPr descr="Group.png" id="273" name="Google Shape;273;p19">
                <a:hlinkClick r:id="rId13"/>
              </p:cNvPr>
              <p:cNvPicPr preferRelativeResize="0"/>
              <p:nvPr/>
            </p:nvPicPr>
            <p:blipFill rotWithShape="1">
              <a:blip r:embed="rId14">
                <a:alphaModFix/>
              </a:blip>
              <a:srcRect b="0" l="0" r="0" t="0"/>
              <a:stretch/>
            </p:blipFill>
            <p:spPr>
              <a:xfrm>
                <a:off x="3357554" y="1229477"/>
                <a:ext cx="2178000" cy="485017"/>
              </a:xfrm>
              <a:prstGeom prst="rect">
                <a:avLst/>
              </a:prstGeom>
              <a:noFill/>
              <a:ln>
                <a:noFill/>
              </a:ln>
            </p:spPr>
          </p:pic>
          <p:pic>
            <p:nvPicPr>
              <p:cNvPr descr="logo1вебинары 1.png" id="274" name="Google Shape;274;p19">
                <a:hlinkClick r:id="rId15"/>
              </p:cNvPr>
              <p:cNvPicPr preferRelativeResize="0"/>
              <p:nvPr/>
            </p:nvPicPr>
            <p:blipFill rotWithShape="1">
              <a:blip r:embed="rId16">
                <a:alphaModFix/>
              </a:blip>
              <a:srcRect b="0" l="0" r="0" t="0"/>
              <a:stretch/>
            </p:blipFill>
            <p:spPr>
              <a:xfrm>
                <a:off x="714348" y="1214428"/>
                <a:ext cx="2178000" cy="487545"/>
              </a:xfrm>
              <a:prstGeom prst="rect">
                <a:avLst/>
              </a:prstGeom>
              <a:noFill/>
              <a:ln>
                <a:noFill/>
              </a:ln>
            </p:spPr>
          </p:pic>
        </p:grpSp>
        <p:grpSp>
          <p:nvGrpSpPr>
            <p:cNvPr id="275" name="Google Shape;275;p19"/>
            <p:cNvGrpSpPr/>
            <p:nvPr/>
          </p:nvGrpSpPr>
          <p:grpSpPr>
            <a:xfrm>
              <a:off x="2125678" y="2428874"/>
              <a:ext cx="4892644" cy="488093"/>
              <a:chOff x="2214546" y="2214560"/>
              <a:chExt cx="4892644" cy="488093"/>
            </a:xfrm>
          </p:grpSpPr>
          <p:pic>
            <p:nvPicPr>
              <p:cNvPr descr="logo 3.png" id="276" name="Google Shape;276;p19">
                <a:hlinkClick r:id="rId17"/>
              </p:cNvPr>
              <p:cNvPicPr preferRelativeResize="0"/>
              <p:nvPr/>
            </p:nvPicPr>
            <p:blipFill rotWithShape="1">
              <a:blip r:embed="rId18">
                <a:alphaModFix/>
              </a:blip>
              <a:srcRect b="0" l="0" r="0" t="0"/>
              <a:stretch/>
            </p:blipFill>
            <p:spPr>
              <a:xfrm>
                <a:off x="4929190" y="2214560"/>
                <a:ext cx="2178000" cy="488093"/>
              </a:xfrm>
              <a:prstGeom prst="rect">
                <a:avLst/>
              </a:prstGeom>
              <a:noFill/>
              <a:ln>
                <a:noFill/>
              </a:ln>
            </p:spPr>
          </p:pic>
          <p:pic>
            <p:nvPicPr>
              <p:cNvPr descr="logo 2.png" id="277" name="Google Shape;277;p19">
                <a:hlinkClick r:id="rId19"/>
              </p:cNvPr>
              <p:cNvPicPr preferRelativeResize="0"/>
              <p:nvPr/>
            </p:nvPicPr>
            <p:blipFill rotWithShape="1">
              <a:blip r:embed="rId20">
                <a:alphaModFix/>
              </a:blip>
              <a:srcRect b="0" l="0" r="0" t="0"/>
              <a:stretch/>
            </p:blipFill>
            <p:spPr>
              <a:xfrm>
                <a:off x="2214546" y="2214560"/>
                <a:ext cx="2178000" cy="487063"/>
              </a:xfrm>
              <a:prstGeom prst="rect">
                <a:avLst/>
              </a:prstGeom>
              <a:noFill/>
              <a:ln>
                <a:noFill/>
              </a:ln>
            </p:spPr>
          </p:pic>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Что помогает или мешает читать</a:t>
            </a:r>
            <a:endParaRPr sz="3060">
              <a:solidFill>
                <a:schemeClr val="lt1"/>
              </a:solidFill>
            </a:endParaRPr>
          </a:p>
        </p:txBody>
      </p:sp>
      <p:sp>
        <p:nvSpPr>
          <p:cNvPr id="99" name="Google Shape;99;p15"/>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298450" lvl="0" marL="457200" rtl="0" algn="l">
              <a:spcBef>
                <a:spcPts val="360"/>
              </a:spcBef>
              <a:spcAft>
                <a:spcPts val="0"/>
              </a:spcAft>
              <a:buSzPts val="1100"/>
              <a:buChar char="•"/>
            </a:pPr>
            <a:r>
              <a:rPr lang="ru-RU" sz="2500"/>
              <a:t>мотивация (интерес или практичность текста, посильность);</a:t>
            </a:r>
            <a:endParaRPr sz="2500"/>
          </a:p>
          <a:p>
            <a:pPr indent="-298450" lvl="0" marL="457200" rtl="0" algn="l">
              <a:spcBef>
                <a:spcPts val="0"/>
              </a:spcBef>
              <a:spcAft>
                <a:spcPts val="0"/>
              </a:spcAft>
              <a:buSzPts val="1100"/>
              <a:buChar char="•"/>
            </a:pPr>
            <a:r>
              <a:rPr lang="ru-RU" sz="2500"/>
              <a:t>знание типов учебного чтения;</a:t>
            </a:r>
            <a:endParaRPr sz="2500"/>
          </a:p>
          <a:p>
            <a:pPr indent="-298450" lvl="0" marL="457200" rtl="0" algn="l">
              <a:spcBef>
                <a:spcPts val="0"/>
              </a:spcBef>
              <a:spcAft>
                <a:spcPts val="0"/>
              </a:spcAft>
              <a:buSzPts val="1100"/>
              <a:buChar char="•"/>
            </a:pPr>
            <a:r>
              <a:rPr lang="ru-RU" sz="2500"/>
              <a:t>понимание какая стратегия чтения какому типу </a:t>
            </a:r>
            <a:r>
              <a:rPr lang="ru-RU" sz="2500"/>
              <a:t>соответствует</a:t>
            </a:r>
            <a:endParaRPr sz="25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2cadbdb52ee_0_6"/>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Мотивация</a:t>
            </a:r>
            <a:endParaRPr sz="3060">
              <a:solidFill>
                <a:schemeClr val="lt1"/>
              </a:solidFill>
            </a:endParaRPr>
          </a:p>
        </p:txBody>
      </p:sp>
      <p:sp>
        <p:nvSpPr>
          <p:cNvPr id="105" name="Google Shape;105;g2cadbdb52ee_0_6"/>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sz="2500"/>
          </a:p>
        </p:txBody>
      </p:sp>
      <p:pic>
        <p:nvPicPr>
          <p:cNvPr id="106" name="Google Shape;106;g2cadbdb52ee_0_6"/>
          <p:cNvPicPr preferRelativeResize="0"/>
          <p:nvPr/>
        </p:nvPicPr>
        <p:blipFill>
          <a:blip r:embed="rId3">
            <a:alphaModFix/>
          </a:blip>
          <a:stretch>
            <a:fillRect/>
          </a:stretch>
        </p:blipFill>
        <p:spPr>
          <a:xfrm>
            <a:off x="457188" y="1200138"/>
            <a:ext cx="2162175" cy="2962275"/>
          </a:xfrm>
          <a:prstGeom prst="rect">
            <a:avLst/>
          </a:prstGeom>
          <a:noFill/>
          <a:ln>
            <a:noFill/>
          </a:ln>
        </p:spPr>
      </p:pic>
      <p:pic>
        <p:nvPicPr>
          <p:cNvPr id="107" name="Google Shape;107;g2cadbdb52ee_0_6"/>
          <p:cNvPicPr preferRelativeResize="0"/>
          <p:nvPr/>
        </p:nvPicPr>
        <p:blipFill>
          <a:blip r:embed="rId4">
            <a:alphaModFix/>
          </a:blip>
          <a:stretch>
            <a:fillRect/>
          </a:stretch>
        </p:blipFill>
        <p:spPr>
          <a:xfrm>
            <a:off x="3406925" y="693775"/>
            <a:ext cx="2683575" cy="40091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2cadbdb52ee_0_14"/>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Мотивация</a:t>
            </a:r>
            <a:endParaRPr sz="3060">
              <a:solidFill>
                <a:schemeClr val="lt1"/>
              </a:solidFill>
            </a:endParaRPr>
          </a:p>
        </p:txBody>
      </p:sp>
      <p:sp>
        <p:nvSpPr>
          <p:cNvPr id="113" name="Google Shape;113;g2cadbdb52ee_0_14"/>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sz="2500"/>
          </a:p>
        </p:txBody>
      </p:sp>
      <p:pic>
        <p:nvPicPr>
          <p:cNvPr id="114" name="Google Shape;114;g2cadbdb52ee_0_14"/>
          <p:cNvPicPr preferRelativeResize="0"/>
          <p:nvPr/>
        </p:nvPicPr>
        <p:blipFill>
          <a:blip r:embed="rId3">
            <a:alphaModFix/>
          </a:blip>
          <a:stretch>
            <a:fillRect/>
          </a:stretch>
        </p:blipFill>
        <p:spPr>
          <a:xfrm>
            <a:off x="258949" y="1078999"/>
            <a:ext cx="1278475" cy="1751575"/>
          </a:xfrm>
          <a:prstGeom prst="rect">
            <a:avLst/>
          </a:prstGeom>
          <a:noFill/>
          <a:ln>
            <a:noFill/>
          </a:ln>
        </p:spPr>
      </p:pic>
      <p:pic>
        <p:nvPicPr>
          <p:cNvPr id="115" name="Google Shape;115;g2cadbdb52ee_0_14"/>
          <p:cNvPicPr preferRelativeResize="0"/>
          <p:nvPr/>
        </p:nvPicPr>
        <p:blipFill>
          <a:blip r:embed="rId4">
            <a:alphaModFix/>
          </a:blip>
          <a:stretch>
            <a:fillRect/>
          </a:stretch>
        </p:blipFill>
        <p:spPr>
          <a:xfrm>
            <a:off x="2103650" y="693775"/>
            <a:ext cx="3407149" cy="4069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cadbdb52ee_0_22"/>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Мотивация</a:t>
            </a:r>
            <a:endParaRPr sz="3060">
              <a:solidFill>
                <a:schemeClr val="lt1"/>
              </a:solidFill>
            </a:endParaRPr>
          </a:p>
        </p:txBody>
      </p:sp>
      <p:sp>
        <p:nvSpPr>
          <p:cNvPr id="121" name="Google Shape;121;g2cadbdb52ee_0_22"/>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sz="2500"/>
          </a:p>
        </p:txBody>
      </p:sp>
      <p:pic>
        <p:nvPicPr>
          <p:cNvPr id="122" name="Google Shape;122;g2cadbdb52ee_0_22"/>
          <p:cNvPicPr preferRelativeResize="0"/>
          <p:nvPr/>
        </p:nvPicPr>
        <p:blipFill>
          <a:blip r:embed="rId3">
            <a:alphaModFix/>
          </a:blip>
          <a:stretch>
            <a:fillRect/>
          </a:stretch>
        </p:blipFill>
        <p:spPr>
          <a:xfrm>
            <a:off x="258949" y="1078999"/>
            <a:ext cx="1278475" cy="1751575"/>
          </a:xfrm>
          <a:prstGeom prst="rect">
            <a:avLst/>
          </a:prstGeom>
          <a:noFill/>
          <a:ln>
            <a:noFill/>
          </a:ln>
        </p:spPr>
      </p:pic>
      <p:pic>
        <p:nvPicPr>
          <p:cNvPr id="123" name="Google Shape;123;g2cadbdb52ee_0_22"/>
          <p:cNvPicPr preferRelativeResize="0"/>
          <p:nvPr/>
        </p:nvPicPr>
        <p:blipFill>
          <a:blip r:embed="rId4">
            <a:alphaModFix/>
          </a:blip>
          <a:stretch>
            <a:fillRect/>
          </a:stretch>
        </p:blipFill>
        <p:spPr>
          <a:xfrm>
            <a:off x="2278475" y="700125"/>
            <a:ext cx="1444575" cy="4035851"/>
          </a:xfrm>
          <a:prstGeom prst="rect">
            <a:avLst/>
          </a:prstGeom>
          <a:noFill/>
          <a:ln>
            <a:noFill/>
          </a:ln>
        </p:spPr>
      </p:pic>
      <p:pic>
        <p:nvPicPr>
          <p:cNvPr id="124" name="Google Shape;124;g2cadbdb52ee_0_22"/>
          <p:cNvPicPr preferRelativeResize="0"/>
          <p:nvPr/>
        </p:nvPicPr>
        <p:blipFill>
          <a:blip r:embed="rId5">
            <a:alphaModFix/>
          </a:blip>
          <a:stretch>
            <a:fillRect/>
          </a:stretch>
        </p:blipFill>
        <p:spPr>
          <a:xfrm>
            <a:off x="3978475" y="700125"/>
            <a:ext cx="3086690" cy="4035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cadbdb52ee_0_44"/>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Мотивация</a:t>
            </a:r>
            <a:endParaRPr sz="3060">
              <a:solidFill>
                <a:schemeClr val="lt1"/>
              </a:solidFill>
            </a:endParaRPr>
          </a:p>
        </p:txBody>
      </p:sp>
      <p:sp>
        <p:nvSpPr>
          <p:cNvPr id="130" name="Google Shape;130;g2cadbdb52ee_0_44"/>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sz="2500"/>
          </a:p>
        </p:txBody>
      </p:sp>
      <p:pic>
        <p:nvPicPr>
          <p:cNvPr id="131" name="Google Shape;131;g2cadbdb52ee_0_44"/>
          <p:cNvPicPr preferRelativeResize="0"/>
          <p:nvPr/>
        </p:nvPicPr>
        <p:blipFill>
          <a:blip r:embed="rId3">
            <a:alphaModFix/>
          </a:blip>
          <a:stretch>
            <a:fillRect/>
          </a:stretch>
        </p:blipFill>
        <p:spPr>
          <a:xfrm>
            <a:off x="258949" y="1078999"/>
            <a:ext cx="1278475" cy="1751575"/>
          </a:xfrm>
          <a:prstGeom prst="rect">
            <a:avLst/>
          </a:prstGeom>
          <a:noFill/>
          <a:ln>
            <a:noFill/>
          </a:ln>
        </p:spPr>
      </p:pic>
      <p:pic>
        <p:nvPicPr>
          <p:cNvPr id="132" name="Google Shape;132;g2cadbdb52ee_0_44"/>
          <p:cNvPicPr preferRelativeResize="0"/>
          <p:nvPr/>
        </p:nvPicPr>
        <p:blipFill>
          <a:blip r:embed="rId4">
            <a:alphaModFix/>
          </a:blip>
          <a:stretch>
            <a:fillRect/>
          </a:stretch>
        </p:blipFill>
        <p:spPr>
          <a:xfrm>
            <a:off x="2070600" y="693775"/>
            <a:ext cx="2964149" cy="4074226"/>
          </a:xfrm>
          <a:prstGeom prst="rect">
            <a:avLst/>
          </a:prstGeom>
          <a:noFill/>
          <a:ln>
            <a:noFill/>
          </a:ln>
        </p:spPr>
      </p:pic>
      <p:pic>
        <p:nvPicPr>
          <p:cNvPr id="133" name="Google Shape;133;g2cadbdb52ee_0_44"/>
          <p:cNvPicPr preferRelativeResize="0"/>
          <p:nvPr/>
        </p:nvPicPr>
        <p:blipFill>
          <a:blip r:embed="rId5">
            <a:alphaModFix/>
          </a:blip>
          <a:stretch>
            <a:fillRect/>
          </a:stretch>
        </p:blipFill>
        <p:spPr>
          <a:xfrm>
            <a:off x="5034740" y="693775"/>
            <a:ext cx="3037787" cy="4074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cadbdb52ee_0_36"/>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Мотивация</a:t>
            </a:r>
            <a:endParaRPr sz="3060">
              <a:solidFill>
                <a:schemeClr val="lt1"/>
              </a:solidFill>
            </a:endParaRPr>
          </a:p>
        </p:txBody>
      </p:sp>
      <p:sp>
        <p:nvSpPr>
          <p:cNvPr id="139" name="Google Shape;139;g2cadbdb52ee_0_36"/>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ru-RU" sz="2500"/>
              <a:t>В серии книг для чтения Read Up:</a:t>
            </a:r>
            <a:endParaRPr sz="2500"/>
          </a:p>
          <a:p>
            <a:pPr indent="-387350" lvl="0" marL="457200" rtl="0" algn="l">
              <a:spcBef>
                <a:spcPts val="360"/>
              </a:spcBef>
              <a:spcAft>
                <a:spcPts val="0"/>
              </a:spcAft>
              <a:buSzPts val="2500"/>
              <a:buChar char="-"/>
            </a:pPr>
            <a:r>
              <a:rPr lang="ru-RU" sz="2500"/>
              <a:t> посильные тексты об окружающем мире, </a:t>
            </a:r>
            <a:endParaRPr sz="2500"/>
          </a:p>
          <a:p>
            <a:pPr indent="-387350" lvl="0" marL="457200" rtl="0" algn="l">
              <a:spcBef>
                <a:spcPts val="0"/>
              </a:spcBef>
              <a:spcAft>
                <a:spcPts val="0"/>
              </a:spcAft>
              <a:buSzPts val="2500"/>
              <a:buChar char="-"/>
            </a:pPr>
            <a:r>
              <a:rPr lang="ru-RU" sz="2500"/>
              <a:t>разнообразные задания,</a:t>
            </a:r>
            <a:endParaRPr sz="2500"/>
          </a:p>
          <a:p>
            <a:pPr indent="-387350" lvl="0" marL="457200" rtl="0" algn="l">
              <a:spcBef>
                <a:spcPts val="0"/>
              </a:spcBef>
              <a:spcAft>
                <a:spcPts val="0"/>
              </a:spcAft>
              <a:buSzPts val="2500"/>
              <a:buChar char="-"/>
            </a:pPr>
            <a:r>
              <a:rPr lang="ru-RU" sz="2500"/>
              <a:t>полезная информация</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2cadbdb52ee_0_54"/>
          <p:cNvSpPr txBox="1"/>
          <p:nvPr>
            <p:ph type="title"/>
          </p:nvPr>
        </p:nvSpPr>
        <p:spPr>
          <a:xfrm>
            <a:off x="2356975" y="205975"/>
            <a:ext cx="6329700" cy="4878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ru-RU" sz="3060">
                <a:solidFill>
                  <a:schemeClr val="lt1"/>
                </a:solidFill>
              </a:rPr>
              <a:t>Глубина понимания при чтении</a:t>
            </a:r>
            <a:endParaRPr sz="3060">
              <a:solidFill>
                <a:schemeClr val="lt1"/>
              </a:solidFill>
            </a:endParaRPr>
          </a:p>
        </p:txBody>
      </p:sp>
      <p:sp>
        <p:nvSpPr>
          <p:cNvPr id="145" name="Google Shape;145;g2cadbdb52ee_0_54"/>
          <p:cNvSpPr txBox="1"/>
          <p:nvPr>
            <p:ph idx="1" type="body"/>
          </p:nvPr>
        </p:nvSpPr>
        <p:spPr>
          <a:xfrm>
            <a:off x="457200" y="1200151"/>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ru-RU" sz="2500"/>
              <a:t>Разные </a:t>
            </a:r>
            <a:r>
              <a:rPr lang="ru-RU" sz="2500"/>
              <a:t>классификации</a:t>
            </a:r>
            <a:r>
              <a:rPr lang="ru-RU" sz="2500"/>
              <a:t> чтения:</a:t>
            </a:r>
            <a:endParaRPr sz="2500"/>
          </a:p>
          <a:p>
            <a:pPr indent="-342900" lvl="0" marL="342900" rtl="0" algn="l">
              <a:lnSpc>
                <a:spcPct val="80000"/>
              </a:lnSpc>
              <a:spcBef>
                <a:spcPts val="0"/>
              </a:spcBef>
              <a:spcAft>
                <a:spcPts val="0"/>
              </a:spcAft>
              <a:buSzPts val="2000"/>
              <a:buChar char="•"/>
            </a:pPr>
            <a:r>
              <a:rPr lang="ru-RU" sz="2000"/>
              <a:t>ознакомительное (для понимания основного смысла текста), изучающее (точное понимание всей информации), просмотровое (для понимания интересен ли текст) и поисковое (для нахождения только конкретной информации, игнорируя остальную) (С.К. Фоломкина, 1974)</a:t>
            </a:r>
            <a:endParaRPr sz="2000"/>
          </a:p>
          <a:p>
            <a:pPr indent="-355600" lvl="0" marL="342900" rtl="0" algn="l">
              <a:lnSpc>
                <a:spcPct val="80000"/>
              </a:lnSpc>
              <a:spcBef>
                <a:spcPts val="400"/>
              </a:spcBef>
              <a:spcAft>
                <a:spcPts val="0"/>
              </a:spcAft>
              <a:buSzPts val="2000"/>
              <a:buChar char="•"/>
            </a:pPr>
            <a:r>
              <a:rPr lang="ru-RU" sz="2000"/>
              <a:t>А. Oral , B. Silent (I. Intensive a. Linguistic b. Content II. Extensive a. Skimming b. Scanning c. Global); а также Light type of reading, Word by word reading , Reading to study и т. д. </a:t>
            </a:r>
            <a:endParaRPr sz="2000"/>
          </a:p>
          <a:p>
            <a:pPr indent="0" lvl="0" marL="342900" rtl="0" algn="l">
              <a:lnSpc>
                <a:spcPct val="80000"/>
              </a:lnSpc>
              <a:spcBef>
                <a:spcPts val="400"/>
              </a:spcBef>
              <a:spcAft>
                <a:spcPts val="0"/>
              </a:spcAft>
              <a:buNone/>
            </a:pPr>
            <a:r>
              <a:t/>
            </a:r>
            <a:endParaRPr sz="2000"/>
          </a:p>
          <a:p>
            <a:pPr indent="0" lvl="0" marL="342900" rtl="0" algn="l">
              <a:lnSpc>
                <a:spcPct val="80000"/>
              </a:lnSpc>
              <a:spcBef>
                <a:spcPts val="0"/>
              </a:spcBef>
              <a:spcAft>
                <a:spcPts val="0"/>
              </a:spcAft>
              <a:buNone/>
            </a:pPr>
            <a:r>
              <a:rPr lang="ru-RU" sz="2000"/>
              <a:t>Что это значит на практике?</a:t>
            </a:r>
            <a:endParaRPr sz="2000"/>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2023-03-27T17:12:42Z</dcterms:created>
  <dc:creator>cheba</dc:creator>
</cp:coreProperties>
</file>