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Roboto" panose="020B0604020202020204" charset="0"/>
      <p:regular r:id="rId41"/>
      <p:bold r:id="rId42"/>
      <p:italic r:id="rId43"/>
      <p:boldItalic r:id="rId44"/>
    </p:embeddedFont>
    <p:embeddedFont>
      <p:font typeface="Calibri" panose="020F050202020403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70" d="100"/>
          <a:sy n="170" d="100"/>
        </p:scale>
        <p:origin x="-1854" y="-7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26851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bc69b75e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6" name="Google Shape;86;g1bc69b75e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19238b924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g219238b924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19238b924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219238b924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19238b924d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19238b924d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19238b924d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19238b924d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19238b924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19238b924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19238b924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219238b924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9238b924d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g219238b924d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9238b924d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219238b924d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19238b924d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19238b924d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9238b924d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19238b924d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b26638002b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1b26638002b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19238b924d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g219238b924d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19238b924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219238b924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9238b924d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19238b924d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19238b924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219238b924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d1454ddc7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1d1454ddc7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d1454ddc76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1d1454ddc76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1454ddc76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1d1454ddc76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d1454ddc76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1d1454ddc76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d1454ddc7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1d1454ddc7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d1454ddc76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1d1454ddc76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c128476fdc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1c128476fdc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1454ddc76_1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g1d1454ddc76_1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d1454ddc76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1d1454ddc76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d1454ddc76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1d1454ddc76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d1454ddc76_1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g1d1454ddc76_1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d1454ddc76_1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1d1454ddc76_1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45dfdf6e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145dfdf6e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45dfdf6eb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145dfdf6eb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f0f70779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8" name="Google Shape;288;g11f0f70779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3" name="Google Shape;2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19238b92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g219238b92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19238b924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219238b924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c128476fdc_1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1c128476fdc_1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19238b924d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219238b924d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19238b924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219238b924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19238b924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19238b924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acebook.com/notes/766625204116461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useum.ru/exhibitions/p/arbat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osmuseum.ru/exhibitions/p/arbat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zi.travel/ru/061f-armyanskiy-pereulok-s-sosedyami/ru#c19abcfe-abc8-4ccc-9299-c5e30e7570e5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.bibliogorod.ru/journa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ianozovec.timepad.ru/event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241968612497245/?hoisted_section_header_type=recently_seen&amp;multi_permalinks=2041301659230589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timepad.ru/business/" TargetMode="External"/><Relationship Id="rId3" Type="http://schemas.openxmlformats.org/officeDocument/2006/relationships/hyperlink" Target="https://www.izi.travel/ru" TargetMode="External"/><Relationship Id="rId7" Type="http://schemas.openxmlformats.org/officeDocument/2006/relationships/hyperlink" Target="https://gorodzovet.ru/" TargetMode="External"/><Relationship Id="rId12" Type="http://schemas.openxmlformats.org/officeDocument/2006/relationships/hyperlink" Target="https://telegram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l.fm/" TargetMode="External"/><Relationship Id="rId11" Type="http://schemas.openxmlformats.org/officeDocument/2006/relationships/hyperlink" Target="https://yandex.ru/map-constructor/" TargetMode="External"/><Relationship Id="rId5" Type="http://schemas.openxmlformats.org/officeDocument/2006/relationships/hyperlink" Target="https://m.dzen.ru/" TargetMode="External"/><Relationship Id="rId10" Type="http://schemas.openxmlformats.org/officeDocument/2006/relationships/hyperlink" Target="http://www.etomesto.ru/" TargetMode="External"/><Relationship Id="rId4" Type="http://schemas.openxmlformats.org/officeDocument/2006/relationships/hyperlink" Target="https://relikva.com/" TargetMode="External"/><Relationship Id="rId9" Type="http://schemas.openxmlformats.org/officeDocument/2006/relationships/hyperlink" Target="http://retromap.ru/X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xn----8sbgidbxjy7a3i8a.xn--p1ai/%D0%B0%D1%80%D1%85%D0%B8%D0%B2-%D0%B6%D1%83%D1%80%D0%BD%D0%B0%D0%BB%D0%B0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hyperlink" Target="https://ok.ru/digital.september" TargetMode="External"/><Relationship Id="rId18" Type="http://schemas.openxmlformats.org/officeDocument/2006/relationships/image" Target="../media/image31.png"/><Relationship Id="rId3" Type="http://schemas.openxmlformats.org/officeDocument/2006/relationships/hyperlink" Target="https://edu.1sept.ru/" TargetMode="External"/><Relationship Id="rId7" Type="http://schemas.openxmlformats.org/officeDocument/2006/relationships/hyperlink" Target="https://1sept.ru/" TargetMode="External"/><Relationship Id="rId12" Type="http://schemas.openxmlformats.org/officeDocument/2006/relationships/image" Target="../media/image28.png"/><Relationship Id="rId17" Type="http://schemas.openxmlformats.org/officeDocument/2006/relationships/hyperlink" Target="https://www.youtube.com/user/PervoeSentyabrya" TargetMode="Externa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hyperlink" Target="https://ds.1sept.ru/" TargetMode="External"/><Relationship Id="rId5" Type="http://schemas.openxmlformats.org/officeDocument/2006/relationships/hyperlink" Target="https://video.1sept.ru/" TargetMode="External"/><Relationship Id="rId15" Type="http://schemas.openxmlformats.org/officeDocument/2006/relationships/hyperlink" Target="https://vk.com/digital.september" TargetMode="External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hyperlink" Target="https://urok.1sept.ru/" TargetMode="External"/><Relationship Id="rId14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5637544" y="2493769"/>
            <a:ext cx="34260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32247"/>
              <a:buFont typeface="Arial"/>
              <a:buNone/>
            </a:pPr>
            <a:endParaRPr sz="3411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45308"/>
              <a:buFont typeface="Arial"/>
              <a:buNone/>
            </a:pPr>
            <a:r>
              <a:rPr lang="ru-RU" sz="2427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Краеведение</a:t>
            </a:r>
            <a:endParaRPr sz="2427" u="sng">
              <a:solidFill>
                <a:srgbClr val="005584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47826"/>
              <a:buFont typeface="Arial"/>
              <a:buNone/>
            </a:pPr>
            <a:endParaRPr sz="23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26666"/>
              <a:buFont typeface="Arial"/>
              <a:buNone/>
            </a:pPr>
            <a:endParaRPr sz="30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30768"/>
              <a:buFont typeface="Arial"/>
              <a:buNone/>
            </a:pPr>
            <a:endParaRPr sz="26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endParaRPr sz="24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598459" y="3563170"/>
            <a:ext cx="30654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</a:pPr>
            <a:endParaRPr sz="15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F0000"/>
              </a:buClr>
              <a:buSzPts val="1500"/>
              <a:buNone/>
            </a:pPr>
            <a:r>
              <a:rPr lang="ru-RU" sz="15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Дмитрий Дворецкий</a:t>
            </a:r>
            <a:endParaRPr sz="1500" b="1">
              <a:solidFill>
                <a:srgbClr val="FF0000"/>
              </a:solidFill>
            </a:endParaRPr>
          </a:p>
        </p:txBody>
      </p:sp>
      <p:pic>
        <p:nvPicPr>
          <p:cNvPr id="90" name="Google Shape;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050" y="599325"/>
            <a:ext cx="4968375" cy="406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70275"/>
            <a:ext cx="9143998" cy="4346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8500"/>
            <a:ext cx="9144003" cy="437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3.googleusercontent.com/alXlTwkoBupofFRzpj9l8rXXFgJVVj2fGS2aR9miHswErOKF9WRZvY5bczeTn-fQeo7s7-yh2YY754IXTvBBnF9Y0VjLT6rFJqPvnCagpRZQCMvKmoW0Fkrwffit_36wVBEXOHhJqWuasueE0PdB_5KBE7JD2KVmjSL8ATGDhSAiuarY5-W6VNgfcsqXXJWK=s20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00"/>
            <a:ext cx="9144000" cy="43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2375"/>
            <a:ext cx="9144003" cy="436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6.googleusercontent.com/q8u077YLeoht4brYkoGF4SNltDn3gM9hrHh1Ow3hiJwnDrC5Afq3-bFexo8CfnioqzSfnY-gDXqOgwbGbSfeW379OlVaNFRPf4roIvlg5OJVjTs5YGh-EkftWqfl9nzpIBV8UUQjEqE_dOhZeDeiY82fbuxBnyhNg_I5iIzgi09eMOBY8l1IA5r1DosMJ5RF=s20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00"/>
            <a:ext cx="9144000" cy="43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51625"/>
            <a:ext cx="9144003" cy="4385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s://lh4.googleusercontent.com/MngWcgSM0eUuGulZ2SpQtLebGlac7DRXjcw_AEnSc1NyZkOxy9_zRLloV07A_pudc8OMcdFQKp-9LTltdBGJf0sMcZnDi6HtExwQ3I3tiIF7mhUH9ByEoMj9aPlXHow0wWOgyom6xxw_5-B0WQgOFAgMJYrKcBaBt5oqTDuhivmoThAGrWgJQr1b-Vg2Lmof=s204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00"/>
            <a:ext cx="9144000" cy="43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2325"/>
            <a:ext cx="9143999" cy="436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60425"/>
            <a:ext cx="9144001" cy="436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00" y="460450"/>
            <a:ext cx="4312701" cy="4358776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9"/>
          <p:cNvSpPr txBox="1"/>
          <p:nvPr/>
        </p:nvSpPr>
        <p:spPr>
          <a:xfrm>
            <a:off x="4826900" y="2028400"/>
            <a:ext cx="3936000" cy="10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latin typeface="Times New Roman"/>
                <a:ea typeface="Times New Roman"/>
                <a:cs typeface="Times New Roman"/>
                <a:sym typeface="Times New Roman"/>
              </a:rPr>
              <a:t>Читатель нарисовал поселение медиков в Детском Филёвсом парке, которого нет с 1959 года.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/>
        </p:nvSpPr>
        <p:spPr>
          <a:xfrm>
            <a:off x="0" y="2069650"/>
            <a:ext cx="91440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Урбанистика, краеведение, мемориальная деятельность </a:t>
            </a:r>
            <a:endParaRPr sz="2500" b="1">
              <a:solidFill>
                <a:srgbClr val="212529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-- что у них общего?</a:t>
            </a:r>
            <a:endParaRPr sz="25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/>
        </p:nvSpPr>
        <p:spPr>
          <a:xfrm>
            <a:off x="317900" y="1836125"/>
            <a:ext cx="8480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Урбанистика -- 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наука, посвященная развитию различных городских систем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(транспорт, пешеходная инфраструктура, экология, здравоохранение и другие), их взаимодействию между собой и с жителями города. Урбанистика возникла из традиции рассмотрения города как «большого завода».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2"/>
          <p:cNvSpPr txBox="1"/>
          <p:nvPr/>
        </p:nvSpPr>
        <p:spPr>
          <a:xfrm>
            <a:off x="317900" y="1302725"/>
            <a:ext cx="84801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Историко-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мемориальная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направленная на увековечивание памяти об исторических событиях и лицах. В числе ее основных форм -- поисковые, архивно-изыскательские работы, музейно-выставочная и реставрационная работа, создание и возведение исторических монументов в «местах памяти», сохранение и уход за историческими памятниками и многое другое, то есть вся человеческая </a:t>
            </a: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деятельность</a:t>
            </a:r>
            <a:r>
              <a:rPr lang="ru-RU" sz="2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, связанная с увековечением памяти о предыдущих поколениях.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>
            <a:spLocks noGrp="1"/>
          </p:cNvSpPr>
          <p:nvPr>
            <p:ph type="title"/>
          </p:nvPr>
        </p:nvSpPr>
        <p:spPr>
          <a:xfrm>
            <a:off x="311700" y="1054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-RU" sz="3559" b="1">
                <a:solidFill>
                  <a:srgbClr val="07376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вебинара</a:t>
            </a:r>
            <a:endParaRPr sz="3559" b="1">
              <a:solidFill>
                <a:srgbClr val="07376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1"/>
          </p:nvPr>
        </p:nvSpPr>
        <p:spPr>
          <a:xfrm>
            <a:off x="311700" y="1835700"/>
            <a:ext cx="8520600" cy="25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6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50"/>
              <a:buFont typeface="Times New Roman"/>
              <a:buChar char="-"/>
            </a:pPr>
            <a:r>
              <a:rPr lang="ru-RU" sz="18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такое краеведение, неокраеведение и где они обитают?</a:t>
            </a:r>
            <a:endParaRPr sz="1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50"/>
              <a:buFont typeface="Times New Roman"/>
              <a:buChar char="-"/>
            </a:pPr>
            <a:r>
              <a:rPr lang="ru-RU" sz="18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Урбанистика, краеведение, мемориальная деятельность -- что у них общего?</a:t>
            </a:r>
            <a:endParaRPr sz="1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50"/>
              <a:buFont typeface="Times New Roman"/>
              <a:buChar char="-"/>
            </a:pPr>
            <a:r>
              <a:rPr lang="ru-RU" sz="18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Малые истории всегда растут.</a:t>
            </a:r>
            <a:endParaRPr sz="1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50"/>
              <a:buFont typeface="Times New Roman"/>
              <a:buChar char="-"/>
            </a:pPr>
            <a:r>
              <a:rPr lang="ru-RU" sz="18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Обзор проектов.</a:t>
            </a:r>
            <a:endParaRPr sz="1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60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1850"/>
              <a:buFont typeface="Times New Roman"/>
              <a:buChar char="-"/>
            </a:pPr>
            <a:r>
              <a:rPr lang="ru-RU" sz="1850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для подготовки идей и создания проектов.</a:t>
            </a:r>
            <a:endParaRPr sz="18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600">
              <a:solidFill>
                <a:srgbClr val="07376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Малые истории всегда растут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4"/>
          <p:cNvSpPr txBox="1"/>
          <p:nvPr/>
        </p:nvSpPr>
        <p:spPr>
          <a:xfrm>
            <a:off x="152400" y="1524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0225"/>
            <a:ext cx="6038776" cy="4306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8001" y="1293200"/>
            <a:ext cx="2800425" cy="31479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5"/>
          <p:cNvSpPr txBox="1"/>
          <p:nvPr/>
        </p:nvSpPr>
        <p:spPr>
          <a:xfrm>
            <a:off x="152400" y="1524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1" name="Google Shape;2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9300"/>
            <a:ext cx="4419600" cy="36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6775" y="809300"/>
            <a:ext cx="4266324" cy="3617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/>
        </p:nvSpPr>
        <p:spPr>
          <a:xfrm>
            <a:off x="152400" y="15240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275" y="578300"/>
            <a:ext cx="4923925" cy="41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6"/>
          <p:cNvSpPr txBox="1"/>
          <p:nvPr/>
        </p:nvSpPr>
        <p:spPr>
          <a:xfrm>
            <a:off x="5519300" y="2342725"/>
            <a:ext cx="3231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hlink"/>
                </a:solidFill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Колхоз “Пробуждение”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7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Обзор проектов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Google Shape;215;p37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8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1" name="Google Shape;221;p38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100550"/>
            <a:ext cx="9144000" cy="31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3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64700"/>
            <a:ext cx="9144000" cy="43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4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900" y="473825"/>
            <a:ext cx="8809899" cy="434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875"/>
            <a:ext cx="9144000" cy="43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2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4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40650"/>
            <a:ext cx="9144001" cy="43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такое краеведение, неокраеведение </a:t>
            </a:r>
            <a:endParaRPr sz="2500" b="1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 где они обитают?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3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t="1205"/>
          <a:stretch/>
        </p:blipFill>
        <p:spPr>
          <a:xfrm>
            <a:off x="0" y="440650"/>
            <a:ext cx="9144000" cy="437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Инструменты для подготовки идей и создания проектов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44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5"/>
          <p:cNvSpPr txBox="1"/>
          <p:nvPr/>
        </p:nvSpPr>
        <p:spPr>
          <a:xfrm>
            <a:off x="473250" y="509900"/>
            <a:ext cx="4972200" cy="42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https://www.izi.travel/ru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(Аудиогид)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https://relikva.com/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(электронные выставки)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https://m.dzen.ru/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(Публикуем материалы, статьи)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https://mel.fm/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(Публикуем материалы, статьи 2.0)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https://gorodzovet.ru/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(Афиша)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https://timepad.ru/business/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(Размещение мероприятий)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http://retromap.ru/X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(Старые карты)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0"/>
              </a:rPr>
              <a:t>http://www.etomesto.ru/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(Старые карты 2.0)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1"/>
              </a:rPr>
              <a:t>https://yandex.ru/map-constructor/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(Конструктор карт)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12"/>
              </a:rPr>
              <a:t>https://telegram.org/</a:t>
            </a:r>
            <a:r>
              <a:rPr lang="ru-RU">
                <a:latin typeface="Calibri"/>
                <a:ea typeface="Calibri"/>
                <a:cs typeface="Calibri"/>
                <a:sym typeface="Calibri"/>
              </a:rPr>
              <a:t> (Переписка, канал)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45"/>
          <p:cNvSpPr txBox="1"/>
          <p:nvPr/>
        </p:nvSpPr>
        <p:spPr>
          <a:xfrm>
            <a:off x="5770625" y="2050375"/>
            <a:ext cx="26046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>
                <a:latin typeface="Times New Roman"/>
                <a:ea typeface="Times New Roman"/>
                <a:cs typeface="Times New Roman"/>
                <a:sym typeface="Times New Roman"/>
              </a:rPr>
              <a:t>Вот одни из самых интересных и доступных платформ и инструментов для работы с краеведческими материалами.</a:t>
            </a:r>
            <a:endParaRPr sz="15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6"/>
          <p:cNvSpPr txBox="1">
            <a:spLocks noGrp="1"/>
          </p:cNvSpPr>
          <p:nvPr>
            <p:ph type="body" idx="1"/>
          </p:nvPr>
        </p:nvSpPr>
        <p:spPr>
          <a:xfrm>
            <a:off x="0" y="460750"/>
            <a:ext cx="9144000" cy="46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4129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5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12529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>
                <a:solidFill>
                  <a:srgbClr val="212529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Что нужно краеведу для дела?</a:t>
            </a:r>
            <a:endParaRPr sz="2500" b="1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4129"/>
              <a:buNone/>
            </a:pPr>
            <a:endParaRPr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0" name="Google Shape;270;p46"/>
          <p:cNvSpPr txBox="1"/>
          <p:nvPr/>
        </p:nvSpPr>
        <p:spPr>
          <a:xfrm>
            <a:off x="231375" y="903775"/>
            <a:ext cx="456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7"/>
          <p:cNvSpPr txBox="1"/>
          <p:nvPr/>
        </p:nvSpPr>
        <p:spPr>
          <a:xfrm>
            <a:off x="4550" y="479550"/>
            <a:ext cx="9144000" cy="42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000000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2"/>
              </a:solidFill>
              <a:highlight>
                <a:srgbClr val="F9F9F9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ru-RU" sz="3000" b="1" i="0" u="none" strike="noStrike" cap="none">
                <a:solidFill>
                  <a:schemeClr val="dk2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Список используемой литературы</a:t>
            </a:r>
            <a:endParaRPr sz="3000" b="1" i="0" u="none" strike="noStrike" cap="none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200">
              <a:solidFill>
                <a:schemeClr val="dk2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6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5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Петербургские доходные дома. Очерки из истории быта -- Екатерина Юхнева</a:t>
            </a:r>
            <a:endParaRPr sz="2200">
              <a:solidFill>
                <a:srgbClr val="252626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626"/>
              </a:buClr>
              <a:buSzPts val="2200"/>
              <a:buFont typeface="Times New Roman"/>
              <a:buChar char="●"/>
            </a:pPr>
            <a:r>
              <a:rPr lang="ru-RU" sz="2200">
                <a:solidFill>
                  <a:srgbClr val="252626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История московских районов (энциклопедия)</a:t>
            </a:r>
            <a:endParaRPr sz="3200">
              <a:solidFill>
                <a:srgbClr val="333333"/>
              </a:solidFill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imes New Roman"/>
              <a:buChar char="●"/>
            </a:pPr>
            <a:r>
              <a:rPr lang="ru-RU" sz="220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Юный краевед (журнал)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8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5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endParaRPr sz="18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ru-RU" sz="3900" b="1">
                <a:solidFill>
                  <a:srgbClr val="073763"/>
                </a:solidFill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ВАШИ ВОПРОСЫ</a:t>
            </a:r>
            <a:endParaRPr sz="3300"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9"/>
          <p:cNvSpPr txBox="1">
            <a:spLocks noGrp="1"/>
          </p:cNvSpPr>
          <p:nvPr>
            <p:ph type="body" idx="1"/>
          </p:nvPr>
        </p:nvSpPr>
        <p:spPr>
          <a:xfrm>
            <a:off x="0" y="25"/>
            <a:ext cx="9144000" cy="5143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5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3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100" b="1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1700">
              <a:solidFill>
                <a:srgbClr val="073763"/>
              </a:solidFill>
              <a:highlight>
                <a:srgbClr val="FBFBFB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ru-RU" sz="3900" b="1">
                <a:solidFill>
                  <a:srgbClr val="073763"/>
                </a:solidFill>
                <a:highlight>
                  <a:srgbClr val="FBFBFB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ВСЕМ СПАСИБО</a:t>
            </a:r>
            <a:endParaRPr sz="39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0"/>
          <p:cNvSpPr/>
          <p:nvPr/>
        </p:nvSpPr>
        <p:spPr>
          <a:xfrm>
            <a:off x="-2558" y="2005403"/>
            <a:ext cx="91491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Times New Roman"/>
              <a:buNone/>
            </a:pPr>
            <a: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Моя почта для связи: </a:t>
            </a:r>
            <a:br>
              <a:rPr lang="ru-RU" sz="33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3300" b="0" i="0" u="sng" strike="noStrike" cap="none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d.v.dvoretsky@inbox.ru</a:t>
            </a:r>
            <a:endParaRPr sz="3300" b="0" i="0" u="sng" strike="noStrike" cap="none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>
            <a:spLocks noGrp="1"/>
          </p:cNvSpPr>
          <p:nvPr>
            <p:ph type="subTitle" idx="1"/>
          </p:nvPr>
        </p:nvSpPr>
        <p:spPr>
          <a:xfrm>
            <a:off x="2591780" y="3147814"/>
            <a:ext cx="396044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E4A1F"/>
              </a:buClr>
              <a:buSzPts val="1800"/>
              <a:buNone/>
            </a:pPr>
            <a:r>
              <a:rPr lang="ru-RU" sz="1800">
                <a:solidFill>
                  <a:srgbClr val="CE4A1F"/>
                </a:solidFill>
                <a:latin typeface="Roboto"/>
                <a:ea typeface="Roboto"/>
                <a:cs typeface="Roboto"/>
                <a:sym typeface="Roboto"/>
              </a:rPr>
              <a:t>Наши социальные сети</a:t>
            </a:r>
            <a:endParaRPr/>
          </a:p>
        </p:txBody>
      </p:sp>
      <p:grpSp>
        <p:nvGrpSpPr>
          <p:cNvPr id="296" name="Google Shape;296;p51"/>
          <p:cNvGrpSpPr/>
          <p:nvPr/>
        </p:nvGrpSpPr>
        <p:grpSpPr>
          <a:xfrm>
            <a:off x="1241884" y="1290230"/>
            <a:ext cx="6660232" cy="1137504"/>
            <a:chOff x="936104" y="1290230"/>
            <a:chExt cx="6660232" cy="1137504"/>
          </a:xfrm>
        </p:grpSpPr>
        <p:pic>
          <p:nvPicPr>
            <p:cNvPr id="297" name="Google Shape;297;p51">
              <a:hlinkClick r:id="rId3"/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4786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8" name="Google Shape;298;p51">
              <a:hlinkClick r:id="rId5"/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724128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9" name="Google Shape;299;p51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936104" y="129023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0" name="Google Shape;300;p51">
              <a:hlinkClick r:id="rId9"/>
            </p:cNvPr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2411760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1" name="Google Shape;301;p51">
              <a:hlinkClick r:id="rId11"/>
            </p:cNvPr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788024" y="2010310"/>
              <a:ext cx="1872208" cy="41742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2" name="Google Shape;302;p51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332072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1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3986799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1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5318946" y="3723877"/>
            <a:ext cx="504056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51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4652872" y="3723877"/>
            <a:ext cx="504057" cy="504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/>
        </p:nvSpPr>
        <p:spPr>
          <a:xfrm>
            <a:off x="471875" y="1737175"/>
            <a:ext cx="8244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Районоведение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часть страноведения, которая занимается изучением и комплексным описанием районов какой-либо страны. Перекрывается с районологией, но </a:t>
            </a: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районоведение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зародилось в рамках истинной географии, а районология -- в недрах региональной науки.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/>
        </p:nvSpPr>
        <p:spPr>
          <a:xfrm>
            <a:off x="471875" y="2194375"/>
            <a:ext cx="8244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Москвоведение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одна из отраслей краеведения, занимающаяся изучением Москвы; учебный предмет в московских средних школах.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/>
        </p:nvSpPr>
        <p:spPr>
          <a:xfrm>
            <a:off x="474700" y="1688650"/>
            <a:ext cx="8205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Краеведение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полное изучение определённой части страны, города или деревни, других поселений. Таким изучением, как правило, занимаются учёные специалисты, которые ограничились данным краем (архивисты, архитекторы, биологи, военные, географы, историки, экологи, этнографы), а также энтузиасты из местного населения.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474700" y="1917250"/>
            <a:ext cx="8205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Страноведение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географическая дисциплина, занимающаяся комплексным изучением стран, систематизирующая и обобщающая разнородные данные об их природе, населении, хозяйстве, культуре и социальной организации.</a:t>
            </a:r>
            <a:endParaRPr sz="2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/>
        </p:nvSpPr>
        <p:spPr>
          <a:xfrm>
            <a:off x="474700" y="1612450"/>
            <a:ext cx="8205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Неокраеведение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-- </a:t>
            </a:r>
            <a:r>
              <a:rPr lang="ru-RU" sz="2000" b="1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это</a:t>
            </a:r>
            <a:r>
              <a:rPr lang="ru-RU" sz="2000">
                <a:solidFill>
                  <a:schemeClr val="dk1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новый современный этап науки краеведения, когда помимо исследований и накопления знаний о территории проявляется проактивная позиция по сохранению культурного и исторического наследия; поиску и возвращению артефактов на исследуемую территорию, а также создание современных культурных ценностей, связанных со специализацией.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0" y="229825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Краеведение и Неокраеведение можно найти всюду!</a:t>
            </a:r>
            <a:endParaRPr sz="20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Экран (16:9)</PresentationFormat>
  <Paragraphs>138</Paragraphs>
  <Slides>38</Slides>
  <Notes>38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Roboto</vt:lpstr>
      <vt:lpstr>Calibri</vt:lpstr>
      <vt:lpstr>Times New Roman</vt:lpstr>
      <vt:lpstr>Тема Office</vt:lpstr>
      <vt:lpstr>                               Краеведение     </vt:lpstr>
      <vt:lpstr>План вебинара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       Краеведение     </dc:title>
  <cp:lastModifiedBy>Арсений Соловейчик</cp:lastModifiedBy>
  <cp:revision>1</cp:revision>
  <dcterms:modified xsi:type="dcterms:W3CDTF">2023-03-11T07:33:58Z</dcterms:modified>
</cp:coreProperties>
</file>