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Roboto Black" panose="020B0604020202020204" charset="0"/>
      <p:bold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9834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e21d32c6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e21d32c6e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e21d32c6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1e21d32c6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e21d32c6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11e21d32c6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e21d32c6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11e21d32c6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e21d32c6e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1e21d32c6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e21d32c6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1e21d32c6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e21d32c6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11e21d32c6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e21d32c6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1e21d32c6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e21d32c6e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11e21d32c6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e21d32c6e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11e21d32c6e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e21d32c6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11e21d32c6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e21d32c6e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11e21d32c6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e21d32c6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11e21d32c6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e21d32c6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1e21d32c6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e21d32c6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1e21d32c6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e21d32c6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e21d32c6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htenie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atenka.ru/wtf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lib.r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letnik.ru/blogs/chto_chitaem/182512_memy-o-chtenii-i-knigak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y.365done.r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rsl.ru/ru/search#q=%D0%B8%D1%81%D1%82%D0%BE%D1%80%D0%B8%D1%8F%20%D1%82%D0%B5%D1%82%D1%80%D0%B0%D0%B4%D0%B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o.nekrasovka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atephone.com/audiobooks/24845" TargetMode="External"/><Relationship Id="rId3" Type="http://schemas.openxmlformats.org/officeDocument/2006/relationships/hyperlink" Target="https://ru.bookmate.com/" TargetMode="External"/><Relationship Id="rId7" Type="http://schemas.openxmlformats.org/officeDocument/2006/relationships/hyperlink" Target="https://www.litres.r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martreading.ru/?click_id=8YbZ1VYE3cZ5od2&amp;utm_source=cityads&amp;utm_medium=cpa&amp;utm_campaign=GZqOnJ" TargetMode="External"/><Relationship Id="rId5" Type="http://schemas.openxmlformats.org/officeDocument/2006/relationships/hyperlink" Target="https://www.storytel.com/ru/ru/" TargetMode="External"/><Relationship Id="rId4" Type="http://schemas.openxmlformats.org/officeDocument/2006/relationships/hyperlink" Target="https://mybook.ru/?rubric=4&amp;utm_source=yandex&amp;utm_medium=cpc&amp;utm_campaign=search_brand&amp;utm_content=11201147343&amp;utm_term=&amp;pin=1_65462280_4685352317_33894131451_none_search_%D0%9C%D0%BE%D1%81%D0%BA%D0%B2%D0%B0_213&amp;yclid=5512563982018543615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readwomanread" TargetMode="External"/><Relationship Id="rId3" Type="http://schemas.openxmlformats.org/officeDocument/2006/relationships/hyperlink" Target="https://t.me/booksfox" TargetMode="External"/><Relationship Id="rId7" Type="http://schemas.openxmlformats.org/officeDocument/2006/relationships/hyperlink" Target="https://t.me/papawillcal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budnibukinista" TargetMode="External"/><Relationship Id="rId5" Type="http://schemas.openxmlformats.org/officeDocument/2006/relationships/hyperlink" Target="https://t.me/bibliodush" TargetMode="External"/><Relationship Id="rId4" Type="http://schemas.openxmlformats.org/officeDocument/2006/relationships/hyperlink" Target="https://t.me/cultpop" TargetMode="External"/><Relationship Id="rId9" Type="http://schemas.openxmlformats.org/officeDocument/2006/relationships/hyperlink" Target="https://t.me/whatwedointhedus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iYq2NfNeXLKOKmFzHGkYdA" TargetMode="External"/><Relationship Id="rId7" Type="http://schemas.openxmlformats.org/officeDocument/2006/relationships/hyperlink" Target="https://www.youtube.com/watch?v=BgfuSBV5H1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5hvvQhWv_keGpAEhnqFN8Q" TargetMode="External"/><Relationship Id="rId5" Type="http://schemas.openxmlformats.org/officeDocument/2006/relationships/hyperlink" Target="https://www.youtube.com/c/%D0%A2%D0%B5%D0%BE%D1%80%D0%B8%D1%8F%D0%B1%D0%BE%D0%BB%D1%8C%D1%88%D0%BE%D0%B3%D0%BE%D1%87%D1%82%D0%B8%D0%B2%D0%B0" TargetMode="External"/><Relationship Id="rId4" Type="http://schemas.openxmlformats.org/officeDocument/2006/relationships/hyperlink" Target="https://www.youtube.com/c/chitalochk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l.fm/vospitaniy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ook?fbclid=IwAR2Z0BeJyT2IOrl2-wPXBCOG01guORgD7fu544AvciEoodNDvTQgGJxUSPE" TargetMode="External"/><Relationship Id="rId7" Type="http://schemas.openxmlformats.org/officeDocument/2006/relationships/hyperlink" Target="https://vk.com/bestbook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yagablog" TargetMode="External"/><Relationship Id="rId5" Type="http://schemas.openxmlformats.org/officeDocument/2006/relationships/hyperlink" Target="https://vk.com/obrpk" TargetMode="External"/><Relationship Id="rId4" Type="http://schemas.openxmlformats.org/officeDocument/2006/relationships/hyperlink" Target="https://vk.com/booksinfilm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podcasts.google.com/feed/aHR0cDovL2ZlZWRzLmZlZWRidXJuZXIuY29tL3NvdW5kY2xvdWQvcXFScQ" TargetMode="External"/><Relationship Id="rId7" Type="http://schemas.openxmlformats.org/officeDocument/2006/relationships/hyperlink" Target="https://mezhdu-strok.simplecast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covendur.podbean.com/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hyperlink" Target="https://podcasts.apple.com/ru/podcast/%D0%BA%D1%80%D0%BE%D0%BC%D0%B5-%D1%88%D1%83%D1%82%D0%BE%D0%BA/id1492240346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ok.ru/digital.september" TargetMode="External"/><Relationship Id="rId18" Type="http://schemas.openxmlformats.org/officeDocument/2006/relationships/image" Target="../media/image29.png"/><Relationship Id="rId3" Type="http://schemas.openxmlformats.org/officeDocument/2006/relationships/hyperlink" Target="https://edu.1sept.ru/" TargetMode="External"/><Relationship Id="rId21" Type="http://schemas.openxmlformats.org/officeDocument/2006/relationships/hyperlink" Target="https://www.youtube.com/user/PervoeSentyabrya" TargetMode="External"/><Relationship Id="rId7" Type="http://schemas.openxmlformats.org/officeDocument/2006/relationships/hyperlink" Target="https://1sept.ru/" TargetMode="External"/><Relationship Id="rId12" Type="http://schemas.openxmlformats.org/officeDocument/2006/relationships/image" Target="../media/image26.png"/><Relationship Id="rId17" Type="http://schemas.openxmlformats.org/officeDocument/2006/relationships/hyperlink" Target="https://vk.com/digital.september" TargetMode="Externa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video.1sept.ru/" TargetMode="External"/><Relationship Id="rId15" Type="http://schemas.openxmlformats.org/officeDocument/2006/relationships/hyperlink" Target="https://www.facebook.com/digital.september" TargetMode="External"/><Relationship Id="rId10" Type="http://schemas.openxmlformats.org/officeDocument/2006/relationships/image" Target="../media/image25.png"/><Relationship Id="rId19" Type="http://schemas.openxmlformats.org/officeDocument/2006/relationships/hyperlink" Target="https://www.instagram.com/pervoes/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urok.1sept.ru/" TargetMode="External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zamas.academy/special/kid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vetapp.rusneb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.rgdb.ru/xmlu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pmambook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lka.academ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7362250" y="2182025"/>
            <a:ext cx="49764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5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Сервисы </a:t>
            </a:r>
            <a:endParaRPr sz="35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5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поддержку чтения</a:t>
            </a:r>
            <a:endParaRPr sz="35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None/>
            </a:pPr>
            <a:endParaRPr sz="288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lang="ru-RU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Дмитрий Дворецкий</a:t>
            </a: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00" y="909400"/>
            <a:ext cx="6544851" cy="51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25875"/>
            <a:ext cx="12191999" cy="57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" y="599600"/>
            <a:ext cx="12191973" cy="581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7573"/>
            <a:ext cx="12191998" cy="577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97758"/>
            <a:ext cx="12192001" cy="581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6713"/>
            <a:ext cx="12192000" cy="5811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>
            <a:off x="838200" y="1185"/>
            <a:ext cx="10515600" cy="6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25875"/>
            <a:ext cx="12192001" cy="57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9600"/>
            <a:ext cx="12191999" cy="580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/>
          <p:nvPr/>
        </p:nvSpPr>
        <p:spPr>
          <a:xfrm>
            <a:off x="838200" y="617649"/>
            <a:ext cx="10515600" cy="6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-4450" y="620688"/>
            <a:ext cx="12192000" cy="5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3000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Платные сервисы</a:t>
            </a:r>
            <a:endParaRPr sz="3000" b="1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2100" b="1" u="sng" dirty="0" err="1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Bookmate</a:t>
            </a:r>
            <a:r>
              <a:rPr lang="ru-RU" sz="2100" b="1" dirty="0">
                <a:solidFill>
                  <a:schemeClr val="dk1"/>
                </a:solidFill>
                <a:highlight>
                  <a:srgbClr val="FFFFFF"/>
                </a:highlight>
              </a:rPr>
              <a:t> — сервис для чтения и прослушивания книг</a:t>
            </a:r>
            <a:endParaRPr sz="21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2100" b="1" u="sng" dirty="0" err="1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MyBook</a:t>
            </a:r>
            <a:r>
              <a:rPr lang="ru-RU" sz="2100" b="1" dirty="0">
                <a:solidFill>
                  <a:schemeClr val="dk1"/>
                </a:solidFill>
                <a:highlight>
                  <a:srgbClr val="FFFFFF"/>
                </a:highlight>
              </a:rPr>
              <a:t> — сервис для чтения и прослушивания книг</a:t>
            </a:r>
            <a:endParaRPr sz="1100" dirty="0">
              <a:solidFill>
                <a:schemeClr val="dk1"/>
              </a:solidFill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2100" b="1" u="sng" dirty="0" err="1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Storytel</a:t>
            </a:r>
            <a:r>
              <a:rPr lang="ru-RU" sz="2100" b="1" dirty="0">
                <a:solidFill>
                  <a:schemeClr val="dk1"/>
                </a:solidFill>
                <a:highlight>
                  <a:srgbClr val="FFFFFF"/>
                </a:highlight>
              </a:rPr>
              <a:t> — сервис аудиокниг по подписке</a:t>
            </a:r>
            <a:endParaRPr sz="21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2100" b="1" u="sng" dirty="0" err="1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SmartReading</a:t>
            </a:r>
            <a:r>
              <a:rPr lang="ru-RU" sz="2100" b="1" dirty="0">
                <a:solidFill>
                  <a:schemeClr val="dk1"/>
                </a:solidFill>
                <a:highlight>
                  <a:srgbClr val="FFFFFF"/>
                </a:highlight>
              </a:rPr>
              <a:t> — сервис для чтения и прослушивания </a:t>
            </a:r>
            <a:r>
              <a:rPr lang="ru-RU" sz="2100" b="1" dirty="0" err="1">
                <a:solidFill>
                  <a:schemeClr val="dk1"/>
                </a:solidFill>
                <a:highlight>
                  <a:srgbClr val="FFFFFF"/>
                </a:highlight>
              </a:rPr>
              <a:t>саммари</a:t>
            </a:r>
            <a:endParaRPr sz="21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2100" b="1" u="sng" dirty="0" err="1">
                <a:solidFill>
                  <a:schemeClr val="hlink"/>
                </a:solidFill>
                <a:highlight>
                  <a:srgbClr val="FFFFFF"/>
                </a:highlight>
                <a:hlinkClick r:id="rId7"/>
              </a:rPr>
              <a:t>ЛитРес</a:t>
            </a:r>
            <a:r>
              <a:rPr lang="ru-RU" sz="2100" b="1" dirty="0">
                <a:solidFill>
                  <a:schemeClr val="dk1"/>
                </a:solidFill>
                <a:highlight>
                  <a:srgbClr val="FFFFFF"/>
                </a:highlight>
              </a:rPr>
              <a:t> — интернет-магазин и библиотека электронных книг</a:t>
            </a:r>
            <a:endParaRPr sz="21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2100" b="1" u="sng" dirty="0" err="1">
                <a:solidFill>
                  <a:schemeClr val="hlink"/>
                </a:solidFill>
                <a:highlight>
                  <a:srgbClr val="FFFFFF"/>
                </a:highlight>
                <a:hlinkClick r:id="rId8"/>
              </a:rPr>
              <a:t>Patephone</a:t>
            </a:r>
            <a:r>
              <a:rPr lang="ru-RU" sz="2100" b="1" dirty="0">
                <a:solidFill>
                  <a:schemeClr val="dk1"/>
                </a:solidFill>
                <a:highlight>
                  <a:srgbClr val="FFFFFF"/>
                </a:highlight>
              </a:rPr>
              <a:t> — сервис аудиокниг</a:t>
            </a:r>
            <a:endParaRPr sz="21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highlight>
                <a:srgbClr val="00008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>
            <a:off x="838200" y="617649"/>
            <a:ext cx="10515600" cy="6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-4450" y="620688"/>
            <a:ext cx="12192000" cy="91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3000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Группы в </a:t>
            </a:r>
            <a:r>
              <a:rPr lang="ru-RU" sz="3000" b="1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телеграм</a:t>
            </a:r>
            <a:endParaRPr sz="3000" b="1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500" b="1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r>
              <a:rPr lang="ru-RU" sz="3200" b="1" dirty="0">
                <a:solidFill>
                  <a:srgbClr val="FF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Книжный лис</a:t>
            </a:r>
            <a:endParaRPr sz="3200" b="1" dirty="0">
              <a:solidFill>
                <a:srgbClr val="FF0000"/>
              </a:solidFill>
            </a:endParaRPr>
          </a:p>
          <a:p>
            <a:pPr marL="32004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200" b="1" dirty="0" err="1">
                <a:solidFill>
                  <a:srgbClr val="FF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Cultpop</a:t>
            </a:r>
            <a:endParaRPr sz="3200" b="1" dirty="0">
              <a:solidFill>
                <a:srgbClr val="FF0000"/>
              </a:solidFill>
            </a:endParaRPr>
          </a:p>
          <a:p>
            <a:pPr marL="32004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200" b="1" dirty="0" err="1">
                <a:solidFill>
                  <a:srgbClr val="FF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Библиодуш</a:t>
            </a:r>
            <a:endParaRPr sz="3200" b="1" dirty="0">
              <a:solidFill>
                <a:srgbClr val="FF0000"/>
              </a:solidFill>
            </a:endParaRPr>
          </a:p>
          <a:p>
            <a:pPr marL="32004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200" b="1" dirty="0">
                <a:solidFill>
                  <a:srgbClr val="E51907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Будни букиниста</a:t>
            </a:r>
            <a:endParaRPr sz="3200" b="1" dirty="0">
              <a:solidFill>
                <a:srgbClr val="E51907"/>
              </a:solidFill>
            </a:endParaRPr>
          </a:p>
          <a:p>
            <a:pPr marL="32004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200" b="1" dirty="0">
                <a:solidFill>
                  <a:srgbClr val="FF000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Хемингуэй позвонит</a:t>
            </a:r>
            <a:endParaRPr sz="3200" b="1" dirty="0">
              <a:solidFill>
                <a:srgbClr val="FF0000"/>
              </a:solidFill>
            </a:endParaRPr>
          </a:p>
          <a:p>
            <a:pPr marL="32004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200" b="1" dirty="0">
                <a:solidFill>
                  <a:srgbClr val="FF0000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Женщина пишет</a:t>
            </a:r>
            <a:endParaRPr sz="3200" b="1" dirty="0">
              <a:solidFill>
                <a:srgbClr val="FF0000"/>
              </a:solidFill>
            </a:endParaRPr>
          </a:p>
          <a:p>
            <a:pPr marL="32004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200" b="1" dirty="0">
                <a:solidFill>
                  <a:srgbClr val="FF0000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Чем мы заняты в пыли</a:t>
            </a:r>
            <a:endParaRPr sz="3200" b="1" dirty="0">
              <a:solidFill>
                <a:srgbClr val="FF0000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 dirty="0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 dirty="0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 dirty="0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 dirty="0">
              <a:solidFill>
                <a:srgbClr val="E51907"/>
              </a:solidFill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highlight>
                <a:srgbClr val="00008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>
            <a:off x="838200" y="617649"/>
            <a:ext cx="10515600" cy="6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-4450" y="852250"/>
            <a:ext cx="12192000" cy="108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Книжные Ютуберы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1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r>
              <a:rPr lang="ru-RU" sz="3200" b="1">
                <a:solidFill>
                  <a:srgbClr val="E51907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UncleShurik</a:t>
            </a:r>
            <a:endParaRPr sz="3200" b="1">
              <a:solidFill>
                <a:srgbClr val="E51907"/>
              </a:solidFill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r>
              <a:rPr lang="ru-RU" sz="3200" b="1">
                <a:solidFill>
                  <a:srgbClr val="E51907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Читалочка/Полина Парс</a:t>
            </a:r>
            <a:endParaRPr sz="3200" b="1">
              <a:solidFill>
                <a:srgbClr val="E51907"/>
              </a:solidFill>
            </a:endParaRPr>
          </a:p>
          <a:p>
            <a:pPr marL="3200400" lvl="0" indent="45720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r>
              <a:rPr lang="ru-RU" sz="3200" b="1">
                <a:solidFill>
                  <a:srgbClr val="E51907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Теория большого чтива</a:t>
            </a:r>
            <a:endParaRPr sz="3200" b="1">
              <a:solidFill>
                <a:srgbClr val="E51907"/>
              </a:solidFill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r>
              <a:rPr lang="ru-RU" sz="3200" b="1">
                <a:solidFill>
                  <a:srgbClr val="E51907"/>
                </a:solidFill>
                <a:highlight>
                  <a:srgbClr val="F9F9F9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Юзефович</a:t>
            </a:r>
            <a:endParaRPr sz="3200" b="1">
              <a:solidFill>
                <a:srgbClr val="E51907"/>
              </a:solidFill>
              <a:highlight>
                <a:srgbClr val="F9F9F9"/>
              </a:highlight>
            </a:endParaRPr>
          </a:p>
          <a:p>
            <a:pPr marL="3200400" lvl="0" indent="45720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r>
              <a:rPr lang="ru-RU" sz="3200" b="1">
                <a:solidFill>
                  <a:srgbClr val="E51907"/>
                </a:solidFill>
                <a:highlight>
                  <a:srgbClr val="F9F9F9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Anthony Uly</a:t>
            </a:r>
            <a:endParaRPr sz="3200" b="1">
              <a:solidFill>
                <a:srgbClr val="E51907"/>
              </a:solidFill>
              <a:highlight>
                <a:srgbClr val="F9F9F9"/>
              </a:highlight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000080"/>
              </a:solidFill>
              <a:highlight>
                <a:srgbClr val="F9F9F9"/>
              </a:highlight>
            </a:endParaRPr>
          </a:p>
          <a:p>
            <a:pPr marL="3200400" lvl="0" indent="45720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000080"/>
              </a:solidFill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9710"/>
            <a:ext cx="12192000" cy="5803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/>
          <p:nvPr/>
        </p:nvSpPr>
        <p:spPr>
          <a:xfrm>
            <a:off x="838200" y="617649"/>
            <a:ext cx="10515600" cy="6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-4450" y="852250"/>
            <a:ext cx="12192000" cy="130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Паблики в социальных сетях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1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r>
              <a:rPr lang="ru-RU" sz="3500" b="1">
                <a:solidFill>
                  <a:srgbClr val="E51907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Другая Литература</a:t>
            </a:r>
            <a:endParaRPr sz="3500" b="1">
              <a:solidFill>
                <a:srgbClr val="E51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390900" marR="190500" lvl="0" indent="266700" algn="l" rtl="0">
              <a:lnSpc>
                <a:spcPct val="12931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ru-RU" sz="3500" b="1">
                <a:solidFill>
                  <a:srgbClr val="E51907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Книги в фильмах</a:t>
            </a:r>
            <a:endParaRPr sz="3500" b="1">
              <a:solidFill>
                <a:srgbClr val="E51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500" b="1">
                <a:solidFill>
                  <a:srgbClr val="E51907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Общество распространения</a:t>
            </a:r>
            <a:r>
              <a:rPr lang="ru-RU" sz="3500" b="1">
                <a:solidFill>
                  <a:srgbClr val="E5190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 sz="3500" b="1">
              <a:solidFill>
                <a:srgbClr val="E5190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500" b="1">
                <a:solidFill>
                  <a:srgbClr val="E51907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Блог Бабы Яги</a:t>
            </a:r>
            <a:endParaRPr sz="3500" b="1">
              <a:solidFill>
                <a:srgbClr val="E5190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3550" b="1">
                <a:solidFill>
                  <a:srgbClr val="E51907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Книги &amp; Аудиокниги</a:t>
            </a:r>
            <a:endParaRPr sz="3550" b="1">
              <a:solidFill>
                <a:srgbClr val="E5190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500" b="1">
              <a:solidFill>
                <a:srgbClr val="E5190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55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  <a:highlight>
                <a:srgbClr val="F9F9F9"/>
              </a:highlight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000080"/>
              </a:solidFill>
              <a:highlight>
                <a:srgbClr val="F9F9F9"/>
              </a:highlight>
            </a:endParaRPr>
          </a:p>
          <a:p>
            <a:pPr marL="3200400" lvl="0" indent="45720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000080"/>
              </a:solidFill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/>
          <p:nvPr/>
        </p:nvSpPr>
        <p:spPr>
          <a:xfrm>
            <a:off x="838200" y="617649"/>
            <a:ext cx="10515600" cy="6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33"/>
          <p:cNvSpPr txBox="1"/>
          <p:nvPr/>
        </p:nvSpPr>
        <p:spPr>
          <a:xfrm>
            <a:off x="-4450" y="1233250"/>
            <a:ext cx="12192000" cy="1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45720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Подкасты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21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25800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900" y="255270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7700" y="25800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32900" y="258007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/>
          <p:nvPr/>
        </p:nvSpPr>
        <p:spPr>
          <a:xfrm>
            <a:off x="-3411" y="2826271"/>
            <a:ext cx="121989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8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35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Какие они бывают?</a:t>
            </a: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5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/>
          <p:nvPr/>
        </p:nvSpPr>
        <p:spPr>
          <a:xfrm>
            <a:off x="-3400" y="3504450"/>
            <a:ext cx="121989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8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35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с ними работать?</a:t>
            </a: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5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/>
          <p:nvPr/>
        </p:nvSpPr>
        <p:spPr>
          <a:xfrm>
            <a:off x="-3400" y="3123450"/>
            <a:ext cx="121989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8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35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Зачем с ними работать?</a:t>
            </a: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5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/>
          <p:nvPr/>
        </p:nvSpPr>
        <p:spPr>
          <a:xfrm>
            <a:off x="-3400" y="3123450"/>
            <a:ext cx="121989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8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35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они помогают в работе?</a:t>
            </a: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5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/>
          <p:nvPr/>
        </p:nvSpPr>
        <p:spPr>
          <a:xfrm>
            <a:off x="838200" y="617649"/>
            <a:ext cx="10515600" cy="6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38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38"/>
          <p:cNvSpPr txBox="1"/>
          <p:nvPr/>
        </p:nvSpPr>
        <p:spPr>
          <a:xfrm>
            <a:off x="-4450" y="852250"/>
            <a:ext cx="12192000" cy="145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Используемая литература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1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7350" algn="l" rtl="0">
              <a:lnSpc>
                <a:spcPct val="1125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AutoNum type="arabicPeriod"/>
            </a:pPr>
            <a:r>
              <a:rPr lang="ru-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«На крючке. Как создавать продукты, формирующие привычки</a:t>
            </a:r>
            <a:r>
              <a:rPr lang="ru-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-- </a:t>
            </a:r>
            <a:r>
              <a:rPr lang="ru-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Нир Эяль</a:t>
            </a:r>
            <a:endParaRPr sz="2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14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Times New Roman"/>
              <a:buAutoNum type="arabicPeriod"/>
            </a:pPr>
            <a:r>
              <a:rPr lang="ru-RU" sz="25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«Библиотекарь» -- Михаил Елизаров</a:t>
            </a:r>
            <a:endParaRPr sz="255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Times New Roman"/>
              <a:buAutoNum type="arabicPeriod"/>
            </a:pPr>
            <a:r>
              <a:rPr lang="ru-RU" sz="2500" b="1">
                <a:solidFill>
                  <a:schemeClr val="dk1"/>
                </a:solidFill>
                <a:highlight>
                  <a:srgbClr val="F9FA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«Маркетинг в социальных медиа. Просто о главном» -- Джейсон Фоллс, Эрик Декерс</a:t>
            </a:r>
            <a:endParaRPr sz="2500" b="1">
              <a:solidFill>
                <a:schemeClr val="dk1"/>
              </a:solidFill>
              <a:highlight>
                <a:srgbClr val="F9FA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4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 sz="1300" b="1">
              <a:solidFill>
                <a:srgbClr val="333333"/>
              </a:solidFill>
              <a:highlight>
                <a:srgbClr val="F9FAFB"/>
              </a:highlight>
            </a:endParaRPr>
          </a:p>
          <a:p>
            <a:pPr marL="0" lvl="0" indent="0" algn="l" rtl="0">
              <a:lnSpc>
                <a:spcPct val="1125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2500">
              <a:solidFill>
                <a:srgbClr val="1111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500">
              <a:solidFill>
                <a:srgbClr val="1111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500" b="1">
              <a:solidFill>
                <a:srgbClr val="E5190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500" b="1">
              <a:solidFill>
                <a:srgbClr val="E5190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55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  <a:highlight>
                <a:srgbClr val="F9F9F9"/>
              </a:highlight>
            </a:endParaRPr>
          </a:p>
          <a:p>
            <a:pPr marL="3200400" lvl="0" indent="4572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000080"/>
              </a:solidFill>
              <a:highlight>
                <a:srgbClr val="F9F9F9"/>
              </a:highlight>
            </a:endParaRPr>
          </a:p>
          <a:p>
            <a:pPr marL="3200400" lvl="0" indent="45720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000080"/>
              </a:solidFill>
            </a:endParaRPr>
          </a:p>
          <a:p>
            <a:pPr marL="36576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3716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rgbClr val="E51907"/>
              </a:solidFill>
            </a:endParaRPr>
          </a:p>
          <a:p>
            <a:pPr marL="1828800" lvl="0" indent="0" algn="l" rtl="0">
              <a:lnSpc>
                <a:spcPct val="114285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/>
          <p:nvPr/>
        </p:nvSpPr>
        <p:spPr>
          <a:xfrm>
            <a:off x="-3411" y="2673871"/>
            <a:ext cx="121989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почта для связи: </a:t>
            </a:r>
            <a:br>
              <a:rPr lang="ru-RU"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400" b="0" i="0" u="sng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d.v.dvoretsky@inbox.ru</a:t>
            </a:r>
            <a:endParaRPr sz="4400" b="0" i="0" u="sng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/>
          <p:nvPr/>
        </p:nvSpPr>
        <p:spPr>
          <a:xfrm>
            <a:off x="4018000" y="4029943"/>
            <a:ext cx="3960440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E4A1F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социальные сети</a:t>
            </a:r>
            <a:endParaRPr/>
          </a:p>
        </p:txBody>
      </p:sp>
      <p:pic>
        <p:nvPicPr>
          <p:cNvPr id="248" name="Google Shape;248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6112" y="2172359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2376" y="2172359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4352" y="2172359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90008" y="2892438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66272" y="2892438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06032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82196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044114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520278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258360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838200" y="1185"/>
            <a:ext cx="10515600" cy="6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1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20689"/>
            <a:ext cx="12191999" cy="578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5875"/>
            <a:ext cx="12192001" cy="57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7021"/>
            <a:ext cx="12192001" cy="579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25875"/>
            <a:ext cx="12191999" cy="5755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" name="Google Shape;120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20688"/>
            <a:ext cx="12192000" cy="578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2025"/>
            <a:ext cx="12191973" cy="581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5875"/>
            <a:ext cx="12175000" cy="5755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Произвольный</PresentationFormat>
  <Paragraphs>102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Roboto</vt:lpstr>
      <vt:lpstr>Roboto Black</vt:lpstr>
      <vt:lpstr>Times New Roman</vt:lpstr>
      <vt:lpstr>Тема Office</vt:lpstr>
      <vt:lpstr>Сервисы  в поддержку чтения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Сервисы  в поддержку чтения  </dc:title>
  <cp:lastModifiedBy>Арсений Соловейчик</cp:lastModifiedBy>
  <cp:revision>1</cp:revision>
  <dcterms:modified xsi:type="dcterms:W3CDTF">2022-03-18T07:31:54Z</dcterms:modified>
</cp:coreProperties>
</file>