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73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504" y="-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01DD1-C345-4BF8-80A2-0E3C19F119D4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D9ED2-5853-4A33-B58A-E0F45D20F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8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6"/>
            <a:ext cx="8629650" cy="2700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18.04.2024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 userDrawn="1"/>
        </p:nvSpPr>
        <p:spPr bwMode="auto">
          <a:xfrm>
            <a:off x="514350" y="3965645"/>
            <a:ext cx="8629650" cy="27000"/>
          </a:xfrm>
          <a:prstGeom prst="line">
            <a:avLst/>
          </a:prstGeom>
          <a:noFill/>
          <a:ln w="412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67291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31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38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33.emf"/><Relationship Id="rId21" Type="http://schemas.openxmlformats.org/officeDocument/2006/relationships/image" Target="../media/image42.emf"/><Relationship Id="rId7" Type="http://schemas.openxmlformats.org/officeDocument/2006/relationships/image" Target="../media/image35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40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5" Type="http://schemas.openxmlformats.org/officeDocument/2006/relationships/image" Target="../media/image39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41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36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31590"/>
            <a:ext cx="8352929" cy="32403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5250"/>
              </a:lnSpc>
            </a:pPr>
            <a:r>
              <a:rPr lang="ru-RU" sz="1200" dirty="0">
                <a:effectLst/>
              </a:rPr>
              <a:t>Как работать учителю английского языка в новом учебном году в соответствии с требованиями Примерной Основной</a:t>
            </a:r>
            <a:r>
              <a:rPr lang="en-US" sz="1200" dirty="0">
                <a:effectLst/>
              </a:rPr>
              <a:t> </a:t>
            </a:r>
            <a:r>
              <a:rPr lang="ru-RU" sz="1200" dirty="0">
                <a:effectLst/>
              </a:rPr>
              <a:t>Образовательной Программы Начального Общего Образования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4класс</a:t>
            </a:r>
            <a:br>
              <a:rPr lang="ru-RU" sz="1200" dirty="0">
                <a:effectLst/>
              </a:rPr>
            </a:br>
            <a:r>
              <a:rPr lang="ru-RU" sz="1400" dirty="0"/>
              <a:t>Марианна Юрьевна Кауфман Соавтор УМК</a:t>
            </a:r>
            <a:br>
              <a:rPr lang="ru-RU" sz="1400" dirty="0"/>
            </a:br>
            <a:r>
              <a:rPr lang="en-US" sz="1400" dirty="0"/>
              <a:t>MA University of Essex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6226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91630"/>
            <a:ext cx="1084046" cy="1474892"/>
          </a:xfrm>
          <a:prstGeom prst="rect">
            <a:avLst/>
          </a:prstGeom>
        </p:spPr>
      </p:pic>
      <p:sp>
        <p:nvSpPr>
          <p:cNvPr id="6" name="Овал 5"/>
          <p:cNvSpPr>
            <a:spLocks noChangeAspect="1"/>
          </p:cNvSpPr>
          <p:nvPr/>
        </p:nvSpPr>
        <p:spPr>
          <a:xfrm>
            <a:off x="667600" y="3075806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843558"/>
            <a:ext cx="5389592" cy="370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2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17" y="1419622"/>
            <a:ext cx="1084046" cy="1474892"/>
          </a:xfrm>
          <a:prstGeom prst="rect">
            <a:avLst/>
          </a:prstGeom>
        </p:spPr>
      </p:pic>
      <p:sp>
        <p:nvSpPr>
          <p:cNvPr id="6" name="Овал 5"/>
          <p:cNvSpPr>
            <a:spLocks noChangeAspect="1"/>
          </p:cNvSpPr>
          <p:nvPr/>
        </p:nvSpPr>
        <p:spPr>
          <a:xfrm>
            <a:off x="763940" y="3147814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862836"/>
            <a:ext cx="5389592" cy="3706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83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AFDA24-F741-C6C2-669A-9E1CE5828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31590"/>
            <a:ext cx="2293970" cy="3190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4BE676-126F-2D1B-01B4-65039160D86F}"/>
              </a:ext>
            </a:extLst>
          </p:cNvPr>
          <p:cNvSpPr txBox="1"/>
          <p:nvPr/>
        </p:nvSpPr>
        <p:spPr>
          <a:xfrm>
            <a:off x="107504" y="1275606"/>
            <a:ext cx="3851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умения Говорение Коммуникативные умения диалогической речи. Ведение с опорой на речевые ситуации, ключевые слова и (или) иллюстрации с соблюдением норм речевого этикета, принятых в стране/странах изучаемого языка: диалога этикетного характера: приветствие, ответ на приветствие; завершение разговора (в том числе по телефону), прощание; знакомство с собеседником; поздравление с праздником, выражение благодарности за поздравление; выражение извинения; диалога – побуждения к действию: обращение к собеседнику с просьбой, вежливое согласие выполнить просьбу; приглашение собеседника к совместной деятельности, вежливое согласие/несогласие на предложение собеседника; диалога-расспроса: запрашивание интересующей информации; сообщение фактической информации, ответы на вопросы собеседника. 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82932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4BFCD9-8AB7-0E60-60DA-095E0B69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7574"/>
            <a:ext cx="2281288" cy="31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E7C011-2F93-2F7A-EA26-B002F12C2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68" y="771550"/>
            <a:ext cx="2744236" cy="3816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BACB48-5132-4536-28AF-3A4954364340}"/>
              </a:ext>
            </a:extLst>
          </p:cNvPr>
          <p:cNvSpPr txBox="1"/>
          <p:nvPr/>
        </p:nvSpPr>
        <p:spPr>
          <a:xfrm>
            <a:off x="107504" y="1202434"/>
            <a:ext cx="36724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Конструкция </a:t>
            </a:r>
            <a:r>
              <a:rPr lang="en-US" dirty="0"/>
              <a:t>to be going to </a:t>
            </a:r>
            <a:r>
              <a:rPr lang="ru-RU" dirty="0"/>
              <a:t>и </a:t>
            </a:r>
            <a:r>
              <a:rPr lang="en-US" dirty="0"/>
              <a:t>Future Simple Tense </a:t>
            </a:r>
            <a:r>
              <a:rPr lang="ru-RU" dirty="0"/>
              <a:t>для выражения будущего действия (</a:t>
            </a:r>
            <a:r>
              <a:rPr lang="en-US" dirty="0"/>
              <a:t>I am going to have my birthday party on Saturday. Wait, I’ll help you.).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0667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3BBF1C-43DF-9B96-8E5C-214923174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15566"/>
            <a:ext cx="2497313" cy="34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9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58867D-3717-054F-E7EB-7A33E4B62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15566"/>
            <a:ext cx="2569320" cy="3573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F4EB28-34E8-5D82-230B-A0B6AF465001}"/>
              </a:ext>
            </a:extLst>
          </p:cNvPr>
          <p:cNvSpPr txBox="1"/>
          <p:nvPr/>
        </p:nvSpPr>
        <p:spPr>
          <a:xfrm>
            <a:off x="202928" y="1179565"/>
            <a:ext cx="41764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x-non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Смысловое чтение про себя учебных и адаптированных аутентичных текстов, содержащих отдельные незнакомые слова, понимание основного содержания (тема, главная мысль, главные факты/события) текста с опорой и без опоры на иллюстрации и с использованием языковой догадки, в том числе контекстуальной. Прогнозирование содержания текста на основе заголовка. Чтение не сплошных текстов (таблиц, диаграмм) и понимание представленной в них информации. Тексты для чтения: диалог, рассказ, сказка, электронное сообщение личного характера, текст научно-популярного характера, стихотворение</a:t>
            </a:r>
            <a:r>
              <a:rPr lang="x-none" sz="1400" dirty="0">
                <a:effectLst/>
              </a:rPr>
              <a:t> 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96099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A92043-596C-E5DB-4E40-2C5107A34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43558"/>
            <a:ext cx="2641329" cy="36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92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7F429B-B30E-964B-CAB1-DAF7CE2C9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6" y="915566"/>
            <a:ext cx="2651285" cy="36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8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C9D37F-8C35-FB55-607D-54511BB8D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71550"/>
            <a:ext cx="2776588" cy="38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5435971" y="1923678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104586" y="1921615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3767371" y="1923118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924818" y="1050391"/>
            <a:ext cx="1883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Century Gothic" charset="0"/>
                <a:ea typeface="Century Gothic" charset="0"/>
                <a:cs typeface="Century Gothic" charset="0"/>
              </a:rPr>
              <a:t>Учебники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14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4586" y="3149603"/>
            <a:ext cx="652621" cy="87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3153670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3153670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3153670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3153670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3153671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50" y="3149604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731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2087DC-9ADF-CB2B-26EA-2C1BB13D6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38" y="843558"/>
            <a:ext cx="2785345" cy="38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7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E9E559-87CB-7D39-98B9-48455D64B629}"/>
              </a:ext>
            </a:extLst>
          </p:cNvPr>
          <p:cNvSpPr txBox="1"/>
          <p:nvPr/>
        </p:nvSpPr>
        <p:spPr>
          <a:xfrm>
            <a:off x="2195736" y="987574"/>
            <a:ext cx="62646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</a:t>
            </a:r>
          </a:p>
          <a:p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Выписывание из текста слов, словосочетаний, предложений; вставка пропущенных букв в слово или слов в предложение в соответствии с решаемой коммуникативной/учебной задачей. Заполнение простых анкет и формуляров с указанием личной информации (имя, фамилия, возраст, местожительство (страна проживания, город), любимые занятия) в соответствии с нормами, принятыми в стране/странах изучаемого языка. Написание с опорой на образец поздравления с праздниками (с днём рождения, Новым годом, Рождеством) с выражением пожеланий. Написание электронного сообщения личного характера с опорой на образец.</a:t>
            </a:r>
          </a:p>
        </p:txBody>
      </p:sp>
    </p:spTree>
    <p:extLst>
      <p:ext uri="{BB962C8B-B14F-4D97-AF65-F5344CB8AC3E}">
        <p14:creationId xmlns:p14="http://schemas.microsoft.com/office/powerpoint/2010/main" val="300717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FFEF95-BE0F-CDDA-6ADF-2D9EEA9A3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43558"/>
            <a:ext cx="2619406" cy="36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90892F-6D05-18C4-A32D-1A5C07784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213668"/>
            <a:ext cx="3145385" cy="43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1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975" y="3148013"/>
            <a:ext cx="3960813" cy="360362"/>
          </a:xfrm>
        </p:spPr>
        <p:txBody>
          <a:bodyPr>
            <a:normAutofit lnSpcReduction="10000"/>
          </a:bodyPr>
          <a:lstStyle/>
          <a:p>
            <a:r>
              <a:rPr lang="ru-RU" sz="1800" smtClean="0">
                <a:solidFill>
                  <a:srgbClr val="CE4A1F"/>
                </a:solidFill>
                <a:latin typeface="Roboto Black"/>
                <a:ea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16387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290638"/>
            <a:ext cx="18716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290638"/>
            <a:ext cx="187166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6625" y="1290638"/>
            <a:ext cx="187166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1413" y="2009775"/>
            <a:ext cx="18732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87900" y="2009775"/>
            <a:ext cx="18716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27313" y="3724275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03688" y="3724275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65500" y="3724275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841875" y="3724275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580063" y="3724275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4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02750"/>
            <a:ext cx="7707835" cy="352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53C7-F5FA-8C04-9C9F-4CCAF6FB02DD}"/>
              </a:ext>
            </a:extLst>
          </p:cNvPr>
          <p:cNvSpPr txBox="1"/>
          <p:nvPr/>
        </p:nvSpPr>
        <p:spPr>
          <a:xfrm>
            <a:off x="2990803" y="874536"/>
            <a:ext cx="28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ВНИМАНИЕ! АПРОБАЦИЯ!</a:t>
            </a:r>
          </a:p>
        </p:txBody>
      </p:sp>
    </p:spTree>
    <p:extLst>
      <p:ext uri="{BB962C8B-B14F-4D97-AF65-F5344CB8AC3E}">
        <p14:creationId xmlns:p14="http://schemas.microsoft.com/office/powerpoint/2010/main" val="339335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versHe.ru3n.png">
            <a:extLst>
              <a:ext uri="{FF2B5EF4-FFF2-40B4-BE49-F238E27FC236}">
                <a16:creationId xmlns:a16="http://schemas.microsoft.com/office/drawing/2014/main" xmlns="" id="{D0482D4E-115C-16CE-084E-099258415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14" y="750548"/>
            <a:ext cx="2979287" cy="40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9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77A364-EB47-AF2D-CD21-9FEC16116967}"/>
              </a:ext>
            </a:extLst>
          </p:cNvPr>
          <p:cNvSpPr/>
          <p:nvPr/>
        </p:nvSpPr>
        <p:spPr>
          <a:xfrm>
            <a:off x="467544" y="699541"/>
            <a:ext cx="7776864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dirty="0"/>
              <a:t>Приказ Министерства просвещения Российской Федерации от 18.05.2023 № 372</a:t>
            </a:r>
            <a:br>
              <a:rPr lang="ru-RU" sz="1000" dirty="0"/>
            </a:br>
            <a:r>
              <a:rPr lang="ru-RU" sz="1000" dirty="0"/>
              <a:t>"Об утверждении федеральной образовательной программы начального общего образования"</a:t>
            </a:r>
            <a:br>
              <a:rPr lang="ru-RU" sz="1000" dirty="0"/>
            </a:br>
            <a:r>
              <a:rPr lang="ru-RU" sz="1000" dirty="0"/>
              <a:t>(Зарегистрирован 12.07.2023 № 74229)</a:t>
            </a:r>
          </a:p>
          <a:p>
            <a:endParaRPr lang="ru-RU" sz="10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kern="0" dirty="0">
                <a:solidFill>
                  <a:srgbClr val="FF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Содержательный</a:t>
            </a: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 </a:t>
            </a:r>
            <a:r>
              <a:rPr lang="ru-RU" sz="1000" kern="0" dirty="0">
                <a:solidFill>
                  <a:srgbClr val="FF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раздел ФОП НОО </a:t>
            </a: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включает следующие </a:t>
            </a:r>
            <a:r>
              <a:rPr lang="ru-RU" sz="1000" b="1" kern="0" dirty="0">
                <a:solidFill>
                  <a:srgbClr val="196B24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программы,</a:t>
            </a: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 ориентированные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на достижение предметных,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 метапредметных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 и личностных результатов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000" b="1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NewRomanPSMT"/>
                <a:ea typeface="Aptos" panose="020B0004020202020204" pitchFamily="34" charset="0"/>
                <a:cs typeface="TimesNewRomanPSMT"/>
              </a:rPr>
              <a:t>федеральные рабочие программы учебных предметов;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000" b="1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NewRomanPSMT"/>
                <a:ea typeface="Aptos" panose="020B0004020202020204" pitchFamily="34" charset="0"/>
                <a:cs typeface="TimesNewRomanPSMT"/>
              </a:rPr>
              <a:t>программу формирования универсальных учебных действий у обучающихся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ru-RU" sz="1000" b="1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NewRomanPSMT"/>
                <a:ea typeface="Aptos" panose="020B0004020202020204" pitchFamily="34" charset="0"/>
                <a:cs typeface="TimesNewRomanPSMT"/>
              </a:rPr>
              <a:t>федеральную рабочую программу воспитания.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b="1" kern="0" dirty="0">
                <a:solidFill>
                  <a:srgbClr val="196B24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Федеральные рабочие программы учебных предметов </a:t>
            </a:r>
            <a:r>
              <a:rPr lang="ru-RU" sz="1000" b="1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обеспечивают достижение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b="1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планируемых результатов освоения ФОП НОО и разработаны на основе требований ФГОС НОО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000" b="1" kern="0" dirty="0">
                <a:solidFill>
                  <a:srgbClr val="000000"/>
                </a:solidFill>
                <a:effectLst/>
                <a:latin typeface="TimesNewRomanPSMT"/>
                <a:ea typeface="Aptos" panose="020B0004020202020204" pitchFamily="34" charset="0"/>
                <a:cs typeface="TimesNewRomanPSMT"/>
              </a:rPr>
              <a:t>к результатам освоения программы начального общего образования.</a:t>
            </a:r>
            <a:endParaRPr lang="x-none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CB396B-7517-98E0-3641-60BD81956EAF}"/>
              </a:ext>
            </a:extLst>
          </p:cNvPr>
          <p:cNvSpPr txBox="1"/>
          <p:nvPr/>
        </p:nvSpPr>
        <p:spPr>
          <a:xfrm>
            <a:off x="3536630" y="123478"/>
            <a:ext cx="163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  <a:p>
            <a:endParaRPr lang="x-none" dirty="0"/>
          </a:p>
          <a:p>
            <a:r>
              <a:rPr lang="x-none" dirty="0"/>
              <a:t>АКТУАЛЬНЫЕ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401406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B1E64A8-86A7-C039-5B71-1F654D0D81B8}"/>
              </a:ext>
            </a:extLst>
          </p:cNvPr>
          <p:cNvGraphicFramePr>
            <a:graphicFrameLocks noGrp="1"/>
          </p:cNvGraphicFramePr>
          <p:nvPr/>
        </p:nvGraphicFramePr>
        <p:xfrm>
          <a:off x="251521" y="511763"/>
          <a:ext cx="8892479" cy="4349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6944">
                  <a:extLst>
                    <a:ext uri="{9D8B030D-6E8A-4147-A177-3AD203B41FA5}">
                      <a16:colId xmlns:a16="http://schemas.microsoft.com/office/drawing/2014/main" xmlns="" val="300274504"/>
                    </a:ext>
                  </a:extLst>
                </a:gridCol>
                <a:gridCol w="1671861">
                  <a:extLst>
                    <a:ext uri="{9D8B030D-6E8A-4147-A177-3AD203B41FA5}">
                      <a16:colId xmlns:a16="http://schemas.microsoft.com/office/drawing/2014/main" xmlns="" val="606782366"/>
                    </a:ext>
                  </a:extLst>
                </a:gridCol>
                <a:gridCol w="3275306">
                  <a:extLst>
                    <a:ext uri="{9D8B030D-6E8A-4147-A177-3AD203B41FA5}">
                      <a16:colId xmlns:a16="http://schemas.microsoft.com/office/drawing/2014/main" xmlns="" val="1432354710"/>
                    </a:ext>
                  </a:extLst>
                </a:gridCol>
                <a:gridCol w="2428368">
                  <a:extLst>
                    <a:ext uri="{9D8B030D-6E8A-4147-A177-3AD203B41FA5}">
                      <a16:colId xmlns:a16="http://schemas.microsoft.com/office/drawing/2014/main" xmlns="" val="3386397414"/>
                    </a:ext>
                  </a:extLst>
                </a:gridCol>
              </a:tblGrid>
              <a:tr h="73206"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2класс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3класс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4 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3192057086"/>
                  </a:ext>
                </a:extLst>
              </a:tr>
              <a:tr h="551705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моего «я».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Приветствие. Знакомство. Моя семья. Мой день рождения. Моя любимая еда. 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семья. Мой день рождения. Моя любимая еда._Мой день (распорядок дня).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Моя семья Мой день рождения, подарки Моя любимая еда </a:t>
                      </a:r>
                      <a:endParaRPr lang="x-none" sz="900" kern="100" dirty="0">
                        <a:effectLst/>
                      </a:endParaRPr>
                    </a:p>
                    <a:p>
                      <a:r>
                        <a:rPr lang="ru-RU" sz="900" kern="100" dirty="0">
                          <a:effectLst/>
                        </a:rPr>
                        <a:t>Мой день (распорядок дня, домашние обязанности) </a:t>
                      </a:r>
                      <a:endParaRPr lang="x-none" sz="900" kern="100" dirty="0">
                        <a:effectLst/>
                      </a:endParaRPr>
                    </a:p>
                    <a:p>
                      <a:r>
                        <a:rPr lang="x-none" sz="900" kern="100" dirty="0">
                          <a:effectLst/>
                        </a:rPr>
                        <a:t> </a:t>
                      </a:r>
                      <a:endParaRPr lang="x-non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642185912"/>
                  </a:ext>
                </a:extLst>
              </a:tr>
              <a:tr h="709337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моих увлечений.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Любимый цвет, игрушка. Любимые занятия. Мой питомец. Выходной день. 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Любимая игрушка, игра. Мой питомец. 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Любимые занятия. Любимая сказка. Выходной день._Каникулы.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Любимая игрушка, игра Мой питомец Любимые занятия Занятия спортом Любимая сказка/ история/рассказ  Выходной день . Каникулы 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347627662"/>
                  </a:ext>
                </a:extLst>
              </a:tr>
              <a:tr h="1103412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вокруг меня.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Моя школа. Мои друзья. Моя малая родина (город, село). 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комната (квартира, дом). Моя школа._Мои друзья. Моя малая родина (город, село). Дикие и домашние животные._Погода. Времена года (месяцы).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комната (квартира, дом), предметы мебели и интерьера Моя школа, любимые учебные предметы Мои друзья, их внешность и черты характера Моя малая родина (город, село) Путешествия Дикие и домашние животные Погода  Времена года (месяцы)  Покупки 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1563259381"/>
                  </a:ext>
                </a:extLst>
              </a:tr>
              <a:tr h="1576303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Родная страна и страны изучаемого языка.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Названия родной страны и страны/стран изучаемого языка; их столиц. Произведения детского фольклора. Литературные персонажи детских книг. Праздники родной страны и страны/стран изучаемого языка (Новый год, Рождество). 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x-none" sz="900" kern="100">
                          <a:effectLst/>
                        </a:rPr>
                        <a:t>.Россия и страна/страны изучаемого языка.Их столицы,достопримечательности и интересные факты. Произведения детского фольклора. Литературные персонажи детских книг.Праздники родной страны и страны/стран изучаемого языка.</a:t>
                      </a: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Их столицы, основные достопримечательности и интересные факты Произведения детского фольклора Литературные персонажи детских книг Праздники родной страны и страны/стран изучаемого языка </a:t>
                      </a:r>
                      <a:endParaRPr lang="x-none" sz="900" kern="100">
                        <a:effectLst/>
                      </a:endParaRPr>
                    </a:p>
                    <a:p>
                      <a:r>
                        <a:rPr lang="x-none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598930187"/>
                  </a:ext>
                </a:extLst>
              </a:tr>
              <a:tr h="73206"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53557687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2FA289D5-4549-009D-B65A-78F55548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234764"/>
            <a:ext cx="3672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x-non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содержание речи</a:t>
            </a:r>
            <a:endParaRPr kumimoji="0" lang="ru-RU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8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18765"/>
            <a:ext cx="1084046" cy="1474892"/>
          </a:xfrm>
          <a:prstGeom prst="rect">
            <a:avLst/>
          </a:prstGeom>
        </p:spPr>
      </p:pic>
      <p:sp>
        <p:nvSpPr>
          <p:cNvPr id="6" name="Овал 5"/>
          <p:cNvSpPr>
            <a:spLocks noChangeAspect="1"/>
          </p:cNvSpPr>
          <p:nvPr/>
        </p:nvSpPr>
        <p:spPr>
          <a:xfrm>
            <a:off x="1187624" y="2787774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03299"/>
            <a:ext cx="2637073" cy="3625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00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9" y="1328316"/>
            <a:ext cx="1084046" cy="1474892"/>
          </a:xfrm>
          <a:prstGeom prst="rect">
            <a:avLst/>
          </a:prstGeom>
        </p:spPr>
      </p:pic>
      <p:sp>
        <p:nvSpPr>
          <p:cNvPr id="6" name="Овал 5"/>
          <p:cNvSpPr>
            <a:spLocks noChangeAspect="1"/>
          </p:cNvSpPr>
          <p:nvPr/>
        </p:nvSpPr>
        <p:spPr>
          <a:xfrm>
            <a:off x="1115616" y="2949846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961416"/>
            <a:ext cx="5173568" cy="3557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93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31590"/>
            <a:ext cx="1084046" cy="1474892"/>
          </a:xfrm>
          <a:prstGeom prst="rect">
            <a:avLst/>
          </a:prstGeom>
        </p:spPr>
      </p:pic>
      <p:sp>
        <p:nvSpPr>
          <p:cNvPr id="6" name="Овал 5"/>
          <p:cNvSpPr>
            <a:spLocks noChangeAspect="1"/>
          </p:cNvSpPr>
          <p:nvPr/>
        </p:nvSpPr>
        <p:spPr>
          <a:xfrm>
            <a:off x="899592" y="3219822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419622"/>
            <a:ext cx="2105087" cy="289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479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673</Words>
  <Application>Microsoft Office PowerPoint</Application>
  <PresentationFormat>Экран (16:9)</PresentationFormat>
  <Paragraphs>70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Как работать учителю английского языка в новом учебном году в соответствии с требованиями Примерной Основной Образовательной Программы Начального Общего Образования 4класс Марианна Юрьевна Кауфман Соавтор УМК MA University of Essex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Павел Кукушкин</cp:lastModifiedBy>
  <cp:revision>16</cp:revision>
  <dcterms:created xsi:type="dcterms:W3CDTF">2023-03-27T17:12:42Z</dcterms:created>
  <dcterms:modified xsi:type="dcterms:W3CDTF">2024-04-18T12:56:30Z</dcterms:modified>
</cp:coreProperties>
</file>