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59" r:id="rId3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834" y="-3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F2DB9-D86A-4F86-BEC7-DE3D500C82A9}" type="datetimeFigureOut">
              <a:rPr lang="ru-RU" smtClean="0"/>
              <a:t>09.03.2022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A99A8C-2866-4488-833D-01FED8A9718C}" type="slidenum">
              <a:rPr lang="ru-RU" smtClean="0"/>
              <a:t>‹#›</a:t>
            </a:fld>
            <a:endParaRPr lang="ru-RU"/>
          </a:p>
        </p:txBody>
      </p:sp>
    </p:spTree>
    <p:extLst>
      <p:ext uri="{BB962C8B-B14F-4D97-AF65-F5344CB8AC3E}">
        <p14:creationId xmlns:p14="http://schemas.microsoft.com/office/powerpoint/2010/main" val="355313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fbed3e9ef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fbed3e9ef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861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bed3e9efc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bed3e9efc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fbed3e9efc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fbed3e9ef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E3D4C2-34CD-465A-A8A2-174F961BA0EE}" type="datetimeFigureOut">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140525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3D4C2-34CD-465A-A8A2-174F961BA0EE}" type="datetimeFigureOut">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21224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3D4C2-34CD-465A-A8A2-174F961BA0EE}" type="datetimeFigureOut">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1387848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GB" kern="0" smtClean="0">
                <a:solidFill>
                  <a:srgbClr val="595959"/>
                </a:solidFill>
                <a:cs typeface="Arial"/>
                <a:sym typeface="Arial"/>
              </a:rPr>
              <a:pPr>
                <a:buClr>
                  <a:srgbClr val="000000"/>
                </a:buClr>
              </a:pPr>
              <a:t>‹#›</a:t>
            </a:fld>
            <a:endParaRPr lang="en-GB" kern="0" dirty="0">
              <a:solidFill>
                <a:srgbClr val="595959"/>
              </a:solidFill>
              <a:cs typeface="Arial"/>
              <a:sym typeface="Arial"/>
            </a:endParaRPr>
          </a:p>
        </p:txBody>
      </p:sp>
    </p:spTree>
    <p:extLst>
      <p:ext uri="{BB962C8B-B14F-4D97-AF65-F5344CB8AC3E}">
        <p14:creationId xmlns:p14="http://schemas.microsoft.com/office/powerpoint/2010/main" val="187034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3D4C2-34CD-465A-A8A2-174F961BA0EE}" type="datetimeFigureOut">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9219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E3D4C2-34CD-465A-A8A2-174F961BA0EE}" type="datetimeFigureOut">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35066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E3D4C2-34CD-465A-A8A2-174F961BA0EE}" type="datetimeFigureOut">
              <a:rPr lang="ru-RU" smtClean="0"/>
              <a:t>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61932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E3D4C2-34CD-465A-A8A2-174F961BA0EE}" type="datetimeFigureOut">
              <a:rPr lang="ru-RU" smtClean="0"/>
              <a:t>09.03.2022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23253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E3D4C2-34CD-465A-A8A2-174F961BA0EE}" type="datetimeFigureOut">
              <a:rPr lang="ru-RU" smtClean="0"/>
              <a:t>09.03.2022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22700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E3D4C2-34CD-465A-A8A2-174F961BA0EE}" type="datetimeFigureOut">
              <a:rPr lang="ru-RU" smtClean="0"/>
              <a:t>09.03.2022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47662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E3D4C2-34CD-465A-A8A2-174F961BA0EE}" type="datetimeFigureOut">
              <a:rPr lang="ru-RU" smtClean="0"/>
              <a:t>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10127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E3D4C2-34CD-465A-A8A2-174F961BA0EE}" type="datetimeFigureOut">
              <a:rPr lang="ru-RU" smtClean="0"/>
              <a:t>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80892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E3D4C2-34CD-465A-A8A2-174F961BA0EE}" type="datetimeFigureOut">
              <a:rPr lang="ru-RU" smtClean="0"/>
              <a:t>09.03.2022</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81B22D-6BD5-445C-8E95-855BC366B2CB}" type="slidenum">
              <a:rPr lang="ru-RU" smtClean="0"/>
              <a:t>‹#›</a:t>
            </a:fld>
            <a:endParaRPr lang="ru-RU"/>
          </a:p>
        </p:txBody>
      </p:sp>
    </p:spTree>
    <p:extLst>
      <p:ext uri="{BB962C8B-B14F-4D97-AF65-F5344CB8AC3E}">
        <p14:creationId xmlns:p14="http://schemas.microsoft.com/office/powerpoint/2010/main" val="202682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41.svg"/><Relationship Id="rId9"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hyperlink" Target="https://urok.1sept.ru/" TargetMode="External"/><Relationship Id="rId13" Type="http://schemas.openxmlformats.org/officeDocument/2006/relationships/image" Target="../media/image43.emf"/><Relationship Id="rId18" Type="http://schemas.openxmlformats.org/officeDocument/2006/relationships/hyperlink" Target="https://www.instagram.com/pervoes/" TargetMode="External"/><Relationship Id="rId3" Type="http://schemas.openxmlformats.org/officeDocument/2006/relationships/image" Target="../media/image38.emf"/><Relationship Id="rId21" Type="http://schemas.openxmlformats.org/officeDocument/2006/relationships/image" Target="../media/image47.emf"/><Relationship Id="rId7" Type="http://schemas.openxmlformats.org/officeDocument/2006/relationships/image" Target="../media/image40.emf"/><Relationship Id="rId12" Type="http://schemas.openxmlformats.org/officeDocument/2006/relationships/hyperlink" Target="https://ok.ru/digital.september" TargetMode="External"/><Relationship Id="rId17" Type="http://schemas.openxmlformats.org/officeDocument/2006/relationships/image" Target="../media/image45.emf"/><Relationship Id="rId2" Type="http://schemas.openxmlformats.org/officeDocument/2006/relationships/hyperlink" Target="https://edu.1sept.ru/" TargetMode="External"/><Relationship Id="rId16" Type="http://schemas.openxmlformats.org/officeDocument/2006/relationships/hyperlink" Target="https://vk.com/digital.september" TargetMode="External"/><Relationship Id="rId20" Type="http://schemas.openxmlformats.org/officeDocument/2006/relationships/hyperlink" Target="https://www.youtube.com/user/PervoeSentyabrya" TargetMode="External"/><Relationship Id="rId1" Type="http://schemas.openxmlformats.org/officeDocument/2006/relationships/slideLayout" Target="../slideLayouts/slideLayout1.xml"/><Relationship Id="rId6" Type="http://schemas.openxmlformats.org/officeDocument/2006/relationships/hyperlink" Target="https://1sept.ru/" TargetMode="External"/><Relationship Id="rId11" Type="http://schemas.openxmlformats.org/officeDocument/2006/relationships/image" Target="../media/image42.emf"/><Relationship Id="rId5" Type="http://schemas.openxmlformats.org/officeDocument/2006/relationships/image" Target="../media/image39.emf"/><Relationship Id="rId15" Type="http://schemas.openxmlformats.org/officeDocument/2006/relationships/image" Target="../media/image44.emf"/><Relationship Id="rId10" Type="http://schemas.openxmlformats.org/officeDocument/2006/relationships/hyperlink" Target="https://ds.1sept.ru/" TargetMode="External"/><Relationship Id="rId19" Type="http://schemas.openxmlformats.org/officeDocument/2006/relationships/image" Target="../media/image46.emf"/><Relationship Id="rId4" Type="http://schemas.openxmlformats.org/officeDocument/2006/relationships/hyperlink" Target="https://video.1sept.ru/" TargetMode="External"/><Relationship Id="rId9" Type="http://schemas.openxmlformats.org/officeDocument/2006/relationships/image" Target="../media/image41.emf"/><Relationship Id="rId14" Type="http://schemas.openxmlformats.org/officeDocument/2006/relationships/hyperlink" Target="https://www.facebook.com/digital.septembe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16" y="843558"/>
            <a:ext cx="9144000" cy="1748768"/>
          </a:xfrm>
        </p:spPr>
        <p:txBody>
          <a:bodyPr>
            <a:normAutofit fontScale="90000"/>
          </a:bodyPr>
          <a:lstStyle/>
          <a:p>
            <a:r>
              <a:rPr lang="ru-RU" b="1" dirty="0"/>
              <a:t>Задания 39-40 письменной части </a:t>
            </a:r>
            <a:r>
              <a:rPr lang="ru-RU" b="1" dirty="0" smtClean="0"/>
              <a:t/>
            </a:r>
            <a:br>
              <a:rPr lang="ru-RU" b="1" dirty="0" smtClean="0"/>
            </a:br>
            <a:r>
              <a:rPr lang="ru-RU" b="1" dirty="0" smtClean="0"/>
              <a:t>ЕГЭ </a:t>
            </a:r>
            <a:r>
              <a:rPr lang="ru-RU" b="1" dirty="0"/>
              <a:t>по английскому языку-2022: </a:t>
            </a:r>
            <a:r>
              <a:rPr lang="ru-RU" b="1" dirty="0" smtClean="0"/>
              <a:t/>
            </a:r>
            <a:br>
              <a:rPr lang="ru-RU" b="1" dirty="0" smtClean="0"/>
            </a:br>
            <a:r>
              <a:rPr lang="ru-RU" b="1" dirty="0" smtClean="0"/>
              <a:t>как </a:t>
            </a:r>
            <a:r>
              <a:rPr lang="ru-RU" b="1" dirty="0"/>
              <a:t>набрать максимальный балл?</a:t>
            </a:r>
          </a:p>
        </p:txBody>
      </p:sp>
      <p:sp>
        <p:nvSpPr>
          <p:cNvPr id="3" name="Подзаголовок 2"/>
          <p:cNvSpPr>
            <a:spLocks noGrp="1"/>
          </p:cNvSpPr>
          <p:nvPr>
            <p:ph type="subTitle" idx="1"/>
          </p:nvPr>
        </p:nvSpPr>
        <p:spPr>
          <a:xfrm>
            <a:off x="27175" y="3003798"/>
            <a:ext cx="9144000" cy="1383618"/>
          </a:xfrm>
        </p:spPr>
        <p:txBody>
          <a:bodyPr>
            <a:noAutofit/>
          </a:bodyPr>
          <a:lstStyle/>
          <a:p>
            <a:r>
              <a:rPr lang="ru-RU" sz="2400" b="1" dirty="0">
                <a:solidFill>
                  <a:schemeClr val="accent1">
                    <a:lumMod val="50000"/>
                  </a:schemeClr>
                </a:solidFill>
              </a:rPr>
              <a:t>Колесников Денис Петрович</a:t>
            </a:r>
          </a:p>
          <a:p>
            <a:r>
              <a:rPr lang="ru-RU" sz="2400" dirty="0">
                <a:solidFill>
                  <a:schemeClr val="accent1">
                    <a:lumMod val="50000"/>
                  </a:schemeClr>
                </a:solidFill>
              </a:rPr>
              <a:t>учитель английского языка высшей </a:t>
            </a:r>
            <a:r>
              <a:rPr lang="ru-RU" sz="2400" dirty="0" smtClean="0">
                <a:solidFill>
                  <a:schemeClr val="accent1">
                    <a:lumMod val="50000"/>
                  </a:schemeClr>
                </a:solidFill>
              </a:rPr>
              <a:t>кв. категории</a:t>
            </a:r>
          </a:p>
          <a:p>
            <a:r>
              <a:rPr lang="ru-RU" sz="2400" dirty="0" smtClean="0">
                <a:solidFill>
                  <a:schemeClr val="accent1">
                    <a:lumMod val="50000"/>
                  </a:schemeClr>
                </a:solidFill>
              </a:rPr>
              <a:t>старший </a:t>
            </a:r>
            <a:r>
              <a:rPr lang="ru-RU" sz="2400" dirty="0">
                <a:solidFill>
                  <a:schemeClr val="accent1">
                    <a:lumMod val="50000"/>
                  </a:schemeClr>
                </a:solidFill>
              </a:rPr>
              <a:t>эксперт предметной комиссии </a:t>
            </a:r>
            <a:r>
              <a:rPr lang="ru-RU" sz="2400" dirty="0" smtClean="0">
                <a:solidFill>
                  <a:schemeClr val="accent1">
                    <a:lumMod val="50000"/>
                  </a:schemeClr>
                </a:solidFill>
              </a:rPr>
              <a:t>ЕГЭ</a:t>
            </a:r>
          </a:p>
          <a:p>
            <a:r>
              <a:rPr lang="ru-RU" sz="2400" dirty="0" smtClean="0">
                <a:solidFill>
                  <a:schemeClr val="accent1">
                    <a:lumMod val="50000"/>
                  </a:schemeClr>
                </a:solidFill>
              </a:rPr>
              <a:t>руководитель </a:t>
            </a:r>
            <a:r>
              <a:rPr lang="ru-RU" sz="2400" dirty="0">
                <a:solidFill>
                  <a:schemeClr val="accent1">
                    <a:lumMod val="50000"/>
                  </a:schemeClr>
                </a:solidFill>
              </a:rPr>
              <a:t>Ресурсного центра ЕГЭ г. </a:t>
            </a:r>
            <a:r>
              <a:rPr lang="ru-RU" sz="2400" dirty="0" smtClean="0">
                <a:solidFill>
                  <a:schemeClr val="accent1">
                    <a:lumMod val="50000"/>
                  </a:schemeClr>
                </a:solidFill>
              </a:rPr>
              <a:t>Казани</a:t>
            </a:r>
            <a:endParaRPr lang="ru-RU" sz="2400" dirty="0">
              <a:solidFill>
                <a:schemeClr val="accent1">
                  <a:lumMod val="50000"/>
                </a:schemeClr>
              </a:solidFill>
            </a:endParaRPr>
          </a:p>
        </p:txBody>
      </p:sp>
    </p:spTree>
    <p:extLst>
      <p:ext uri="{BB962C8B-B14F-4D97-AF65-F5344CB8AC3E}">
        <p14:creationId xmlns:p14="http://schemas.microsoft.com/office/powerpoint/2010/main" val="3788819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en-US"/>
          </a:p>
        </p:txBody>
      </p:sp>
      <p:pic>
        <p:nvPicPr>
          <p:cNvPr id="4" name="Рисунок 3"/>
          <p:cNvPicPr>
            <a:picLocks noChangeAspect="1"/>
          </p:cNvPicPr>
          <p:nvPr/>
        </p:nvPicPr>
        <p:blipFill>
          <a:blip r:embed="rId2"/>
          <a:stretch>
            <a:fillRect/>
          </a:stretch>
        </p:blipFill>
        <p:spPr>
          <a:xfrm>
            <a:off x="1042600" y="469277"/>
            <a:ext cx="5627620" cy="4262713"/>
          </a:xfrm>
          <a:prstGeom prst="rect">
            <a:avLst/>
          </a:prstGeom>
        </p:spPr>
      </p:pic>
      <p:pic>
        <p:nvPicPr>
          <p:cNvPr id="5" name="Рисунок 4"/>
          <p:cNvPicPr>
            <a:picLocks noChangeAspect="1"/>
          </p:cNvPicPr>
          <p:nvPr/>
        </p:nvPicPr>
        <p:blipFill>
          <a:blip r:embed="rId3"/>
          <a:stretch>
            <a:fillRect/>
          </a:stretch>
        </p:blipFill>
        <p:spPr>
          <a:xfrm>
            <a:off x="6484644" y="469277"/>
            <a:ext cx="2659356" cy="2860400"/>
          </a:xfrm>
          <a:prstGeom prst="rect">
            <a:avLst/>
          </a:prstGeom>
        </p:spPr>
      </p:pic>
      <p:sp>
        <p:nvSpPr>
          <p:cNvPr id="3" name="Текст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2990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23" name="Google Shape;223;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4" name="Google Shape;224;p37"/>
          <p:cNvPicPr preferRelativeResize="0"/>
          <p:nvPr/>
        </p:nvPicPr>
        <p:blipFill>
          <a:blip r:embed="rId3">
            <a:alphaModFix/>
          </a:blip>
          <a:stretch>
            <a:fillRect/>
          </a:stretch>
        </p:blipFill>
        <p:spPr>
          <a:xfrm>
            <a:off x="827584" y="555526"/>
            <a:ext cx="7840554" cy="4176464"/>
          </a:xfrm>
          <a:prstGeom prst="rect">
            <a:avLst/>
          </a:prstGeom>
          <a:noFill/>
          <a:ln>
            <a:noFill/>
          </a:ln>
        </p:spPr>
      </p:pic>
    </p:spTree>
    <p:extLst>
      <p:ext uri="{BB962C8B-B14F-4D97-AF65-F5344CB8AC3E}">
        <p14:creationId xmlns:p14="http://schemas.microsoft.com/office/powerpoint/2010/main" val="1239454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30" name="Google Shape;230;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31" name="Google Shape;231;p38"/>
          <p:cNvPicPr preferRelativeResize="0"/>
          <p:nvPr/>
        </p:nvPicPr>
        <p:blipFill>
          <a:blip r:embed="rId3">
            <a:alphaModFix/>
          </a:blip>
          <a:stretch>
            <a:fillRect/>
          </a:stretch>
        </p:blipFill>
        <p:spPr>
          <a:xfrm>
            <a:off x="899592" y="483518"/>
            <a:ext cx="7385992" cy="4248472"/>
          </a:xfrm>
          <a:prstGeom prst="rect">
            <a:avLst/>
          </a:prstGeom>
          <a:noFill/>
          <a:ln>
            <a:noFill/>
          </a:ln>
        </p:spPr>
      </p:pic>
    </p:spTree>
    <p:extLst>
      <p:ext uri="{BB962C8B-B14F-4D97-AF65-F5344CB8AC3E}">
        <p14:creationId xmlns:p14="http://schemas.microsoft.com/office/powerpoint/2010/main" val="496289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114" y="254989"/>
            <a:ext cx="8077685" cy="808240"/>
          </a:xfrm>
        </p:spPr>
        <p:txBody>
          <a:bodyPr/>
          <a:lstStyle/>
          <a:p>
            <a:endParaRPr lang="ru-RU"/>
          </a:p>
        </p:txBody>
      </p:sp>
      <p:sp>
        <p:nvSpPr>
          <p:cNvPr id="3" name="Объект 2"/>
          <p:cNvSpPr>
            <a:spLocks noGrp="1"/>
          </p:cNvSpPr>
          <p:nvPr>
            <p:ph idx="1"/>
          </p:nvPr>
        </p:nvSpPr>
        <p:spPr>
          <a:xfrm>
            <a:off x="609114" y="1394217"/>
            <a:ext cx="8077685" cy="3200406"/>
          </a:xfrm>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34301"/>
            <a:ext cx="7657664" cy="418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777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83518"/>
            <a:ext cx="6291238" cy="426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603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6056" y="339502"/>
            <a:ext cx="3466728" cy="857250"/>
          </a:xfrm>
        </p:spPr>
        <p:txBody>
          <a:bodyPr/>
          <a:lstStyle/>
          <a:p>
            <a:r>
              <a:rPr lang="en-US" dirty="0" smtClean="0"/>
              <a:t>Paragraph 1</a:t>
            </a:r>
            <a:endParaRPr lang="ru-RU" dirty="0"/>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381" y="483518"/>
            <a:ext cx="3904644" cy="213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643748"/>
            <a:ext cx="7272808" cy="21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301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203598"/>
            <a:ext cx="3466728" cy="702077"/>
          </a:xfrm>
        </p:spPr>
        <p:txBody>
          <a:bodyPr>
            <a:noAutofit/>
          </a:bodyPr>
          <a:lstStyle/>
          <a:p>
            <a:r>
              <a:rPr lang="en-US" sz="4000" dirty="0" smtClean="0"/>
              <a:t>Paragraph </a:t>
            </a:r>
            <a:r>
              <a:rPr lang="ru-RU" sz="4000" dirty="0" smtClean="0"/>
              <a:t>2</a:t>
            </a:r>
            <a:r>
              <a:rPr lang="ru-RU" sz="2800" dirty="0" smtClean="0"/>
              <a:t/>
            </a:r>
            <a:br>
              <a:rPr lang="ru-RU" sz="2800" dirty="0" smtClean="0"/>
            </a:br>
            <a:r>
              <a:rPr lang="ru-RU" sz="2800" dirty="0" smtClean="0"/>
              <a:t/>
            </a:r>
            <a:br>
              <a:rPr lang="ru-RU" sz="2800" dirty="0" smtClean="0"/>
            </a:br>
            <a:r>
              <a:rPr lang="ru-RU" sz="2800" dirty="0" smtClean="0"/>
              <a:t>можно добавить цифры либо дробные </a:t>
            </a:r>
            <a:endParaRPr lang="ru-RU" sz="2800" dirty="0"/>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52977"/>
            <a:ext cx="4124454" cy="225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55119"/>
            <a:ext cx="7704856" cy="201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605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418356"/>
            <a:ext cx="3466728" cy="857250"/>
          </a:xfrm>
        </p:spPr>
        <p:txBody>
          <a:bodyPr/>
          <a:lstStyle/>
          <a:p>
            <a:r>
              <a:rPr lang="en-US" dirty="0" smtClean="0"/>
              <a:t>Paragraph </a:t>
            </a:r>
            <a:r>
              <a:rPr lang="ru-RU" dirty="0" smtClean="0"/>
              <a:t>3</a:t>
            </a:r>
            <a:endParaRPr lang="ru-RU" dirty="0"/>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483518"/>
            <a:ext cx="460463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52829"/>
            <a:ext cx="9144001" cy="177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033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3372" y="509143"/>
            <a:ext cx="5112568" cy="1188132"/>
          </a:xfrm>
        </p:spPr>
        <p:txBody>
          <a:bodyPr>
            <a:noAutofit/>
          </a:bodyPr>
          <a:lstStyle/>
          <a:p>
            <a:pPr algn="l"/>
            <a:r>
              <a:rPr lang="ru-RU" sz="2000" b="1" dirty="0" smtClean="0"/>
              <a:t>Вопрос: </a:t>
            </a:r>
            <a:r>
              <a:rPr lang="ru-RU" sz="2000" dirty="0" smtClean="0"/>
              <a:t/>
            </a:r>
            <a:br>
              <a:rPr lang="ru-RU" sz="2000" dirty="0" smtClean="0"/>
            </a:br>
            <a:r>
              <a:rPr lang="ru-RU" sz="2000" dirty="0" smtClean="0"/>
              <a:t>Как </a:t>
            </a:r>
            <a:r>
              <a:rPr lang="ru-RU" sz="2000" dirty="0"/>
              <a:t>оценивать аспекты 2 и 3, если не вся информация, данная</a:t>
            </a:r>
            <a:br>
              <a:rPr lang="ru-RU" sz="2000" dirty="0"/>
            </a:br>
            <a:r>
              <a:rPr lang="ru-RU" sz="2000" dirty="0"/>
              <a:t>в таблице/диаграмме, </a:t>
            </a:r>
            <a:r>
              <a:rPr lang="ru-RU" sz="2000" dirty="0" smtClean="0"/>
              <a:t>использована?</a:t>
            </a:r>
            <a:endParaRPr lang="ru-RU" sz="2000" dirty="0"/>
          </a:p>
        </p:txBody>
      </p:sp>
      <p:sp>
        <p:nvSpPr>
          <p:cNvPr id="3" name="Объект 2"/>
          <p:cNvSpPr>
            <a:spLocks noGrp="1"/>
          </p:cNvSpPr>
          <p:nvPr>
            <p:ph idx="1"/>
          </p:nvPr>
        </p:nvSpPr>
        <p:spPr>
          <a:xfrm>
            <a:off x="107504" y="2305369"/>
            <a:ext cx="9036496" cy="2733768"/>
          </a:xfrm>
        </p:spPr>
        <p:txBody>
          <a:bodyPr>
            <a:noAutofit/>
          </a:bodyPr>
          <a:lstStyle/>
          <a:p>
            <a:pPr>
              <a:buFont typeface="Wingdings" panose="05000000000000000000" pitchFamily="2" charset="2"/>
              <a:buChar char="ü"/>
            </a:pPr>
            <a:r>
              <a:rPr lang="ru-RU" sz="1400" dirty="0" smtClean="0">
                <a:latin typeface="Times New Roman" panose="02020603050405020304" pitchFamily="18" charset="0"/>
                <a:cs typeface="Times New Roman" panose="02020603050405020304" pitchFamily="18" charset="0"/>
              </a:rPr>
              <a:t>Если </a:t>
            </a:r>
            <a:r>
              <a:rPr lang="ru-RU" sz="1400" dirty="0" err="1">
                <a:latin typeface="Times New Roman" panose="02020603050405020304" pitchFamily="18" charset="0"/>
                <a:cs typeface="Times New Roman" panose="02020603050405020304" pitchFamily="18" charset="0"/>
              </a:rPr>
              <a:t>бо́льшая</a:t>
            </a:r>
            <a:r>
              <a:rPr lang="ru-RU" sz="1400" dirty="0">
                <a:latin typeface="Times New Roman" panose="02020603050405020304" pitchFamily="18" charset="0"/>
                <a:cs typeface="Times New Roman" panose="02020603050405020304" pitchFamily="18" charset="0"/>
              </a:rPr>
              <a:t> часть данных (три из </a:t>
            </a:r>
            <a:r>
              <a:rPr lang="ru-RU" sz="1400" dirty="0" smtClean="0">
                <a:latin typeface="Times New Roman" panose="02020603050405020304" pitchFamily="18" charset="0"/>
                <a:cs typeface="Times New Roman" panose="02020603050405020304" pitchFamily="18" charset="0"/>
              </a:rPr>
              <a:t>пяти)</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использована</a:t>
            </a:r>
            <a:r>
              <a:rPr lang="ru-RU" sz="1400" dirty="0">
                <a:latin typeface="Times New Roman" panose="02020603050405020304" pitchFamily="18" charset="0"/>
                <a:cs typeface="Times New Roman" panose="02020603050405020304" pitchFamily="18" charset="0"/>
              </a:rPr>
              <a:t>, то баллы не снижаются: два факта приведены и одно сравнение дано. </a:t>
            </a:r>
            <a:endParaRPr lang="en-US" sz="1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1400" dirty="0" smtClean="0">
                <a:latin typeface="Times New Roman" panose="02020603050405020304" pitchFamily="18" charset="0"/>
                <a:cs typeface="Times New Roman" panose="02020603050405020304" pitchFamily="18" charset="0"/>
              </a:rPr>
              <a:t>Если</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используется </a:t>
            </a:r>
            <a:r>
              <a:rPr lang="ru-RU" sz="1400" dirty="0">
                <a:latin typeface="Times New Roman" panose="02020603050405020304" pitchFamily="18" charset="0"/>
                <a:cs typeface="Times New Roman" panose="02020603050405020304" pitchFamily="18" charset="0"/>
              </a:rPr>
              <a:t>менее трёх цифр/фактов, то либо аспект 2, либо аспект 3 является </a:t>
            </a:r>
            <a:r>
              <a:rPr lang="ru-RU" sz="1400" dirty="0" smtClean="0">
                <a:latin typeface="Times New Roman" panose="02020603050405020304" pitchFamily="18" charset="0"/>
                <a:cs typeface="Times New Roman" panose="02020603050405020304" pitchFamily="18" charset="0"/>
              </a:rPr>
              <a:t>неполным,</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что</a:t>
            </a:r>
            <a:r>
              <a:rPr lang="ru-RU" sz="1400" dirty="0">
                <a:latin typeface="Times New Roman" panose="02020603050405020304" pitchFamily="18" charset="0"/>
                <a:cs typeface="Times New Roman" panose="02020603050405020304" pitchFamily="18" charset="0"/>
              </a:rPr>
              <a:t>, естественно, ведёт к снижению баллов</a:t>
            </a:r>
            <a:r>
              <a:rPr lang="ru-RU" sz="1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апробации были ответы, в которых повторялась одна и та же информация во</a:t>
            </a:r>
          </a:p>
          <a:p>
            <a:pPr marL="0" indent="0">
              <a:buNone/>
            </a:pPr>
            <a:r>
              <a:rPr lang="ru-RU" sz="1400" dirty="0">
                <a:latin typeface="Times New Roman" panose="02020603050405020304" pitchFamily="18" charset="0"/>
                <a:cs typeface="Times New Roman" panose="02020603050405020304" pitchFamily="18" charset="0"/>
              </a:rPr>
              <a:t>втором и третьем абзацах, что, безусловно, нежелательно. Такой ответ принимается, </a:t>
            </a:r>
            <a:r>
              <a:rPr lang="ru-RU" sz="1400" dirty="0" smtClean="0">
                <a:latin typeface="Times New Roman" panose="02020603050405020304" pitchFamily="18" charset="0"/>
                <a:cs typeface="Times New Roman" panose="02020603050405020304" pitchFamily="18" charset="0"/>
              </a:rPr>
              <a:t>если</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информация </a:t>
            </a:r>
            <a:r>
              <a:rPr lang="ru-RU" sz="1400" dirty="0">
                <a:latin typeface="Times New Roman" panose="02020603050405020304" pitchFamily="18" charset="0"/>
                <a:cs typeface="Times New Roman" panose="02020603050405020304" pitchFamily="18" charset="0"/>
              </a:rPr>
              <a:t>дана в разном языковом оформлении или идея дублирована частично.</a:t>
            </a:r>
          </a:p>
          <a:p>
            <a:pPr marL="0" indent="0">
              <a:buNone/>
            </a:pPr>
            <a:r>
              <a:rPr lang="ru-RU" sz="1400" dirty="0">
                <a:latin typeface="Times New Roman" panose="02020603050405020304" pitchFamily="18" charset="0"/>
                <a:cs typeface="Times New Roman" panose="02020603050405020304" pitchFamily="18" charset="0"/>
              </a:rPr>
              <a:t>Например, в абзаце 2 говорится о том, что 40% назвали книги о приключениях, в то </a:t>
            </a:r>
            <a:r>
              <a:rPr lang="ru-RU" sz="1400" dirty="0" smtClean="0">
                <a:latin typeface="Times New Roman" panose="02020603050405020304" pitchFamily="18" charset="0"/>
                <a:cs typeface="Times New Roman" panose="02020603050405020304" pitchFamily="18" charset="0"/>
              </a:rPr>
              <a:t>время</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как </a:t>
            </a:r>
            <a:r>
              <a:rPr lang="ru-RU" sz="1400" dirty="0">
                <a:latin typeface="Times New Roman" panose="02020603050405020304" pitchFamily="18" charset="0"/>
                <a:cs typeface="Times New Roman" panose="02020603050405020304" pitchFamily="18" charset="0"/>
              </a:rPr>
              <a:t>книги о спорте предпочитают читать только 20%. В абзаце 3 говорится, что </a:t>
            </a:r>
            <a:r>
              <a:rPr lang="ru-RU" sz="1400" dirty="0" smtClean="0">
                <a:latin typeface="Times New Roman" panose="02020603050405020304" pitchFamily="18" charset="0"/>
                <a:cs typeface="Times New Roman" panose="02020603050405020304" pitchFamily="18" charset="0"/>
              </a:rPr>
              <a:t>книги</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о </a:t>
            </a:r>
            <a:r>
              <a:rPr lang="ru-RU" sz="1400" dirty="0">
                <a:latin typeface="Times New Roman" panose="02020603050405020304" pitchFamily="18" charset="0"/>
                <a:cs typeface="Times New Roman" panose="02020603050405020304" pitchFamily="18" charset="0"/>
              </a:rPr>
              <a:t>приключениях предпочитают читать вдвое больше подростков, чем книги о спорте.</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52979"/>
            <a:ext cx="3384376" cy="185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604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418356"/>
            <a:ext cx="3466728" cy="857250"/>
          </a:xfrm>
        </p:spPr>
        <p:txBody>
          <a:bodyPr/>
          <a:lstStyle/>
          <a:p>
            <a:r>
              <a:rPr lang="en-US" dirty="0" smtClean="0"/>
              <a:t>Paragraph </a:t>
            </a:r>
            <a:r>
              <a:rPr lang="ru-RU" dirty="0" smtClean="0"/>
              <a:t>4</a:t>
            </a:r>
            <a:endParaRPr lang="ru-RU" dirty="0"/>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92392"/>
            <a:ext cx="3888432" cy="212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99711"/>
            <a:ext cx="8028384" cy="218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247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755576" y="483518"/>
            <a:ext cx="7416824" cy="4287362"/>
          </a:xfrm>
          <a:prstGeom prst="rect">
            <a:avLst/>
          </a:prstGeom>
        </p:spPr>
      </p:pic>
    </p:spTree>
    <p:extLst>
      <p:ext uri="{BB962C8B-B14F-4D97-AF65-F5344CB8AC3E}">
        <p14:creationId xmlns:p14="http://schemas.microsoft.com/office/powerpoint/2010/main" val="350108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274340"/>
            <a:ext cx="3466728" cy="857250"/>
          </a:xfrm>
        </p:spPr>
        <p:txBody>
          <a:bodyPr/>
          <a:lstStyle/>
          <a:p>
            <a:r>
              <a:rPr lang="en-US" dirty="0" smtClean="0"/>
              <a:t>Paragraph </a:t>
            </a:r>
            <a:r>
              <a:rPr lang="ru-RU" dirty="0" smtClean="0"/>
              <a:t>5</a:t>
            </a:r>
            <a:endParaRPr lang="ru-RU" dirty="0"/>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12" y="473950"/>
            <a:ext cx="4763512" cy="260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057514"/>
            <a:ext cx="8028383" cy="171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594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274340"/>
            <a:ext cx="3466728" cy="857250"/>
          </a:xfrm>
        </p:spPr>
        <p:txBody>
          <a:bodyPr/>
          <a:lstStyle/>
          <a:p>
            <a:r>
              <a:rPr lang="en-US" dirty="0" smtClean="0"/>
              <a:t>Paragraph </a:t>
            </a:r>
            <a:r>
              <a:rPr lang="ru-RU" dirty="0" smtClean="0"/>
              <a:t>5</a:t>
            </a:r>
            <a:endParaRPr lang="ru-RU" dirty="0"/>
          </a:p>
        </p:txBody>
      </p:sp>
      <p:sp>
        <p:nvSpPr>
          <p:cNvPr id="3" name="Объект 2"/>
          <p:cNvSpPr>
            <a:spLocks noGrp="1"/>
          </p:cNvSpPr>
          <p:nvPr>
            <p:ph idx="1"/>
          </p:nvPr>
        </p:nvSpPr>
        <p:spPr>
          <a:xfrm>
            <a:off x="179512" y="2751770"/>
            <a:ext cx="8568952" cy="2628292"/>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Для раскрытия этого аспекта важно точно следовать формулировке, данной в </a:t>
            </a:r>
            <a:r>
              <a:rPr lang="ru-RU" sz="2000" dirty="0" smtClean="0">
                <a:latin typeface="Times New Roman" panose="02020603050405020304" pitchFamily="18" charset="0"/>
                <a:cs typeface="Times New Roman" panose="02020603050405020304" pitchFamily="18" charset="0"/>
              </a:rPr>
              <a:t>плане</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ответа</a:t>
            </a:r>
            <a:r>
              <a:rPr lang="ru-RU" sz="2000" dirty="0">
                <a:latin typeface="Times New Roman" panose="02020603050405020304" pitchFamily="18" charset="0"/>
                <a:cs typeface="Times New Roman" panose="02020603050405020304" pitchFamily="18" charset="0"/>
              </a:rPr>
              <a:t>. Формулировки могут выделять разные стороны исследуемого явления </a:t>
            </a:r>
            <a:r>
              <a:rPr lang="ru-RU"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с </a:t>
            </a:r>
            <a:r>
              <a:rPr lang="ru-RU" sz="2000" dirty="0">
                <a:latin typeface="Times New Roman" panose="02020603050405020304" pitchFamily="18" charset="0"/>
                <a:cs typeface="Times New Roman" panose="02020603050405020304" pitchFamily="18" charset="0"/>
              </a:rPr>
              <a:t>некоторым расширением: например, тема проекта – «Чтение в жизни подростков</a:t>
            </a:r>
            <a:r>
              <a:rPr lang="ru-RU"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а </a:t>
            </a:r>
            <a:r>
              <a:rPr lang="ru-RU" sz="2000" dirty="0">
                <a:latin typeface="Times New Roman" panose="02020603050405020304" pitchFamily="18" charset="0"/>
                <a:cs typeface="Times New Roman" panose="02020603050405020304" pitchFamily="18" charset="0"/>
              </a:rPr>
              <a:t>в заключении может стоять «роль чтения в жизни людей». </a:t>
            </a:r>
            <a:endParaRPr lang="en-US"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Возможна </a:t>
            </a:r>
            <a:r>
              <a:rPr lang="ru-RU" sz="2000" dirty="0">
                <a:latin typeface="Times New Roman" panose="02020603050405020304" pitchFamily="18" charset="0"/>
                <a:cs typeface="Times New Roman" panose="02020603050405020304" pitchFamily="18" charset="0"/>
              </a:rPr>
              <a:t>обратная </a:t>
            </a:r>
            <a:r>
              <a:rPr lang="ru-RU" sz="2000" dirty="0" smtClean="0">
                <a:latin typeface="Times New Roman" panose="02020603050405020304" pitchFamily="18" charset="0"/>
                <a:cs typeface="Times New Roman" panose="02020603050405020304" pitchFamily="18" charset="0"/>
              </a:rPr>
              <a:t>ситуация,</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когда </a:t>
            </a:r>
            <a:r>
              <a:rPr lang="ru-RU" sz="2000" dirty="0">
                <a:latin typeface="Times New Roman" panose="02020603050405020304" pitchFamily="18" charset="0"/>
                <a:cs typeface="Times New Roman" panose="02020603050405020304" pitchFamily="18" charset="0"/>
              </a:rPr>
              <a:t>тема сужается, и т.п. </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3518"/>
            <a:ext cx="3923928" cy="214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425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529568"/>
          </a:xfrm>
        </p:spPr>
        <p:txBody>
          <a:bodyPr>
            <a:normAutofit fontScale="90000"/>
          </a:bodyPr>
          <a:lstStyle/>
          <a:p>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149790395"/>
              </p:ext>
            </p:extLst>
          </p:nvPr>
        </p:nvGraphicFramePr>
        <p:xfrm>
          <a:off x="-36512" y="483518"/>
          <a:ext cx="9217023" cy="4335780"/>
        </p:xfrm>
        <a:graphic>
          <a:graphicData uri="http://schemas.openxmlformats.org/drawingml/2006/table">
            <a:tbl>
              <a:tblPr firstRow="1" bandRow="1">
                <a:tableStyleId>{5C22544A-7EE6-4342-B048-85BDC9FD1C3A}</a:tableStyleId>
              </a:tblPr>
              <a:tblGrid>
                <a:gridCol w="9217023">
                  <a:extLst>
                    <a:ext uri="{9D8B030D-6E8A-4147-A177-3AD203B41FA5}">
                      <a16:colId xmlns:a16="http://schemas.microsoft.com/office/drawing/2014/main" xmlns="" val="20000"/>
                    </a:ext>
                  </a:extLst>
                </a:gridCol>
              </a:tblGrid>
              <a:tr h="4248472">
                <a:tc>
                  <a:txBody>
                    <a:bodyPr/>
                    <a:lstStyle/>
                    <a:p>
                      <a:r>
                        <a:rPr lang="en-GB" sz="1400" dirty="0" smtClean="0">
                          <a:solidFill>
                            <a:schemeClr val="tx1"/>
                          </a:solidFill>
                        </a:rPr>
                        <a:t>Reading is an important part of our life. I am</a:t>
                      </a:r>
                      <a:r>
                        <a:rPr lang="ru-RU" sz="1400" dirty="0" smtClean="0">
                          <a:solidFill>
                            <a:schemeClr val="tx1"/>
                          </a:solidFill>
                        </a:rPr>
                        <a:t> </a:t>
                      </a:r>
                      <a:r>
                        <a:rPr lang="en-GB" sz="1400" dirty="0" smtClean="0">
                          <a:solidFill>
                            <a:schemeClr val="tx1"/>
                          </a:solidFill>
                        </a:rPr>
                        <a:t>currently working on a project that is aimed at</a:t>
                      </a:r>
                      <a:r>
                        <a:rPr lang="ru-RU" sz="1400" dirty="0" smtClean="0">
                          <a:solidFill>
                            <a:schemeClr val="tx1"/>
                          </a:solidFill>
                        </a:rPr>
                        <a:t> </a:t>
                      </a:r>
                      <a:r>
                        <a:rPr lang="en-GB" sz="1400" dirty="0" smtClean="0">
                          <a:solidFill>
                            <a:schemeClr val="tx1"/>
                          </a:solidFill>
                        </a:rPr>
                        <a:t>finding out what book genres are popular</a:t>
                      </a:r>
                      <a:r>
                        <a:rPr lang="ru-RU" sz="1400" dirty="0" smtClean="0">
                          <a:solidFill>
                            <a:schemeClr val="tx1"/>
                          </a:solidFill>
                        </a:rPr>
                        <a:t> </a:t>
                      </a:r>
                      <a:r>
                        <a:rPr lang="en-GB" sz="1400" dirty="0" smtClean="0">
                          <a:solidFill>
                            <a:schemeClr val="tx1"/>
                          </a:solidFill>
                        </a:rPr>
                        <a:t>among adolescents in </a:t>
                      </a:r>
                      <a:r>
                        <a:rPr lang="en-GB" sz="1400" dirty="0" err="1" smtClean="0">
                          <a:solidFill>
                            <a:schemeClr val="tx1"/>
                          </a:solidFill>
                        </a:rPr>
                        <a:t>Zetland</a:t>
                      </a:r>
                      <a:r>
                        <a:rPr lang="en-GB" sz="1400" dirty="0" smtClean="0">
                          <a:solidFill>
                            <a:schemeClr val="tx1"/>
                          </a:solidFill>
                        </a:rPr>
                        <a:t>. I have found</a:t>
                      </a:r>
                    </a:p>
                    <a:p>
                      <a:r>
                        <a:rPr lang="en-GB" sz="1400" dirty="0" smtClean="0">
                          <a:solidFill>
                            <a:schemeClr val="tx1"/>
                          </a:solidFill>
                        </a:rPr>
                        <a:t>some data on this topic presented in a table. In</a:t>
                      </a:r>
                      <a:r>
                        <a:rPr lang="ru-RU" sz="1400" dirty="0" smtClean="0">
                          <a:solidFill>
                            <a:schemeClr val="tx1"/>
                          </a:solidFill>
                        </a:rPr>
                        <a:t> </a:t>
                      </a:r>
                      <a:r>
                        <a:rPr lang="en-GB" sz="1400" dirty="0" smtClean="0">
                          <a:solidFill>
                            <a:schemeClr val="tx1"/>
                          </a:solidFill>
                        </a:rPr>
                        <a:t>this essay I am going to comment on the</a:t>
                      </a:r>
                    </a:p>
                    <a:p>
                      <a:r>
                        <a:rPr lang="en-GB" sz="1400" dirty="0" smtClean="0">
                          <a:solidFill>
                            <a:schemeClr val="tx1"/>
                          </a:solidFill>
                        </a:rPr>
                        <a:t>findings.</a:t>
                      </a:r>
                      <a:endParaRPr lang="ru-RU" sz="1400" dirty="0" smtClean="0">
                        <a:solidFill>
                          <a:schemeClr val="tx1"/>
                        </a:solidFill>
                      </a:endParaRPr>
                    </a:p>
                    <a:p>
                      <a:endParaRPr lang="ru-RU" sz="1400" dirty="0" smtClean="0">
                        <a:solidFill>
                          <a:schemeClr val="tx1"/>
                        </a:solidFill>
                      </a:endParaRPr>
                    </a:p>
                    <a:p>
                      <a:r>
                        <a:rPr lang="en-GB" sz="1400" dirty="0" smtClean="0">
                          <a:solidFill>
                            <a:schemeClr val="tx1"/>
                          </a:solidFill>
                        </a:rPr>
                        <a:t>As can be seen from the table, the majority of</a:t>
                      </a:r>
                      <a:r>
                        <a:rPr lang="ru-RU" sz="1400" dirty="0" smtClean="0">
                          <a:solidFill>
                            <a:schemeClr val="tx1"/>
                          </a:solidFill>
                        </a:rPr>
                        <a:t> </a:t>
                      </a:r>
                      <a:r>
                        <a:rPr lang="en-GB" sz="1400" dirty="0" smtClean="0">
                          <a:solidFill>
                            <a:schemeClr val="tx1"/>
                          </a:solidFill>
                        </a:rPr>
                        <a:t>the respondents cited adventure stories as their</a:t>
                      </a:r>
                      <a:r>
                        <a:rPr lang="ru-RU" sz="1400" dirty="0" smtClean="0">
                          <a:solidFill>
                            <a:schemeClr val="tx1"/>
                          </a:solidFill>
                        </a:rPr>
                        <a:t> </a:t>
                      </a:r>
                      <a:r>
                        <a:rPr lang="en-GB" sz="1400" dirty="0" smtClean="0">
                          <a:solidFill>
                            <a:schemeClr val="tx1"/>
                          </a:solidFill>
                        </a:rPr>
                        <a:t>preferred book genre, making this kind of</a:t>
                      </a:r>
                      <a:r>
                        <a:rPr lang="ru-RU" sz="1400" dirty="0" smtClean="0">
                          <a:solidFill>
                            <a:schemeClr val="tx1"/>
                          </a:solidFill>
                        </a:rPr>
                        <a:t> </a:t>
                      </a:r>
                      <a:r>
                        <a:rPr lang="en-GB" sz="1400" dirty="0" smtClean="0">
                          <a:solidFill>
                            <a:schemeClr val="tx1"/>
                          </a:solidFill>
                        </a:rPr>
                        <a:t>books most popular with teenagers in </a:t>
                      </a:r>
                      <a:r>
                        <a:rPr lang="en-GB" sz="1400" dirty="0" err="1" smtClean="0">
                          <a:solidFill>
                            <a:schemeClr val="tx1"/>
                          </a:solidFill>
                        </a:rPr>
                        <a:t>Zetland</a:t>
                      </a:r>
                      <a:r>
                        <a:rPr lang="en-GB" sz="1400" dirty="0" smtClean="0">
                          <a:solidFill>
                            <a:schemeClr val="tx1"/>
                          </a:solidFill>
                        </a:rPr>
                        <a:t>.</a:t>
                      </a:r>
                      <a:r>
                        <a:rPr lang="ru-RU" sz="1400" dirty="0" smtClean="0">
                          <a:solidFill>
                            <a:schemeClr val="tx1"/>
                          </a:solidFill>
                        </a:rPr>
                        <a:t> </a:t>
                      </a:r>
                      <a:r>
                        <a:rPr lang="en-GB" sz="1400" dirty="0" smtClean="0">
                          <a:solidFill>
                            <a:schemeClr val="tx1"/>
                          </a:solidFill>
                        </a:rPr>
                        <a:t>Adventure books are (very closely) followed by</a:t>
                      </a:r>
                      <a:r>
                        <a:rPr lang="ru-RU" sz="1400" dirty="0" smtClean="0">
                          <a:solidFill>
                            <a:schemeClr val="tx1"/>
                          </a:solidFill>
                        </a:rPr>
                        <a:t> </a:t>
                      </a:r>
                      <a:r>
                        <a:rPr lang="en-GB" sz="1400" dirty="0" smtClean="0">
                          <a:solidFill>
                            <a:schemeClr val="tx1"/>
                          </a:solidFill>
                        </a:rPr>
                        <a:t>detective, war and spy stories, which are also</a:t>
                      </a:r>
                      <a:r>
                        <a:rPr lang="ru-RU" sz="1400" dirty="0" smtClean="0">
                          <a:solidFill>
                            <a:schemeClr val="tx1"/>
                          </a:solidFill>
                        </a:rPr>
                        <a:t> </a:t>
                      </a:r>
                      <a:r>
                        <a:rPr lang="en-GB" sz="1400" dirty="0" smtClean="0">
                          <a:solidFill>
                            <a:schemeClr val="tx1"/>
                          </a:solidFill>
                        </a:rPr>
                        <a:t>liked by more than half of teenage readers.</a:t>
                      </a:r>
                      <a:r>
                        <a:rPr lang="ru-RU" sz="1400" dirty="0" smtClean="0">
                          <a:solidFill>
                            <a:schemeClr val="tx1"/>
                          </a:solidFill>
                        </a:rPr>
                        <a:t> </a:t>
                      </a:r>
                      <a:r>
                        <a:rPr lang="en-GB" sz="1400" dirty="0" smtClean="0">
                          <a:solidFill>
                            <a:schemeClr val="tx1"/>
                          </a:solidFill>
                        </a:rPr>
                        <a:t>Another important feature is that less than a</a:t>
                      </a:r>
                      <a:r>
                        <a:rPr lang="ru-RU" sz="1400" dirty="0" smtClean="0">
                          <a:solidFill>
                            <a:schemeClr val="tx1"/>
                          </a:solidFill>
                        </a:rPr>
                        <a:t> </a:t>
                      </a:r>
                      <a:r>
                        <a:rPr lang="en-GB" sz="1400" dirty="0" smtClean="0">
                          <a:solidFill>
                            <a:schemeClr val="tx1"/>
                          </a:solidFill>
                        </a:rPr>
                        <a:t>fifth of the surveyed teenagers reported</a:t>
                      </a:r>
                      <a:r>
                        <a:rPr lang="ru-RU" sz="1400" dirty="0" smtClean="0">
                          <a:solidFill>
                            <a:schemeClr val="tx1"/>
                          </a:solidFill>
                        </a:rPr>
                        <a:t> </a:t>
                      </a:r>
                      <a:r>
                        <a:rPr lang="en-GB" sz="1400" dirty="0" smtClean="0">
                          <a:solidFill>
                            <a:schemeClr val="tx1"/>
                          </a:solidFill>
                        </a:rPr>
                        <a:t>enjoying reading romances, putting this genre</a:t>
                      </a:r>
                      <a:r>
                        <a:rPr lang="ru-RU" sz="1400" dirty="0" smtClean="0">
                          <a:solidFill>
                            <a:schemeClr val="tx1"/>
                          </a:solidFill>
                        </a:rPr>
                        <a:t> </a:t>
                      </a:r>
                      <a:r>
                        <a:rPr lang="en-GB" sz="1400" dirty="0" smtClean="0">
                          <a:solidFill>
                            <a:schemeClr val="tx1"/>
                          </a:solidFill>
                        </a:rPr>
                        <a:t>at the bottom of the table.</a:t>
                      </a:r>
                      <a:endParaRPr lang="ru-RU" sz="1400" dirty="0" smtClean="0">
                        <a:solidFill>
                          <a:schemeClr val="tx1"/>
                        </a:solidFill>
                      </a:endParaRPr>
                    </a:p>
                    <a:p>
                      <a:endParaRPr lang="ru-RU" sz="1400" dirty="0" smtClean="0">
                        <a:solidFill>
                          <a:schemeClr val="tx1"/>
                        </a:solidFill>
                      </a:endParaRPr>
                    </a:p>
                    <a:p>
                      <a:r>
                        <a:rPr lang="en-GB" sz="1400" dirty="0" smtClean="0">
                          <a:solidFill>
                            <a:schemeClr val="tx1"/>
                          </a:solidFill>
                        </a:rPr>
                        <a:t>The table also shows that sports stories, enjoyed</a:t>
                      </a:r>
                      <a:r>
                        <a:rPr lang="ru-RU" sz="1400" dirty="0" smtClean="0">
                          <a:solidFill>
                            <a:schemeClr val="tx1"/>
                          </a:solidFill>
                        </a:rPr>
                        <a:t> </a:t>
                      </a:r>
                      <a:r>
                        <a:rPr lang="en-GB" sz="1400" dirty="0" smtClean="0">
                          <a:solidFill>
                            <a:schemeClr val="tx1"/>
                          </a:solidFill>
                        </a:rPr>
                        <a:t>by 49.2 </a:t>
                      </a:r>
                      <a:r>
                        <a:rPr lang="en-GB" sz="1400" dirty="0" err="1" smtClean="0">
                          <a:solidFill>
                            <a:schemeClr val="tx1"/>
                          </a:solidFill>
                        </a:rPr>
                        <a:t>percent</a:t>
                      </a:r>
                      <a:r>
                        <a:rPr lang="en-GB" sz="1400" dirty="0" smtClean="0">
                          <a:solidFill>
                            <a:schemeClr val="tx1"/>
                          </a:solidFill>
                        </a:rPr>
                        <a:t> of teenage boys and girls, are</a:t>
                      </a:r>
                      <a:r>
                        <a:rPr lang="ru-RU" sz="1400" dirty="0" smtClean="0">
                          <a:solidFill>
                            <a:schemeClr val="tx1"/>
                          </a:solidFill>
                        </a:rPr>
                        <a:t> </a:t>
                      </a:r>
                      <a:r>
                        <a:rPr lang="en-GB" sz="1400" dirty="0" smtClean="0">
                          <a:solidFill>
                            <a:schemeClr val="tx1"/>
                          </a:solidFill>
                        </a:rPr>
                        <a:t>(just slightly) less popular than the first two</a:t>
                      </a:r>
                      <a:r>
                        <a:rPr lang="ru-RU" sz="1400" dirty="0" smtClean="0">
                          <a:solidFill>
                            <a:schemeClr val="tx1"/>
                          </a:solidFill>
                        </a:rPr>
                        <a:t> </a:t>
                      </a:r>
                      <a:r>
                        <a:rPr lang="en-GB" sz="1400" dirty="0" smtClean="0">
                          <a:solidFill>
                            <a:schemeClr val="tx1"/>
                          </a:solidFill>
                        </a:rPr>
                        <a:t>most read genres. Besides, animal stories, which</a:t>
                      </a:r>
                      <a:r>
                        <a:rPr lang="ru-RU" sz="1400" dirty="0" smtClean="0">
                          <a:solidFill>
                            <a:schemeClr val="tx1"/>
                          </a:solidFill>
                        </a:rPr>
                        <a:t> </a:t>
                      </a:r>
                      <a:r>
                        <a:rPr lang="en-GB" sz="1400" dirty="0" smtClean="0">
                          <a:solidFill>
                            <a:schemeClr val="tx1"/>
                          </a:solidFill>
                        </a:rPr>
                        <a:t>are in fourth position with 27.2 </a:t>
                      </a:r>
                      <a:r>
                        <a:rPr lang="en-GB" sz="1400" dirty="0" err="1" smtClean="0">
                          <a:solidFill>
                            <a:schemeClr val="tx1"/>
                          </a:solidFill>
                        </a:rPr>
                        <a:t>percent</a:t>
                      </a:r>
                      <a:r>
                        <a:rPr lang="en-GB" sz="1400" dirty="0" smtClean="0">
                          <a:solidFill>
                            <a:schemeClr val="tx1"/>
                          </a:solidFill>
                        </a:rPr>
                        <a:t>, are</a:t>
                      </a:r>
                      <a:r>
                        <a:rPr lang="ru-RU" sz="1400" dirty="0" smtClean="0">
                          <a:solidFill>
                            <a:schemeClr val="tx1"/>
                          </a:solidFill>
                        </a:rPr>
                        <a:t> </a:t>
                      </a:r>
                      <a:r>
                        <a:rPr lang="en-GB" sz="1400" dirty="0" smtClean="0">
                          <a:solidFill>
                            <a:schemeClr val="tx1"/>
                          </a:solidFill>
                        </a:rPr>
                        <a:t>only half as popular as the two leading genres.</a:t>
                      </a:r>
                      <a:endParaRPr lang="ru-RU" sz="1400" dirty="0" smtClean="0">
                        <a:solidFill>
                          <a:schemeClr val="tx1"/>
                        </a:solidFill>
                      </a:endParaRPr>
                    </a:p>
                    <a:p>
                      <a:endParaRPr lang="ru-RU" sz="1400" dirty="0" smtClean="0">
                        <a:solidFill>
                          <a:schemeClr val="tx1"/>
                        </a:solidFill>
                      </a:endParaRPr>
                    </a:p>
                    <a:p>
                      <a:r>
                        <a:rPr lang="en-GB" sz="1400" dirty="0" smtClean="0">
                          <a:solidFill>
                            <a:schemeClr val="tx1"/>
                          </a:solidFill>
                        </a:rPr>
                        <a:t>One possible problem associated with reading is</a:t>
                      </a:r>
                      <a:r>
                        <a:rPr lang="ru-RU" sz="1400" dirty="0" smtClean="0">
                          <a:solidFill>
                            <a:schemeClr val="tx1"/>
                          </a:solidFill>
                        </a:rPr>
                        <a:t> </a:t>
                      </a:r>
                      <a:r>
                        <a:rPr lang="en-GB" sz="1400" dirty="0" smtClean="0">
                          <a:solidFill>
                            <a:schemeClr val="tx1"/>
                          </a:solidFill>
                        </a:rPr>
                        <a:t>that, if done excessively, it may cause eye strain</a:t>
                      </a:r>
                      <a:r>
                        <a:rPr lang="ru-RU" sz="1400" dirty="0" smtClean="0">
                          <a:solidFill>
                            <a:schemeClr val="tx1"/>
                          </a:solidFill>
                        </a:rPr>
                        <a:t> </a:t>
                      </a:r>
                      <a:r>
                        <a:rPr lang="en-GB" sz="1400" dirty="0" smtClean="0">
                          <a:solidFill>
                            <a:schemeClr val="tx1"/>
                          </a:solidFill>
                        </a:rPr>
                        <a:t>and headache. A possible way to deal with this</a:t>
                      </a:r>
                      <a:r>
                        <a:rPr lang="ru-RU" sz="1400" dirty="0" smtClean="0">
                          <a:solidFill>
                            <a:schemeClr val="tx1"/>
                          </a:solidFill>
                        </a:rPr>
                        <a:t> </a:t>
                      </a:r>
                      <a:r>
                        <a:rPr lang="en-GB" sz="1400" dirty="0" smtClean="0">
                          <a:solidFill>
                            <a:schemeClr val="tx1"/>
                          </a:solidFill>
                        </a:rPr>
                        <a:t>problem is to take regular breaks from reading</a:t>
                      </a:r>
                      <a:r>
                        <a:rPr lang="ru-RU" sz="1400" dirty="0" smtClean="0">
                          <a:solidFill>
                            <a:schemeClr val="tx1"/>
                          </a:solidFill>
                        </a:rPr>
                        <a:t> </a:t>
                      </a:r>
                      <a:r>
                        <a:rPr lang="en-GB" sz="1400" dirty="0" smtClean="0">
                          <a:solidFill>
                            <a:schemeClr val="tx1"/>
                          </a:solidFill>
                        </a:rPr>
                        <a:t>and give your eyes some rest.</a:t>
                      </a:r>
                      <a:endParaRPr lang="ru-RU" sz="1400" dirty="0" smtClean="0">
                        <a:solidFill>
                          <a:schemeClr val="tx1"/>
                        </a:solidFill>
                      </a:endParaRPr>
                    </a:p>
                    <a:p>
                      <a:endParaRPr lang="ru-RU" sz="1400" dirty="0" smtClean="0">
                        <a:solidFill>
                          <a:schemeClr val="tx1"/>
                        </a:solidFill>
                      </a:endParaRPr>
                    </a:p>
                    <a:p>
                      <a:r>
                        <a:rPr lang="en-GB" sz="1400" dirty="0" smtClean="0">
                          <a:solidFill>
                            <a:schemeClr val="tx1"/>
                          </a:solidFill>
                        </a:rPr>
                        <a:t>In conclusion, I am convinced that reading is of</a:t>
                      </a:r>
                      <a:r>
                        <a:rPr lang="ru-RU" sz="1400" dirty="0" smtClean="0">
                          <a:solidFill>
                            <a:schemeClr val="tx1"/>
                          </a:solidFill>
                        </a:rPr>
                        <a:t> </a:t>
                      </a:r>
                      <a:r>
                        <a:rPr lang="en-GB" sz="1400" dirty="0" smtClean="0">
                          <a:solidFill>
                            <a:schemeClr val="tx1"/>
                          </a:solidFill>
                        </a:rPr>
                        <a:t>crucial importance, because teenagers learn</a:t>
                      </a:r>
                      <a:r>
                        <a:rPr lang="ru-RU" sz="1400" dirty="0" smtClean="0">
                          <a:solidFill>
                            <a:schemeClr val="tx1"/>
                          </a:solidFill>
                        </a:rPr>
                        <a:t> </a:t>
                      </a:r>
                      <a:r>
                        <a:rPr lang="en-GB" sz="1400" dirty="0" smtClean="0">
                          <a:solidFill>
                            <a:schemeClr val="tx1"/>
                          </a:solidFill>
                        </a:rPr>
                        <a:t>valuable information from books. No book</a:t>
                      </a:r>
                      <a:r>
                        <a:rPr lang="ru-RU" sz="1400" dirty="0" smtClean="0">
                          <a:solidFill>
                            <a:schemeClr val="tx1"/>
                          </a:solidFill>
                        </a:rPr>
                        <a:t> </a:t>
                      </a:r>
                      <a:r>
                        <a:rPr lang="en-GB" sz="1400" dirty="0" smtClean="0">
                          <a:solidFill>
                            <a:schemeClr val="tx1"/>
                          </a:solidFill>
                        </a:rPr>
                        <a:t>genre should be discouraged, as each one helps</a:t>
                      </a:r>
                      <a:r>
                        <a:rPr lang="ru-RU" sz="1400" dirty="0" smtClean="0">
                          <a:solidFill>
                            <a:schemeClr val="tx1"/>
                          </a:solidFill>
                        </a:rPr>
                        <a:t> </a:t>
                      </a:r>
                      <a:r>
                        <a:rPr lang="en-GB" sz="1400" dirty="0" smtClean="0">
                          <a:solidFill>
                            <a:schemeClr val="tx1"/>
                          </a:solidFill>
                        </a:rPr>
                        <a:t>adolescents to widen their horizons.</a:t>
                      </a:r>
                      <a:r>
                        <a:rPr lang="ru-RU" sz="1400" dirty="0" smtClean="0">
                          <a:solidFill>
                            <a:schemeClr val="tx1"/>
                          </a:solidFill>
                        </a:rPr>
                        <a:t>    </a:t>
                      </a:r>
                      <a:r>
                        <a:rPr lang="ru-RU" sz="1200" dirty="0" smtClean="0">
                          <a:solidFill>
                            <a:schemeClr val="tx1"/>
                          </a:solidFill>
                        </a:rPr>
                        <a:t>   </a:t>
                      </a:r>
                      <a:endParaRPr lang="ru-RU" sz="1200" dirty="0">
                        <a:solidFill>
                          <a:schemeClr val="tx1"/>
                        </a:solidFill>
                      </a:endParaRPr>
                    </a:p>
                  </a:txBody>
                  <a:tcPr marT="34290" marB="34290">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130779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 name="Объект 3"/>
          <p:cNvPicPr>
            <a:picLocks noGrp="1" noChangeAspect="1"/>
          </p:cNvPicPr>
          <p:nvPr>
            <p:ph idx="1"/>
          </p:nvPr>
        </p:nvPicPr>
        <p:blipFill>
          <a:blip r:embed="rId2"/>
          <a:stretch>
            <a:fillRect/>
          </a:stretch>
        </p:blipFill>
        <p:spPr>
          <a:xfrm>
            <a:off x="755576" y="478202"/>
            <a:ext cx="7056784" cy="4250611"/>
          </a:xfrm>
          <a:prstGeom prst="rect">
            <a:avLst/>
          </a:prstGeom>
        </p:spPr>
      </p:pic>
    </p:spTree>
    <p:extLst>
      <p:ext uri="{BB962C8B-B14F-4D97-AF65-F5344CB8AC3E}">
        <p14:creationId xmlns:p14="http://schemas.microsoft.com/office/powerpoint/2010/main" val="152604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46" y="536079"/>
            <a:ext cx="8362502" cy="173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44" y="2283718"/>
            <a:ext cx="8333704" cy="249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446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0280" y="741107"/>
            <a:ext cx="7746519" cy="322121"/>
          </a:xfrm>
        </p:spPr>
        <p:txBody>
          <a:bodyPr>
            <a:normAutofit fontScale="90000"/>
          </a:bodyPr>
          <a:lstStyle/>
          <a:p>
            <a:endParaRPr lang="ru-RU"/>
          </a:p>
        </p:txBody>
      </p:sp>
      <p:sp>
        <p:nvSpPr>
          <p:cNvPr id="3" name="Объект 2"/>
          <p:cNvSpPr>
            <a:spLocks noGrp="1"/>
          </p:cNvSpPr>
          <p:nvPr>
            <p:ph idx="1"/>
          </p:nvPr>
        </p:nvSpPr>
        <p:spPr>
          <a:xfrm>
            <a:off x="940280" y="3319113"/>
            <a:ext cx="7746519" cy="1275509"/>
          </a:xfrm>
        </p:spPr>
        <p:txBody>
          <a:bodyPr/>
          <a:lstStyle/>
          <a:p>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3137"/>
            <a:ext cx="8100392" cy="159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5" y="1995686"/>
            <a:ext cx="8152257" cy="133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3314553"/>
            <a:ext cx="8080249" cy="146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772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259538"/>
          </a:xfrm>
        </p:spPr>
        <p:txBody>
          <a:bodyPr>
            <a:normAutofit fontScale="90000"/>
          </a:bodyPr>
          <a:lstStyle/>
          <a:p>
            <a:endParaRPr lang="ru-RU" dirty="0"/>
          </a:p>
        </p:txBody>
      </p:sp>
      <p:sp>
        <p:nvSpPr>
          <p:cNvPr id="3" name="Объект 2"/>
          <p:cNvSpPr>
            <a:spLocks noGrp="1"/>
          </p:cNvSpPr>
          <p:nvPr>
            <p:ph idx="1"/>
          </p:nvPr>
        </p:nvSpPr>
        <p:spPr>
          <a:xfrm>
            <a:off x="0" y="465516"/>
            <a:ext cx="9252520" cy="4338482"/>
          </a:xfrm>
        </p:spPr>
        <p:txBody>
          <a:bodyPr>
            <a:noAutofit/>
          </a:bodyPr>
          <a:lstStyle/>
          <a:p>
            <a:pPr marL="0" indent="0">
              <a:buNone/>
            </a:pPr>
            <a:r>
              <a:rPr lang="en-GB" sz="1500" dirty="0">
                <a:latin typeface="Times New Roman" pitchFamily="18" charset="0"/>
                <a:cs typeface="Times New Roman" pitchFamily="18" charset="0"/>
              </a:rPr>
              <a:t>Social media is an important part of our lives. I am currently working on a project that is aimed at finding out what social media platforms are popular among teenagers in </a:t>
            </a:r>
            <a:r>
              <a:rPr lang="en-GB" sz="1500" dirty="0" err="1">
                <a:latin typeface="Times New Roman" pitchFamily="18" charset="0"/>
                <a:cs typeface="Times New Roman" pitchFamily="18" charset="0"/>
              </a:rPr>
              <a:t>Zetland</a:t>
            </a:r>
            <a:r>
              <a:rPr lang="en-GB" sz="1500" dirty="0">
                <a:latin typeface="Times New Roman" pitchFamily="18" charset="0"/>
                <a:cs typeface="Times New Roman" pitchFamily="18" charset="0"/>
              </a:rPr>
              <a:t>. I have found some data on this on this topic presented in a table. In this essay I am going to comment on the findings.</a:t>
            </a:r>
          </a:p>
          <a:p>
            <a:pPr marL="0" indent="0">
              <a:buNone/>
            </a:pPr>
            <a:endParaRPr lang="en-GB" sz="1500" dirty="0" smtClean="0">
              <a:latin typeface="Times New Roman" pitchFamily="18" charset="0"/>
              <a:cs typeface="Times New Roman" pitchFamily="18" charset="0"/>
            </a:endParaRPr>
          </a:p>
          <a:p>
            <a:pPr marL="0" indent="0">
              <a:buNone/>
            </a:pPr>
            <a:r>
              <a:rPr lang="en-GB" sz="1500" dirty="0" smtClean="0">
                <a:latin typeface="Times New Roman" pitchFamily="18" charset="0"/>
                <a:cs typeface="Times New Roman" pitchFamily="18" charset="0"/>
              </a:rPr>
              <a:t>As </a:t>
            </a:r>
            <a:r>
              <a:rPr lang="en-GB" sz="1500" dirty="0">
                <a:latin typeface="Times New Roman" pitchFamily="18" charset="0"/>
                <a:cs typeface="Times New Roman" pitchFamily="18" charset="0"/>
              </a:rPr>
              <a:t>can be seen from the table, the majority of the respondents cited Facebook as their preferred social media. Facebook is closely followed by </a:t>
            </a:r>
            <a:r>
              <a:rPr lang="en-GB" sz="1500" dirty="0" err="1">
                <a:latin typeface="Times New Roman" pitchFamily="18" charset="0"/>
                <a:cs typeface="Times New Roman" pitchFamily="18" charset="0"/>
              </a:rPr>
              <a:t>Instagram</a:t>
            </a:r>
            <a:r>
              <a:rPr lang="en-GB" sz="1500" dirty="0">
                <a:latin typeface="Times New Roman" pitchFamily="18" charset="0"/>
                <a:cs typeface="Times New Roman" pitchFamily="18" charset="0"/>
              </a:rPr>
              <a:t>, which is liked by three-fifths of teenagers. Another important feature is that a very small number of teenagers reported Twitter as their preferred social network, putting it at the bottom of the table.</a:t>
            </a:r>
          </a:p>
          <a:p>
            <a:pPr marL="0" indent="0">
              <a:buNone/>
            </a:pPr>
            <a:endParaRPr lang="en-GB" sz="1500" dirty="0" smtClean="0">
              <a:latin typeface="Times New Roman" pitchFamily="18" charset="0"/>
              <a:cs typeface="Times New Roman" pitchFamily="18" charset="0"/>
            </a:endParaRPr>
          </a:p>
          <a:p>
            <a:pPr marL="0" indent="0">
              <a:buNone/>
            </a:pPr>
            <a:r>
              <a:rPr lang="en-GB" sz="1500" dirty="0" smtClean="0">
                <a:latin typeface="Times New Roman" pitchFamily="18" charset="0"/>
                <a:cs typeface="Times New Roman" pitchFamily="18" charset="0"/>
              </a:rPr>
              <a:t>The </a:t>
            </a:r>
            <a:r>
              <a:rPr lang="en-GB" sz="1500" dirty="0">
                <a:latin typeface="Times New Roman" pitchFamily="18" charset="0"/>
                <a:cs typeface="Times New Roman" pitchFamily="18" charset="0"/>
              </a:rPr>
              <a:t>table also shows that </a:t>
            </a:r>
            <a:r>
              <a:rPr lang="en-GB" sz="1500" dirty="0" err="1">
                <a:latin typeface="Times New Roman" pitchFamily="18" charset="0"/>
                <a:cs typeface="Times New Roman" pitchFamily="18" charset="0"/>
              </a:rPr>
              <a:t>Youtube</a:t>
            </a:r>
            <a:r>
              <a:rPr lang="en-GB" sz="1500" dirty="0">
                <a:latin typeface="Times New Roman" pitchFamily="18" charset="0"/>
                <a:cs typeface="Times New Roman" pitchFamily="18" charset="0"/>
              </a:rPr>
              <a:t>, enjoyed by half of teenage boys and girls, has figures lower than </a:t>
            </a:r>
            <a:r>
              <a:rPr lang="en-GB" sz="1500" dirty="0" err="1">
                <a:latin typeface="Times New Roman" pitchFamily="18" charset="0"/>
                <a:cs typeface="Times New Roman" pitchFamily="18" charset="0"/>
              </a:rPr>
              <a:t>Instagram’s</a:t>
            </a:r>
            <a:r>
              <a:rPr lang="en-GB" sz="1500" dirty="0">
                <a:latin typeface="Times New Roman" pitchFamily="18" charset="0"/>
                <a:cs typeface="Times New Roman" pitchFamily="18" charset="0"/>
              </a:rPr>
              <a:t> only by 10 </a:t>
            </a:r>
            <a:r>
              <a:rPr lang="en-GB" sz="1500" dirty="0" err="1">
                <a:latin typeface="Times New Roman" pitchFamily="18" charset="0"/>
                <a:cs typeface="Times New Roman" pitchFamily="18" charset="0"/>
              </a:rPr>
              <a:t>percent</a:t>
            </a:r>
            <a:r>
              <a:rPr lang="en-GB" sz="1500" dirty="0">
                <a:latin typeface="Times New Roman" pitchFamily="18" charset="0"/>
                <a:cs typeface="Times New Roman" pitchFamily="18" charset="0"/>
              </a:rPr>
              <a:t>. By contrast, </a:t>
            </a:r>
            <a:r>
              <a:rPr lang="en-GB" sz="1500" dirty="0" err="1">
                <a:latin typeface="Times New Roman" pitchFamily="18" charset="0"/>
                <a:cs typeface="Times New Roman" pitchFamily="18" charset="0"/>
              </a:rPr>
              <a:t>Tiktok</a:t>
            </a:r>
            <a:r>
              <a:rPr lang="en-GB" sz="1500" dirty="0">
                <a:latin typeface="Times New Roman" pitchFamily="18" charset="0"/>
                <a:cs typeface="Times New Roman" pitchFamily="18" charset="0"/>
              </a:rPr>
              <a:t>, which is in fourth position with 20.4 per cent, is three times less popular than Instagram</a:t>
            </a:r>
            <a:r>
              <a:rPr lang="en-GB" sz="1500" dirty="0" smtClean="0">
                <a:latin typeface="Times New Roman" pitchFamily="18" charset="0"/>
                <a:cs typeface="Times New Roman" pitchFamily="18" charset="0"/>
              </a:rPr>
              <a:t>.</a:t>
            </a:r>
            <a:endParaRPr lang="en-GB" sz="1500" dirty="0" smtClean="0">
              <a:latin typeface="Times New Roman" pitchFamily="18" charset="0"/>
              <a:cs typeface="Times New Roman" pitchFamily="18" charset="0"/>
            </a:endParaRPr>
          </a:p>
          <a:p>
            <a:pPr marL="0" indent="0">
              <a:buNone/>
            </a:pPr>
            <a:r>
              <a:rPr lang="en-GB" sz="1500" dirty="0" smtClean="0">
                <a:latin typeface="Times New Roman" pitchFamily="18" charset="0"/>
                <a:cs typeface="Times New Roman" pitchFamily="18" charset="0"/>
              </a:rPr>
              <a:t>While </a:t>
            </a:r>
            <a:r>
              <a:rPr lang="en-GB" sz="1500" dirty="0">
                <a:latin typeface="Times New Roman" pitchFamily="18" charset="0"/>
                <a:cs typeface="Times New Roman" pitchFamily="18" charset="0"/>
              </a:rPr>
              <a:t>many teenagers can not imagine their lives without social media, there is an important problem associated with them. It is known that prolonged use of the devices can lead to eye strain and headaches. Fortunately, teenagers can effectively deal with this issue by taking regular breaks from gadgets and giving their eyes some rest</a:t>
            </a:r>
            <a:r>
              <a:rPr lang="en-GB" sz="1500" dirty="0" smtClean="0">
                <a:latin typeface="Times New Roman" pitchFamily="18" charset="0"/>
                <a:cs typeface="Times New Roman" pitchFamily="18" charset="0"/>
              </a:rPr>
              <a:t>.</a:t>
            </a:r>
            <a:endParaRPr lang="en-GB" sz="1500" dirty="0" smtClean="0">
              <a:latin typeface="Times New Roman" pitchFamily="18" charset="0"/>
              <a:cs typeface="Times New Roman" pitchFamily="18" charset="0"/>
            </a:endParaRPr>
          </a:p>
          <a:p>
            <a:pPr marL="0" indent="0">
              <a:buNone/>
            </a:pPr>
            <a:r>
              <a:rPr lang="en-GB" sz="1500" dirty="0" smtClean="0">
                <a:latin typeface="Times New Roman" pitchFamily="18" charset="0"/>
                <a:cs typeface="Times New Roman" pitchFamily="18" charset="0"/>
              </a:rPr>
              <a:t>In </a:t>
            </a:r>
            <a:r>
              <a:rPr lang="en-GB" sz="1500" dirty="0">
                <a:latin typeface="Times New Roman" pitchFamily="18" charset="0"/>
                <a:cs typeface="Times New Roman" pitchFamily="18" charset="0"/>
              </a:rPr>
              <a:t>conclusion, although teenagers spend a lot of time using their devices, I am convinced that they can avoid problems with health by using some useful tips and taking regular breaks.</a:t>
            </a:r>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val="3860816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27551"/>
            <a:ext cx="7420406" cy="412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Объект 3"/>
          <p:cNvPicPr>
            <a:picLocks noGrp="1" noChangeAspect="1"/>
          </p:cNvPicPr>
          <p:nvPr>
            <p:ph idx="1"/>
          </p:nvPr>
        </p:nvPicPr>
        <p:blipFill>
          <a:blip r:embed="rId3"/>
          <a:stretch>
            <a:fillRect/>
          </a:stretch>
        </p:blipFill>
        <p:spPr>
          <a:xfrm>
            <a:off x="6012160" y="2172364"/>
            <a:ext cx="2454277" cy="2639818"/>
          </a:xfrm>
          <a:prstGeom prst="rect">
            <a:avLst/>
          </a:prstGeom>
        </p:spPr>
      </p:pic>
    </p:spTree>
    <p:extLst>
      <p:ext uri="{BB962C8B-B14F-4D97-AF65-F5344CB8AC3E}">
        <p14:creationId xmlns:p14="http://schemas.microsoft.com/office/powerpoint/2010/main" val="986204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7534"/>
            <a:ext cx="869077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45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03" y="1779662"/>
            <a:ext cx="7164289" cy="297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83517"/>
            <a:ext cx="4864079" cy="132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444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976706"/>
            <a:ext cx="8520600" cy="429525"/>
          </a:xfrm>
          <a:prstGeom prst="rect">
            <a:avLst/>
          </a:prstGeom>
        </p:spPr>
        <p:txBody>
          <a:bodyPr spcFirstLastPara="1" wrap="square" lIns="91425" tIns="91425" rIns="91425" bIns="91425" anchor="t" anchorCtr="0">
            <a:normAutofit fontScale="90000"/>
          </a:bodyPr>
          <a:lstStyle/>
          <a:p>
            <a:endParaRPr dirty="0"/>
          </a:p>
        </p:txBody>
      </p:sp>
      <p:sp>
        <p:nvSpPr>
          <p:cNvPr id="82" name="Google Shape;82;p17"/>
          <p:cNvSpPr txBox="1">
            <a:spLocks noGrp="1"/>
          </p:cNvSpPr>
          <p:nvPr>
            <p:ph type="body" idx="1"/>
          </p:nvPr>
        </p:nvSpPr>
        <p:spPr>
          <a:xfrm>
            <a:off x="311700" y="1507294"/>
            <a:ext cx="8520600" cy="2562300"/>
          </a:xfrm>
          <a:prstGeom prst="rect">
            <a:avLst/>
          </a:prstGeom>
        </p:spPr>
        <p:txBody>
          <a:bodyPr spcFirstLastPara="1" wrap="square" lIns="91425" tIns="91425" rIns="91425" bIns="91425" anchor="t" anchorCtr="0">
            <a:normAutofit/>
          </a:bodyPr>
          <a:lstStyle/>
          <a:p>
            <a:pPr marL="0" indent="0">
              <a:spcAft>
                <a:spcPts val="1200"/>
              </a:spcAft>
              <a:buNone/>
            </a:pPr>
            <a:endParaRPr dirty="0"/>
          </a:p>
        </p:txBody>
      </p:sp>
      <p:pic>
        <p:nvPicPr>
          <p:cNvPr id="83" name="Google Shape;83;p17"/>
          <p:cNvPicPr preferRelativeResize="0"/>
          <p:nvPr/>
        </p:nvPicPr>
        <p:blipFill>
          <a:blip r:embed="rId3">
            <a:alphaModFix/>
          </a:blip>
          <a:stretch>
            <a:fillRect/>
          </a:stretch>
        </p:blipFill>
        <p:spPr>
          <a:xfrm>
            <a:off x="107504" y="555526"/>
            <a:ext cx="8928992" cy="4174945"/>
          </a:xfrm>
          <a:prstGeom prst="rect">
            <a:avLst/>
          </a:prstGeom>
          <a:noFill/>
          <a:ln>
            <a:noFill/>
          </a:ln>
        </p:spPr>
      </p:pic>
    </p:spTree>
    <p:extLst>
      <p:ext uri="{BB962C8B-B14F-4D97-AF65-F5344CB8AC3E}">
        <p14:creationId xmlns:p14="http://schemas.microsoft.com/office/powerpoint/2010/main" val="651218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752"/>
          <a:stretch>
            <a:fillRect/>
          </a:stretch>
        </p:blipFill>
        <p:spPr>
          <a:xfrm>
            <a:off x="1" y="642938"/>
            <a:ext cx="5431199" cy="3857625"/>
          </a:xfrm>
          <a:prstGeom prst="rect">
            <a:avLst/>
          </a:prstGeom>
        </p:spPr>
      </p:pic>
      <p:sp>
        <p:nvSpPr>
          <p:cNvPr id="3" name="AutoShape 3"/>
          <p:cNvSpPr/>
          <p:nvPr/>
        </p:nvSpPr>
        <p:spPr>
          <a:xfrm>
            <a:off x="2555776" y="1028700"/>
            <a:ext cx="6073874" cy="3379254"/>
          </a:xfrm>
          <a:prstGeom prst="rect">
            <a:avLst/>
          </a:prstGeom>
          <a:solidFill>
            <a:srgbClr val="FFFFFF"/>
          </a:solidFill>
        </p:spPr>
      </p:sp>
      <p:grpSp>
        <p:nvGrpSpPr>
          <p:cNvPr id="4" name="Group 4"/>
          <p:cNvGrpSpPr/>
          <p:nvPr/>
        </p:nvGrpSpPr>
        <p:grpSpPr>
          <a:xfrm>
            <a:off x="3925319" y="2571751"/>
            <a:ext cx="302407" cy="22680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A727"/>
            </a:solidFill>
          </p:spPr>
        </p:sp>
      </p:gr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007447" y="2633020"/>
            <a:ext cx="138153" cy="104266"/>
          </a:xfrm>
          <a:prstGeom prst="rect">
            <a:avLst/>
          </a:prstGeom>
        </p:spPr>
      </p:pic>
      <p:grpSp>
        <p:nvGrpSpPr>
          <p:cNvPr id="7" name="Group 7"/>
          <p:cNvGrpSpPr/>
          <p:nvPr/>
        </p:nvGrpSpPr>
        <p:grpSpPr>
          <a:xfrm>
            <a:off x="3925319" y="3168926"/>
            <a:ext cx="302407" cy="22680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A727"/>
            </a:solidFill>
          </p:spPr>
        </p:sp>
      </p:grpSp>
      <p:grpSp>
        <p:nvGrpSpPr>
          <p:cNvPr id="10" name="Group 10"/>
          <p:cNvGrpSpPr/>
          <p:nvPr/>
        </p:nvGrpSpPr>
        <p:grpSpPr>
          <a:xfrm>
            <a:off x="3925319" y="2868283"/>
            <a:ext cx="302407" cy="226805"/>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A727"/>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07447" y="2944708"/>
            <a:ext cx="138153" cy="73955"/>
          </a:xfrm>
          <a:prstGeom prst="rect">
            <a:avLst/>
          </a:prstGeom>
        </p:spPr>
      </p:pic>
      <p:sp>
        <p:nvSpPr>
          <p:cNvPr id="13" name="TextBox 13"/>
          <p:cNvSpPr txBox="1"/>
          <p:nvPr/>
        </p:nvSpPr>
        <p:spPr>
          <a:xfrm>
            <a:off x="4428821" y="2583144"/>
            <a:ext cx="3742612" cy="256480"/>
          </a:xfrm>
          <a:prstGeom prst="rect">
            <a:avLst/>
          </a:prstGeom>
        </p:spPr>
        <p:txBody>
          <a:bodyPr lIns="0" tIns="0" rIns="0" bIns="0" rtlCol="0" anchor="t">
            <a:spAutoFit/>
          </a:bodyPr>
          <a:lstStyle/>
          <a:p>
            <a:pPr defTabSz="457200">
              <a:lnSpc>
                <a:spcPts val="1975"/>
              </a:lnSpc>
              <a:spcBef>
                <a:spcPct val="0"/>
              </a:spcBef>
            </a:pPr>
            <a:r>
              <a:rPr lang="en-US" sz="1411" spc="71">
                <a:solidFill>
                  <a:srgbClr val="2B2B2B"/>
                </a:solidFill>
                <a:latin typeface="Lato"/>
              </a:rPr>
              <a:t>+7 927 429 43 43</a:t>
            </a:r>
          </a:p>
        </p:txBody>
      </p:sp>
      <p:sp>
        <p:nvSpPr>
          <p:cNvPr id="14" name="TextBox 14"/>
          <p:cNvSpPr txBox="1"/>
          <p:nvPr/>
        </p:nvSpPr>
        <p:spPr>
          <a:xfrm>
            <a:off x="4428821" y="2879676"/>
            <a:ext cx="3742612" cy="256480"/>
          </a:xfrm>
          <a:prstGeom prst="rect">
            <a:avLst/>
          </a:prstGeom>
        </p:spPr>
        <p:txBody>
          <a:bodyPr lIns="0" tIns="0" rIns="0" bIns="0" rtlCol="0" anchor="t">
            <a:spAutoFit/>
          </a:bodyPr>
          <a:lstStyle/>
          <a:p>
            <a:pPr defTabSz="457200">
              <a:lnSpc>
                <a:spcPts val="1975"/>
              </a:lnSpc>
            </a:pPr>
            <a:r>
              <a:rPr lang="en-US" sz="1411" spc="71">
                <a:solidFill>
                  <a:srgbClr val="2B2B2B"/>
                </a:solidFill>
                <a:latin typeface="Lato"/>
              </a:rPr>
              <a:t>dpkolesnikov@litsey2.ru</a:t>
            </a:r>
          </a:p>
        </p:txBody>
      </p:sp>
      <p:sp>
        <p:nvSpPr>
          <p:cNvPr id="15" name="TextBox 15"/>
          <p:cNvSpPr txBox="1"/>
          <p:nvPr/>
        </p:nvSpPr>
        <p:spPr>
          <a:xfrm>
            <a:off x="4428821" y="3180320"/>
            <a:ext cx="3742612" cy="256480"/>
          </a:xfrm>
          <a:prstGeom prst="rect">
            <a:avLst/>
          </a:prstGeom>
        </p:spPr>
        <p:txBody>
          <a:bodyPr lIns="0" tIns="0" rIns="0" bIns="0" rtlCol="0" anchor="t">
            <a:spAutoFit/>
          </a:bodyPr>
          <a:lstStyle/>
          <a:p>
            <a:pPr defTabSz="457200">
              <a:lnSpc>
                <a:spcPts val="1975"/>
              </a:lnSpc>
            </a:pPr>
            <a:r>
              <a:rPr lang="en-US" sz="1411" spc="71" dirty="0">
                <a:solidFill>
                  <a:srgbClr val="2B2B2B"/>
                </a:solidFill>
                <a:latin typeface="Lato"/>
              </a:rPr>
              <a:t>@</a:t>
            </a:r>
            <a:r>
              <a:rPr lang="en-US" sz="1411" spc="71" dirty="0" err="1">
                <a:solidFill>
                  <a:srgbClr val="2B2B2B"/>
                </a:solidFill>
                <a:latin typeface="Lato"/>
              </a:rPr>
              <a:t>mr.wheelmaker</a:t>
            </a:r>
            <a:endParaRPr lang="en-US" sz="1411" spc="71" dirty="0">
              <a:solidFill>
                <a:srgbClr val="2B2B2B"/>
              </a:solidFill>
              <a:latin typeface="Lato"/>
            </a:endParaRPr>
          </a:p>
        </p:txBody>
      </p:sp>
      <p:sp>
        <p:nvSpPr>
          <p:cNvPr id="16" name="AutoShape 16"/>
          <p:cNvSpPr/>
          <p:nvPr/>
        </p:nvSpPr>
        <p:spPr>
          <a:xfrm>
            <a:off x="3925319" y="1967264"/>
            <a:ext cx="929325" cy="0"/>
          </a:xfrm>
          <a:prstGeom prst="line">
            <a:avLst/>
          </a:prstGeom>
          <a:ln w="76200" cap="rnd">
            <a:solidFill>
              <a:srgbClr val="F9A727"/>
            </a:solidFill>
            <a:prstDash val="solid"/>
            <a:headEnd type="none" w="sm" len="sm"/>
            <a:tailEnd type="none" w="sm" len="sm"/>
          </a:ln>
        </p:spPr>
      </p:sp>
      <p:sp>
        <p:nvSpPr>
          <p:cNvPr id="17" name="TextBox 17"/>
          <p:cNvSpPr txBox="1"/>
          <p:nvPr/>
        </p:nvSpPr>
        <p:spPr>
          <a:xfrm>
            <a:off x="3419872" y="1383506"/>
            <a:ext cx="5038328" cy="4780796"/>
          </a:xfrm>
          <a:prstGeom prst="rect">
            <a:avLst/>
          </a:prstGeom>
        </p:spPr>
        <p:txBody>
          <a:bodyPr wrap="square" lIns="0" tIns="0" rIns="0" bIns="0" rtlCol="0" anchor="t">
            <a:spAutoFit/>
          </a:bodyPr>
          <a:lstStyle/>
          <a:p>
            <a:pPr defTabSz="457200">
              <a:lnSpc>
                <a:spcPts val="4032"/>
              </a:lnSpc>
            </a:pPr>
            <a:r>
              <a:rPr lang="en-US" sz="4400" dirty="0" err="1">
                <a:solidFill>
                  <a:srgbClr val="00385C"/>
                </a:solidFill>
                <a:latin typeface="Montserrat Semi-Bold"/>
              </a:rPr>
              <a:t>Мои</a:t>
            </a:r>
            <a:r>
              <a:rPr lang="en-US" sz="4400" dirty="0">
                <a:solidFill>
                  <a:srgbClr val="00385C"/>
                </a:solidFill>
                <a:latin typeface="Montserrat Semi-Bold"/>
              </a:rPr>
              <a:t> </a:t>
            </a:r>
            <a:r>
              <a:rPr lang="en-US" sz="4400" dirty="0" err="1">
                <a:solidFill>
                  <a:srgbClr val="00385C"/>
                </a:solidFill>
                <a:latin typeface="Montserrat Semi-Bold"/>
              </a:rPr>
              <a:t>контакты</a:t>
            </a:r>
            <a:r>
              <a:rPr lang="ru-RU" sz="4400" dirty="0">
                <a:solidFill>
                  <a:srgbClr val="00385C"/>
                </a:solidFill>
                <a:latin typeface="Montserrat Semi-Bold"/>
              </a:rPr>
              <a:t/>
            </a:r>
            <a:br>
              <a:rPr lang="ru-RU" sz="4400" dirty="0">
                <a:solidFill>
                  <a:srgbClr val="00385C"/>
                </a:solidFill>
                <a:latin typeface="Montserrat Semi-Bold"/>
              </a:rPr>
            </a:br>
            <a:r>
              <a:rPr lang="ru-RU" sz="4400" dirty="0">
                <a:solidFill>
                  <a:srgbClr val="00385C"/>
                </a:solidFill>
                <a:latin typeface="Montserrat Semi-Bold"/>
              </a:rPr>
              <a:t>  </a:t>
            </a:r>
            <a:endParaRPr lang="en-US" sz="4400" dirty="0">
              <a:solidFill>
                <a:prstClr val="black"/>
              </a:solidFill>
              <a:latin typeface="Calibri"/>
            </a:endParaRPr>
          </a:p>
          <a:p>
            <a:pPr defTabSz="457200"/>
            <a:endParaRPr lang="en-US" sz="4400" dirty="0">
              <a:solidFill>
                <a:prstClr val="black"/>
              </a:solidFill>
              <a:latin typeface="Calibri"/>
            </a:endParaRPr>
          </a:p>
          <a:p>
            <a:pPr defTabSz="457200">
              <a:lnSpc>
                <a:spcPts val="4032"/>
              </a:lnSpc>
            </a:pPr>
            <a:endParaRPr lang="ru-RU" sz="4400" dirty="0">
              <a:solidFill>
                <a:srgbClr val="00385C"/>
              </a:solidFill>
              <a:latin typeface="Montserrat Semi-Bold"/>
            </a:endParaRPr>
          </a:p>
          <a:p>
            <a:pPr defTabSz="457200">
              <a:lnSpc>
                <a:spcPts val="4032"/>
              </a:lnSpc>
            </a:pPr>
            <a:r>
              <a:rPr lang="ru-RU" sz="2800" dirty="0">
                <a:solidFill>
                  <a:srgbClr val="00385C"/>
                </a:solidFill>
                <a:latin typeface="Montserrat Semi-Bold"/>
              </a:rPr>
              <a:t>    </a:t>
            </a:r>
          </a:p>
          <a:p>
            <a:pPr defTabSz="457200">
              <a:lnSpc>
                <a:spcPts val="4032"/>
              </a:lnSpc>
            </a:pPr>
            <a:endParaRPr lang="ru-RU" sz="2200" dirty="0">
              <a:solidFill>
                <a:srgbClr val="00385C"/>
              </a:solidFill>
              <a:latin typeface="Montserrat Semi-Bold"/>
            </a:endParaRPr>
          </a:p>
          <a:p>
            <a:pPr defTabSz="457200">
              <a:lnSpc>
                <a:spcPts val="4032"/>
              </a:lnSpc>
            </a:pPr>
            <a:endParaRPr lang="ru-RU" sz="2200" dirty="0">
              <a:solidFill>
                <a:srgbClr val="00385C"/>
              </a:solidFill>
              <a:latin typeface="Montserrat Semi-Bold"/>
            </a:endParaRPr>
          </a:p>
          <a:p>
            <a:pPr defTabSz="457200">
              <a:lnSpc>
                <a:spcPts val="4032"/>
              </a:lnSpc>
            </a:pPr>
            <a:endParaRPr lang="ru-RU" sz="2200" dirty="0">
              <a:solidFill>
                <a:srgbClr val="00385C"/>
              </a:solidFill>
              <a:latin typeface="Montserrat Semi-Bold"/>
            </a:endParaRPr>
          </a:p>
          <a:p>
            <a:pPr defTabSz="457200">
              <a:lnSpc>
                <a:spcPts val="4032"/>
              </a:lnSpc>
            </a:pPr>
            <a:r>
              <a:rPr lang="ru-RU" sz="2200" dirty="0">
                <a:solidFill>
                  <a:srgbClr val="00385C"/>
                </a:solidFill>
                <a:latin typeface="Montserrat Semi-Bold"/>
              </a:rPr>
              <a:t>     Денис Колесников</a:t>
            </a:r>
            <a:endParaRPr lang="en-US" sz="2200" dirty="0">
              <a:solidFill>
                <a:srgbClr val="00385C"/>
              </a:solidFill>
              <a:latin typeface="Montserrat Semi-Bold"/>
            </a:endParaRPr>
          </a:p>
        </p:txBody>
      </p:sp>
      <p:pic>
        <p:nvPicPr>
          <p:cNvPr id="19" name="Рисунок 18"/>
          <p:cNvPicPr>
            <a:picLocks noChangeAspect="1"/>
          </p:cNvPicPr>
          <p:nvPr/>
        </p:nvPicPr>
        <p:blipFill>
          <a:blip r:embed="rId9" cstate="print">
            <a:biLevel thresh="75000"/>
            <a:extLst>
              <a:ext uri="{28A0092B-C50C-407E-A947-70E740481C1C}">
                <a14:useLocalDpi xmlns:a14="http://schemas.microsoft.com/office/drawing/2010/main" val="0"/>
              </a:ext>
            </a:extLst>
          </a:blip>
          <a:stretch>
            <a:fillRect/>
          </a:stretch>
        </p:blipFill>
        <p:spPr>
          <a:xfrm>
            <a:off x="3905151" y="3095087"/>
            <a:ext cx="342743" cy="270407"/>
          </a:xfrm>
          <a:prstGeom prst="rect">
            <a:avLst/>
          </a:prstGeom>
          <a:ln>
            <a:solidFill>
              <a:schemeClr val="bg1"/>
            </a:solidFill>
          </a:ln>
        </p:spPr>
      </p:pic>
    </p:spTree>
    <p:extLst>
      <p:ext uri="{BB962C8B-B14F-4D97-AF65-F5344CB8AC3E}">
        <p14:creationId xmlns:p14="http://schemas.microsoft.com/office/powerpoint/2010/main" val="2614211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339752" y="3147814"/>
            <a:ext cx="3960440" cy="360040"/>
          </a:xfrm>
        </p:spPr>
        <p:txBody>
          <a:bodyPr>
            <a:noAutofit/>
          </a:bodyPr>
          <a:lstStyle/>
          <a:p>
            <a:r>
              <a:rPr lang="ru-RU" sz="1800" dirty="0" smtClean="0">
                <a:solidFill>
                  <a:srgbClr val="CE4A1F"/>
                </a:solidFill>
                <a:latin typeface="Roboto Black"/>
                <a:cs typeface="Roboto Black"/>
              </a:rPr>
              <a:t>Наши социальные сети</a:t>
            </a:r>
            <a:endParaRPr lang="ru-RU" sz="1800" dirty="0">
              <a:solidFill>
                <a:srgbClr val="CE4A1F"/>
              </a:solidFill>
              <a:latin typeface="Roboto Black"/>
              <a:cs typeface="Roboto Black"/>
            </a:endParaRPr>
          </a:p>
        </p:txBody>
      </p:sp>
      <p:pic>
        <p:nvPicPr>
          <p:cNvPr id="5" name="Изображение 4">
            <a:hlinkClick r:id="rId2"/>
          </p:cNvPr>
          <p:cNvPicPr>
            <a:picLocks noChangeAspect="1"/>
          </p:cNvPicPr>
          <p:nvPr/>
        </p:nvPicPr>
        <p:blipFill>
          <a:blip r:embed="rId3"/>
          <a:stretch>
            <a:fillRect/>
          </a:stretch>
        </p:blipFill>
        <p:spPr>
          <a:xfrm>
            <a:off x="3347864" y="1290230"/>
            <a:ext cx="1872208" cy="417424"/>
          </a:xfrm>
          <a:prstGeom prst="rect">
            <a:avLst/>
          </a:prstGeom>
        </p:spPr>
      </p:pic>
      <p:pic>
        <p:nvPicPr>
          <p:cNvPr id="6" name="Изображение 5">
            <a:hlinkClick r:id="rId4"/>
          </p:cNvPr>
          <p:cNvPicPr>
            <a:picLocks noChangeAspect="1"/>
          </p:cNvPicPr>
          <p:nvPr/>
        </p:nvPicPr>
        <p:blipFill>
          <a:blip r:embed="rId5"/>
          <a:stretch>
            <a:fillRect/>
          </a:stretch>
        </p:blipFill>
        <p:spPr>
          <a:xfrm>
            <a:off x="5724128" y="1290230"/>
            <a:ext cx="1872208" cy="417424"/>
          </a:xfrm>
          <a:prstGeom prst="rect">
            <a:avLst/>
          </a:prstGeom>
        </p:spPr>
      </p:pic>
      <p:pic>
        <p:nvPicPr>
          <p:cNvPr id="8" name="Изображение 7">
            <a:hlinkClick r:id="rId6"/>
          </p:cNvPr>
          <p:cNvPicPr>
            <a:picLocks noChangeAspect="1"/>
          </p:cNvPicPr>
          <p:nvPr/>
        </p:nvPicPr>
        <p:blipFill>
          <a:blip r:embed="rId7"/>
          <a:stretch>
            <a:fillRect/>
          </a:stretch>
        </p:blipFill>
        <p:spPr>
          <a:xfrm>
            <a:off x="936104" y="1290230"/>
            <a:ext cx="1872208" cy="417424"/>
          </a:xfrm>
          <a:prstGeom prst="rect">
            <a:avLst/>
          </a:prstGeom>
        </p:spPr>
      </p:pic>
      <p:pic>
        <p:nvPicPr>
          <p:cNvPr id="9" name="Изображение 8">
            <a:hlinkClick r:id="rId8"/>
          </p:cNvPr>
          <p:cNvPicPr>
            <a:picLocks noChangeAspect="1"/>
          </p:cNvPicPr>
          <p:nvPr/>
        </p:nvPicPr>
        <p:blipFill>
          <a:blip r:embed="rId9"/>
          <a:stretch>
            <a:fillRect/>
          </a:stretch>
        </p:blipFill>
        <p:spPr>
          <a:xfrm>
            <a:off x="2411760" y="2010310"/>
            <a:ext cx="1872208" cy="417424"/>
          </a:xfrm>
          <a:prstGeom prst="rect">
            <a:avLst/>
          </a:prstGeom>
        </p:spPr>
      </p:pic>
      <p:pic>
        <p:nvPicPr>
          <p:cNvPr id="10" name="Изображение 9">
            <a:hlinkClick r:id="rId10"/>
          </p:cNvPr>
          <p:cNvPicPr>
            <a:picLocks noChangeAspect="1"/>
          </p:cNvPicPr>
          <p:nvPr/>
        </p:nvPicPr>
        <p:blipFill>
          <a:blip r:embed="rId11"/>
          <a:stretch>
            <a:fillRect/>
          </a:stretch>
        </p:blipFill>
        <p:spPr>
          <a:xfrm>
            <a:off x="4788024" y="2010310"/>
            <a:ext cx="1872208" cy="417424"/>
          </a:xfrm>
          <a:prstGeom prst="rect">
            <a:avLst/>
          </a:prstGeom>
        </p:spPr>
      </p:pic>
      <p:pic>
        <p:nvPicPr>
          <p:cNvPr id="11" name="Изображение 10">
            <a:hlinkClick r:id="rId12"/>
          </p:cNvPr>
          <p:cNvPicPr>
            <a:picLocks noChangeAspect="1"/>
          </p:cNvPicPr>
          <p:nvPr/>
        </p:nvPicPr>
        <p:blipFill>
          <a:blip r:embed="rId13"/>
          <a:stretch>
            <a:fillRect/>
          </a:stretch>
        </p:blipFill>
        <p:spPr>
          <a:xfrm>
            <a:off x="2627784" y="3723878"/>
            <a:ext cx="504056" cy="504056"/>
          </a:xfrm>
          <a:prstGeom prst="rect">
            <a:avLst/>
          </a:prstGeom>
        </p:spPr>
      </p:pic>
      <p:pic>
        <p:nvPicPr>
          <p:cNvPr id="12" name="Изображение 11">
            <a:hlinkClick r:id="rId14"/>
          </p:cNvPr>
          <p:cNvPicPr>
            <a:picLocks noChangeAspect="1"/>
          </p:cNvPicPr>
          <p:nvPr/>
        </p:nvPicPr>
        <p:blipFill>
          <a:blip r:embed="rId15"/>
          <a:stretch>
            <a:fillRect/>
          </a:stretch>
        </p:blipFill>
        <p:spPr>
          <a:xfrm>
            <a:off x="4103948" y="3723878"/>
            <a:ext cx="504056" cy="504056"/>
          </a:xfrm>
          <a:prstGeom prst="rect">
            <a:avLst/>
          </a:prstGeom>
        </p:spPr>
      </p:pic>
      <p:pic>
        <p:nvPicPr>
          <p:cNvPr id="13" name="Изображение 12">
            <a:hlinkClick r:id="rId16"/>
          </p:cNvPr>
          <p:cNvPicPr>
            <a:picLocks noChangeAspect="1"/>
          </p:cNvPicPr>
          <p:nvPr/>
        </p:nvPicPr>
        <p:blipFill>
          <a:blip r:embed="rId17"/>
          <a:stretch>
            <a:fillRect/>
          </a:stretch>
        </p:blipFill>
        <p:spPr>
          <a:xfrm>
            <a:off x="3365866" y="3723878"/>
            <a:ext cx="504056" cy="504056"/>
          </a:xfrm>
          <a:prstGeom prst="rect">
            <a:avLst/>
          </a:prstGeom>
        </p:spPr>
      </p:pic>
      <p:pic>
        <p:nvPicPr>
          <p:cNvPr id="14" name="Изображение 13">
            <a:hlinkClick r:id="rId18"/>
          </p:cNvPr>
          <p:cNvPicPr>
            <a:picLocks noChangeAspect="1"/>
          </p:cNvPicPr>
          <p:nvPr/>
        </p:nvPicPr>
        <p:blipFill>
          <a:blip r:embed="rId19"/>
          <a:stretch>
            <a:fillRect/>
          </a:stretch>
        </p:blipFill>
        <p:spPr>
          <a:xfrm>
            <a:off x="4842030" y="3723878"/>
            <a:ext cx="504056" cy="504056"/>
          </a:xfrm>
          <a:prstGeom prst="rect">
            <a:avLst/>
          </a:prstGeom>
        </p:spPr>
      </p:pic>
      <p:pic>
        <p:nvPicPr>
          <p:cNvPr id="15" name="Изображение 14">
            <a:hlinkClick r:id="rId20"/>
          </p:cNvPr>
          <p:cNvPicPr>
            <a:picLocks noChangeAspect="1"/>
          </p:cNvPicPr>
          <p:nvPr/>
        </p:nvPicPr>
        <p:blipFill>
          <a:blip r:embed="rId21"/>
          <a:stretch>
            <a:fillRect/>
          </a:stretch>
        </p:blipFill>
        <p:spPr>
          <a:xfrm>
            <a:off x="5580112" y="3723878"/>
            <a:ext cx="504056" cy="504056"/>
          </a:xfrm>
          <a:prstGeom prst="rect">
            <a:avLst/>
          </a:prstGeom>
        </p:spPr>
      </p:pic>
    </p:spTree>
    <p:extLst>
      <p:ext uri="{BB962C8B-B14F-4D97-AF65-F5344CB8AC3E}">
        <p14:creationId xmlns:p14="http://schemas.microsoft.com/office/powerpoint/2010/main" val="1658371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6202" y="699542"/>
            <a:ext cx="9081178" cy="4004171"/>
          </a:xfrm>
          <a:prstGeom prst="rect">
            <a:avLst/>
          </a:prstGeom>
        </p:spPr>
      </p:pic>
    </p:spTree>
    <p:extLst>
      <p:ext uri="{BB962C8B-B14F-4D97-AF65-F5344CB8AC3E}">
        <p14:creationId xmlns:p14="http://schemas.microsoft.com/office/powerpoint/2010/main" val="632165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750" y="504056"/>
            <a:ext cx="9137251" cy="4083918"/>
          </a:xfrm>
          <a:prstGeom prst="rect">
            <a:avLst/>
          </a:prstGeom>
        </p:spPr>
      </p:pic>
      <p:sp>
        <p:nvSpPr>
          <p:cNvPr id="2" name="Заголовок 1"/>
          <p:cNvSpPr>
            <a:spLocks noGrp="1"/>
          </p:cNvSpPr>
          <p:nvPr>
            <p:ph type="title"/>
          </p:nvPr>
        </p:nvSpPr>
        <p:spPr/>
        <p:txBody>
          <a:bodyPr>
            <a:normAutofit fontScale="90000"/>
          </a:bodyPr>
          <a:lstStyle/>
          <a:p>
            <a:endParaRPr lang="en-US" dirty="0"/>
          </a:p>
        </p:txBody>
      </p:sp>
      <p:sp>
        <p:nvSpPr>
          <p:cNvPr id="3" name="Текст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9599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342866"/>
            <a:ext cx="8520600" cy="572700"/>
          </a:xfrm>
        </p:spPr>
        <p:txBody>
          <a:bodyPr>
            <a:normAutofit fontScale="90000"/>
          </a:bodyPr>
          <a:lstStyle/>
          <a:p>
            <a:pPr algn="ctr"/>
            <a:r>
              <a:rPr lang="ru-RU" sz="3200" dirty="0" smtClean="0"/>
              <a:t>Особенности задания 39 с 2022 года:</a:t>
            </a:r>
            <a:endParaRPr lang="en-US" sz="3200" dirty="0"/>
          </a:p>
        </p:txBody>
      </p:sp>
      <p:sp>
        <p:nvSpPr>
          <p:cNvPr id="3" name="Текст 2"/>
          <p:cNvSpPr>
            <a:spLocks noGrp="1"/>
          </p:cNvSpPr>
          <p:nvPr>
            <p:ph type="body" idx="1"/>
          </p:nvPr>
        </p:nvSpPr>
        <p:spPr>
          <a:xfrm>
            <a:off x="323528" y="843558"/>
            <a:ext cx="8520600" cy="4564535"/>
          </a:xfrm>
        </p:spPr>
        <p:txBody>
          <a:bodyPr>
            <a:normAutofit fontScale="77500" lnSpcReduction="20000"/>
          </a:bodyPr>
          <a:lstStyle/>
          <a:p>
            <a:r>
              <a:rPr lang="ru-RU" sz="2200" dirty="0" smtClean="0">
                <a:solidFill>
                  <a:schemeClr val="tx1"/>
                </a:solidFill>
                <a:latin typeface="Times New Roman" panose="02020603050405020304" pitchFamily="18" charset="0"/>
                <a:cs typeface="Times New Roman" panose="02020603050405020304" pitchFamily="18" charset="0"/>
              </a:rPr>
              <a:t>Стиль </a:t>
            </a:r>
            <a:r>
              <a:rPr lang="ru-RU" sz="2200" dirty="0">
                <a:solidFill>
                  <a:schemeClr val="tx1"/>
                </a:solidFill>
                <a:latin typeface="Times New Roman" panose="02020603050405020304" pitchFamily="18" charset="0"/>
                <a:cs typeface="Times New Roman" panose="02020603050405020304" pitchFamily="18" charset="0"/>
              </a:rPr>
              <a:t>электронного письма отличается от стиля традиционного</a:t>
            </a:r>
          </a:p>
          <a:p>
            <a:pPr marL="114300" indent="0">
              <a:buNone/>
            </a:pPr>
            <a:r>
              <a:rPr lang="ru-RU" sz="2200" dirty="0">
                <a:solidFill>
                  <a:schemeClr val="tx1"/>
                </a:solidFill>
                <a:latin typeface="Times New Roman" panose="02020603050405020304" pitchFamily="18" charset="0"/>
                <a:cs typeface="Times New Roman" panose="02020603050405020304" pitchFamily="18" charset="0"/>
              </a:rPr>
              <a:t>«бумажного» письма большей близостью к разговорной </a:t>
            </a:r>
            <a:r>
              <a:rPr lang="ru-RU" sz="2200" dirty="0" smtClean="0">
                <a:solidFill>
                  <a:schemeClr val="tx1"/>
                </a:solidFill>
                <a:latin typeface="Times New Roman" panose="02020603050405020304" pitchFamily="18" charset="0"/>
                <a:cs typeface="Times New Roman" panose="02020603050405020304" pitchFamily="18" charset="0"/>
              </a:rPr>
              <a:t>речи (</a:t>
            </a:r>
            <a:r>
              <a:rPr lang="en-US" sz="2200" dirty="0" err="1" smtClean="0">
                <a:solidFill>
                  <a:schemeClr val="tx1"/>
                </a:solidFill>
                <a:latin typeface="Times New Roman" panose="02020603050405020304" pitchFamily="18" charset="0"/>
                <a:cs typeface="Times New Roman" panose="02020603050405020304" pitchFamily="18" charset="0"/>
              </a:rPr>
              <a:t>gonna</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wanna</a:t>
            </a:r>
            <a:r>
              <a:rPr lang="en-US" sz="2200" dirty="0" smtClean="0">
                <a:solidFill>
                  <a:schemeClr val="tx1"/>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cs typeface="Times New Roman" panose="02020603050405020304" pitchFamily="18" charset="0"/>
              </a:rPr>
              <a:t>допускается)</a:t>
            </a:r>
          </a:p>
          <a:p>
            <a:pPr marL="114300" indent="0">
              <a:buNone/>
            </a:pPr>
            <a:endParaRPr lang="ru-RU" sz="2200" dirty="0">
              <a:solidFill>
                <a:schemeClr val="tx1"/>
              </a:solidFill>
              <a:latin typeface="Times New Roman" panose="02020603050405020304" pitchFamily="18" charset="0"/>
              <a:cs typeface="Times New Roman" panose="02020603050405020304" pitchFamily="18" charset="0"/>
            </a:endParaRPr>
          </a:p>
          <a:p>
            <a:r>
              <a:rPr lang="ru-RU" sz="2200" dirty="0" smtClean="0">
                <a:solidFill>
                  <a:schemeClr val="tx1"/>
                </a:solidFill>
                <a:latin typeface="Times New Roman" panose="02020603050405020304" pitchFamily="18" charset="0"/>
                <a:cs typeface="Times New Roman" panose="02020603050405020304" pitchFamily="18" charset="0"/>
              </a:rPr>
              <a:t>Использование аббревиатур, акронимов допускается</a:t>
            </a:r>
          </a:p>
          <a:p>
            <a:endParaRPr lang="ru-RU" sz="2200" dirty="0" smtClean="0">
              <a:solidFill>
                <a:schemeClr val="tx1"/>
              </a:solidFill>
              <a:latin typeface="Times New Roman" panose="02020603050405020304" pitchFamily="18" charset="0"/>
              <a:cs typeface="Times New Roman" panose="02020603050405020304" pitchFamily="18" charset="0"/>
            </a:endParaRPr>
          </a:p>
          <a:p>
            <a:r>
              <a:rPr lang="ru-RU" sz="2200" dirty="0">
                <a:solidFill>
                  <a:schemeClr val="tx1"/>
                </a:solidFill>
                <a:latin typeface="Times New Roman" panose="02020603050405020304" pitchFamily="18" charset="0"/>
                <a:cs typeface="Times New Roman" panose="02020603050405020304" pitchFamily="18" charset="0"/>
              </a:rPr>
              <a:t>Восклицательный знак </a:t>
            </a:r>
            <a:r>
              <a:rPr lang="ru-RU" sz="2200" dirty="0" smtClean="0">
                <a:solidFill>
                  <a:schemeClr val="tx1"/>
                </a:solidFill>
                <a:latin typeface="Times New Roman" panose="02020603050405020304" pitchFamily="18" charset="0"/>
                <a:cs typeface="Times New Roman" panose="02020603050405020304" pitchFamily="18" charset="0"/>
              </a:rPr>
              <a:t>возможен только </a:t>
            </a:r>
            <a:r>
              <a:rPr lang="ru-RU" sz="2200" dirty="0">
                <a:solidFill>
                  <a:schemeClr val="tx1"/>
                </a:solidFill>
                <a:latin typeface="Times New Roman" panose="02020603050405020304" pitchFamily="18" charset="0"/>
                <a:cs typeface="Times New Roman" panose="02020603050405020304" pitchFamily="18" charset="0"/>
              </a:rPr>
              <a:t>в приветствии без имени, если же даётся имя, то восклицательный знак </a:t>
            </a:r>
            <a:r>
              <a:rPr lang="ru-RU" sz="2200" dirty="0" smtClean="0">
                <a:solidFill>
                  <a:schemeClr val="tx1"/>
                </a:solidFill>
                <a:latin typeface="Times New Roman" panose="02020603050405020304" pitchFamily="18" charset="0"/>
                <a:cs typeface="Times New Roman" panose="02020603050405020304" pitchFamily="18" charset="0"/>
              </a:rPr>
              <a:t>в английском </a:t>
            </a:r>
            <a:r>
              <a:rPr lang="ru-RU" sz="2200" dirty="0">
                <a:solidFill>
                  <a:schemeClr val="tx1"/>
                </a:solidFill>
                <a:latin typeface="Times New Roman" panose="02020603050405020304" pitchFamily="18" charset="0"/>
                <a:cs typeface="Times New Roman" panose="02020603050405020304" pitchFamily="18" charset="0"/>
              </a:rPr>
              <a:t>языке, в отличие от русского, не используется – но эта ошибка </a:t>
            </a:r>
            <a:r>
              <a:rPr lang="ru-RU" sz="2200" dirty="0" smtClean="0">
                <a:solidFill>
                  <a:schemeClr val="tx1"/>
                </a:solidFill>
                <a:latin typeface="Times New Roman" panose="02020603050405020304" pitchFamily="18" charset="0"/>
                <a:cs typeface="Times New Roman" panose="02020603050405020304" pitchFamily="18" charset="0"/>
              </a:rPr>
              <a:t>учитывается при </a:t>
            </a:r>
            <a:r>
              <a:rPr lang="ru-RU" sz="2200" dirty="0">
                <a:solidFill>
                  <a:schemeClr val="tx1"/>
                </a:solidFill>
                <a:latin typeface="Times New Roman" panose="02020603050405020304" pitchFamily="18" charset="0"/>
                <a:cs typeface="Times New Roman" panose="02020603050405020304" pitchFamily="18" charset="0"/>
              </a:rPr>
              <a:t>оценивании по критерию «Орфография и пунктуация</a:t>
            </a:r>
            <a:r>
              <a:rPr lang="ru-RU" sz="2200" dirty="0" smtClean="0">
                <a:solidFill>
                  <a:schemeClr val="tx1"/>
                </a:solidFill>
                <a:latin typeface="Times New Roman" panose="02020603050405020304" pitchFamily="18" charset="0"/>
                <a:cs typeface="Times New Roman" panose="02020603050405020304" pitchFamily="18" charset="0"/>
              </a:rPr>
              <a:t>»</a:t>
            </a:r>
            <a:br>
              <a:rPr lang="ru-RU" sz="2200" dirty="0" smtClean="0">
                <a:solidFill>
                  <a:schemeClr val="tx1"/>
                </a:solidFill>
                <a:latin typeface="Times New Roman" panose="02020603050405020304" pitchFamily="18" charset="0"/>
                <a:cs typeface="Times New Roman" panose="02020603050405020304" pitchFamily="18" charset="0"/>
              </a:rPr>
            </a:br>
            <a:endParaRPr lang="ru-RU" sz="2200" dirty="0" smtClean="0">
              <a:solidFill>
                <a:schemeClr val="tx1"/>
              </a:solidFill>
              <a:latin typeface="Times New Roman" panose="02020603050405020304" pitchFamily="18" charset="0"/>
              <a:cs typeface="Times New Roman" panose="02020603050405020304" pitchFamily="18" charset="0"/>
            </a:endParaRPr>
          </a:p>
          <a:p>
            <a:pPr marL="114300" indent="0" algn="ctr">
              <a:buNone/>
            </a:pPr>
            <a:r>
              <a:rPr lang="fi-FI" sz="2200" b="1" i="1" dirty="0">
                <a:solidFill>
                  <a:schemeClr val="tx1"/>
                </a:solidFill>
                <a:latin typeface="Times New Roman" panose="02020603050405020304" pitchFamily="18" charset="0"/>
                <a:cs typeface="Times New Roman" panose="02020603050405020304" pitchFamily="18" charset="0"/>
              </a:rPr>
              <a:t>Dear Kevin,</a:t>
            </a:r>
          </a:p>
          <a:p>
            <a:pPr marL="114300" indent="0" algn="ctr">
              <a:buNone/>
            </a:pPr>
            <a:r>
              <a:rPr lang="fi-FI" sz="2200" b="1" i="1" dirty="0">
                <a:solidFill>
                  <a:schemeClr val="tx1"/>
                </a:solidFill>
                <a:latin typeface="Times New Roman" panose="02020603050405020304" pitchFamily="18" charset="0"/>
                <a:cs typeface="Times New Roman" panose="02020603050405020304" pitchFamily="18" charset="0"/>
              </a:rPr>
              <a:t>Hello Kevin, / Hello, Kevin,</a:t>
            </a:r>
          </a:p>
          <a:p>
            <a:pPr marL="114300" indent="0" algn="ctr">
              <a:buNone/>
            </a:pPr>
            <a:r>
              <a:rPr lang="fi-FI" sz="2200" b="1" i="1" dirty="0">
                <a:solidFill>
                  <a:schemeClr val="tx1"/>
                </a:solidFill>
                <a:latin typeface="Times New Roman" panose="02020603050405020304" pitchFamily="18" charset="0"/>
                <a:cs typeface="Times New Roman" panose="02020603050405020304" pitchFamily="18" charset="0"/>
              </a:rPr>
              <a:t>Hi Kevin, / Hi, Kevin,</a:t>
            </a:r>
          </a:p>
          <a:p>
            <a:pPr marL="114300" indent="0" algn="ctr">
              <a:buNone/>
            </a:pPr>
            <a:r>
              <a:rPr lang="fi-FI" sz="2200" b="1" i="1" dirty="0">
                <a:solidFill>
                  <a:schemeClr val="tx1"/>
                </a:solidFill>
                <a:latin typeface="Times New Roman" panose="02020603050405020304" pitchFamily="18" charset="0"/>
                <a:cs typeface="Times New Roman" panose="02020603050405020304" pitchFamily="18" charset="0"/>
              </a:rPr>
              <a:t>Kevin,</a:t>
            </a:r>
          </a:p>
          <a:p>
            <a:pPr marL="114300" indent="0" algn="ctr">
              <a:buNone/>
            </a:pPr>
            <a:r>
              <a:rPr lang="fi-FI" sz="2200" b="1" i="1" dirty="0">
                <a:solidFill>
                  <a:schemeClr val="tx1"/>
                </a:solidFill>
                <a:latin typeface="Times New Roman" panose="02020603050405020304" pitchFamily="18" charset="0"/>
                <a:cs typeface="Times New Roman" panose="02020603050405020304" pitchFamily="18" charset="0"/>
              </a:rPr>
              <a:t>Hi,</a:t>
            </a:r>
          </a:p>
          <a:p>
            <a:pPr marL="114300" indent="0" algn="ctr">
              <a:buNone/>
            </a:pPr>
            <a:r>
              <a:rPr lang="fi-FI" sz="2200" b="1" i="1" dirty="0">
                <a:solidFill>
                  <a:schemeClr val="tx1"/>
                </a:solidFill>
                <a:latin typeface="Times New Roman" panose="02020603050405020304" pitchFamily="18" charset="0"/>
                <a:cs typeface="Times New Roman" panose="02020603050405020304" pitchFamily="18" charset="0"/>
              </a:rPr>
              <a:t>Hi!</a:t>
            </a:r>
          </a:p>
          <a:p>
            <a:pPr marL="114300" indent="0" algn="ctr">
              <a:buNone/>
            </a:pPr>
            <a:r>
              <a:rPr lang="fi-FI" sz="2200" b="1" i="1" dirty="0">
                <a:solidFill>
                  <a:schemeClr val="tx1"/>
                </a:solidFill>
                <a:latin typeface="Times New Roman" panose="02020603050405020304" pitchFamily="18" charset="0"/>
                <a:cs typeface="Times New Roman" panose="02020603050405020304" pitchFamily="18" charset="0"/>
              </a:rPr>
              <a:t>Hello again!</a:t>
            </a:r>
          </a:p>
          <a:p>
            <a:pPr marL="114300" indent="0" algn="ctr">
              <a:buNone/>
            </a:pPr>
            <a:r>
              <a:rPr lang="fi-FI" sz="2200" b="1" i="1" dirty="0">
                <a:solidFill>
                  <a:schemeClr val="tx1"/>
                </a:solidFill>
                <a:latin typeface="Times New Roman" panose="02020603050405020304" pitchFamily="18" charset="0"/>
                <a:cs typeface="Times New Roman" panose="02020603050405020304" pitchFamily="18" charset="0"/>
              </a:rPr>
              <a:t>Hi there!</a:t>
            </a:r>
            <a:endParaRPr lang="ru-RU" sz="2200" b="1" i="1" dirty="0">
              <a:solidFill>
                <a:schemeClr val="tx1"/>
              </a:solidFill>
              <a:latin typeface="Times New Roman" panose="02020603050405020304" pitchFamily="18" charset="0"/>
              <a:cs typeface="Times New Roman" panose="02020603050405020304" pitchFamily="18" charset="0"/>
            </a:endParaRPr>
          </a:p>
          <a:p>
            <a:endParaRPr lang="ru-RU" dirty="0" smtClean="0"/>
          </a:p>
          <a:p>
            <a:pPr marL="114300" indent="0">
              <a:buNone/>
            </a:pPr>
            <a:endParaRPr lang="ru-RU" dirty="0"/>
          </a:p>
          <a:p>
            <a:pPr marL="114300" indent="0">
              <a:buNone/>
            </a:pPr>
            <a:endParaRPr lang="en-US" dirty="0"/>
          </a:p>
        </p:txBody>
      </p:sp>
    </p:spTree>
    <p:extLst>
      <p:ext uri="{BB962C8B-B14F-4D97-AF65-F5344CB8AC3E}">
        <p14:creationId xmlns:p14="http://schemas.microsoft.com/office/powerpoint/2010/main" val="1078808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42866"/>
            <a:ext cx="8364756" cy="500692"/>
          </a:xfrm>
        </p:spPr>
        <p:txBody>
          <a:bodyPr>
            <a:noAutofit/>
          </a:bodyPr>
          <a:lstStyle/>
          <a:p>
            <a:pPr algn="ctr"/>
            <a:r>
              <a:rPr lang="ru-RU" sz="3600" b="1" dirty="0"/>
              <a:t>С</a:t>
            </a:r>
            <a:r>
              <a:rPr lang="ru-RU" sz="3600" b="1" dirty="0" smtClean="0"/>
              <a:t>писок наиболее частотных сокращений</a:t>
            </a:r>
            <a:r>
              <a:rPr lang="ru-RU" sz="3600" b="1" dirty="0"/>
              <a:t/>
            </a:r>
            <a:br>
              <a:rPr lang="ru-RU" sz="3600" b="1" dirty="0"/>
            </a:br>
            <a:endParaRPr lang="en-US" sz="3600" b="1" dirty="0"/>
          </a:p>
        </p:txBody>
      </p:sp>
      <p:sp>
        <p:nvSpPr>
          <p:cNvPr id="3" name="Текст 2"/>
          <p:cNvSpPr>
            <a:spLocks noGrp="1"/>
          </p:cNvSpPr>
          <p:nvPr>
            <p:ph type="body" idx="1"/>
          </p:nvPr>
        </p:nvSpPr>
        <p:spPr>
          <a:xfrm>
            <a:off x="107504" y="1059582"/>
            <a:ext cx="8724796" cy="4104455"/>
          </a:xfrm>
        </p:spPr>
        <p:txBody>
          <a:bodyPr numCol="2">
            <a:noAutofit/>
          </a:bodyPr>
          <a:lstStyle/>
          <a:p>
            <a:pPr marL="114300" indent="0">
              <a:buNone/>
            </a:pPr>
            <a:r>
              <a:rPr lang="ru-RU" sz="2000" dirty="0" smtClean="0">
                <a:solidFill>
                  <a:schemeClr val="tx1"/>
                </a:solidFill>
              </a:rPr>
              <a:t>1. </a:t>
            </a:r>
            <a:r>
              <a:rPr lang="en-GB" sz="2000" dirty="0" smtClean="0">
                <a:solidFill>
                  <a:schemeClr val="tx1"/>
                </a:solidFill>
              </a:rPr>
              <a:t>ASAP</a:t>
            </a:r>
            <a:r>
              <a:rPr lang="en-GB" sz="2000" dirty="0">
                <a:solidFill>
                  <a:schemeClr val="tx1"/>
                </a:solidFill>
              </a:rPr>
              <a:t>: as soon as possible</a:t>
            </a:r>
            <a:br>
              <a:rPr lang="en-GB" sz="2000" dirty="0">
                <a:solidFill>
                  <a:schemeClr val="tx1"/>
                </a:solidFill>
              </a:rPr>
            </a:br>
            <a:r>
              <a:rPr lang="en-GB" sz="2000" dirty="0">
                <a:solidFill>
                  <a:schemeClr val="tx1"/>
                </a:solidFill>
              </a:rPr>
              <a:t>2. B4: before</a:t>
            </a:r>
            <a:br>
              <a:rPr lang="en-GB" sz="2000" dirty="0">
                <a:solidFill>
                  <a:schemeClr val="tx1"/>
                </a:solidFill>
              </a:rPr>
            </a:br>
            <a:r>
              <a:rPr lang="en-GB" sz="2000" dirty="0">
                <a:solidFill>
                  <a:schemeClr val="tx1"/>
                </a:solidFill>
              </a:rPr>
              <a:t>3. BBFN: bye </a:t>
            </a:r>
            <a:r>
              <a:rPr lang="en-GB" sz="2000" dirty="0" err="1">
                <a:solidFill>
                  <a:schemeClr val="tx1"/>
                </a:solidFill>
              </a:rPr>
              <a:t>bye</a:t>
            </a:r>
            <a:r>
              <a:rPr lang="en-GB" sz="2000" dirty="0">
                <a:solidFill>
                  <a:schemeClr val="tx1"/>
                </a:solidFill>
              </a:rPr>
              <a:t> for now</a:t>
            </a:r>
            <a:br>
              <a:rPr lang="en-GB" sz="2000" dirty="0">
                <a:solidFill>
                  <a:schemeClr val="tx1"/>
                </a:solidFill>
              </a:rPr>
            </a:br>
            <a:r>
              <a:rPr lang="en-GB" sz="2000" dirty="0">
                <a:solidFill>
                  <a:schemeClr val="tx1"/>
                </a:solidFill>
              </a:rPr>
              <a:t>4. BFN: bye for now</a:t>
            </a:r>
            <a:br>
              <a:rPr lang="en-GB" sz="2000" dirty="0">
                <a:solidFill>
                  <a:schemeClr val="tx1"/>
                </a:solidFill>
              </a:rPr>
            </a:br>
            <a:r>
              <a:rPr lang="en-GB" sz="2000" dirty="0">
                <a:solidFill>
                  <a:schemeClr val="tx1"/>
                </a:solidFill>
              </a:rPr>
              <a:t>5. BTW: by the way</a:t>
            </a:r>
            <a:br>
              <a:rPr lang="en-GB" sz="2000" dirty="0">
                <a:solidFill>
                  <a:schemeClr val="tx1"/>
                </a:solidFill>
              </a:rPr>
            </a:br>
            <a:r>
              <a:rPr lang="en-GB" sz="2000" dirty="0">
                <a:solidFill>
                  <a:schemeClr val="tx1"/>
                </a:solidFill>
              </a:rPr>
              <a:t>6. CM: call me</a:t>
            </a:r>
            <a:br>
              <a:rPr lang="en-GB" sz="2000" dirty="0">
                <a:solidFill>
                  <a:schemeClr val="tx1"/>
                </a:solidFill>
              </a:rPr>
            </a:br>
            <a:r>
              <a:rPr lang="en-GB" sz="2000" dirty="0">
                <a:solidFill>
                  <a:schemeClr val="tx1"/>
                </a:solidFill>
              </a:rPr>
              <a:t>7. Cos – because</a:t>
            </a:r>
            <a:br>
              <a:rPr lang="en-GB" sz="2000" dirty="0">
                <a:solidFill>
                  <a:schemeClr val="tx1"/>
                </a:solidFill>
              </a:rPr>
            </a:br>
            <a:r>
              <a:rPr lang="en-GB" sz="2000" dirty="0">
                <a:solidFill>
                  <a:schemeClr val="tx1"/>
                </a:solidFill>
              </a:rPr>
              <a:t>8. CUL8R: see you later</a:t>
            </a:r>
            <a:br>
              <a:rPr lang="en-GB" sz="2000" dirty="0">
                <a:solidFill>
                  <a:schemeClr val="tx1"/>
                </a:solidFill>
              </a:rPr>
            </a:br>
            <a:r>
              <a:rPr lang="en-GB" sz="2000" dirty="0">
                <a:solidFill>
                  <a:schemeClr val="tx1"/>
                </a:solidFill>
              </a:rPr>
              <a:t>9. DUR?: Do you remember?</a:t>
            </a:r>
            <a:br>
              <a:rPr lang="en-GB" sz="2000" dirty="0">
                <a:solidFill>
                  <a:schemeClr val="tx1"/>
                </a:solidFill>
              </a:rPr>
            </a:br>
            <a:r>
              <a:rPr lang="en-GB" sz="2000" dirty="0">
                <a:solidFill>
                  <a:schemeClr val="tx1"/>
                </a:solidFill>
              </a:rPr>
              <a:t>10. F2f: </a:t>
            </a:r>
            <a:r>
              <a:rPr lang="en-GB" sz="2000" dirty="0" smtClean="0">
                <a:solidFill>
                  <a:schemeClr val="tx1"/>
                </a:solidFill>
              </a:rPr>
              <a:t>face-to-face</a:t>
            </a:r>
            <a:endParaRPr lang="ru-RU" sz="2000" dirty="0" smtClean="0">
              <a:solidFill>
                <a:schemeClr val="tx1"/>
              </a:solidFill>
            </a:endParaRPr>
          </a:p>
          <a:p>
            <a:pPr marL="114300" indent="0">
              <a:buNone/>
            </a:pPr>
            <a:r>
              <a:rPr lang="en-GB" sz="2000" dirty="0" smtClean="0">
                <a:solidFill>
                  <a:schemeClr val="tx1"/>
                </a:solidFill>
              </a:rPr>
              <a:t>11</a:t>
            </a:r>
            <a:r>
              <a:rPr lang="en-GB" sz="2000" dirty="0">
                <a:solidFill>
                  <a:schemeClr val="tx1"/>
                </a:solidFill>
              </a:rPr>
              <a:t>. 4ever: forever</a:t>
            </a:r>
            <a:br>
              <a:rPr lang="en-GB" sz="2000" dirty="0">
                <a:solidFill>
                  <a:schemeClr val="tx1"/>
                </a:solidFill>
              </a:rPr>
            </a:br>
            <a:endParaRPr lang="ru-RU" sz="2000" dirty="0" smtClean="0">
              <a:solidFill>
                <a:schemeClr val="tx1"/>
              </a:solidFill>
            </a:endParaRPr>
          </a:p>
          <a:p>
            <a:pPr marL="114300" indent="0">
              <a:buNone/>
            </a:pPr>
            <a:r>
              <a:rPr lang="en-GB" sz="2000" dirty="0" smtClean="0">
                <a:solidFill>
                  <a:schemeClr val="tx1"/>
                </a:solidFill>
              </a:rPr>
              <a:t>12</a:t>
            </a:r>
            <a:r>
              <a:rPr lang="en-GB" sz="2000" dirty="0">
                <a:solidFill>
                  <a:schemeClr val="tx1"/>
                </a:solidFill>
              </a:rPr>
              <a:t>. HTH: hope that helps</a:t>
            </a:r>
            <a:br>
              <a:rPr lang="en-GB" sz="2000" dirty="0">
                <a:solidFill>
                  <a:schemeClr val="tx1"/>
                </a:solidFill>
              </a:rPr>
            </a:br>
            <a:r>
              <a:rPr lang="en-GB" sz="2000" dirty="0">
                <a:solidFill>
                  <a:schemeClr val="tx1"/>
                </a:solidFill>
              </a:rPr>
              <a:t>13. IDK: I don’t know</a:t>
            </a:r>
            <a:br>
              <a:rPr lang="en-GB" sz="2000" dirty="0">
                <a:solidFill>
                  <a:schemeClr val="tx1"/>
                </a:solidFill>
              </a:rPr>
            </a:br>
            <a:r>
              <a:rPr lang="en-GB" sz="2000" dirty="0">
                <a:solidFill>
                  <a:schemeClr val="tx1"/>
                </a:solidFill>
              </a:rPr>
              <a:t>14. IMO: in my opinion</a:t>
            </a:r>
            <a:br>
              <a:rPr lang="en-GB" sz="2000" dirty="0">
                <a:solidFill>
                  <a:schemeClr val="tx1"/>
                </a:solidFill>
              </a:rPr>
            </a:br>
            <a:r>
              <a:rPr lang="en-GB" sz="2000" dirty="0">
                <a:solidFill>
                  <a:schemeClr val="tx1"/>
                </a:solidFill>
              </a:rPr>
              <a:t>15. IMHO: in my humble opinion</a:t>
            </a:r>
            <a:br>
              <a:rPr lang="en-GB" sz="2000" dirty="0">
                <a:solidFill>
                  <a:schemeClr val="tx1"/>
                </a:solidFill>
              </a:rPr>
            </a:br>
            <a:r>
              <a:rPr lang="en-GB" sz="2000" dirty="0">
                <a:solidFill>
                  <a:schemeClr val="tx1"/>
                </a:solidFill>
              </a:rPr>
              <a:t>16. IOW: in other words</a:t>
            </a:r>
            <a:br>
              <a:rPr lang="en-GB" sz="2000" dirty="0">
                <a:solidFill>
                  <a:schemeClr val="tx1"/>
                </a:solidFill>
              </a:rPr>
            </a:br>
            <a:r>
              <a:rPr lang="en-GB" sz="2000" dirty="0">
                <a:solidFill>
                  <a:schemeClr val="tx1"/>
                </a:solidFill>
              </a:rPr>
              <a:t>17. J4F: just for fun</a:t>
            </a:r>
            <a:br>
              <a:rPr lang="en-GB" sz="2000" dirty="0">
                <a:solidFill>
                  <a:schemeClr val="tx1"/>
                </a:solidFill>
              </a:rPr>
            </a:br>
            <a:r>
              <a:rPr lang="en-GB" sz="2000" dirty="0">
                <a:solidFill>
                  <a:schemeClr val="tx1"/>
                </a:solidFill>
              </a:rPr>
              <a:t>18. JK: just kidding</a:t>
            </a:r>
            <a:br>
              <a:rPr lang="en-GB" sz="2000" dirty="0">
                <a:solidFill>
                  <a:schemeClr val="tx1"/>
                </a:solidFill>
              </a:rPr>
            </a:br>
            <a:r>
              <a:rPr lang="en-GB" sz="2000" dirty="0">
                <a:solidFill>
                  <a:schemeClr val="tx1"/>
                </a:solidFill>
              </a:rPr>
              <a:t>19. LMK: let me know</a:t>
            </a:r>
            <a:br>
              <a:rPr lang="en-GB" sz="2000" dirty="0">
                <a:solidFill>
                  <a:schemeClr val="tx1"/>
                </a:solidFill>
              </a:rPr>
            </a:br>
            <a:r>
              <a:rPr lang="en-GB" sz="2000" dirty="0">
                <a:solidFill>
                  <a:schemeClr val="tx1"/>
                </a:solidFill>
              </a:rPr>
              <a:t>20. LOL: laughing out loud</a:t>
            </a:r>
            <a:br>
              <a:rPr lang="en-GB" sz="2000" dirty="0">
                <a:solidFill>
                  <a:schemeClr val="tx1"/>
                </a:solidFill>
              </a:rPr>
            </a:br>
            <a:r>
              <a:rPr lang="en-GB" sz="2000" dirty="0">
                <a:solidFill>
                  <a:schemeClr val="tx1"/>
                </a:solidFill>
              </a:rPr>
              <a:t>21. NTM: not to mention </a:t>
            </a:r>
            <a:br>
              <a:rPr lang="en-GB"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3552594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558890"/>
            <a:ext cx="8520600" cy="572700"/>
          </a:xfrm>
        </p:spPr>
        <p:txBody>
          <a:bodyPr>
            <a:normAutofit fontScale="90000"/>
          </a:bodyPr>
          <a:lstStyle/>
          <a:p>
            <a:pPr algn="ctr"/>
            <a:r>
              <a:rPr lang="ru-RU" sz="3200" dirty="0" smtClean="0"/>
              <a:t>Особенности задания 39 с 2022 года:</a:t>
            </a:r>
            <a:endParaRPr lang="en-US" sz="3200" dirty="0"/>
          </a:p>
        </p:txBody>
      </p:sp>
      <p:sp>
        <p:nvSpPr>
          <p:cNvPr id="3" name="Текст 2"/>
          <p:cNvSpPr>
            <a:spLocks noGrp="1"/>
          </p:cNvSpPr>
          <p:nvPr>
            <p:ph type="body" idx="1"/>
          </p:nvPr>
        </p:nvSpPr>
        <p:spPr>
          <a:xfrm>
            <a:off x="311700" y="1203598"/>
            <a:ext cx="8520600" cy="4564535"/>
          </a:xfrm>
        </p:spPr>
        <p:txBody>
          <a:bodyPr>
            <a:normAutofit/>
          </a:bodyPr>
          <a:lstStyle/>
          <a:p>
            <a:r>
              <a:rPr lang="ru-RU" sz="2000" dirty="0" smtClean="0">
                <a:solidFill>
                  <a:schemeClr val="tx1"/>
                </a:solidFill>
                <a:latin typeface="Times New Roman" panose="02020603050405020304" pitchFamily="18" charset="0"/>
                <a:cs typeface="Times New Roman" panose="02020603050405020304" pitchFamily="18" charset="0"/>
              </a:rPr>
              <a:t>«Логические </a:t>
            </a:r>
            <a:r>
              <a:rPr lang="ru-RU" sz="2000" dirty="0">
                <a:solidFill>
                  <a:schemeClr val="tx1"/>
                </a:solidFill>
                <a:latin typeface="Times New Roman" panose="02020603050405020304" pitchFamily="18" charset="0"/>
                <a:cs typeface="Times New Roman" panose="02020603050405020304" pitchFamily="18" charset="0"/>
              </a:rPr>
              <a:t>мостики» для перехода от одной части письма к другой </a:t>
            </a:r>
            <a:r>
              <a:rPr lang="ru-RU" sz="2000" dirty="0" smtClean="0">
                <a:solidFill>
                  <a:schemeClr val="tx1"/>
                </a:solidFill>
                <a:latin typeface="Times New Roman" panose="02020603050405020304" pitchFamily="18" charset="0"/>
                <a:cs typeface="Times New Roman" panose="02020603050405020304" pitchFamily="18" charset="0"/>
              </a:rPr>
              <a:t>–</a:t>
            </a:r>
            <a:r>
              <a:rPr lang="en-US" sz="2000" dirty="0" smtClean="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важнейшее </a:t>
            </a:r>
            <a:r>
              <a:rPr lang="ru-RU" sz="2000" dirty="0">
                <a:solidFill>
                  <a:schemeClr val="tx1"/>
                </a:solidFill>
                <a:latin typeface="Times New Roman" panose="02020603050405020304" pitchFamily="18" charset="0"/>
                <a:cs typeface="Times New Roman" panose="02020603050405020304" pitchFamily="18" charset="0"/>
              </a:rPr>
              <a:t>условие правильной организации </a:t>
            </a:r>
            <a:r>
              <a:rPr lang="ru-RU" sz="2000" dirty="0" smtClean="0">
                <a:solidFill>
                  <a:schemeClr val="tx1"/>
                </a:solidFill>
                <a:latin typeface="Times New Roman" panose="02020603050405020304" pitchFamily="18" charset="0"/>
                <a:cs typeface="Times New Roman" panose="02020603050405020304" pitchFamily="18" charset="0"/>
              </a:rPr>
              <a:t>текста</a:t>
            </a:r>
          </a:p>
          <a:p>
            <a:endParaRPr lang="ru-RU" sz="2000" dirty="0">
              <a:solidFill>
                <a:schemeClr val="tx1"/>
              </a:solidFill>
              <a:latin typeface="Times New Roman" panose="02020603050405020304" pitchFamily="18" charset="0"/>
              <a:cs typeface="Times New Roman" panose="02020603050405020304" pitchFamily="18" charset="0"/>
            </a:endParaRPr>
          </a:p>
          <a:p>
            <a:r>
              <a:rPr lang="ru-RU" sz="2000" dirty="0">
                <a:solidFill>
                  <a:schemeClr val="tx1"/>
                </a:solidFill>
                <a:latin typeface="Times New Roman" panose="02020603050405020304" pitchFamily="18" charset="0"/>
                <a:cs typeface="Times New Roman" panose="02020603050405020304" pitchFamily="18" charset="0"/>
              </a:rPr>
              <a:t>Благодарность за полученное </a:t>
            </a:r>
            <a:r>
              <a:rPr lang="ru-RU" sz="2000" dirty="0" smtClean="0">
                <a:solidFill>
                  <a:schemeClr val="tx1"/>
                </a:solidFill>
                <a:latin typeface="Times New Roman" panose="02020603050405020304" pitchFamily="18" charset="0"/>
                <a:cs typeface="Times New Roman" panose="02020603050405020304" pitchFamily="18" charset="0"/>
              </a:rPr>
              <a:t>письмо и/или </a:t>
            </a:r>
            <a:r>
              <a:rPr lang="ru-RU" sz="2000" dirty="0">
                <a:solidFill>
                  <a:schemeClr val="tx1"/>
                </a:solidFill>
                <a:latin typeface="Times New Roman" panose="02020603050405020304" pitchFamily="18" charset="0"/>
                <a:cs typeface="Times New Roman" panose="02020603050405020304" pitchFamily="18" charset="0"/>
              </a:rPr>
              <a:t>выражение положительных эмоций от его получения образуют отдельный абзац</a:t>
            </a:r>
            <a:r>
              <a:rPr lang="ru-RU" sz="2000" dirty="0" smtClean="0">
                <a:solidFill>
                  <a:schemeClr val="tx1"/>
                </a:solidFill>
                <a:latin typeface="Times New Roman" panose="02020603050405020304" pitchFamily="18" charset="0"/>
                <a:cs typeface="Times New Roman" panose="02020603050405020304" pitchFamily="18" charset="0"/>
              </a:rPr>
              <a:t>.</a:t>
            </a:r>
          </a:p>
          <a:p>
            <a:endParaRPr lang="ru-RU" sz="2000" dirty="0">
              <a:solidFill>
                <a:schemeClr val="tx1"/>
              </a:solidFill>
              <a:latin typeface="Times New Roman" panose="02020603050405020304" pitchFamily="18" charset="0"/>
              <a:cs typeface="Times New Roman" panose="02020603050405020304" pitchFamily="18" charset="0"/>
            </a:endParaRPr>
          </a:p>
          <a:p>
            <a:r>
              <a:rPr lang="ru-RU" sz="2000" dirty="0">
                <a:solidFill>
                  <a:schemeClr val="tx1"/>
                </a:solidFill>
                <a:latin typeface="Times New Roman" panose="02020603050405020304" pitchFamily="18" charset="0"/>
                <a:cs typeface="Times New Roman" panose="02020603050405020304" pitchFamily="18" charset="0"/>
              </a:rPr>
              <a:t>Основная часть письма: ответы на вопросы друга и вопросы другу – два абзаца</a:t>
            </a:r>
            <a:r>
              <a:rPr lang="ru-RU" sz="2000" dirty="0" smtClean="0">
                <a:solidFill>
                  <a:schemeClr val="tx1"/>
                </a:solidFill>
                <a:latin typeface="Times New Roman" panose="02020603050405020304" pitchFamily="18" charset="0"/>
                <a:cs typeface="Times New Roman" panose="02020603050405020304" pitchFamily="18" charset="0"/>
              </a:rPr>
              <a:t>.</a:t>
            </a:r>
          </a:p>
          <a:p>
            <a:endParaRPr lang="ru-RU" sz="2000" dirty="0">
              <a:solidFill>
                <a:schemeClr val="tx1"/>
              </a:solidFill>
              <a:latin typeface="Times New Roman" panose="02020603050405020304" pitchFamily="18" charset="0"/>
              <a:cs typeface="Times New Roman" panose="02020603050405020304" pitchFamily="18" charset="0"/>
            </a:endParaRPr>
          </a:p>
          <a:p>
            <a:r>
              <a:rPr lang="ru-RU" sz="2000" dirty="0" smtClean="0">
                <a:solidFill>
                  <a:schemeClr val="tx1"/>
                </a:solidFill>
                <a:latin typeface="Times New Roman" panose="02020603050405020304" pitchFamily="18" charset="0"/>
                <a:cs typeface="Times New Roman" panose="02020603050405020304" pitchFamily="18" charset="0"/>
              </a:rPr>
              <a:t>Ссылка </a:t>
            </a:r>
            <a:r>
              <a:rPr lang="ru-RU" sz="2000" dirty="0">
                <a:solidFill>
                  <a:schemeClr val="tx1"/>
                </a:solidFill>
                <a:latin typeface="Times New Roman" panose="02020603050405020304" pitchFamily="18" charset="0"/>
                <a:cs typeface="Times New Roman" panose="02020603050405020304" pitchFamily="18" charset="0"/>
              </a:rPr>
              <a:t>на предыдущие контакты не является обязательной, </a:t>
            </a:r>
            <a:r>
              <a:rPr lang="ru-RU" sz="2000" dirty="0" smtClean="0">
                <a:solidFill>
                  <a:schemeClr val="tx1"/>
                </a:solidFill>
                <a:latin typeface="Times New Roman" panose="02020603050405020304" pitchFamily="18" charset="0"/>
                <a:cs typeface="Times New Roman" panose="02020603050405020304" pitchFamily="18" charset="0"/>
              </a:rPr>
              <a:t>но и </a:t>
            </a:r>
            <a:r>
              <a:rPr lang="ru-RU" sz="2000" dirty="0">
                <a:solidFill>
                  <a:schemeClr val="tx1"/>
                </a:solidFill>
                <a:latin typeface="Times New Roman" panose="02020603050405020304" pitchFamily="18" charset="0"/>
                <a:cs typeface="Times New Roman" panose="02020603050405020304" pitchFamily="18" charset="0"/>
              </a:rPr>
              <a:t>ошибкой не является</a:t>
            </a:r>
            <a:endParaRPr lang="ru-RU" sz="2000" dirty="0" smtClean="0">
              <a:solidFill>
                <a:schemeClr val="tx1"/>
              </a:solidFill>
              <a:latin typeface="Times New Roman" panose="02020603050405020304" pitchFamily="18" charset="0"/>
              <a:cs typeface="Times New Roman" panose="02020603050405020304" pitchFamily="18" charset="0"/>
            </a:endParaRPr>
          </a:p>
          <a:p>
            <a:endParaRPr lang="ru-RU" dirty="0">
              <a:solidFill>
                <a:schemeClr val="tx1"/>
              </a:solidFill>
              <a:latin typeface="Times New Roman" panose="02020603050405020304" pitchFamily="18" charset="0"/>
              <a:cs typeface="Times New Roman" panose="02020603050405020304" pitchFamily="18" charset="0"/>
            </a:endParaRPr>
          </a:p>
          <a:p>
            <a:endParaRPr lang="ru-RU" dirty="0" smtClean="0">
              <a:solidFill>
                <a:schemeClr val="tx1"/>
              </a:solidFill>
              <a:latin typeface="Times New Roman" panose="02020603050405020304" pitchFamily="18" charset="0"/>
              <a:cs typeface="Times New Roman" panose="02020603050405020304" pitchFamily="18" charset="0"/>
            </a:endParaRPr>
          </a:p>
          <a:p>
            <a:pPr marL="114300" indent="0">
              <a:buNone/>
            </a:pPr>
            <a:endParaRPr lang="ru-RU" dirty="0" smtClean="0"/>
          </a:p>
          <a:p>
            <a:pPr marL="114300" indent="0">
              <a:buNone/>
            </a:pPr>
            <a:endParaRPr lang="ru-RU" dirty="0"/>
          </a:p>
          <a:p>
            <a:pPr marL="114300" indent="0">
              <a:buNone/>
            </a:pPr>
            <a:endParaRPr lang="en-US" dirty="0"/>
          </a:p>
        </p:txBody>
      </p:sp>
    </p:spTree>
    <p:extLst>
      <p:ext uri="{BB962C8B-B14F-4D97-AF65-F5344CB8AC3E}">
        <p14:creationId xmlns:p14="http://schemas.microsoft.com/office/powerpoint/2010/main" val="4176772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42866"/>
            <a:ext cx="8520600" cy="572700"/>
          </a:xfrm>
        </p:spPr>
        <p:txBody>
          <a:bodyPr>
            <a:normAutofit fontScale="90000"/>
          </a:bodyPr>
          <a:lstStyle/>
          <a:p>
            <a:pPr algn="ctr"/>
            <a:r>
              <a:rPr lang="ru-RU" sz="3200" dirty="0" smtClean="0"/>
              <a:t>Особенности задания 39 с 2022 года:</a:t>
            </a:r>
            <a:endParaRPr lang="en-US" sz="3200" dirty="0"/>
          </a:p>
        </p:txBody>
      </p:sp>
      <p:sp>
        <p:nvSpPr>
          <p:cNvPr id="3" name="Текст 2"/>
          <p:cNvSpPr>
            <a:spLocks noGrp="1"/>
          </p:cNvSpPr>
          <p:nvPr>
            <p:ph type="body" idx="1"/>
          </p:nvPr>
        </p:nvSpPr>
        <p:spPr>
          <a:xfrm>
            <a:off x="0" y="915566"/>
            <a:ext cx="9036496" cy="4032448"/>
          </a:xfrm>
        </p:spPr>
        <p:txBody>
          <a:bodyPr>
            <a:normAutofit fontScale="55000" lnSpcReduction="20000"/>
          </a:bodyPr>
          <a:lstStyle/>
          <a:p>
            <a:r>
              <a:rPr lang="ru-RU" dirty="0"/>
              <a:t>Ошибкой в электронном личном письме считается восклицательный </a:t>
            </a:r>
            <a:r>
              <a:rPr lang="ru-RU" dirty="0"/>
              <a:t>знак после </a:t>
            </a:r>
            <a:r>
              <a:rPr lang="ru-RU" dirty="0"/>
              <a:t>обращения и завершающей </a:t>
            </a:r>
            <a:r>
              <a:rPr lang="ru-RU" dirty="0"/>
              <a:t>фразы.</a:t>
            </a:r>
          </a:p>
          <a:p>
            <a:pPr marL="114300" indent="0">
              <a:buNone/>
            </a:pPr>
            <a:r>
              <a:rPr lang="ru-RU" dirty="0"/>
              <a:t>НО!: </a:t>
            </a:r>
          </a:p>
          <a:p>
            <a:pPr marL="114300" indent="0">
              <a:buNone/>
            </a:pPr>
            <a:r>
              <a:rPr lang="ru-RU" dirty="0"/>
              <a:t>Восклицательные </a:t>
            </a:r>
            <a:r>
              <a:rPr lang="ru-RU" dirty="0"/>
              <a:t>знаки в конце предложений</a:t>
            </a:r>
          </a:p>
          <a:p>
            <a:pPr marL="114300" indent="0">
              <a:buNone/>
            </a:pPr>
            <a:r>
              <a:rPr lang="ru-RU" dirty="0"/>
              <a:t>“</a:t>
            </a:r>
            <a:r>
              <a:rPr lang="ru-RU" dirty="0" err="1"/>
              <a:t>Hi</a:t>
            </a:r>
            <a:r>
              <a:rPr lang="ru-RU" dirty="0"/>
              <a:t>!”, “</a:t>
            </a:r>
            <a:r>
              <a:rPr lang="ru-RU" dirty="0" err="1"/>
              <a:t>Hello</a:t>
            </a:r>
            <a:r>
              <a:rPr lang="ru-RU" dirty="0"/>
              <a:t> </a:t>
            </a:r>
            <a:r>
              <a:rPr lang="ru-RU" dirty="0" err="1"/>
              <a:t>there</a:t>
            </a:r>
            <a:r>
              <a:rPr lang="ru-RU" dirty="0"/>
              <a:t>!”, “</a:t>
            </a:r>
            <a:r>
              <a:rPr lang="ru-RU" dirty="0" err="1"/>
              <a:t>Thank</a:t>
            </a:r>
            <a:r>
              <a:rPr lang="ru-RU" dirty="0"/>
              <a:t> </a:t>
            </a:r>
            <a:r>
              <a:rPr lang="ru-RU" dirty="0" err="1"/>
              <a:t>you</a:t>
            </a:r>
            <a:r>
              <a:rPr lang="ru-RU" dirty="0"/>
              <a:t> </a:t>
            </a:r>
            <a:r>
              <a:rPr lang="ru-RU" dirty="0" err="1"/>
              <a:t>for</a:t>
            </a:r>
            <a:r>
              <a:rPr lang="ru-RU" dirty="0"/>
              <a:t> </a:t>
            </a:r>
            <a:r>
              <a:rPr lang="ru-RU" dirty="0" err="1"/>
              <a:t>your</a:t>
            </a:r>
            <a:r>
              <a:rPr lang="ru-RU" dirty="0"/>
              <a:t> </a:t>
            </a:r>
            <a:r>
              <a:rPr lang="ru-RU" dirty="0" err="1"/>
              <a:t>letter</a:t>
            </a:r>
            <a:r>
              <a:rPr lang="ru-RU" dirty="0"/>
              <a:t>/</a:t>
            </a:r>
            <a:r>
              <a:rPr lang="ru-RU" dirty="0" err="1"/>
              <a:t>message</a:t>
            </a:r>
            <a:r>
              <a:rPr lang="ru-RU" dirty="0"/>
              <a:t>!”,</a:t>
            </a:r>
          </a:p>
          <a:p>
            <a:pPr marL="114300" indent="0">
              <a:buNone/>
            </a:pPr>
            <a:r>
              <a:rPr lang="ru-RU" dirty="0"/>
              <a:t> </a:t>
            </a:r>
            <a:r>
              <a:rPr lang="ru-RU" dirty="0"/>
              <a:t>“</a:t>
            </a:r>
            <a:r>
              <a:rPr lang="ru-RU" dirty="0" err="1"/>
              <a:t>Write</a:t>
            </a:r>
            <a:r>
              <a:rPr lang="ru-RU" dirty="0"/>
              <a:t> </a:t>
            </a:r>
            <a:r>
              <a:rPr lang="ru-RU" dirty="0" err="1"/>
              <a:t>back</a:t>
            </a:r>
            <a:r>
              <a:rPr lang="ru-RU" dirty="0"/>
              <a:t> </a:t>
            </a:r>
            <a:r>
              <a:rPr lang="ru-RU" dirty="0" err="1"/>
              <a:t>soon</a:t>
            </a:r>
            <a:r>
              <a:rPr lang="ru-RU" dirty="0"/>
              <a:t>!” </a:t>
            </a:r>
            <a:r>
              <a:rPr lang="ru-RU" dirty="0"/>
              <a:t>ошибкой не </a:t>
            </a:r>
            <a:r>
              <a:rPr lang="ru-RU" dirty="0"/>
              <a:t>считаются. </a:t>
            </a:r>
            <a:endParaRPr lang="ru-RU" dirty="0"/>
          </a:p>
          <a:p>
            <a:pPr marL="114300" indent="0">
              <a:buNone/>
            </a:pPr>
            <a:endParaRPr lang="ru-RU" dirty="0"/>
          </a:p>
          <a:p>
            <a:r>
              <a:rPr lang="ru-RU" dirty="0"/>
              <a:t>К3 (ЯО): </a:t>
            </a:r>
          </a:p>
          <a:p>
            <a:pPr marL="114300" indent="0">
              <a:buNone/>
            </a:pPr>
            <a:r>
              <a:rPr lang="ru-RU" dirty="0"/>
              <a:t>Максимальный балл </a:t>
            </a:r>
            <a:r>
              <a:rPr lang="ru-RU" dirty="0"/>
              <a:t>(2) не означает, что в работе нет никаких описок или ошибок. </a:t>
            </a:r>
            <a:endParaRPr lang="ru-RU" dirty="0"/>
          </a:p>
          <a:p>
            <a:pPr>
              <a:buFont typeface="Arial" panose="020B0604020202020204" pitchFamily="34" charset="0"/>
              <a:buChar char="•"/>
            </a:pPr>
            <a:r>
              <a:rPr lang="ru-RU" dirty="0"/>
              <a:t>При </a:t>
            </a:r>
            <a:r>
              <a:rPr lang="ru-RU" dirty="0"/>
              <a:t>2 </a:t>
            </a:r>
            <a:r>
              <a:rPr lang="ru-RU" dirty="0"/>
              <a:t>лексико-грамматических </a:t>
            </a:r>
            <a:r>
              <a:rPr lang="ru-RU" dirty="0"/>
              <a:t>ошибках, которые сопровождаются 2 </a:t>
            </a:r>
            <a:r>
              <a:rPr lang="ru-RU" dirty="0"/>
              <a:t>орфографическими и </a:t>
            </a:r>
            <a:r>
              <a:rPr lang="ru-RU" dirty="0"/>
              <a:t>пунктуационными ошибками, работа может быть оценена в 2 балла. </a:t>
            </a:r>
            <a:endParaRPr lang="ru-RU" dirty="0"/>
          </a:p>
          <a:p>
            <a:pPr>
              <a:buFont typeface="Arial" panose="020B0604020202020204" pitchFamily="34" charset="0"/>
              <a:buChar char="•"/>
            </a:pPr>
            <a:r>
              <a:rPr lang="ru-RU" dirty="0"/>
              <a:t>Но </a:t>
            </a:r>
            <a:r>
              <a:rPr lang="ru-RU" dirty="0"/>
              <a:t>если в </a:t>
            </a:r>
            <a:r>
              <a:rPr lang="ru-RU" dirty="0"/>
              <a:t>работе 3 </a:t>
            </a:r>
            <a:r>
              <a:rPr lang="ru-RU" dirty="0"/>
              <a:t>лексико-грамматические ошибки, то даже при отсутствии </a:t>
            </a:r>
            <a:r>
              <a:rPr lang="ru-RU" dirty="0"/>
              <a:t>орфографических и </a:t>
            </a:r>
            <a:r>
              <a:rPr lang="ru-RU" dirty="0"/>
              <a:t>пунктуационных ошибок её следует оценить в 1 балл</a:t>
            </a:r>
            <a:r>
              <a:rPr lang="ru-RU" dirty="0"/>
              <a:t>.</a:t>
            </a:r>
          </a:p>
          <a:p>
            <a:pPr>
              <a:buFont typeface="Arial" panose="020B0604020202020204" pitchFamily="34" charset="0"/>
              <a:buChar char="•"/>
            </a:pPr>
            <a:r>
              <a:rPr lang="ru-RU" dirty="0"/>
              <a:t>Если </a:t>
            </a:r>
            <a:r>
              <a:rPr lang="ru-RU" dirty="0"/>
              <a:t>число </a:t>
            </a:r>
            <a:r>
              <a:rPr lang="ru-RU" dirty="0"/>
              <a:t>лексико-грамматических </a:t>
            </a:r>
            <a:r>
              <a:rPr lang="ru-RU" dirty="0"/>
              <a:t>ошибок и/или орфографических и пунктуационных ошибок превышает </a:t>
            </a:r>
            <a:r>
              <a:rPr lang="ru-RU" dirty="0"/>
              <a:t>5, то </a:t>
            </a:r>
            <a:r>
              <a:rPr lang="ru-RU" dirty="0"/>
              <a:t>работа оценивается в 0 баллов по данному критерию.</a:t>
            </a:r>
          </a:p>
          <a:p>
            <a:endParaRPr lang="ru-RU" dirty="0"/>
          </a:p>
          <a:p>
            <a:pPr marL="114300" indent="0">
              <a:buNone/>
            </a:pPr>
            <a:endParaRPr lang="ru-RU" dirty="0"/>
          </a:p>
          <a:p>
            <a:pPr marL="114300" indent="0">
              <a:buNone/>
            </a:pPr>
            <a:endParaRPr lang="ru-RU" dirty="0"/>
          </a:p>
          <a:p>
            <a:pPr marL="114300" indent="0">
              <a:buNone/>
            </a:pPr>
            <a:endParaRPr lang="en-US" dirty="0"/>
          </a:p>
        </p:txBody>
      </p:sp>
    </p:spTree>
    <p:extLst>
      <p:ext uri="{BB962C8B-B14F-4D97-AF65-F5344CB8AC3E}">
        <p14:creationId xmlns:p14="http://schemas.microsoft.com/office/powerpoint/2010/main" val="2363114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1103</Words>
  <Application>Microsoft Office PowerPoint</Application>
  <PresentationFormat>Экран (16:9)</PresentationFormat>
  <Paragraphs>94</Paragraphs>
  <Slides>31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Задания 39-40 письменной части  ЕГЭ по английскому языку-2022:  как набрать максимальный балл?</vt:lpstr>
      <vt:lpstr>Презентация PowerPoint</vt:lpstr>
      <vt:lpstr>Презентация PowerPoint</vt:lpstr>
      <vt:lpstr>Презентация PowerPoint</vt:lpstr>
      <vt:lpstr>Презентация PowerPoint</vt:lpstr>
      <vt:lpstr>Особенности задания 39 с 2022 года:</vt:lpstr>
      <vt:lpstr>Список наиболее частотных сокращений </vt:lpstr>
      <vt:lpstr>Особенности задания 39 с 2022 года:</vt:lpstr>
      <vt:lpstr>Особенности задания 39 с 2022 года:</vt:lpstr>
      <vt:lpstr>Презентация PowerPoint</vt:lpstr>
      <vt:lpstr>Презентация PowerPoint</vt:lpstr>
      <vt:lpstr>Презентация PowerPoint</vt:lpstr>
      <vt:lpstr>Презентация PowerPoint</vt:lpstr>
      <vt:lpstr>Презентация PowerPoint</vt:lpstr>
      <vt:lpstr>Paragraph 1</vt:lpstr>
      <vt:lpstr>Paragraph 2  можно добавить цифры либо дробные </vt:lpstr>
      <vt:lpstr>Paragraph 3</vt:lpstr>
      <vt:lpstr>Вопрос:  Как оценивать аспекты 2 и 3, если не вся информация, данная в таблице/диаграмме, использована?</vt:lpstr>
      <vt:lpstr>Paragraph 4</vt:lpstr>
      <vt:lpstr>Paragraph 5</vt:lpstr>
      <vt:lpstr>Paragraph 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Черепнева</dc:creator>
  <cp:lastModifiedBy>Арсений Соловейчик</cp:lastModifiedBy>
  <cp:revision>15</cp:revision>
  <dcterms:created xsi:type="dcterms:W3CDTF">2019-11-08T08:59:02Z</dcterms:created>
  <dcterms:modified xsi:type="dcterms:W3CDTF">2022-03-09T09:16:18Z</dcterms:modified>
</cp:coreProperties>
</file>