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6" r:id="rId3"/>
    <p:sldId id="257" r:id="rId4"/>
    <p:sldId id="258" r:id="rId5"/>
    <p:sldId id="260" r:id="rId6"/>
    <p:sldId id="261" r:id="rId7"/>
    <p:sldId id="263" r:id="rId8"/>
    <p:sldId id="264" r:id="rId9"/>
    <p:sldId id="265" r:id="rId10"/>
    <p:sldId id="266" r:id="rId11"/>
    <p:sldId id="267" r:id="rId12"/>
    <p:sldId id="301" r:id="rId13"/>
    <p:sldId id="307" r:id="rId14"/>
    <p:sldId id="308" r:id="rId15"/>
    <p:sldId id="309" r:id="rId16"/>
    <p:sldId id="304" r:id="rId17"/>
    <p:sldId id="303" r:id="rId18"/>
    <p:sldId id="310" r:id="rId19"/>
    <p:sldId id="312" r:id="rId20"/>
    <p:sldId id="311" r:id="rId21"/>
    <p:sldId id="315" r:id="rId22"/>
    <p:sldId id="314" r:id="rId23"/>
    <p:sldId id="321" r:id="rId24"/>
    <p:sldId id="317" r:id="rId25"/>
    <p:sldId id="316" r:id="rId26"/>
    <p:sldId id="270" r:id="rId27"/>
    <p:sldId id="273" r:id="rId28"/>
    <p:sldId id="274" r:id="rId29"/>
    <p:sldId id="322" r:id="rId30"/>
    <p:sldId id="323" r:id="rId31"/>
    <p:sldId id="325" r:id="rId32"/>
    <p:sldId id="275" r:id="rId33"/>
    <p:sldId id="276" r:id="rId34"/>
    <p:sldId id="277" r:id="rId35"/>
    <p:sldId id="278" r:id="rId36"/>
    <p:sldId id="279" r:id="rId37"/>
    <p:sldId id="280" r:id="rId38"/>
    <p:sldId id="281" r:id="rId39"/>
    <p:sldId id="282" r:id="rId40"/>
    <p:sldId id="283" r:id="rId41"/>
    <p:sldId id="290" r:id="rId42"/>
    <p:sldId id="293" r:id="rId43"/>
    <p:sldId id="284" r:id="rId44"/>
    <p:sldId id="285" r:id="rId45"/>
    <p:sldId id="286" r:id="rId46"/>
    <p:sldId id="287" r:id="rId47"/>
    <p:sldId id="288" r:id="rId48"/>
    <p:sldId id="289" r:id="rId49"/>
    <p:sldId id="327" r:id="rId50"/>
  </p:sldIdLst>
  <p:sldSz cx="9144000" cy="5143500" type="screen16x9"/>
  <p:notesSz cx="9144000" cy="51435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50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Титульный слайд">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685800" y="1597819"/>
            <a:ext cx="7772400" cy="1102519"/>
          </a:xfrm>
        </p:spPr>
        <p:txBody>
          <a:bodyPr/>
          <a:lstStyle/>
          <a:p>
            <a:pPr>
              <a:defRPr/>
            </a:pPr>
            <a:r>
              <a:rPr lang="ru-RU"/>
              <a:t>Образец заголовка</a:t>
            </a:r>
            <a:endParaRPr/>
          </a:p>
        </p:txBody>
      </p:sp>
      <p:sp>
        <p:nvSpPr>
          <p:cNvPr id="3" name="Подзаголовок 2"/>
          <p:cNvSpPr>
            <a:spLocks noGrp="1"/>
          </p:cNvSpPr>
          <p:nvPr>
            <p:ph type="subTitle" idx="1"/>
          </p:nvPr>
        </p:nvSpPr>
        <p:spPr bwMode="auto">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ru-RU"/>
              <a:t>Образец подзаголовка</a:t>
            </a:r>
            <a:endParaRPr/>
          </a:p>
        </p:txBody>
      </p:sp>
      <p:sp>
        <p:nvSpPr>
          <p:cNvPr id="4" name="Дата 3"/>
          <p:cNvSpPr>
            <a:spLocks noGrp="1"/>
          </p:cNvSpPr>
          <p:nvPr>
            <p:ph type="dt" sz="half" idx="10"/>
          </p:nvPr>
        </p:nvSpPr>
        <p:spPr bwMode="auto"/>
        <p:txBody>
          <a:bodyPr/>
          <a:lstStyle/>
          <a:p>
            <a:pPr>
              <a:defRPr/>
            </a:pPr>
            <a:fld id="{95E3D4C2-34CD-465A-A8A2-174F961BA0EE}" type="datetimeFigureOut">
              <a:rPr lang="ru-RU"/>
              <a:t>05.12.2022</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EB81B22D-6BD5-445C-8E95-855BC366B2CB}" type="slidenum">
              <a:rPr lang="ru-RU"/>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Заголовок и вертикальный текс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Вертикальный текст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95E3D4C2-34CD-465A-A8A2-174F961BA0EE}" type="datetimeFigureOut">
              <a:rPr lang="ru-RU"/>
              <a:t>05.12.2022</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EB81B22D-6BD5-445C-8E95-855BC366B2CB}" type="slidenum">
              <a:rPr lang="ru-RU"/>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Вертикальный заголовок и текст">
    <p:spTree>
      <p:nvGrpSpPr>
        <p:cNvPr id="1" name=""/>
        <p:cNvGrpSpPr/>
        <p:nvPr/>
      </p:nvGrpSpPr>
      <p:grpSpPr bwMode="auto">
        <a:xfrm>
          <a:off x="0" y="0"/>
          <a:ext cx="0" cy="0"/>
          <a:chOff x="0" y="0"/>
          <a:chExt cx="0" cy="0"/>
        </a:xfrm>
      </p:grpSpPr>
      <p:sp>
        <p:nvSpPr>
          <p:cNvPr id="2" name="Вертикальный заголовок 1"/>
          <p:cNvSpPr>
            <a:spLocks noGrp="1"/>
          </p:cNvSpPr>
          <p:nvPr>
            <p:ph type="title" orient="vert"/>
          </p:nvPr>
        </p:nvSpPr>
        <p:spPr bwMode="auto">
          <a:xfrm>
            <a:off x="6629400" y="205979"/>
            <a:ext cx="2057400" cy="4388644"/>
          </a:xfrm>
        </p:spPr>
        <p:txBody>
          <a:bodyPr vert="eaVert"/>
          <a:lstStyle/>
          <a:p>
            <a:pPr>
              <a:defRPr/>
            </a:pPr>
            <a:r>
              <a:rPr lang="ru-RU"/>
              <a:t>Образец заголовка</a:t>
            </a:r>
            <a:endParaRPr/>
          </a:p>
        </p:txBody>
      </p:sp>
      <p:sp>
        <p:nvSpPr>
          <p:cNvPr id="3" name="Вертикальный текст 2"/>
          <p:cNvSpPr>
            <a:spLocks noGrp="1"/>
          </p:cNvSpPr>
          <p:nvPr>
            <p:ph type="body" orient="vert" idx="1"/>
          </p:nvPr>
        </p:nvSpPr>
        <p:spPr bwMode="auto">
          <a:xfrm>
            <a:off x="457200" y="205979"/>
            <a:ext cx="6019800" cy="4388644"/>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95E3D4C2-34CD-465A-A8A2-174F961BA0EE}" type="datetimeFigureOut">
              <a:rPr lang="ru-RU"/>
              <a:t>05.12.2022</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EB81B22D-6BD5-445C-8E95-855BC366B2CB}" type="slidenum">
              <a:rPr lang="ru-RU"/>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Заголовок и объек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Объект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95E3D4C2-34CD-465A-A8A2-174F961BA0EE}" type="datetimeFigureOut">
              <a:rPr lang="ru-RU"/>
              <a:t>05.12.2022</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EB81B22D-6BD5-445C-8E95-855BC366B2CB}" type="slidenum">
              <a:rPr lang="ru-RU"/>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Заголовок раздел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722313" y="3305176"/>
            <a:ext cx="7772400" cy="1021556"/>
          </a:xfrm>
        </p:spPr>
        <p:txBody>
          <a:bodyPr anchor="t"/>
          <a:lstStyle>
            <a:lvl1pPr algn="l">
              <a:defRPr sz="4000" b="1" cap="all"/>
            </a:lvl1pPr>
          </a:lstStyle>
          <a:p>
            <a:pPr>
              <a:defRPr/>
            </a:pPr>
            <a:r>
              <a:rPr lang="ru-RU"/>
              <a:t>Образец заголовка</a:t>
            </a:r>
            <a:endParaRPr/>
          </a:p>
        </p:txBody>
      </p:sp>
      <p:sp>
        <p:nvSpPr>
          <p:cNvPr id="3" name="Текст 2"/>
          <p:cNvSpPr>
            <a:spLocks noGrp="1"/>
          </p:cNvSpPr>
          <p:nvPr>
            <p:ph type="body" idx="1"/>
          </p:nvPr>
        </p:nvSpPr>
        <p:spPr bwMode="auto">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ru-RU"/>
              <a:t>Образец текста</a:t>
            </a:r>
            <a:endParaRPr/>
          </a:p>
        </p:txBody>
      </p:sp>
      <p:sp>
        <p:nvSpPr>
          <p:cNvPr id="4" name="Дата 3"/>
          <p:cNvSpPr>
            <a:spLocks noGrp="1"/>
          </p:cNvSpPr>
          <p:nvPr>
            <p:ph type="dt" sz="half" idx="10"/>
          </p:nvPr>
        </p:nvSpPr>
        <p:spPr bwMode="auto"/>
        <p:txBody>
          <a:bodyPr/>
          <a:lstStyle/>
          <a:p>
            <a:pPr>
              <a:defRPr/>
            </a:pPr>
            <a:fld id="{95E3D4C2-34CD-465A-A8A2-174F961BA0EE}" type="datetimeFigureOut">
              <a:rPr lang="ru-RU"/>
              <a:t>05.12.2022</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EB81B22D-6BD5-445C-8E95-855BC366B2CB}" type="slidenum">
              <a:rPr lang="ru-RU"/>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Два объект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Объект 2"/>
          <p:cNvSpPr>
            <a:spLocks noGrp="1"/>
          </p:cNvSpPr>
          <p:nvPr>
            <p:ph sz="half" idx="1"/>
          </p:nvPr>
        </p:nvSpPr>
        <p:spPr bwMode="auto">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Объект 3"/>
          <p:cNvSpPr>
            <a:spLocks noGrp="1"/>
          </p:cNvSpPr>
          <p:nvPr>
            <p:ph sz="half" idx="2"/>
          </p:nvPr>
        </p:nvSpPr>
        <p:spPr bwMode="auto">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5" name="Дата 4"/>
          <p:cNvSpPr>
            <a:spLocks noGrp="1"/>
          </p:cNvSpPr>
          <p:nvPr>
            <p:ph type="dt" sz="half" idx="10"/>
          </p:nvPr>
        </p:nvSpPr>
        <p:spPr bwMode="auto"/>
        <p:txBody>
          <a:bodyPr/>
          <a:lstStyle/>
          <a:p>
            <a:pPr>
              <a:defRPr/>
            </a:pPr>
            <a:fld id="{95E3D4C2-34CD-465A-A8A2-174F961BA0EE}" type="datetimeFigureOut">
              <a:rPr lang="ru-RU"/>
              <a:t>05.12.2022</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EB81B22D-6BD5-445C-8E95-855BC366B2CB}" type="slidenum">
              <a:rPr lang="ru-RU"/>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Сравнение">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lvl1pPr>
              <a:defRPr/>
            </a:lvl1pPr>
          </a:lstStyle>
          <a:p>
            <a:pPr>
              <a:defRPr/>
            </a:pPr>
            <a:r>
              <a:rPr lang="ru-RU"/>
              <a:t>Образец заголовка</a:t>
            </a:r>
            <a:endParaRPr/>
          </a:p>
        </p:txBody>
      </p:sp>
      <p:sp>
        <p:nvSpPr>
          <p:cNvPr id="3" name="Текст 2"/>
          <p:cNvSpPr>
            <a:spLocks noGrp="1"/>
          </p:cNvSpPr>
          <p:nvPr>
            <p:ph type="body" idx="1"/>
          </p:nvPr>
        </p:nvSpPr>
        <p:spPr bwMode="auto">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4" name="Объект 3"/>
          <p:cNvSpPr>
            <a:spLocks noGrp="1"/>
          </p:cNvSpPr>
          <p:nvPr>
            <p:ph sz="half" idx="2"/>
          </p:nvPr>
        </p:nvSpPr>
        <p:spPr bwMode="auto">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5" name="Текст 4"/>
          <p:cNvSpPr>
            <a:spLocks noGrp="1"/>
          </p:cNvSpPr>
          <p:nvPr>
            <p:ph type="body" sz="quarter" idx="3"/>
          </p:nvPr>
        </p:nvSpPr>
        <p:spPr bwMode="auto">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Объект 5"/>
          <p:cNvSpPr>
            <a:spLocks noGrp="1"/>
          </p:cNvSpPr>
          <p:nvPr>
            <p:ph sz="quarter" idx="4"/>
          </p:nvPr>
        </p:nvSpPr>
        <p:spPr bwMode="auto">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7" name="Дата 6"/>
          <p:cNvSpPr>
            <a:spLocks noGrp="1"/>
          </p:cNvSpPr>
          <p:nvPr>
            <p:ph type="dt" sz="half" idx="10"/>
          </p:nvPr>
        </p:nvSpPr>
        <p:spPr bwMode="auto"/>
        <p:txBody>
          <a:bodyPr/>
          <a:lstStyle/>
          <a:p>
            <a:pPr>
              <a:defRPr/>
            </a:pPr>
            <a:fld id="{95E3D4C2-34CD-465A-A8A2-174F961BA0EE}" type="datetimeFigureOut">
              <a:rPr lang="ru-RU"/>
              <a:t>05.12.2022</a:t>
            </a:fld>
            <a:endParaRPr lang="ru-RU"/>
          </a:p>
        </p:txBody>
      </p:sp>
      <p:sp>
        <p:nvSpPr>
          <p:cNvPr id="8" name="Нижний колонтитул 7"/>
          <p:cNvSpPr>
            <a:spLocks noGrp="1"/>
          </p:cNvSpPr>
          <p:nvPr>
            <p:ph type="ftr" sz="quarter" idx="11"/>
          </p:nvPr>
        </p:nvSpPr>
        <p:spPr bwMode="auto"/>
        <p:txBody>
          <a:bodyPr/>
          <a:lstStyle/>
          <a:p>
            <a:pPr>
              <a:defRPr/>
            </a:pPr>
            <a:endParaRPr lang="ru-RU"/>
          </a:p>
        </p:txBody>
      </p:sp>
      <p:sp>
        <p:nvSpPr>
          <p:cNvPr id="9" name="Номер слайда 8"/>
          <p:cNvSpPr>
            <a:spLocks noGrp="1"/>
          </p:cNvSpPr>
          <p:nvPr>
            <p:ph type="sldNum" sz="quarter" idx="12"/>
          </p:nvPr>
        </p:nvSpPr>
        <p:spPr bwMode="auto"/>
        <p:txBody>
          <a:bodyPr/>
          <a:lstStyle/>
          <a:p>
            <a:pPr>
              <a:defRPr/>
            </a:pPr>
            <a:fld id="{EB81B22D-6BD5-445C-8E95-855BC366B2CB}" type="slidenum">
              <a:rPr lang="ru-RU"/>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Только заголовок">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Дата 2"/>
          <p:cNvSpPr>
            <a:spLocks noGrp="1"/>
          </p:cNvSpPr>
          <p:nvPr>
            <p:ph type="dt" sz="half" idx="10"/>
          </p:nvPr>
        </p:nvSpPr>
        <p:spPr bwMode="auto"/>
        <p:txBody>
          <a:bodyPr/>
          <a:lstStyle/>
          <a:p>
            <a:pPr>
              <a:defRPr/>
            </a:pPr>
            <a:fld id="{95E3D4C2-34CD-465A-A8A2-174F961BA0EE}" type="datetimeFigureOut">
              <a:rPr lang="ru-RU"/>
              <a:t>05.12.2022</a:t>
            </a:fld>
            <a:endParaRPr lang="ru-RU"/>
          </a:p>
        </p:txBody>
      </p:sp>
      <p:sp>
        <p:nvSpPr>
          <p:cNvPr id="4" name="Нижний колонтитул 3"/>
          <p:cNvSpPr>
            <a:spLocks noGrp="1"/>
          </p:cNvSpPr>
          <p:nvPr>
            <p:ph type="ftr" sz="quarter" idx="11"/>
          </p:nvPr>
        </p:nvSpPr>
        <p:spPr bwMode="auto"/>
        <p:txBody>
          <a:bodyPr/>
          <a:lstStyle/>
          <a:p>
            <a:pPr>
              <a:defRPr/>
            </a:pPr>
            <a:endParaRPr lang="ru-RU"/>
          </a:p>
        </p:txBody>
      </p:sp>
      <p:sp>
        <p:nvSpPr>
          <p:cNvPr id="5" name="Номер слайда 4"/>
          <p:cNvSpPr>
            <a:spLocks noGrp="1"/>
          </p:cNvSpPr>
          <p:nvPr>
            <p:ph type="sldNum" sz="quarter" idx="12"/>
          </p:nvPr>
        </p:nvSpPr>
        <p:spPr bwMode="auto"/>
        <p:txBody>
          <a:bodyPr/>
          <a:lstStyle/>
          <a:p>
            <a:pPr>
              <a:defRPr/>
            </a:pPr>
            <a:fld id="{EB81B22D-6BD5-445C-8E95-855BC366B2CB}" type="slidenum">
              <a:rPr lang="ru-RU"/>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Пустой слайд">
    <p:spTree>
      <p:nvGrpSpPr>
        <p:cNvPr id="1" name=""/>
        <p:cNvGrpSpPr/>
        <p:nvPr/>
      </p:nvGrpSpPr>
      <p:grpSpPr bwMode="auto">
        <a:xfrm>
          <a:off x="0" y="0"/>
          <a:ext cx="0" cy="0"/>
          <a:chOff x="0" y="0"/>
          <a:chExt cx="0" cy="0"/>
        </a:xfrm>
      </p:grpSpPr>
      <p:sp>
        <p:nvSpPr>
          <p:cNvPr id="2" name="Дата 1"/>
          <p:cNvSpPr>
            <a:spLocks noGrp="1"/>
          </p:cNvSpPr>
          <p:nvPr>
            <p:ph type="dt" sz="half" idx="10"/>
          </p:nvPr>
        </p:nvSpPr>
        <p:spPr bwMode="auto"/>
        <p:txBody>
          <a:bodyPr/>
          <a:lstStyle/>
          <a:p>
            <a:pPr>
              <a:defRPr/>
            </a:pPr>
            <a:fld id="{95E3D4C2-34CD-465A-A8A2-174F961BA0EE}" type="datetimeFigureOut">
              <a:rPr lang="ru-RU"/>
              <a:t>05.12.2022</a:t>
            </a:fld>
            <a:endParaRPr lang="ru-RU"/>
          </a:p>
        </p:txBody>
      </p:sp>
      <p:sp>
        <p:nvSpPr>
          <p:cNvPr id="3" name="Нижний колонтитул 2"/>
          <p:cNvSpPr>
            <a:spLocks noGrp="1"/>
          </p:cNvSpPr>
          <p:nvPr>
            <p:ph type="ftr" sz="quarter" idx="11"/>
          </p:nvPr>
        </p:nvSpPr>
        <p:spPr bwMode="auto"/>
        <p:txBody>
          <a:bodyPr/>
          <a:lstStyle/>
          <a:p>
            <a:pPr>
              <a:defRPr/>
            </a:pPr>
            <a:endParaRPr lang="ru-RU"/>
          </a:p>
        </p:txBody>
      </p:sp>
      <p:sp>
        <p:nvSpPr>
          <p:cNvPr id="4" name="Номер слайда 3"/>
          <p:cNvSpPr>
            <a:spLocks noGrp="1"/>
          </p:cNvSpPr>
          <p:nvPr>
            <p:ph type="sldNum" sz="quarter" idx="12"/>
          </p:nvPr>
        </p:nvSpPr>
        <p:spPr bwMode="auto"/>
        <p:txBody>
          <a:bodyPr/>
          <a:lstStyle/>
          <a:p>
            <a:pPr>
              <a:defRPr/>
            </a:pPr>
            <a:fld id="{EB81B22D-6BD5-445C-8E95-855BC366B2CB}" type="slidenum">
              <a:rPr lang="ru-RU"/>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Объект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457201" y="204787"/>
            <a:ext cx="3008313" cy="871538"/>
          </a:xfrm>
        </p:spPr>
        <p:txBody>
          <a:bodyPr anchor="b"/>
          <a:lstStyle>
            <a:lvl1pPr algn="l">
              <a:defRPr sz="2000" b="1"/>
            </a:lvl1pPr>
          </a:lstStyle>
          <a:p>
            <a:pPr>
              <a:defRPr/>
            </a:pPr>
            <a:r>
              <a:rPr lang="ru-RU"/>
              <a:t>Образец заголовка</a:t>
            </a:r>
            <a:endParaRPr/>
          </a:p>
        </p:txBody>
      </p:sp>
      <p:sp>
        <p:nvSpPr>
          <p:cNvPr id="3" name="Объект 2"/>
          <p:cNvSpPr>
            <a:spLocks noGrp="1"/>
          </p:cNvSpPr>
          <p:nvPr>
            <p:ph idx="1"/>
          </p:nvPr>
        </p:nvSpPr>
        <p:spPr bwMode="auto">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Текст 3"/>
          <p:cNvSpPr>
            <a:spLocks noGrp="1"/>
          </p:cNvSpPr>
          <p:nvPr>
            <p:ph type="body" sz="half" idx="2"/>
          </p:nvPr>
        </p:nvSpPr>
        <p:spPr bwMode="auto">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95E3D4C2-34CD-465A-A8A2-174F961BA0EE}" type="datetimeFigureOut">
              <a:rPr lang="ru-RU"/>
              <a:t>05.12.2022</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EB81B22D-6BD5-445C-8E95-855BC366B2CB}" type="slidenum">
              <a:rPr lang="ru-RU"/>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Рисунок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1792288" y="3600450"/>
            <a:ext cx="5486400" cy="425054"/>
          </a:xfrm>
        </p:spPr>
        <p:txBody>
          <a:bodyPr anchor="b"/>
          <a:lstStyle>
            <a:lvl1pPr algn="l">
              <a:defRPr sz="2000" b="1"/>
            </a:lvl1pPr>
          </a:lstStyle>
          <a:p>
            <a:pPr>
              <a:defRPr/>
            </a:pPr>
            <a:r>
              <a:rPr lang="ru-RU"/>
              <a:t>Образец заголовка</a:t>
            </a:r>
            <a:endParaRPr/>
          </a:p>
        </p:txBody>
      </p:sp>
      <p:sp>
        <p:nvSpPr>
          <p:cNvPr id="3" name="Рисунок 2"/>
          <p:cNvSpPr>
            <a:spLocks noGrp="1"/>
          </p:cNvSpPr>
          <p:nvPr>
            <p:ph type="pic" idx="1"/>
          </p:nvPr>
        </p:nvSpPr>
        <p:spPr bwMode="auto">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ru-RU"/>
          </a:p>
        </p:txBody>
      </p:sp>
      <p:sp>
        <p:nvSpPr>
          <p:cNvPr id="4" name="Текст 3"/>
          <p:cNvSpPr>
            <a:spLocks noGrp="1"/>
          </p:cNvSpPr>
          <p:nvPr>
            <p:ph type="body" sz="half" idx="2"/>
          </p:nvPr>
        </p:nvSpPr>
        <p:spPr bwMode="auto">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95E3D4C2-34CD-465A-A8A2-174F961BA0EE}" type="datetimeFigureOut">
              <a:rPr lang="ru-RU"/>
              <a:t>05.12.2022</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EB81B22D-6BD5-445C-8E95-855BC366B2CB}" type="slidenum">
              <a:rPr lang="ru-RU"/>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457200" y="205979"/>
            <a:ext cx="8229600" cy="857250"/>
          </a:xfrm>
          <a:prstGeom prst="rect">
            <a:avLst/>
          </a:prstGeom>
        </p:spPr>
        <p:txBody>
          <a:bodyPr vert="horz" lIns="91440" tIns="45720" rIns="91440" bIns="45720" rtlCol="0" anchor="ctr">
            <a:normAutofit/>
          </a:bodyPr>
          <a:lstStyle/>
          <a:p>
            <a:pPr>
              <a:defRPr/>
            </a:pPr>
            <a:r>
              <a:rPr lang="ru-RU"/>
              <a:t>Образец заголовка</a:t>
            </a:r>
            <a:endParaRPr/>
          </a:p>
        </p:txBody>
      </p:sp>
      <p:sp>
        <p:nvSpPr>
          <p:cNvPr id="3" name="Текст 2"/>
          <p:cNvSpPr>
            <a:spLocks noGrp="1"/>
          </p:cNvSpPr>
          <p:nvPr>
            <p:ph type="body" idx="1"/>
          </p:nvPr>
        </p:nvSpPr>
        <p:spPr bwMode="auto">
          <a:xfrm>
            <a:off x="457200" y="1200151"/>
            <a:ext cx="8229600" cy="3394472"/>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2"/>
          </p:nvPr>
        </p:nvSpPr>
        <p:spPr bwMode="auto">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5E3D4C2-34CD-465A-A8A2-174F961BA0EE}" type="datetimeFigureOut">
              <a:rPr lang="ru-RU"/>
              <a:t>05.12.2022</a:t>
            </a:fld>
            <a:endParaRPr lang="ru-RU"/>
          </a:p>
        </p:txBody>
      </p:sp>
      <p:sp>
        <p:nvSpPr>
          <p:cNvPr id="5" name="Нижний колонтитул 4"/>
          <p:cNvSpPr>
            <a:spLocks noGrp="1"/>
          </p:cNvSpPr>
          <p:nvPr>
            <p:ph type="ftr" sz="quarter" idx="3"/>
          </p:nvPr>
        </p:nvSpPr>
        <p:spPr bwMode="auto">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bwMode="auto">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B81B22D-6BD5-445C-8E95-855BC366B2CB}" type="slidenum">
              <a:rPr lang="ru-RU"/>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e-univers.ru/info/publishers/izdatelstvo_intellekt_tsentr/" TargetMode="External"/><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8" Type="http://schemas.openxmlformats.org/officeDocument/2006/relationships/hyperlink" Target="https://urok.1sept.ru/" TargetMode="External"/><Relationship Id="rId13" Type="http://schemas.openxmlformats.org/officeDocument/2006/relationships/image" Target="../media/image39.emf"/><Relationship Id="rId18" Type="http://schemas.openxmlformats.org/officeDocument/2006/relationships/image" Target="../media/image42.png"/><Relationship Id="rId3" Type="http://schemas.openxmlformats.org/officeDocument/2006/relationships/image" Target="../media/image34.emf"/><Relationship Id="rId7" Type="http://schemas.openxmlformats.org/officeDocument/2006/relationships/image" Target="../media/image36.emf"/><Relationship Id="rId12" Type="http://schemas.openxmlformats.org/officeDocument/2006/relationships/hyperlink" Target="https://ok.ru/digital.september" TargetMode="External"/><Relationship Id="rId17" Type="http://schemas.openxmlformats.org/officeDocument/2006/relationships/image" Target="../media/image41.emf"/><Relationship Id="rId2" Type="http://schemas.openxmlformats.org/officeDocument/2006/relationships/hyperlink" Target="https://edu.1sept.ru/" TargetMode="External"/><Relationship Id="rId16" Type="http://schemas.openxmlformats.org/officeDocument/2006/relationships/hyperlink" Target="https://www.youtube.com/user/PervoeSentyabrya" TargetMode="External"/><Relationship Id="rId1" Type="http://schemas.openxmlformats.org/officeDocument/2006/relationships/slideLayout" Target="../slideLayouts/slideLayout1.xml"/><Relationship Id="rId6" Type="http://schemas.openxmlformats.org/officeDocument/2006/relationships/hyperlink" Target="https://1sept.ru/" TargetMode="External"/><Relationship Id="rId11" Type="http://schemas.openxmlformats.org/officeDocument/2006/relationships/image" Target="../media/image38.emf"/><Relationship Id="rId5" Type="http://schemas.openxmlformats.org/officeDocument/2006/relationships/image" Target="../media/image35.emf"/><Relationship Id="rId15" Type="http://schemas.openxmlformats.org/officeDocument/2006/relationships/image" Target="../media/image40.emf"/><Relationship Id="rId10" Type="http://schemas.openxmlformats.org/officeDocument/2006/relationships/hyperlink" Target="https://ds.1sept.ru/" TargetMode="External"/><Relationship Id="rId4" Type="http://schemas.openxmlformats.org/officeDocument/2006/relationships/hyperlink" Target="https://video.1sept.ru/" TargetMode="External"/><Relationship Id="rId9" Type="http://schemas.openxmlformats.org/officeDocument/2006/relationships/image" Target="../media/image37.emf"/><Relationship Id="rId14" Type="http://schemas.openxmlformats.org/officeDocument/2006/relationships/hyperlink" Target="https://vk.com/digital.septemb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79647935" name="TextBox 1979647934"/>
          <p:cNvSpPr txBox="1"/>
          <p:nvPr/>
        </p:nvSpPr>
        <p:spPr bwMode="auto">
          <a:xfrm>
            <a:off x="395536" y="730018"/>
            <a:ext cx="8462873" cy="2910092"/>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lang="ru-RU" sz="3600" b="1" dirty="0">
                <a:solidFill>
                  <a:schemeClr val="tx1"/>
                </a:solidFill>
                <a:ea typeface="Cambria"/>
                <a:cs typeface="Times New Roman"/>
              </a:rPr>
              <a:t>Пособия </a:t>
            </a:r>
            <a:r>
              <a:rPr lang="ru-RU" sz="3600" b="1" dirty="0" err="1">
                <a:solidFill>
                  <a:schemeClr val="tx1"/>
                </a:solidFill>
                <a:ea typeface="Cambria"/>
                <a:cs typeface="Times New Roman"/>
              </a:rPr>
              <a:t>Драбкиной</a:t>
            </a:r>
            <a:r>
              <a:rPr lang="ru-RU" sz="3600" b="1" dirty="0">
                <a:solidFill>
                  <a:schemeClr val="tx1"/>
                </a:solidFill>
                <a:ea typeface="Cambria"/>
                <a:cs typeface="Times New Roman"/>
              </a:rPr>
              <a:t> С.В., Субботина Д.И. – эффективные средства обучения, реализующие успешную модель для подготовки к ОГЭ и ЕГЭ по русскому языку</a:t>
            </a:r>
            <a:endParaRPr sz="3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98633195" name="TextBox 998633194"/>
          <p:cNvSpPr txBox="1"/>
          <p:nvPr/>
        </p:nvSpPr>
        <p:spPr bwMode="auto">
          <a:xfrm>
            <a:off x="251520" y="1291590"/>
            <a:ext cx="8712968" cy="1452321"/>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lang="ru-RU" dirty="0" smtClean="0">
                <a:latin typeface="Montserrat"/>
              </a:rPr>
              <a:t>	Содержатся </a:t>
            </a:r>
            <a:r>
              <a:rPr lang="ru-RU" dirty="0">
                <a:latin typeface="Montserrat"/>
              </a:rPr>
              <a:t>методические рекомендации по написанию сочинения-рассуждения, приводятся образцы сочинений.</a:t>
            </a:r>
            <a:endParaRPr dirty="0"/>
          </a:p>
          <a:p>
            <a:pPr algn="l">
              <a:defRPr/>
            </a:pPr>
            <a:r>
              <a:rPr lang="ru-RU" dirty="0">
                <a:latin typeface="Montserrat"/>
              </a:rPr>
              <a:t>	</a:t>
            </a:r>
            <a:r>
              <a:rPr lang="ru-RU" dirty="0" smtClean="0">
                <a:latin typeface="Montserrat"/>
              </a:rPr>
              <a:t>В </a:t>
            </a:r>
            <a:r>
              <a:rPr lang="ru-RU" dirty="0">
                <a:latin typeface="Montserrat"/>
              </a:rPr>
              <a:t>пособии помещены примерные варианты ЕГЭ 2023 года и отражены те изменения, которые произошли в содержании контрольно-измерительных материалов  ЕГЭ по русскому языку 2023 года.</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4819666" name="TextBox 54819665"/>
          <p:cNvSpPr txBox="1"/>
          <p:nvPr/>
        </p:nvSpPr>
        <p:spPr bwMode="auto">
          <a:xfrm>
            <a:off x="179512" y="555526"/>
            <a:ext cx="8784976" cy="2628605"/>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lang="ru-RU" dirty="0"/>
              <a:t>	Комментарий к каждому заданию тестовой части построен  по следующей </a:t>
            </a:r>
            <a:r>
              <a:rPr lang="ru-RU" dirty="0" smtClean="0"/>
              <a:t>схеме:</a:t>
            </a:r>
            <a:r>
              <a:rPr lang="ru-RU" dirty="0"/>
              <a:t> </a:t>
            </a:r>
            <a:r>
              <a:rPr lang="ru-RU" dirty="0" smtClean="0"/>
              <a:t>    1</a:t>
            </a:r>
            <a:r>
              <a:rPr lang="ru-RU" dirty="0"/>
              <a:t>. Формулировка задания.</a:t>
            </a:r>
            <a:endParaRPr dirty="0"/>
          </a:p>
          <a:p>
            <a:pPr algn="just">
              <a:defRPr/>
            </a:pPr>
            <a:r>
              <a:rPr lang="ru-RU" dirty="0" smtClean="0"/>
              <a:t>	2</a:t>
            </a:r>
            <a:r>
              <a:rPr lang="ru-RU" dirty="0"/>
              <a:t>. Теоретический материал, представленный в сжатой и оптимально структурированной форме, повторение которого даёт возможность ученику справиться с тестовым заданием.</a:t>
            </a:r>
            <a:endParaRPr dirty="0"/>
          </a:p>
          <a:p>
            <a:pPr algn="just">
              <a:defRPr/>
            </a:pPr>
            <a:r>
              <a:rPr lang="ru-RU" dirty="0" smtClean="0"/>
              <a:t>	 </a:t>
            </a:r>
            <a:r>
              <a:rPr lang="ru-RU" dirty="0"/>
              <a:t>3. Алгоритм выполнения задания.</a:t>
            </a:r>
            <a:endParaRPr dirty="0"/>
          </a:p>
          <a:p>
            <a:pPr algn="just">
              <a:defRPr/>
            </a:pPr>
            <a:r>
              <a:rPr lang="ru-RU" dirty="0" smtClean="0"/>
              <a:t>	10 </a:t>
            </a:r>
            <a:r>
              <a:rPr lang="ru-RU" dirty="0"/>
              <a:t>вариантов в формате данного задания.</a:t>
            </a:r>
            <a:endParaRPr dirty="0"/>
          </a:p>
          <a:p>
            <a:pPr algn="just">
              <a:defRPr/>
            </a:pPr>
            <a:r>
              <a:rPr lang="ru-RU" dirty="0"/>
              <a:t>В конце пособия помещены 5 тестов в формате ЕГЭ 2022 и ключи, позволяющие узнать правильный ответ не только на тесты, но и на все задания, предлагаемые в пособии.</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72432963" name="TextBox 872432962"/>
          <p:cNvSpPr txBox="1"/>
          <p:nvPr/>
        </p:nvSpPr>
        <p:spPr bwMode="auto">
          <a:xfrm>
            <a:off x="323528" y="411510"/>
            <a:ext cx="8640960" cy="327782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lang="ru-RU" dirty="0">
                <a:latin typeface="Montserrat"/>
              </a:rPr>
              <a:t>1) В части 1 экзаменационной работы изменён порядок следования заданий на основе микротекста (1–3).</a:t>
            </a:r>
          </a:p>
          <a:p>
            <a:pPr algn="just">
              <a:defRPr/>
            </a:pPr>
            <a:r>
              <a:rPr lang="ru-RU" dirty="0">
                <a:latin typeface="Montserrat"/>
              </a:rPr>
              <a:t>2) В задании 2 (в КИМ 2022 года – задание 3) части 1 экзаменационной работы изменены формулировка, система ответов (множественный выбор) и спектр </a:t>
            </a:r>
            <a:r>
              <a:rPr lang="ru-RU" dirty="0" smtClean="0">
                <a:latin typeface="Montserrat"/>
              </a:rPr>
              <a:t>предъявляемого </a:t>
            </a:r>
            <a:r>
              <a:rPr lang="ru-RU" dirty="0">
                <a:latin typeface="Montserrat"/>
              </a:rPr>
              <a:t>языкового материала</a:t>
            </a:r>
            <a:r>
              <a:rPr lang="ru-RU" dirty="0" smtClean="0">
                <a:latin typeface="Montserrat"/>
              </a:rPr>
              <a:t>.</a:t>
            </a:r>
          </a:p>
          <a:p>
            <a:pPr algn="just">
              <a:defRPr/>
            </a:pPr>
            <a:r>
              <a:rPr lang="ru-RU" dirty="0">
                <a:latin typeface="Montserrat"/>
              </a:rPr>
              <a:t>3) Заданию 3 (в КИМ 2022 года – задание 1),  (как и 21, и 26 части 1 экзаменационной работы) присвоен статус </a:t>
            </a:r>
            <a:r>
              <a:rPr lang="ru-RU" dirty="0" smtClean="0">
                <a:latin typeface="Montserrat"/>
              </a:rPr>
              <a:t>задания </a:t>
            </a:r>
            <a:r>
              <a:rPr lang="ru-RU" dirty="0">
                <a:latin typeface="Montserrat"/>
              </a:rPr>
              <a:t>повышенного уровня с учётом </a:t>
            </a:r>
            <a:r>
              <a:rPr lang="ru-RU" dirty="0" smtClean="0">
                <a:latin typeface="Montserrat"/>
              </a:rPr>
              <a:t>расширения языкового </a:t>
            </a:r>
            <a:r>
              <a:rPr lang="ru-RU" dirty="0">
                <a:latin typeface="Montserrat"/>
              </a:rPr>
              <a:t>материала, предъявляемого в </a:t>
            </a:r>
            <a:r>
              <a:rPr lang="ru-RU" dirty="0" smtClean="0">
                <a:latin typeface="Montserrat"/>
              </a:rPr>
              <a:t>указанном задании. </a:t>
            </a:r>
            <a:r>
              <a:rPr lang="ru-RU" dirty="0">
                <a:latin typeface="Montserrat"/>
              </a:rPr>
              <a:t>Задание 3 (в КИМ 2022 года – задание 1) становится заданием не общелингвистического, а сугубо стилистического анализа текста. </a:t>
            </a:r>
          </a:p>
          <a:p>
            <a:pPr algn="just">
              <a:defRPr/>
            </a:pPr>
            <a:endParaRPr lang="ru-RU" dirty="0" smtClean="0">
              <a:latin typeface="Montserrat"/>
            </a:endParaRPr>
          </a:p>
          <a:p>
            <a:pPr>
              <a:defRPr/>
            </a:pPr>
            <a:endParaRPr lang="ru-RU" dirty="0">
              <a:latin typeface="Montserrat"/>
            </a:endParaRPr>
          </a:p>
        </p:txBody>
      </p:sp>
    </p:spTree>
    <p:extLst>
      <p:ext uri="{BB962C8B-B14F-4D97-AF65-F5344CB8AC3E}">
        <p14:creationId xmlns:p14="http://schemas.microsoft.com/office/powerpoint/2010/main" val="3079263958"/>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72432963" name="TextBox 872432962"/>
          <p:cNvSpPr txBox="1"/>
          <p:nvPr/>
        </p:nvSpPr>
        <p:spPr bwMode="auto">
          <a:xfrm>
            <a:off x="35496" y="584014"/>
            <a:ext cx="9073008" cy="2746906"/>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lang="ru-RU" dirty="0">
                <a:latin typeface="Montserrat"/>
              </a:rPr>
              <a:t>4) В задании 4 части 1 экзаменационной работы изменены формулировка и система ответов (множественный выбор), расширен предъявляемый языковой материал (обновлён Орфоэпический словник).</a:t>
            </a:r>
          </a:p>
          <a:p>
            <a:pPr algn="just">
              <a:defRPr/>
            </a:pPr>
            <a:r>
              <a:rPr lang="ru-RU" dirty="0">
                <a:latin typeface="Montserrat"/>
              </a:rPr>
              <a:t>5) В задании 5 части 1 экзаменационной работы расширен предъявляемый</a:t>
            </a:r>
          </a:p>
          <a:p>
            <a:pPr algn="just">
              <a:defRPr/>
            </a:pPr>
            <a:r>
              <a:rPr lang="ru-RU" dirty="0">
                <a:latin typeface="Montserrat"/>
              </a:rPr>
              <a:t>языковой материал (обновлён Словарик паронимов).</a:t>
            </a:r>
          </a:p>
          <a:p>
            <a:pPr algn="just">
              <a:defRPr/>
            </a:pPr>
            <a:r>
              <a:rPr lang="ru-RU" dirty="0">
                <a:latin typeface="Montserrat"/>
              </a:rPr>
              <a:t>6) В задании 9 части 1 экзаменационной работы изменены формулировка и спектр предъявляемого языкового материала (задание по формату стало аналогичным орфографическим заданиям 10–12).</a:t>
            </a:r>
          </a:p>
          <a:p>
            <a:pPr algn="just">
              <a:defRPr/>
            </a:pPr>
            <a:r>
              <a:rPr lang="ru-RU" dirty="0">
                <a:latin typeface="Montserrat"/>
              </a:rPr>
              <a:t>8) Изменена формулировка задания 27 части 2 </a:t>
            </a:r>
          </a:p>
          <a:p>
            <a:pPr algn="just">
              <a:defRPr/>
            </a:pPr>
            <a:r>
              <a:rPr lang="ru-RU" dirty="0" smtClean="0">
                <a:latin typeface="Montserrat"/>
              </a:rPr>
              <a:t>по </a:t>
            </a:r>
            <a:r>
              <a:rPr lang="ru-RU" dirty="0">
                <a:latin typeface="Montserrat"/>
              </a:rPr>
              <a:t>критерию К2 </a:t>
            </a:r>
            <a:r>
              <a:rPr lang="ru-RU" dirty="0" smtClean="0">
                <a:latin typeface="Montserrat"/>
              </a:rPr>
              <a:t>(балл уменьшен </a:t>
            </a:r>
            <a:r>
              <a:rPr lang="ru-RU" dirty="0">
                <a:latin typeface="Montserrat"/>
              </a:rPr>
              <a:t>с 6 до 5). </a:t>
            </a:r>
          </a:p>
        </p:txBody>
      </p:sp>
    </p:spTree>
    <p:extLst>
      <p:ext uri="{BB962C8B-B14F-4D97-AF65-F5344CB8AC3E}">
        <p14:creationId xmlns:p14="http://schemas.microsoft.com/office/powerpoint/2010/main" val="1612864206"/>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72432963" name="TextBox 872432962"/>
          <p:cNvSpPr txBox="1"/>
          <p:nvPr/>
        </p:nvSpPr>
        <p:spPr bwMode="auto">
          <a:xfrm>
            <a:off x="264908" y="584014"/>
            <a:ext cx="8692025" cy="2746906"/>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lang="ru-RU" dirty="0">
                <a:latin typeface="Montserrat"/>
              </a:rPr>
              <a:t>	</a:t>
            </a:r>
            <a:r>
              <a:rPr lang="ru-RU" dirty="0" smtClean="0">
                <a:latin typeface="Montserrat"/>
              </a:rPr>
              <a:t>Изменили </a:t>
            </a:r>
            <a:r>
              <a:rPr lang="ru-RU" dirty="0">
                <a:latin typeface="Montserrat"/>
              </a:rPr>
              <a:t>порядок следования заданий 1–3 на основе микротекста. </a:t>
            </a:r>
            <a:r>
              <a:rPr lang="ru-RU" dirty="0" smtClean="0">
                <a:latin typeface="Montserrat"/>
              </a:rPr>
              <a:t>Первым </a:t>
            </a:r>
            <a:r>
              <a:rPr lang="ru-RU" dirty="0">
                <a:latin typeface="Montserrat"/>
              </a:rPr>
              <a:t>заданием стало то, которое было вторым заданием в КИМ </a:t>
            </a:r>
            <a:r>
              <a:rPr lang="ru-RU" dirty="0" smtClean="0">
                <a:latin typeface="Montserrat"/>
              </a:rPr>
              <a:t>	2022 </a:t>
            </a:r>
            <a:r>
              <a:rPr lang="ru-RU" dirty="0">
                <a:latin typeface="Montserrat"/>
              </a:rPr>
              <a:t>года.</a:t>
            </a:r>
          </a:p>
          <a:p>
            <a:pPr algn="just">
              <a:defRPr/>
            </a:pPr>
            <a:r>
              <a:rPr lang="ru-RU" dirty="0">
                <a:latin typeface="Montserrat"/>
              </a:rPr>
              <a:t>	</a:t>
            </a:r>
            <a:r>
              <a:rPr lang="ru-RU" dirty="0" smtClean="0">
                <a:latin typeface="Montserrat"/>
              </a:rPr>
              <a:t>Это </a:t>
            </a:r>
            <a:r>
              <a:rPr lang="ru-RU" dirty="0">
                <a:latin typeface="Montserrat"/>
              </a:rPr>
              <a:t>задание проверяет </a:t>
            </a:r>
            <a:r>
              <a:rPr lang="ru-RU" dirty="0" err="1">
                <a:latin typeface="Montserrat"/>
              </a:rPr>
              <a:t>сформированность</a:t>
            </a:r>
            <a:r>
              <a:rPr lang="ru-RU" dirty="0">
                <a:latin typeface="Montserrat"/>
              </a:rPr>
              <a:t> у экзаменуемых лингвистической компетенции, а также их способность понимать логику развития мысли автора в предъявленном для анализа мини-тексте, выявлять отношения между предложениями текста и определять средства связи между предложениями, подбирая пропущенное слово самостоятельно в соответствии с заданными морфологическими характеристиками</a:t>
            </a:r>
            <a:r>
              <a:rPr lang="ru-RU" dirty="0" smtClean="0">
                <a:latin typeface="Montserrat"/>
              </a:rPr>
              <a:t>.</a:t>
            </a:r>
          </a:p>
          <a:p>
            <a:pPr marL="342900" indent="-342900">
              <a:buAutoNum type="arabicParenR"/>
              <a:defRPr/>
            </a:pPr>
            <a:endParaRPr lang="ru-RU" dirty="0" smtClean="0">
              <a:latin typeface="Montserrat"/>
            </a:endParaRPr>
          </a:p>
          <a:p>
            <a:pPr>
              <a:defRPr/>
            </a:pPr>
            <a:endParaRPr lang="ru-RU" dirty="0">
              <a:latin typeface="Montserrat"/>
            </a:endParaRPr>
          </a:p>
        </p:txBody>
      </p:sp>
    </p:spTree>
    <p:extLst>
      <p:ext uri="{BB962C8B-B14F-4D97-AF65-F5344CB8AC3E}">
        <p14:creationId xmlns:p14="http://schemas.microsoft.com/office/powerpoint/2010/main" val="317605318"/>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72432963" name="TextBox 872432962"/>
          <p:cNvSpPr txBox="1"/>
          <p:nvPr/>
        </p:nvSpPr>
        <p:spPr bwMode="auto">
          <a:xfrm>
            <a:off x="35496" y="584014"/>
            <a:ext cx="8921437" cy="4605107"/>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ru-RU" dirty="0">
                <a:latin typeface="Montserrat"/>
              </a:rPr>
              <a:t>	</a:t>
            </a:r>
            <a:r>
              <a:rPr lang="ru-RU" dirty="0" smtClean="0">
                <a:latin typeface="Montserrat"/>
              </a:rPr>
              <a:t>	СРЕДСТВА </a:t>
            </a:r>
            <a:r>
              <a:rPr lang="ru-RU" dirty="0">
                <a:latin typeface="Montserrat"/>
              </a:rPr>
              <a:t>СВЯЗИ ПРЕДЛОЖЕНИЙ В ТЕКСТЕ</a:t>
            </a:r>
          </a:p>
          <a:p>
            <a:pPr>
              <a:defRPr/>
            </a:pPr>
            <a:endParaRPr lang="ru-RU" dirty="0">
              <a:latin typeface="Montserrat"/>
            </a:endParaRPr>
          </a:p>
          <a:p>
            <a:pPr marL="342900" indent="-342900" algn="just">
              <a:buAutoNum type="arabicPeriod"/>
              <a:defRPr/>
            </a:pPr>
            <a:r>
              <a:rPr lang="ru-RU" dirty="0" smtClean="0">
                <a:latin typeface="Montserrat"/>
              </a:rPr>
              <a:t>Самостоятельно </a:t>
            </a:r>
            <a:r>
              <a:rPr lang="ru-RU" dirty="0">
                <a:latin typeface="Montserrat"/>
              </a:rPr>
              <a:t>подберите уточняющую частицу, которая должна стоять на месте пропуска во втором абзаце текста. Запишите эту частицу</a:t>
            </a:r>
            <a:r>
              <a:rPr lang="ru-RU" dirty="0" smtClean="0">
                <a:latin typeface="Montserrat"/>
              </a:rPr>
              <a:t>.</a:t>
            </a:r>
          </a:p>
          <a:p>
            <a:pPr algn="just">
              <a:defRPr/>
            </a:pPr>
            <a:r>
              <a:rPr lang="ru-RU" dirty="0" smtClean="0">
                <a:latin typeface="Montserrat"/>
              </a:rPr>
              <a:t>	Задание </a:t>
            </a:r>
            <a:r>
              <a:rPr lang="ru-RU" dirty="0">
                <a:latin typeface="Montserrat"/>
              </a:rPr>
              <a:t>требует знания морфологии, умения правильно определять части речи, чтобы подобрать именно ту языковую единицу для связи предложений в тексте, которая требуется по заданию. </a:t>
            </a:r>
            <a:r>
              <a:rPr lang="ru-RU" dirty="0" smtClean="0">
                <a:latin typeface="Montserrat"/>
              </a:rPr>
              <a:t>Чаще </a:t>
            </a:r>
            <a:r>
              <a:rPr lang="ru-RU" dirty="0">
                <a:latin typeface="Montserrat"/>
              </a:rPr>
              <a:t>всего по заданию нужно подобрать следующие средства связи: вводное слово (конструкция), производный или непроизводный предлог, </a:t>
            </a:r>
            <a:endParaRPr lang="ru-RU" dirty="0" smtClean="0">
              <a:latin typeface="Montserrat"/>
            </a:endParaRPr>
          </a:p>
          <a:p>
            <a:pPr algn="just">
              <a:defRPr/>
            </a:pPr>
            <a:r>
              <a:rPr lang="ru-RU" dirty="0" smtClean="0">
                <a:latin typeface="Montserrat"/>
              </a:rPr>
              <a:t>подчинительный </a:t>
            </a:r>
            <a:r>
              <a:rPr lang="ru-RU" dirty="0">
                <a:latin typeface="Montserrat"/>
              </a:rPr>
              <a:t>союз, </a:t>
            </a:r>
            <a:r>
              <a:rPr lang="ru-RU" dirty="0" smtClean="0">
                <a:latin typeface="Montserrat"/>
              </a:rPr>
              <a:t>сочинительный</a:t>
            </a:r>
          </a:p>
          <a:p>
            <a:pPr algn="just">
              <a:defRPr/>
            </a:pPr>
            <a:r>
              <a:rPr lang="ru-RU" dirty="0" smtClean="0">
                <a:latin typeface="Montserrat"/>
              </a:rPr>
              <a:t>союз</a:t>
            </a:r>
            <a:r>
              <a:rPr lang="ru-RU" dirty="0">
                <a:latin typeface="Montserrat"/>
              </a:rPr>
              <a:t>, </a:t>
            </a:r>
            <a:r>
              <a:rPr lang="ru-RU" dirty="0" smtClean="0">
                <a:latin typeface="Montserrat"/>
              </a:rPr>
              <a:t>частицу</a:t>
            </a:r>
            <a:r>
              <a:rPr lang="ru-RU" dirty="0">
                <a:latin typeface="Montserrat"/>
              </a:rPr>
              <a:t>, наречие, то есть те слова</a:t>
            </a:r>
            <a:r>
              <a:rPr lang="ru-RU" dirty="0" smtClean="0">
                <a:latin typeface="Montserrat"/>
              </a:rPr>
              <a:t>,</a:t>
            </a:r>
          </a:p>
          <a:p>
            <a:pPr algn="just">
              <a:defRPr/>
            </a:pPr>
            <a:r>
              <a:rPr lang="ru-RU" dirty="0" smtClean="0">
                <a:latin typeface="Montserrat"/>
              </a:rPr>
              <a:t> </a:t>
            </a:r>
            <a:r>
              <a:rPr lang="ru-RU" dirty="0">
                <a:latin typeface="Montserrat"/>
              </a:rPr>
              <a:t>которые связывают предложение </a:t>
            </a:r>
            <a:endParaRPr lang="ru-RU" dirty="0" smtClean="0">
              <a:latin typeface="Montserrat"/>
            </a:endParaRPr>
          </a:p>
          <a:p>
            <a:pPr algn="just">
              <a:defRPr/>
            </a:pPr>
            <a:r>
              <a:rPr lang="ru-RU" dirty="0" smtClean="0">
                <a:latin typeface="Montserrat"/>
              </a:rPr>
              <a:t>с </a:t>
            </a:r>
            <a:r>
              <a:rPr lang="ru-RU" dirty="0">
                <a:latin typeface="Montserrat"/>
              </a:rPr>
              <a:t>пропуском с предыдущим и </a:t>
            </a:r>
            <a:r>
              <a:rPr lang="ru-RU" dirty="0" smtClean="0">
                <a:latin typeface="Montserrat"/>
              </a:rPr>
              <a:t>вносят</a:t>
            </a:r>
          </a:p>
          <a:p>
            <a:pPr algn="just">
              <a:defRPr/>
            </a:pPr>
            <a:r>
              <a:rPr lang="ru-RU" dirty="0" smtClean="0">
                <a:latin typeface="Montserrat"/>
              </a:rPr>
              <a:t> </a:t>
            </a:r>
            <a:r>
              <a:rPr lang="ru-RU" dirty="0">
                <a:latin typeface="Montserrat"/>
              </a:rPr>
              <a:t>определённое значение в </a:t>
            </a:r>
            <a:r>
              <a:rPr lang="ru-RU" dirty="0" smtClean="0">
                <a:latin typeface="Montserrat"/>
              </a:rPr>
              <a:t>рассуждения</a:t>
            </a:r>
          </a:p>
          <a:p>
            <a:pPr algn="just">
              <a:defRPr/>
            </a:pPr>
            <a:r>
              <a:rPr lang="ru-RU" dirty="0" smtClean="0">
                <a:latin typeface="Montserrat"/>
              </a:rPr>
              <a:t> </a:t>
            </a:r>
            <a:r>
              <a:rPr lang="ru-RU" dirty="0">
                <a:latin typeface="Montserrat"/>
              </a:rPr>
              <a:t>автора исходного текста. </a:t>
            </a:r>
          </a:p>
          <a:p>
            <a:pPr marL="342900" indent="-342900">
              <a:buAutoNum type="arabicPeriod"/>
              <a:defRPr/>
            </a:pPr>
            <a:endParaRPr lang="ru-RU" dirty="0" smtClean="0">
              <a:latin typeface="Montserrat"/>
            </a:endParaRPr>
          </a:p>
          <a:p>
            <a:pPr>
              <a:defRPr/>
            </a:pPr>
            <a:endParaRPr lang="ru-RU" dirty="0">
              <a:latin typeface="Montserrat"/>
            </a:endParaRPr>
          </a:p>
        </p:txBody>
      </p:sp>
    </p:spTree>
    <p:extLst>
      <p:ext uri="{BB962C8B-B14F-4D97-AF65-F5344CB8AC3E}">
        <p14:creationId xmlns:p14="http://schemas.microsoft.com/office/powerpoint/2010/main" val="1693606549"/>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72432963" name="TextBox 872432962"/>
          <p:cNvSpPr txBox="1"/>
          <p:nvPr/>
        </p:nvSpPr>
        <p:spPr bwMode="auto">
          <a:xfrm>
            <a:off x="264908" y="584014"/>
            <a:ext cx="8692025" cy="2215991"/>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ctr">
              <a:defRPr/>
            </a:pPr>
            <a:r>
              <a:rPr lang="ru-RU" dirty="0" smtClean="0">
                <a:latin typeface="Montserrat"/>
              </a:rPr>
              <a:t>Задание </a:t>
            </a:r>
            <a:r>
              <a:rPr lang="ru-RU" dirty="0">
                <a:latin typeface="Montserrat"/>
              </a:rPr>
              <a:t>№ 2</a:t>
            </a:r>
          </a:p>
          <a:p>
            <a:pPr algn="ctr">
              <a:defRPr/>
            </a:pPr>
            <a:r>
              <a:rPr lang="ru-RU" dirty="0">
                <a:latin typeface="Montserrat"/>
              </a:rPr>
              <a:t>КОНТЕКСТНОЕ ОПРЕДЕЛЕНИЕ ЛЕКСИЧЕСКОГО ЗНАЧЕНИЯ</a:t>
            </a:r>
          </a:p>
          <a:p>
            <a:pPr algn="ctr">
              <a:defRPr/>
            </a:pPr>
            <a:r>
              <a:rPr lang="ru-RU" dirty="0">
                <a:latin typeface="Montserrat"/>
              </a:rPr>
              <a:t> МНОГОЗНАЧНЫХ СЛОВ</a:t>
            </a:r>
          </a:p>
          <a:p>
            <a:pPr algn="just">
              <a:defRPr/>
            </a:pPr>
            <a:r>
              <a:rPr lang="ru-RU" dirty="0">
                <a:latin typeface="Montserrat"/>
              </a:rPr>
              <a:t> В задании 2 (в КИМ 2022 г. – задание 3) части 1 экзаменационной работы изменены формулировка задания, система ответов (множественный выбор) и спектр предъявляемого языкового материала. </a:t>
            </a:r>
          </a:p>
          <a:p>
            <a:pPr>
              <a:defRPr/>
            </a:pPr>
            <a:endParaRPr lang="ru-RU" dirty="0" smtClean="0">
              <a:latin typeface="Montserrat"/>
            </a:endParaRPr>
          </a:p>
          <a:p>
            <a:pPr>
              <a:defRPr/>
            </a:pPr>
            <a:endParaRPr lang="ru-RU" dirty="0">
              <a:latin typeface="Montserrat"/>
            </a:endParaRPr>
          </a:p>
        </p:txBody>
      </p:sp>
    </p:spTree>
    <p:extLst>
      <p:ext uri="{BB962C8B-B14F-4D97-AF65-F5344CB8AC3E}">
        <p14:creationId xmlns:p14="http://schemas.microsoft.com/office/powerpoint/2010/main" val="3438735563"/>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72432963" name="TextBox 872432962"/>
          <p:cNvSpPr txBox="1"/>
          <p:nvPr/>
        </p:nvSpPr>
        <p:spPr bwMode="auto">
          <a:xfrm>
            <a:off x="323528" y="627534"/>
            <a:ext cx="8692025" cy="4605107"/>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ru-RU" dirty="0" smtClean="0">
                <a:latin typeface="Montserrat"/>
              </a:rPr>
              <a:t>В </a:t>
            </a:r>
            <a:r>
              <a:rPr lang="ru-RU" dirty="0">
                <a:latin typeface="Montserrat"/>
              </a:rPr>
              <a:t>тексте выделено пять слов. Укажите варианты ответов, в которых лексическое </a:t>
            </a:r>
            <a:r>
              <a:rPr lang="ru-RU" dirty="0" smtClean="0">
                <a:latin typeface="Montserrat"/>
              </a:rPr>
              <a:t>значение </a:t>
            </a:r>
            <a:r>
              <a:rPr lang="ru-RU" dirty="0">
                <a:latin typeface="Montserrat"/>
              </a:rPr>
              <a:t>выделенного слова соответствует его значению в данном тексте. Запишите номера ответов. </a:t>
            </a:r>
          </a:p>
          <a:p>
            <a:pPr>
              <a:defRPr/>
            </a:pPr>
            <a:r>
              <a:rPr lang="ru-RU" dirty="0">
                <a:latin typeface="Montserrat"/>
              </a:rPr>
              <a:t>1) ЯЗЫК. Совокупность средств выражения в словесном творчестве. Язык Пушкина.</a:t>
            </a:r>
          </a:p>
          <a:p>
            <a:pPr>
              <a:defRPr/>
            </a:pPr>
            <a:r>
              <a:rPr lang="ru-RU" dirty="0">
                <a:latin typeface="Montserrat"/>
              </a:rPr>
              <a:t>2) СМЕШИВАТЬ. Мешая, перемешивая, соединить. Смешать кашу с маслом.</a:t>
            </a:r>
          </a:p>
          <a:p>
            <a:pPr>
              <a:defRPr/>
            </a:pPr>
            <a:r>
              <a:rPr lang="ru-RU" dirty="0">
                <a:latin typeface="Montserrat"/>
              </a:rPr>
              <a:t>3) ПРИРОДА. Весь неорганический и органический мир в его противопоставлении </a:t>
            </a:r>
            <a:r>
              <a:rPr lang="ru-RU" dirty="0" smtClean="0">
                <a:latin typeface="Montserrat"/>
              </a:rPr>
              <a:t>человеку</a:t>
            </a:r>
            <a:r>
              <a:rPr lang="ru-RU" dirty="0">
                <a:latin typeface="Montserrat"/>
              </a:rPr>
              <a:t>. Охрана природы.</a:t>
            </a:r>
          </a:p>
          <a:p>
            <a:pPr>
              <a:defRPr/>
            </a:pPr>
            <a:r>
              <a:rPr lang="ru-RU" dirty="0">
                <a:latin typeface="Montserrat"/>
              </a:rPr>
              <a:t>4) МИР. Объединённое по каким-либо признакам человеческое общество, общественная среда, строй. Античный мир.</a:t>
            </a:r>
          </a:p>
          <a:p>
            <a:pPr>
              <a:defRPr/>
            </a:pPr>
            <a:r>
              <a:rPr lang="ru-RU" dirty="0">
                <a:latin typeface="Montserrat"/>
              </a:rPr>
              <a:t>5) ОСНОВА. Источник; главное, на чём </a:t>
            </a:r>
            <a:endParaRPr lang="ru-RU" dirty="0" smtClean="0">
              <a:latin typeface="Montserrat"/>
            </a:endParaRPr>
          </a:p>
          <a:p>
            <a:pPr>
              <a:defRPr/>
            </a:pPr>
            <a:r>
              <a:rPr lang="ru-RU" dirty="0" smtClean="0">
                <a:latin typeface="Montserrat"/>
              </a:rPr>
              <a:t>строится </a:t>
            </a:r>
            <a:r>
              <a:rPr lang="ru-RU" dirty="0">
                <a:latin typeface="Montserrat"/>
              </a:rPr>
              <a:t>что-нибудь, что является </a:t>
            </a:r>
            <a:r>
              <a:rPr lang="ru-RU" dirty="0" smtClean="0">
                <a:latin typeface="Montserrat"/>
              </a:rPr>
              <a:t>сущностью</a:t>
            </a:r>
          </a:p>
          <a:p>
            <a:pPr>
              <a:defRPr/>
            </a:pPr>
            <a:r>
              <a:rPr lang="ru-RU" dirty="0" smtClean="0">
                <a:latin typeface="Montserrat"/>
              </a:rPr>
              <a:t> </a:t>
            </a:r>
            <a:r>
              <a:rPr lang="ru-RU" dirty="0">
                <a:latin typeface="Montserrat"/>
              </a:rPr>
              <a:t>чего-нибудь. Экономическая основа </a:t>
            </a:r>
            <a:endParaRPr lang="ru-RU" dirty="0" smtClean="0">
              <a:latin typeface="Montserrat"/>
            </a:endParaRPr>
          </a:p>
          <a:p>
            <a:pPr>
              <a:defRPr/>
            </a:pPr>
            <a:r>
              <a:rPr lang="ru-RU" dirty="0" smtClean="0">
                <a:latin typeface="Montserrat"/>
              </a:rPr>
              <a:t>общества</a:t>
            </a:r>
            <a:r>
              <a:rPr lang="ru-RU" dirty="0">
                <a:latin typeface="Montserrat"/>
              </a:rPr>
              <a:t>.</a:t>
            </a:r>
          </a:p>
          <a:p>
            <a:pPr>
              <a:defRPr/>
            </a:pPr>
            <a:r>
              <a:rPr lang="ru-RU" dirty="0">
                <a:latin typeface="Montserrat"/>
              </a:rPr>
              <a:t>Ответ: ___________________________.</a:t>
            </a:r>
          </a:p>
          <a:p>
            <a:pPr>
              <a:defRPr/>
            </a:pPr>
            <a:endParaRPr lang="ru-RU" dirty="0" smtClean="0">
              <a:latin typeface="Montserrat"/>
            </a:endParaRPr>
          </a:p>
          <a:p>
            <a:pPr>
              <a:defRPr/>
            </a:pPr>
            <a:endParaRPr lang="ru-RU" dirty="0">
              <a:latin typeface="Montserrat"/>
            </a:endParaRPr>
          </a:p>
        </p:txBody>
      </p:sp>
    </p:spTree>
    <p:extLst>
      <p:ext uri="{BB962C8B-B14F-4D97-AF65-F5344CB8AC3E}">
        <p14:creationId xmlns:p14="http://schemas.microsoft.com/office/powerpoint/2010/main" val="2967542499"/>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72432963" name="TextBox 872432962"/>
          <p:cNvSpPr txBox="1"/>
          <p:nvPr/>
        </p:nvSpPr>
        <p:spPr bwMode="auto">
          <a:xfrm>
            <a:off x="264908" y="584014"/>
            <a:ext cx="8692025" cy="1950534"/>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lang="ru-RU" dirty="0" smtClean="0">
                <a:latin typeface="Montserrat"/>
              </a:rPr>
              <a:t>	Задания </a:t>
            </a:r>
            <a:r>
              <a:rPr lang="ru-RU" dirty="0">
                <a:latin typeface="Montserrat"/>
              </a:rPr>
              <a:t>3, которое в КИМ 2022 года было первым, </a:t>
            </a:r>
            <a:r>
              <a:rPr lang="ru-RU" dirty="0" smtClean="0">
                <a:latin typeface="Montserrat"/>
              </a:rPr>
              <a:t>требует сугубо </a:t>
            </a:r>
            <a:r>
              <a:rPr lang="ru-RU" dirty="0">
                <a:latin typeface="Montserrat"/>
              </a:rPr>
              <a:t>стилистического анализа текста. Для того чтобы выполнить задание № 3, надо знать квалификацию стилей речи и их характерные особенности: лексические, морфологические и синтаксические особенности научного, публицистического, официально-делового, художественного и разговорного стиля, то есть функциональное разнообразие языка.</a:t>
            </a:r>
            <a:endParaRPr lang="ru-RU" dirty="0" smtClean="0">
              <a:latin typeface="Montserrat"/>
            </a:endParaRPr>
          </a:p>
          <a:p>
            <a:pPr>
              <a:defRPr/>
            </a:pPr>
            <a:endParaRPr lang="ru-RU" dirty="0">
              <a:latin typeface="Montserrat"/>
            </a:endParaRPr>
          </a:p>
        </p:txBody>
      </p:sp>
    </p:spTree>
    <p:extLst>
      <p:ext uri="{BB962C8B-B14F-4D97-AF65-F5344CB8AC3E}">
        <p14:creationId xmlns:p14="http://schemas.microsoft.com/office/powerpoint/2010/main" val="4217976941"/>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72432963" name="TextBox 872432962"/>
          <p:cNvSpPr txBox="1"/>
          <p:nvPr/>
        </p:nvSpPr>
        <p:spPr bwMode="auto">
          <a:xfrm>
            <a:off x="251520" y="555526"/>
            <a:ext cx="8692025" cy="327782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ctr">
              <a:defRPr/>
            </a:pPr>
            <a:r>
              <a:rPr lang="ru-RU" dirty="0" smtClean="0">
                <a:latin typeface="Montserrat"/>
              </a:rPr>
              <a:t>Задание </a:t>
            </a:r>
            <a:r>
              <a:rPr lang="ru-RU" dirty="0">
                <a:latin typeface="Montserrat"/>
              </a:rPr>
              <a:t>№ 4</a:t>
            </a:r>
          </a:p>
          <a:p>
            <a:pPr algn="ctr">
              <a:defRPr/>
            </a:pPr>
            <a:r>
              <a:rPr lang="ru-RU" dirty="0">
                <a:latin typeface="Montserrat"/>
              </a:rPr>
              <a:t>ОРФОЭПИЧЕСКИЕ НОРМЫ РУССКОГО ЯЗЫКА</a:t>
            </a:r>
          </a:p>
          <a:p>
            <a:pPr>
              <a:defRPr/>
            </a:pPr>
            <a:r>
              <a:rPr lang="ru-RU" dirty="0">
                <a:latin typeface="Montserrat"/>
              </a:rPr>
              <a:t>	Формулировка задания:</a:t>
            </a:r>
          </a:p>
          <a:p>
            <a:pPr>
              <a:defRPr/>
            </a:pPr>
            <a:r>
              <a:rPr lang="ru-RU" dirty="0">
                <a:latin typeface="Montserrat"/>
              </a:rPr>
              <a:t>Укажите варианты ответов, в которых верно выделена буква, обозначающая ударный гласный звук. Запишите номера ответов.</a:t>
            </a:r>
          </a:p>
          <a:p>
            <a:pPr>
              <a:defRPr/>
            </a:pPr>
            <a:r>
              <a:rPr lang="ru-RU" dirty="0">
                <a:latin typeface="Montserrat"/>
              </a:rPr>
              <a:t>	</a:t>
            </a:r>
            <a:r>
              <a:rPr lang="ru-RU" dirty="0" smtClean="0">
                <a:latin typeface="Montserrat"/>
              </a:rPr>
              <a:t>1) </a:t>
            </a:r>
            <a:r>
              <a:rPr lang="ru-RU" dirty="0" err="1" smtClean="0">
                <a:latin typeface="Montserrat"/>
              </a:rPr>
              <a:t>сверлИшь</a:t>
            </a:r>
            <a:endParaRPr lang="ru-RU" dirty="0">
              <a:latin typeface="Montserrat"/>
            </a:endParaRPr>
          </a:p>
          <a:p>
            <a:pPr>
              <a:defRPr/>
            </a:pPr>
            <a:r>
              <a:rPr lang="ru-RU" dirty="0">
                <a:latin typeface="Montserrat"/>
              </a:rPr>
              <a:t>	</a:t>
            </a:r>
            <a:r>
              <a:rPr lang="ru-RU" dirty="0" smtClean="0">
                <a:latin typeface="Montserrat"/>
              </a:rPr>
              <a:t>2) </a:t>
            </a:r>
            <a:r>
              <a:rPr lang="ru-RU" dirty="0" err="1" smtClean="0">
                <a:latin typeface="Montserrat"/>
              </a:rPr>
              <a:t>зАперта</a:t>
            </a:r>
            <a:endParaRPr lang="ru-RU" dirty="0">
              <a:latin typeface="Montserrat"/>
            </a:endParaRPr>
          </a:p>
          <a:p>
            <a:pPr>
              <a:defRPr/>
            </a:pPr>
            <a:r>
              <a:rPr lang="ru-RU" dirty="0">
                <a:latin typeface="Montserrat"/>
              </a:rPr>
              <a:t>	</a:t>
            </a:r>
            <a:r>
              <a:rPr lang="ru-RU" dirty="0" smtClean="0">
                <a:latin typeface="Montserrat"/>
              </a:rPr>
              <a:t>3) </a:t>
            </a:r>
            <a:r>
              <a:rPr lang="ru-RU" dirty="0" err="1" smtClean="0">
                <a:latin typeface="Montserrat"/>
              </a:rPr>
              <a:t>исчерпАв</a:t>
            </a:r>
            <a:endParaRPr lang="ru-RU" dirty="0">
              <a:latin typeface="Montserrat"/>
            </a:endParaRPr>
          </a:p>
          <a:p>
            <a:pPr>
              <a:defRPr/>
            </a:pPr>
            <a:r>
              <a:rPr lang="ru-RU" dirty="0">
                <a:latin typeface="Montserrat"/>
              </a:rPr>
              <a:t>	</a:t>
            </a:r>
            <a:r>
              <a:rPr lang="ru-RU" dirty="0" smtClean="0">
                <a:latin typeface="Montserrat"/>
              </a:rPr>
              <a:t>4) </a:t>
            </a:r>
            <a:r>
              <a:rPr lang="ru-RU" dirty="0" err="1" smtClean="0">
                <a:latin typeface="Montserrat"/>
              </a:rPr>
              <a:t>мозАичный</a:t>
            </a:r>
            <a:endParaRPr lang="ru-RU" dirty="0">
              <a:latin typeface="Montserrat"/>
            </a:endParaRPr>
          </a:p>
          <a:p>
            <a:pPr>
              <a:defRPr/>
            </a:pPr>
            <a:r>
              <a:rPr lang="ru-RU" dirty="0">
                <a:latin typeface="Montserrat"/>
              </a:rPr>
              <a:t>	</a:t>
            </a:r>
            <a:r>
              <a:rPr lang="ru-RU" dirty="0" smtClean="0">
                <a:latin typeface="Montserrat"/>
              </a:rPr>
              <a:t>5) </a:t>
            </a:r>
            <a:r>
              <a:rPr lang="ru-RU" dirty="0" err="1" smtClean="0">
                <a:latin typeface="Montserrat"/>
              </a:rPr>
              <a:t>оптОвый</a:t>
            </a:r>
            <a:endParaRPr lang="ru-RU" dirty="0">
              <a:latin typeface="Montserrat"/>
            </a:endParaRPr>
          </a:p>
          <a:p>
            <a:pPr>
              <a:defRPr/>
            </a:pPr>
            <a:endParaRPr lang="ru-RU" dirty="0" smtClean="0">
              <a:latin typeface="Montserrat"/>
            </a:endParaRPr>
          </a:p>
          <a:p>
            <a:pPr>
              <a:defRPr/>
            </a:pPr>
            <a:endParaRPr lang="ru-RU" dirty="0">
              <a:latin typeface="Montserrat"/>
            </a:endParaRPr>
          </a:p>
        </p:txBody>
      </p:sp>
    </p:spTree>
    <p:extLst>
      <p:ext uri="{BB962C8B-B14F-4D97-AF65-F5344CB8AC3E}">
        <p14:creationId xmlns:p14="http://schemas.microsoft.com/office/powerpoint/2010/main" val="30363891"/>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32" name="Picture 8"/>
          <p:cNvPicPr>
            <a:picLocks noChangeAspect="1" noChangeArrowheads="1"/>
          </p:cNvPicPr>
          <p:nvPr/>
        </p:nvPicPr>
        <p:blipFill>
          <a:blip r:embed="rId2"/>
          <a:stretch/>
        </p:blipFill>
        <p:spPr bwMode="auto">
          <a:xfrm>
            <a:off x="54598" y="2848096"/>
            <a:ext cx="1264677" cy="1785427"/>
          </a:xfrm>
          <a:prstGeom prst="rect">
            <a:avLst/>
          </a:prstGeom>
          <a:solidFill>
            <a:schemeClr val="tx1"/>
          </a:solidFill>
          <a:ln>
            <a:solidFill>
              <a:schemeClr val="tx1"/>
            </a:solidFill>
          </a:ln>
        </p:spPr>
      </p:pic>
      <p:pic>
        <p:nvPicPr>
          <p:cNvPr id="1034" name="Picture 10"/>
          <p:cNvPicPr>
            <a:picLocks noChangeAspect="1" noChangeArrowheads="1"/>
          </p:cNvPicPr>
          <p:nvPr/>
        </p:nvPicPr>
        <p:blipFill>
          <a:blip r:embed="rId3"/>
          <a:stretch/>
        </p:blipFill>
        <p:spPr bwMode="auto">
          <a:xfrm>
            <a:off x="1338676" y="2853987"/>
            <a:ext cx="1263438" cy="1785427"/>
          </a:xfrm>
          <a:prstGeom prst="rect">
            <a:avLst/>
          </a:prstGeom>
          <a:noFill/>
          <a:ln>
            <a:solidFill>
              <a:schemeClr val="tx1"/>
            </a:solidFill>
          </a:ln>
        </p:spPr>
      </p:pic>
      <p:pic>
        <p:nvPicPr>
          <p:cNvPr id="1036" name="Picture 12"/>
          <p:cNvPicPr>
            <a:picLocks noChangeAspect="1" noChangeArrowheads="1"/>
          </p:cNvPicPr>
          <p:nvPr/>
        </p:nvPicPr>
        <p:blipFill>
          <a:blip r:embed="rId4"/>
          <a:stretch/>
        </p:blipFill>
        <p:spPr bwMode="auto">
          <a:xfrm>
            <a:off x="2635370" y="2865644"/>
            <a:ext cx="1263437" cy="1785427"/>
          </a:xfrm>
          <a:prstGeom prst="rect">
            <a:avLst/>
          </a:prstGeom>
          <a:noFill/>
          <a:ln>
            <a:solidFill>
              <a:schemeClr val="tx1"/>
            </a:solidFill>
          </a:ln>
        </p:spPr>
      </p:pic>
      <p:pic>
        <p:nvPicPr>
          <p:cNvPr id="1038" name="Picture 14"/>
          <p:cNvPicPr>
            <a:picLocks noChangeAspect="1" noChangeArrowheads="1"/>
          </p:cNvPicPr>
          <p:nvPr/>
        </p:nvPicPr>
        <p:blipFill>
          <a:blip r:embed="rId5"/>
          <a:stretch/>
        </p:blipFill>
        <p:spPr bwMode="auto">
          <a:xfrm>
            <a:off x="5200787" y="2853987"/>
            <a:ext cx="1290689" cy="1790551"/>
          </a:xfrm>
          <a:prstGeom prst="rect">
            <a:avLst/>
          </a:prstGeom>
          <a:noFill/>
          <a:ln>
            <a:solidFill>
              <a:schemeClr val="tx1"/>
            </a:solidFill>
          </a:ln>
        </p:spPr>
      </p:pic>
      <p:pic>
        <p:nvPicPr>
          <p:cNvPr id="1042" name="Picture 18"/>
          <p:cNvPicPr>
            <a:picLocks noChangeAspect="1" noChangeArrowheads="1"/>
          </p:cNvPicPr>
          <p:nvPr/>
        </p:nvPicPr>
        <p:blipFill>
          <a:blip r:embed="rId6"/>
          <a:stretch/>
        </p:blipFill>
        <p:spPr bwMode="auto">
          <a:xfrm>
            <a:off x="3912204" y="2859110"/>
            <a:ext cx="1262919" cy="1790551"/>
          </a:xfrm>
          <a:prstGeom prst="rect">
            <a:avLst/>
          </a:prstGeom>
          <a:noFill/>
          <a:ln>
            <a:solidFill>
              <a:schemeClr val="tx1"/>
            </a:solidFill>
          </a:ln>
        </p:spPr>
      </p:pic>
      <p:pic>
        <p:nvPicPr>
          <p:cNvPr id="1044" name="Picture 20"/>
          <p:cNvPicPr>
            <a:picLocks noChangeAspect="1" noChangeArrowheads="1"/>
          </p:cNvPicPr>
          <p:nvPr/>
        </p:nvPicPr>
        <p:blipFill>
          <a:blip r:embed="rId7"/>
          <a:stretch/>
        </p:blipFill>
        <p:spPr bwMode="auto">
          <a:xfrm>
            <a:off x="6536927" y="2853987"/>
            <a:ext cx="1268397" cy="1785427"/>
          </a:xfrm>
          <a:prstGeom prst="rect">
            <a:avLst/>
          </a:prstGeom>
          <a:noFill/>
          <a:ln>
            <a:solidFill>
              <a:schemeClr val="tx1"/>
            </a:solidFill>
          </a:ln>
        </p:spPr>
      </p:pic>
      <p:pic>
        <p:nvPicPr>
          <p:cNvPr id="1048" name="Picture 24"/>
          <p:cNvPicPr>
            <a:picLocks noChangeAspect="1" noChangeArrowheads="1"/>
          </p:cNvPicPr>
          <p:nvPr/>
        </p:nvPicPr>
        <p:blipFill>
          <a:blip r:embed="rId8"/>
          <a:stretch/>
        </p:blipFill>
        <p:spPr bwMode="auto">
          <a:xfrm>
            <a:off x="7831998" y="2848095"/>
            <a:ext cx="1271289" cy="1785427"/>
          </a:xfrm>
          <a:prstGeom prst="rect">
            <a:avLst/>
          </a:prstGeom>
          <a:noFill/>
          <a:ln>
            <a:solidFill>
              <a:schemeClr val="tx1"/>
            </a:solidFill>
          </a:ln>
        </p:spPr>
      </p:pic>
      <p:pic>
        <p:nvPicPr>
          <p:cNvPr id="2" name="Picture 2"/>
          <p:cNvPicPr>
            <a:picLocks noChangeAspect="1" noChangeArrowheads="1"/>
          </p:cNvPicPr>
          <p:nvPr/>
        </p:nvPicPr>
        <p:blipFill>
          <a:blip r:embed="rId9"/>
          <a:stretch/>
        </p:blipFill>
        <p:spPr bwMode="auto">
          <a:xfrm>
            <a:off x="1907704" y="588082"/>
            <a:ext cx="1271733" cy="1845444"/>
          </a:xfrm>
          <a:prstGeom prst="rect">
            <a:avLst/>
          </a:prstGeom>
          <a:noFill/>
        </p:spPr>
      </p:pic>
      <p:pic>
        <p:nvPicPr>
          <p:cNvPr id="4" name="Picture 4"/>
          <p:cNvPicPr>
            <a:picLocks noChangeAspect="1" noChangeArrowheads="1"/>
          </p:cNvPicPr>
          <p:nvPr/>
        </p:nvPicPr>
        <p:blipFill>
          <a:blip r:embed="rId10"/>
          <a:stretch/>
        </p:blipFill>
        <p:spPr bwMode="auto">
          <a:xfrm>
            <a:off x="6293665" y="598519"/>
            <a:ext cx="1240958" cy="1802602"/>
          </a:xfrm>
          <a:prstGeom prst="rect">
            <a:avLst/>
          </a:prstGeom>
          <a:noFill/>
        </p:spPr>
      </p:pic>
      <p:pic>
        <p:nvPicPr>
          <p:cNvPr id="1030" name="Picture 6"/>
          <p:cNvPicPr>
            <a:picLocks noChangeAspect="1" noChangeArrowheads="1"/>
          </p:cNvPicPr>
          <p:nvPr/>
        </p:nvPicPr>
        <p:blipFill>
          <a:blip r:embed="rId11"/>
          <a:stretch/>
        </p:blipFill>
        <p:spPr bwMode="auto">
          <a:xfrm>
            <a:off x="3383582" y="586729"/>
            <a:ext cx="1284789" cy="1842115"/>
          </a:xfrm>
          <a:prstGeom prst="rect">
            <a:avLst/>
          </a:prstGeom>
          <a:noFill/>
        </p:spPr>
      </p:pic>
      <p:pic>
        <p:nvPicPr>
          <p:cNvPr id="5" name="Picture 8"/>
          <p:cNvPicPr>
            <a:picLocks noChangeAspect="1" noChangeArrowheads="1"/>
          </p:cNvPicPr>
          <p:nvPr/>
        </p:nvPicPr>
        <p:blipFill>
          <a:blip r:embed="rId12"/>
          <a:stretch/>
        </p:blipFill>
        <p:spPr bwMode="auto">
          <a:xfrm>
            <a:off x="4854174" y="598519"/>
            <a:ext cx="1253689" cy="1826006"/>
          </a:xfrm>
          <a:prstGeom prst="rect">
            <a:avLst/>
          </a:prstGeom>
          <a:noFill/>
        </p:spPr>
      </p:pic>
      <p:pic>
        <p:nvPicPr>
          <p:cNvPr id="10" name="Picture 12"/>
          <p:cNvPicPr>
            <a:picLocks noChangeAspect="1" noChangeArrowheads="1"/>
          </p:cNvPicPr>
          <p:nvPr/>
        </p:nvPicPr>
        <p:blipFill>
          <a:blip r:embed="rId13"/>
          <a:stretch/>
        </p:blipFill>
        <p:spPr bwMode="auto">
          <a:xfrm>
            <a:off x="467544" y="558247"/>
            <a:ext cx="1286091" cy="1866278"/>
          </a:xfrm>
          <a:prstGeom prst="rect">
            <a:avLst/>
          </a:prstGeom>
          <a:noFill/>
        </p:spPr>
      </p:pic>
      <p:pic>
        <p:nvPicPr>
          <p:cNvPr id="1026" name="Picture 2"/>
          <p:cNvPicPr>
            <a:picLocks noChangeAspect="1" noChangeArrowheads="1"/>
          </p:cNvPicPr>
          <p:nvPr/>
        </p:nvPicPr>
        <p:blipFill>
          <a:blip r:embed="rId14"/>
          <a:stretch/>
        </p:blipFill>
        <p:spPr bwMode="auto">
          <a:xfrm>
            <a:off x="7666000" y="606268"/>
            <a:ext cx="1225658" cy="1802602"/>
          </a:xfrm>
          <a:prstGeom prst="rect">
            <a:avLst/>
          </a:prstGeom>
          <a:noFill/>
        </p:spPr>
      </p:pic>
    </p:spTree>
    <p:extLst>
      <p:ext uri="{BB962C8B-B14F-4D97-AF65-F5344CB8AC3E}">
        <p14:creationId xmlns:p14="http://schemas.microsoft.com/office/powerpoint/2010/main" val="920692361"/>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72432963" name="TextBox 872432962"/>
          <p:cNvSpPr txBox="1"/>
          <p:nvPr/>
        </p:nvSpPr>
        <p:spPr bwMode="auto">
          <a:xfrm>
            <a:off x="264908" y="584014"/>
            <a:ext cx="8692025" cy="3012363"/>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ctr">
              <a:defRPr/>
            </a:pPr>
            <a:r>
              <a:rPr lang="ru-RU" dirty="0" smtClean="0">
                <a:latin typeface="Montserrat"/>
              </a:rPr>
              <a:t>Задание </a:t>
            </a:r>
            <a:r>
              <a:rPr lang="ru-RU" dirty="0">
                <a:latin typeface="Montserrat"/>
              </a:rPr>
              <a:t>№ 9</a:t>
            </a:r>
          </a:p>
          <a:p>
            <a:pPr algn="ctr">
              <a:defRPr/>
            </a:pPr>
            <a:r>
              <a:rPr lang="ru-RU" dirty="0">
                <a:latin typeface="Montserrat"/>
              </a:rPr>
              <a:t> ПРАВОПИСАНИЕ ГЛАСНЫХ В КОРНЕ СЛОВА</a:t>
            </a:r>
          </a:p>
          <a:p>
            <a:pPr algn="just">
              <a:defRPr/>
            </a:pPr>
            <a:r>
              <a:rPr lang="ru-RU" dirty="0">
                <a:latin typeface="Montserrat"/>
              </a:rPr>
              <a:t>Укажите варианты ответов, в которых во всех словах одного ряда пропущена одна и та же буква. Запишите номера ответов.</a:t>
            </a:r>
          </a:p>
          <a:p>
            <a:pPr algn="just">
              <a:defRPr/>
            </a:pPr>
            <a:r>
              <a:rPr lang="ru-RU" dirty="0">
                <a:latin typeface="Montserrat"/>
              </a:rPr>
              <a:t>        1)  </a:t>
            </a:r>
            <a:r>
              <a:rPr lang="ru-RU" dirty="0" err="1">
                <a:latin typeface="Montserrat"/>
              </a:rPr>
              <a:t>задр</a:t>
            </a:r>
            <a:r>
              <a:rPr lang="ru-RU" dirty="0">
                <a:latin typeface="Montserrat"/>
              </a:rPr>
              <a:t>..жать, пор..</a:t>
            </a:r>
            <a:r>
              <a:rPr lang="ru-RU" dirty="0" err="1">
                <a:latin typeface="Montserrat"/>
              </a:rPr>
              <a:t>зительный</a:t>
            </a:r>
            <a:r>
              <a:rPr lang="ru-RU" dirty="0">
                <a:latin typeface="Montserrat"/>
              </a:rPr>
              <a:t>, </a:t>
            </a:r>
            <a:r>
              <a:rPr lang="ru-RU" dirty="0" err="1">
                <a:latin typeface="Montserrat"/>
              </a:rPr>
              <a:t>прил</a:t>
            </a:r>
            <a:r>
              <a:rPr lang="ru-RU" dirty="0">
                <a:latin typeface="Montserrat"/>
              </a:rPr>
              <a:t>..</a:t>
            </a:r>
            <a:r>
              <a:rPr lang="ru-RU" dirty="0" err="1">
                <a:latin typeface="Montserrat"/>
              </a:rPr>
              <a:t>гательное</a:t>
            </a:r>
            <a:endParaRPr lang="ru-RU" dirty="0">
              <a:latin typeface="Montserrat"/>
            </a:endParaRPr>
          </a:p>
          <a:p>
            <a:pPr algn="just">
              <a:defRPr/>
            </a:pPr>
            <a:r>
              <a:rPr lang="ru-RU" dirty="0">
                <a:latin typeface="Montserrat"/>
              </a:rPr>
              <a:t>        2) </a:t>
            </a:r>
            <a:r>
              <a:rPr lang="ru-RU" dirty="0" err="1">
                <a:latin typeface="Montserrat"/>
              </a:rPr>
              <a:t>пол..житься</a:t>
            </a:r>
            <a:r>
              <a:rPr lang="ru-RU" dirty="0">
                <a:latin typeface="Montserrat"/>
              </a:rPr>
              <a:t>, </a:t>
            </a:r>
            <a:r>
              <a:rPr lang="ru-RU" dirty="0" err="1">
                <a:latin typeface="Montserrat"/>
              </a:rPr>
              <a:t>несг</a:t>
            </a:r>
            <a:r>
              <a:rPr lang="ru-RU" dirty="0">
                <a:latin typeface="Montserrat"/>
              </a:rPr>
              <a:t>..</a:t>
            </a:r>
            <a:r>
              <a:rPr lang="ru-RU" dirty="0" err="1">
                <a:latin typeface="Montserrat"/>
              </a:rPr>
              <a:t>раемый</a:t>
            </a:r>
            <a:r>
              <a:rPr lang="ru-RU" dirty="0">
                <a:latin typeface="Montserrat"/>
              </a:rPr>
              <a:t>, </a:t>
            </a:r>
            <a:r>
              <a:rPr lang="ru-RU" dirty="0" err="1">
                <a:latin typeface="Montserrat"/>
              </a:rPr>
              <a:t>покл</a:t>
            </a:r>
            <a:r>
              <a:rPr lang="ru-RU" dirty="0">
                <a:latin typeface="Montserrat"/>
              </a:rPr>
              <a:t>..</a:t>
            </a:r>
            <a:r>
              <a:rPr lang="ru-RU" dirty="0" err="1">
                <a:latin typeface="Montserrat"/>
              </a:rPr>
              <a:t>ниться</a:t>
            </a:r>
            <a:endParaRPr lang="ru-RU" dirty="0">
              <a:latin typeface="Montserrat"/>
            </a:endParaRPr>
          </a:p>
          <a:p>
            <a:pPr algn="just">
              <a:defRPr/>
            </a:pPr>
            <a:r>
              <a:rPr lang="ru-RU" dirty="0">
                <a:latin typeface="Montserrat"/>
              </a:rPr>
              <a:t>        3) </a:t>
            </a:r>
            <a:r>
              <a:rPr lang="ru-RU" dirty="0" err="1">
                <a:latin typeface="Montserrat"/>
              </a:rPr>
              <a:t>препод</a:t>
            </a:r>
            <a:r>
              <a:rPr lang="ru-RU" dirty="0">
                <a:latin typeface="Montserrat"/>
              </a:rPr>
              <a:t>..</a:t>
            </a:r>
            <a:r>
              <a:rPr lang="ru-RU" dirty="0" err="1">
                <a:latin typeface="Montserrat"/>
              </a:rPr>
              <a:t>вать</a:t>
            </a:r>
            <a:r>
              <a:rPr lang="ru-RU" dirty="0">
                <a:latin typeface="Montserrat"/>
              </a:rPr>
              <a:t>, </a:t>
            </a:r>
            <a:r>
              <a:rPr lang="ru-RU" dirty="0" err="1">
                <a:latin typeface="Montserrat"/>
              </a:rPr>
              <a:t>нап</a:t>
            </a:r>
            <a:r>
              <a:rPr lang="ru-RU" dirty="0">
                <a:latin typeface="Montserrat"/>
              </a:rPr>
              <a:t>..</a:t>
            </a:r>
            <a:r>
              <a:rPr lang="ru-RU" dirty="0" err="1">
                <a:latin typeface="Montserrat"/>
              </a:rPr>
              <a:t>дение</a:t>
            </a:r>
            <a:r>
              <a:rPr lang="ru-RU" dirty="0">
                <a:latin typeface="Montserrat"/>
              </a:rPr>
              <a:t>, п..</a:t>
            </a:r>
            <a:r>
              <a:rPr lang="ru-RU" dirty="0" err="1">
                <a:latin typeface="Montserrat"/>
              </a:rPr>
              <a:t>ролон</a:t>
            </a:r>
            <a:endParaRPr lang="ru-RU" dirty="0">
              <a:latin typeface="Montserrat"/>
            </a:endParaRPr>
          </a:p>
          <a:p>
            <a:pPr algn="just">
              <a:defRPr/>
            </a:pPr>
            <a:r>
              <a:rPr lang="ru-RU" dirty="0">
                <a:latin typeface="Montserrat"/>
              </a:rPr>
              <a:t>        4) </a:t>
            </a:r>
            <a:r>
              <a:rPr lang="ru-RU" dirty="0" err="1">
                <a:latin typeface="Montserrat"/>
              </a:rPr>
              <a:t>соч</a:t>
            </a:r>
            <a:r>
              <a:rPr lang="ru-RU" dirty="0">
                <a:latin typeface="Montserrat"/>
              </a:rPr>
              <a:t>..</a:t>
            </a:r>
            <a:r>
              <a:rPr lang="ru-RU" dirty="0" err="1">
                <a:latin typeface="Montserrat"/>
              </a:rPr>
              <a:t>тание</a:t>
            </a:r>
            <a:r>
              <a:rPr lang="ru-RU" dirty="0">
                <a:latin typeface="Montserrat"/>
              </a:rPr>
              <a:t>, оп..</a:t>
            </a:r>
            <a:r>
              <a:rPr lang="ru-RU" dirty="0" err="1">
                <a:latin typeface="Montserrat"/>
              </a:rPr>
              <a:t>реться</a:t>
            </a:r>
            <a:r>
              <a:rPr lang="ru-RU" dirty="0">
                <a:latin typeface="Montserrat"/>
              </a:rPr>
              <a:t>, </a:t>
            </a:r>
            <a:r>
              <a:rPr lang="ru-RU" dirty="0" err="1">
                <a:latin typeface="Montserrat"/>
              </a:rPr>
              <a:t>забл</a:t>
            </a:r>
            <a:r>
              <a:rPr lang="ru-RU" dirty="0">
                <a:latin typeface="Montserrat"/>
              </a:rPr>
              <a:t>..</a:t>
            </a:r>
            <a:r>
              <a:rPr lang="ru-RU" dirty="0" err="1">
                <a:latin typeface="Montserrat"/>
              </a:rPr>
              <a:t>стеть</a:t>
            </a:r>
            <a:endParaRPr lang="ru-RU" dirty="0">
              <a:latin typeface="Montserrat"/>
            </a:endParaRPr>
          </a:p>
          <a:p>
            <a:pPr algn="just">
              <a:defRPr/>
            </a:pPr>
            <a:r>
              <a:rPr lang="ru-RU" dirty="0">
                <a:latin typeface="Montserrat"/>
              </a:rPr>
              <a:t>        5) </a:t>
            </a:r>
            <a:r>
              <a:rPr lang="ru-RU" dirty="0" err="1">
                <a:latin typeface="Montserrat"/>
              </a:rPr>
              <a:t>р..сточек</a:t>
            </a:r>
            <a:r>
              <a:rPr lang="ru-RU" dirty="0">
                <a:latin typeface="Montserrat"/>
              </a:rPr>
              <a:t>, </a:t>
            </a:r>
            <a:r>
              <a:rPr lang="ru-RU" dirty="0" err="1">
                <a:latin typeface="Montserrat"/>
              </a:rPr>
              <a:t>отр</a:t>
            </a:r>
            <a:r>
              <a:rPr lang="ru-RU" dirty="0">
                <a:latin typeface="Montserrat"/>
              </a:rPr>
              <a:t>..</a:t>
            </a:r>
            <a:r>
              <a:rPr lang="ru-RU" dirty="0" err="1">
                <a:latin typeface="Montserrat"/>
              </a:rPr>
              <a:t>слевой</a:t>
            </a:r>
            <a:r>
              <a:rPr lang="ru-RU" dirty="0">
                <a:latin typeface="Montserrat"/>
              </a:rPr>
              <a:t>, </a:t>
            </a:r>
            <a:r>
              <a:rPr lang="ru-RU" dirty="0" err="1">
                <a:latin typeface="Montserrat"/>
              </a:rPr>
              <a:t>ск</a:t>
            </a:r>
            <a:r>
              <a:rPr lang="ru-RU" dirty="0">
                <a:latin typeface="Montserrat"/>
              </a:rPr>
              <a:t>..</a:t>
            </a:r>
            <a:r>
              <a:rPr lang="ru-RU" dirty="0" err="1">
                <a:latin typeface="Montserrat"/>
              </a:rPr>
              <a:t>чок</a:t>
            </a:r>
            <a:endParaRPr lang="ru-RU" dirty="0">
              <a:latin typeface="Montserrat"/>
            </a:endParaRPr>
          </a:p>
          <a:p>
            <a:pPr>
              <a:defRPr/>
            </a:pPr>
            <a:endParaRPr lang="ru-RU" dirty="0" smtClean="0">
              <a:latin typeface="Montserrat"/>
            </a:endParaRPr>
          </a:p>
          <a:p>
            <a:pPr>
              <a:defRPr/>
            </a:pPr>
            <a:endParaRPr lang="ru-RU" dirty="0">
              <a:latin typeface="Montserrat"/>
            </a:endParaRPr>
          </a:p>
        </p:txBody>
      </p:sp>
    </p:spTree>
    <p:extLst>
      <p:ext uri="{BB962C8B-B14F-4D97-AF65-F5344CB8AC3E}">
        <p14:creationId xmlns:p14="http://schemas.microsoft.com/office/powerpoint/2010/main" val="3635450976"/>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72432963" name="TextBox 872432962"/>
          <p:cNvSpPr txBox="1"/>
          <p:nvPr/>
        </p:nvSpPr>
        <p:spPr bwMode="auto">
          <a:xfrm>
            <a:off x="35496" y="555526"/>
            <a:ext cx="8921437" cy="4605107"/>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ctr">
              <a:defRPr/>
            </a:pPr>
            <a:r>
              <a:rPr lang="ru-RU" dirty="0" smtClean="0">
                <a:latin typeface="Montserrat"/>
              </a:rPr>
              <a:t>План</a:t>
            </a:r>
            <a:endParaRPr lang="ru-RU" dirty="0">
              <a:latin typeface="Montserrat"/>
            </a:endParaRPr>
          </a:p>
          <a:p>
            <a:pPr algn="just">
              <a:defRPr/>
            </a:pPr>
            <a:r>
              <a:rPr lang="ru-RU" dirty="0" smtClean="0">
                <a:latin typeface="Montserrat"/>
              </a:rPr>
              <a:t>1</a:t>
            </a:r>
            <a:r>
              <a:rPr lang="ru-RU" dirty="0">
                <a:latin typeface="Montserrat"/>
              </a:rPr>
              <a:t>) Сформулируйте   проблему.                                                                                                           </a:t>
            </a:r>
          </a:p>
          <a:p>
            <a:pPr algn="just">
              <a:defRPr/>
            </a:pPr>
            <a:r>
              <a:rPr lang="ru-RU" dirty="0" smtClean="0">
                <a:latin typeface="Montserrat"/>
              </a:rPr>
              <a:t>2</a:t>
            </a:r>
            <a:r>
              <a:rPr lang="ru-RU" dirty="0">
                <a:latin typeface="Montserrat"/>
              </a:rPr>
              <a:t>) Прокомментируйте проблему, напишите о том, </a:t>
            </a:r>
            <a:r>
              <a:rPr lang="ru-RU" dirty="0" smtClean="0">
                <a:latin typeface="Montserrat"/>
              </a:rPr>
              <a:t>как </a:t>
            </a:r>
            <a:r>
              <a:rPr lang="ru-RU" dirty="0">
                <a:latin typeface="Montserrat"/>
              </a:rPr>
              <a:t>автор раскрывает эту проблему в тексте: </a:t>
            </a:r>
          </a:p>
          <a:p>
            <a:pPr algn="just">
              <a:defRPr/>
            </a:pPr>
            <a:r>
              <a:rPr lang="ru-RU" dirty="0" smtClean="0">
                <a:latin typeface="Montserrat"/>
              </a:rPr>
              <a:t>а</a:t>
            </a:r>
            <a:r>
              <a:rPr lang="ru-RU" dirty="0">
                <a:latin typeface="Montserrat"/>
              </a:rPr>
              <a:t>) приведите первый пример из </a:t>
            </a:r>
            <a:r>
              <a:rPr lang="ru-RU" dirty="0" smtClean="0">
                <a:latin typeface="Montserrat"/>
              </a:rPr>
              <a:t>прочитанного текста</a:t>
            </a:r>
            <a:r>
              <a:rPr lang="ru-RU" dirty="0">
                <a:latin typeface="Montserrat"/>
              </a:rPr>
              <a:t>, который важен для понимания проблемы, поясните его;</a:t>
            </a:r>
          </a:p>
          <a:p>
            <a:pPr algn="just">
              <a:defRPr/>
            </a:pPr>
            <a:r>
              <a:rPr lang="ru-RU" dirty="0" smtClean="0">
                <a:latin typeface="Montserrat"/>
              </a:rPr>
              <a:t>б</a:t>
            </a:r>
            <a:r>
              <a:rPr lang="ru-RU" dirty="0">
                <a:latin typeface="Montserrat"/>
              </a:rPr>
              <a:t>) приведите второй пример из прочитанного текста</a:t>
            </a:r>
            <a:r>
              <a:rPr lang="ru-RU" dirty="0" smtClean="0">
                <a:latin typeface="Montserrat"/>
              </a:rPr>
              <a:t>, </a:t>
            </a:r>
            <a:r>
              <a:rPr lang="ru-RU" dirty="0">
                <a:latin typeface="Montserrat"/>
              </a:rPr>
              <a:t>поясните </a:t>
            </a:r>
            <a:r>
              <a:rPr lang="ru-RU" dirty="0" smtClean="0">
                <a:latin typeface="Montserrat"/>
              </a:rPr>
              <a:t>его;</a:t>
            </a:r>
            <a:endParaRPr lang="ru-RU" dirty="0">
              <a:latin typeface="Montserrat"/>
            </a:endParaRPr>
          </a:p>
          <a:p>
            <a:pPr algn="just">
              <a:defRPr/>
            </a:pPr>
            <a:r>
              <a:rPr lang="ru-RU" dirty="0" smtClean="0">
                <a:latin typeface="Montserrat"/>
              </a:rPr>
              <a:t>в) проанализируйте </a:t>
            </a:r>
            <a:r>
              <a:rPr lang="ru-RU" dirty="0">
                <a:latin typeface="Montserrat"/>
              </a:rPr>
              <a:t>смысловую связь между двумя примерами.</a:t>
            </a:r>
          </a:p>
          <a:p>
            <a:pPr algn="just">
              <a:defRPr/>
            </a:pPr>
            <a:r>
              <a:rPr lang="ru-RU" dirty="0" smtClean="0">
                <a:latin typeface="Montserrat"/>
              </a:rPr>
              <a:t>3</a:t>
            </a:r>
            <a:r>
              <a:rPr lang="ru-RU" dirty="0">
                <a:latin typeface="Montserrat"/>
              </a:rPr>
              <a:t>) Определите   позицию  автора исходного текста по данной проблеме.</a:t>
            </a:r>
          </a:p>
          <a:p>
            <a:pPr algn="just">
              <a:defRPr/>
            </a:pPr>
            <a:r>
              <a:rPr lang="ru-RU" dirty="0" smtClean="0">
                <a:latin typeface="Montserrat"/>
              </a:rPr>
              <a:t>4</a:t>
            </a:r>
            <a:r>
              <a:rPr lang="ru-RU" dirty="0">
                <a:latin typeface="Montserrat"/>
              </a:rPr>
              <a:t>) Заявите  ваше согласие или несогласие с позицией автора.</a:t>
            </a:r>
          </a:p>
          <a:p>
            <a:pPr marL="342900" indent="-342900" algn="just">
              <a:buAutoNum type="arabicParenR" startAt="5"/>
              <a:defRPr/>
            </a:pPr>
            <a:r>
              <a:rPr lang="ru-RU" dirty="0" smtClean="0">
                <a:latin typeface="Montserrat"/>
              </a:rPr>
              <a:t>Выскажите  </a:t>
            </a:r>
            <a:r>
              <a:rPr lang="ru-RU" dirty="0">
                <a:latin typeface="Montserrat"/>
              </a:rPr>
              <a:t>собственное мнение	</a:t>
            </a:r>
            <a:endParaRPr lang="ru-RU" dirty="0" smtClean="0">
              <a:latin typeface="Montserrat"/>
            </a:endParaRPr>
          </a:p>
          <a:p>
            <a:pPr algn="just">
              <a:defRPr/>
            </a:pPr>
            <a:r>
              <a:rPr lang="ru-RU" dirty="0" smtClean="0">
                <a:latin typeface="Montserrat"/>
              </a:rPr>
              <a:t>(</a:t>
            </a:r>
            <a:r>
              <a:rPr lang="ru-RU" dirty="0">
                <a:latin typeface="Montserrat"/>
              </a:rPr>
              <a:t>тот ТЕЗИС, который вы должны обосновать).</a:t>
            </a:r>
          </a:p>
          <a:p>
            <a:pPr algn="just">
              <a:defRPr/>
            </a:pPr>
            <a:r>
              <a:rPr lang="ru-RU" dirty="0" smtClean="0">
                <a:latin typeface="Montserrat"/>
              </a:rPr>
              <a:t>6</a:t>
            </a:r>
            <a:r>
              <a:rPr lang="ru-RU" dirty="0">
                <a:latin typeface="Montserrat"/>
              </a:rPr>
              <a:t>) Обоснуйте  своё мнение, то есть </a:t>
            </a:r>
            <a:endParaRPr lang="ru-RU" dirty="0" smtClean="0">
              <a:latin typeface="Montserrat"/>
            </a:endParaRPr>
          </a:p>
          <a:p>
            <a:pPr algn="just">
              <a:defRPr/>
            </a:pPr>
            <a:r>
              <a:rPr lang="ru-RU" dirty="0" smtClean="0">
                <a:latin typeface="Montserrat"/>
              </a:rPr>
              <a:t>приведите </a:t>
            </a:r>
            <a:r>
              <a:rPr lang="ru-RU" dirty="0">
                <a:latin typeface="Montserrat"/>
              </a:rPr>
              <a:t>аргумент в доказательство </a:t>
            </a:r>
            <a:endParaRPr lang="ru-RU" dirty="0" smtClean="0">
              <a:latin typeface="Montserrat"/>
            </a:endParaRPr>
          </a:p>
          <a:p>
            <a:pPr algn="just">
              <a:defRPr/>
            </a:pPr>
            <a:r>
              <a:rPr lang="ru-RU" dirty="0" smtClean="0">
                <a:latin typeface="Montserrat"/>
              </a:rPr>
              <a:t>справедливости  </a:t>
            </a:r>
            <a:r>
              <a:rPr lang="ru-RU" dirty="0">
                <a:latin typeface="Montserrat"/>
              </a:rPr>
              <a:t>собственного </a:t>
            </a:r>
            <a:r>
              <a:rPr lang="ru-RU" dirty="0" smtClean="0">
                <a:latin typeface="Montserrat"/>
              </a:rPr>
              <a:t>мнения. </a:t>
            </a:r>
            <a:r>
              <a:rPr lang="ru-RU" dirty="0">
                <a:latin typeface="Montserrat"/>
              </a:rPr>
              <a:t>	</a:t>
            </a:r>
            <a:endParaRPr lang="ru-RU" dirty="0" smtClean="0">
              <a:latin typeface="Montserrat"/>
            </a:endParaRPr>
          </a:p>
          <a:p>
            <a:pPr algn="just">
              <a:defRPr/>
            </a:pPr>
            <a:r>
              <a:rPr lang="ru-RU" dirty="0" smtClean="0">
                <a:latin typeface="Montserrat"/>
              </a:rPr>
              <a:t>7</a:t>
            </a:r>
            <a:r>
              <a:rPr lang="ru-RU" dirty="0">
                <a:latin typeface="Montserrat"/>
              </a:rPr>
              <a:t>) Напишите </a:t>
            </a:r>
            <a:r>
              <a:rPr lang="ru-RU" dirty="0" smtClean="0">
                <a:latin typeface="Montserrat"/>
              </a:rPr>
              <a:t>заключение. </a:t>
            </a:r>
          </a:p>
          <a:p>
            <a:pPr algn="just">
              <a:defRPr/>
            </a:pPr>
            <a:endParaRPr lang="ru-RU" dirty="0">
              <a:latin typeface="Montserrat"/>
            </a:endParaRPr>
          </a:p>
        </p:txBody>
      </p:sp>
    </p:spTree>
    <p:extLst>
      <p:ext uri="{BB962C8B-B14F-4D97-AF65-F5344CB8AC3E}">
        <p14:creationId xmlns:p14="http://schemas.microsoft.com/office/powerpoint/2010/main" val="617577402"/>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72432963" name="TextBox 872432962"/>
          <p:cNvSpPr txBox="1"/>
          <p:nvPr/>
        </p:nvSpPr>
        <p:spPr bwMode="auto">
          <a:xfrm>
            <a:off x="264908" y="584014"/>
            <a:ext cx="8692025" cy="248144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lang="ru-RU" dirty="0">
                <a:latin typeface="Montserrat"/>
              </a:rPr>
              <a:t>	</a:t>
            </a:r>
            <a:r>
              <a:rPr lang="ru-RU" dirty="0" smtClean="0">
                <a:latin typeface="Montserrat"/>
              </a:rPr>
              <a:t>Комментарий </a:t>
            </a:r>
            <a:r>
              <a:rPr lang="ru-RU" dirty="0">
                <a:latin typeface="Montserrat"/>
              </a:rPr>
              <a:t>выделенной экзаменуемым проблемы показывает, насколько глубоко и полно он понял эту проблему, сумел увидеть ее аспекты, намеченные автором, сумел проследить за ходом авторской мысли. Иными словами, комментирование проблемы должно обнаружить степень адекватности восприятия </a:t>
            </a:r>
            <a:r>
              <a:rPr lang="ru-RU" dirty="0" smtClean="0">
                <a:latin typeface="Montserrat"/>
              </a:rPr>
              <a:t>текста экзаменуемым</a:t>
            </a:r>
            <a:r>
              <a:rPr lang="ru-RU" dirty="0">
                <a:latin typeface="Montserrat"/>
              </a:rPr>
              <a:t>, умения «дешифровать» его содержание, проблематику. Комментируя сформулированную проблему, экзаменуемый как бы проходит обратный авторскому мыслительный путь.</a:t>
            </a:r>
          </a:p>
          <a:p>
            <a:pPr>
              <a:defRPr/>
            </a:pPr>
            <a:endParaRPr lang="ru-RU" dirty="0" smtClean="0">
              <a:latin typeface="Montserrat"/>
            </a:endParaRPr>
          </a:p>
          <a:p>
            <a:pPr>
              <a:defRPr/>
            </a:pPr>
            <a:endParaRPr lang="ru-RU" dirty="0">
              <a:latin typeface="Montserrat"/>
            </a:endParaRPr>
          </a:p>
        </p:txBody>
      </p:sp>
    </p:spTree>
    <p:extLst>
      <p:ext uri="{BB962C8B-B14F-4D97-AF65-F5344CB8AC3E}">
        <p14:creationId xmlns:p14="http://schemas.microsoft.com/office/powerpoint/2010/main" val="3115312153"/>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67166299" name="TextBox 867166298"/>
          <p:cNvSpPr txBox="1"/>
          <p:nvPr/>
        </p:nvSpPr>
        <p:spPr bwMode="auto">
          <a:xfrm>
            <a:off x="35496" y="880110"/>
            <a:ext cx="9073008" cy="2032288"/>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lang="ru-RU" dirty="0" smtClean="0">
                <a:latin typeface="Montserrat"/>
              </a:rPr>
              <a:t>	ОСМЫСЛЕНИЕ </a:t>
            </a:r>
            <a:r>
              <a:rPr lang="ru-RU" dirty="0">
                <a:latin typeface="Montserrat"/>
              </a:rPr>
              <a:t>- процесс восприятия и понимания информации, который включает в себя следующие этапы:</a:t>
            </a:r>
            <a:endParaRPr dirty="0"/>
          </a:p>
          <a:p>
            <a:pPr algn="just">
              <a:defRPr/>
            </a:pPr>
            <a:r>
              <a:rPr lang="ru-RU" dirty="0">
                <a:latin typeface="Montserrat"/>
              </a:rPr>
              <a:t> </a:t>
            </a:r>
            <a:r>
              <a:rPr lang="ru-RU" dirty="0" smtClean="0">
                <a:latin typeface="Montserrat"/>
              </a:rPr>
              <a:t>	а</a:t>
            </a:r>
            <a:r>
              <a:rPr lang="ru-RU" dirty="0">
                <a:latin typeface="Montserrat"/>
              </a:rPr>
              <a:t>) расчленение материала на </a:t>
            </a:r>
            <a:r>
              <a:rPr lang="ru-RU" dirty="0" smtClean="0">
                <a:latin typeface="Montserrat"/>
              </a:rPr>
              <a:t>смысловые</a:t>
            </a:r>
            <a:r>
              <a:rPr lang="ru-RU" dirty="0"/>
              <a:t> </a:t>
            </a:r>
            <a:r>
              <a:rPr lang="ru-RU" dirty="0" smtClean="0">
                <a:latin typeface="Montserrat"/>
              </a:rPr>
              <a:t>группы</a:t>
            </a:r>
            <a:r>
              <a:rPr lang="ru-RU" dirty="0">
                <a:latin typeface="Montserrat"/>
              </a:rPr>
              <a:t>, </a:t>
            </a:r>
            <a:endParaRPr dirty="0"/>
          </a:p>
          <a:p>
            <a:pPr algn="just">
              <a:defRPr/>
            </a:pPr>
            <a:r>
              <a:rPr lang="ru-RU" dirty="0" smtClean="0">
                <a:latin typeface="Montserrat"/>
              </a:rPr>
              <a:t>	б</a:t>
            </a:r>
            <a:r>
              <a:rPr lang="ru-RU" dirty="0">
                <a:latin typeface="Montserrat"/>
              </a:rPr>
              <a:t>) выделение смысловых опор или смысловых вех, </a:t>
            </a:r>
            <a:endParaRPr dirty="0"/>
          </a:p>
          <a:p>
            <a:pPr algn="just">
              <a:defRPr/>
            </a:pPr>
            <a:r>
              <a:rPr lang="ru-RU" dirty="0" smtClean="0">
                <a:latin typeface="Montserrat"/>
              </a:rPr>
              <a:t>	в</a:t>
            </a:r>
            <a:r>
              <a:rPr lang="ru-RU" dirty="0">
                <a:latin typeface="Montserrat"/>
              </a:rPr>
              <a:t>) осуществление эквивалентных замен путем превращения словесной информации в образную.</a:t>
            </a:r>
            <a:endParaRPr dirty="0"/>
          </a:p>
          <a:p>
            <a:pPr algn="just">
              <a:defRPr/>
            </a:pPr>
            <a:r>
              <a:rPr lang="ru-RU" dirty="0" smtClean="0">
                <a:latin typeface="Montserrat"/>
              </a:rPr>
              <a:t>	Иногда </a:t>
            </a:r>
            <a:r>
              <a:rPr lang="ru-RU" dirty="0">
                <a:latin typeface="Montserrat"/>
              </a:rPr>
              <a:t>этот процесс называют перекодированием.</a:t>
            </a:r>
            <a:endParaRPr dirty="0"/>
          </a:p>
        </p:txBody>
      </p:sp>
    </p:spTree>
    <p:extLst>
      <p:ext uri="{BB962C8B-B14F-4D97-AF65-F5344CB8AC3E}">
        <p14:creationId xmlns:p14="http://schemas.microsoft.com/office/powerpoint/2010/main" val="57363002"/>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72432963" name="TextBox 872432962"/>
          <p:cNvSpPr txBox="1"/>
          <p:nvPr/>
        </p:nvSpPr>
        <p:spPr bwMode="auto">
          <a:xfrm>
            <a:off x="107504" y="584014"/>
            <a:ext cx="8849429" cy="433965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lang="ru-RU" dirty="0">
                <a:latin typeface="Montserrat"/>
              </a:rPr>
              <a:t>	</a:t>
            </a:r>
            <a:r>
              <a:rPr lang="ru-RU" dirty="0" smtClean="0">
                <a:latin typeface="Montserrat"/>
              </a:rPr>
              <a:t>Для </a:t>
            </a:r>
            <a:r>
              <a:rPr lang="ru-RU" dirty="0">
                <a:latin typeface="Montserrat"/>
              </a:rPr>
              <a:t>успешного комментария нужно  привести два примера-иллюстрации, важные для раскрытия проблемы текста. </a:t>
            </a:r>
          </a:p>
          <a:p>
            <a:pPr algn="just">
              <a:defRPr/>
            </a:pPr>
            <a:r>
              <a:rPr lang="ru-RU" dirty="0">
                <a:latin typeface="Montserrat"/>
              </a:rPr>
              <a:t>	</a:t>
            </a:r>
            <a:r>
              <a:rPr lang="ru-RU" dirty="0" smtClean="0">
                <a:latin typeface="Montserrat"/>
              </a:rPr>
              <a:t>Для </a:t>
            </a:r>
            <a:r>
              <a:rPr lang="ru-RU" dirty="0">
                <a:latin typeface="Montserrat"/>
              </a:rPr>
              <a:t>этого </a:t>
            </a:r>
            <a:r>
              <a:rPr lang="ru-RU" dirty="0" smtClean="0">
                <a:latin typeface="Montserrat"/>
              </a:rPr>
              <a:t>можно разбить текст </a:t>
            </a:r>
            <a:r>
              <a:rPr lang="ru-RU" dirty="0">
                <a:latin typeface="Montserrat"/>
              </a:rPr>
              <a:t>на два смысловых центра, то есть </a:t>
            </a:r>
            <a:r>
              <a:rPr lang="ru-RU" dirty="0" smtClean="0">
                <a:latin typeface="Montserrat"/>
              </a:rPr>
              <a:t>определить, </a:t>
            </a:r>
            <a:r>
              <a:rPr lang="ru-RU" dirty="0">
                <a:latin typeface="Montserrat"/>
              </a:rPr>
              <a:t>на какие смысловые части можно поделить текст (какие фрагменты текста являются наиболее важными для раскрытия проблемы текста), какие части текста имеют наибольшую смысловую нагрузку и помогают раскрыть проблему текста. Каждый пример нужно пояснить, объяснить его значение для раскрытия проблемы. </a:t>
            </a:r>
          </a:p>
          <a:p>
            <a:pPr algn="just">
              <a:defRPr/>
            </a:pPr>
            <a:r>
              <a:rPr lang="ru-RU" dirty="0">
                <a:latin typeface="Montserrat"/>
              </a:rPr>
              <a:t>	После первого приведённого примера </a:t>
            </a:r>
            <a:endParaRPr lang="ru-RU" dirty="0" smtClean="0">
              <a:latin typeface="Montserrat"/>
            </a:endParaRPr>
          </a:p>
          <a:p>
            <a:pPr algn="just">
              <a:defRPr/>
            </a:pPr>
            <a:r>
              <a:rPr lang="ru-RU" dirty="0" smtClean="0">
                <a:latin typeface="Montserrat"/>
              </a:rPr>
              <a:t>и </a:t>
            </a:r>
            <a:r>
              <a:rPr lang="ru-RU" dirty="0">
                <a:latin typeface="Montserrat"/>
              </a:rPr>
              <a:t>его комментария (пояснения) </a:t>
            </a:r>
            <a:r>
              <a:rPr lang="ru-RU" dirty="0" smtClean="0">
                <a:latin typeface="Montserrat"/>
              </a:rPr>
              <a:t>нужно</a:t>
            </a:r>
          </a:p>
          <a:p>
            <a:pPr algn="just">
              <a:defRPr/>
            </a:pPr>
            <a:r>
              <a:rPr lang="ru-RU" dirty="0" smtClean="0">
                <a:latin typeface="Montserrat"/>
              </a:rPr>
              <a:t> </a:t>
            </a:r>
            <a:r>
              <a:rPr lang="ru-RU" dirty="0">
                <a:latin typeface="Montserrat"/>
              </a:rPr>
              <a:t>употребить какое-либо языковое средство, </a:t>
            </a:r>
            <a:endParaRPr lang="ru-RU" dirty="0" smtClean="0">
              <a:latin typeface="Montserrat"/>
            </a:endParaRPr>
          </a:p>
          <a:p>
            <a:pPr algn="just">
              <a:defRPr/>
            </a:pPr>
            <a:r>
              <a:rPr lang="ru-RU" dirty="0" smtClean="0">
                <a:latin typeface="Montserrat"/>
              </a:rPr>
              <a:t>которое </a:t>
            </a:r>
            <a:r>
              <a:rPr lang="ru-RU" dirty="0">
                <a:latin typeface="Montserrat"/>
              </a:rPr>
              <a:t>будет являться логической </a:t>
            </a:r>
            <a:endParaRPr lang="ru-RU" dirty="0" smtClean="0">
              <a:latin typeface="Montserrat"/>
            </a:endParaRPr>
          </a:p>
          <a:p>
            <a:pPr algn="just">
              <a:defRPr/>
            </a:pPr>
            <a:r>
              <a:rPr lang="ru-RU" dirty="0" smtClean="0">
                <a:latin typeface="Montserrat"/>
              </a:rPr>
              <a:t>связью </a:t>
            </a:r>
            <a:r>
              <a:rPr lang="ru-RU" dirty="0">
                <a:latin typeface="Montserrat"/>
              </a:rPr>
              <a:t>между первым </a:t>
            </a:r>
            <a:r>
              <a:rPr lang="ru-RU" dirty="0" smtClean="0">
                <a:latin typeface="Montserrat"/>
              </a:rPr>
              <a:t>примером-иллюстрацией</a:t>
            </a:r>
          </a:p>
          <a:p>
            <a:pPr algn="just">
              <a:defRPr/>
            </a:pPr>
            <a:r>
              <a:rPr lang="ru-RU" dirty="0" smtClean="0">
                <a:latin typeface="Montserrat"/>
              </a:rPr>
              <a:t> </a:t>
            </a:r>
            <a:r>
              <a:rPr lang="ru-RU" dirty="0">
                <a:latin typeface="Montserrat"/>
              </a:rPr>
              <a:t>и вторым. </a:t>
            </a:r>
          </a:p>
          <a:p>
            <a:pPr>
              <a:defRPr/>
            </a:pPr>
            <a:endParaRPr lang="ru-RU" dirty="0" smtClean="0">
              <a:latin typeface="Montserrat"/>
            </a:endParaRPr>
          </a:p>
          <a:p>
            <a:pPr>
              <a:defRPr/>
            </a:pPr>
            <a:endParaRPr lang="ru-RU" dirty="0">
              <a:latin typeface="Montserrat"/>
            </a:endParaRPr>
          </a:p>
        </p:txBody>
      </p:sp>
    </p:spTree>
    <p:extLst>
      <p:ext uri="{BB962C8B-B14F-4D97-AF65-F5344CB8AC3E}">
        <p14:creationId xmlns:p14="http://schemas.microsoft.com/office/powerpoint/2010/main" val="2802962051"/>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72432963" name="TextBox 872432962"/>
          <p:cNvSpPr txBox="1"/>
          <p:nvPr/>
        </p:nvSpPr>
        <p:spPr bwMode="auto">
          <a:xfrm>
            <a:off x="264908" y="584014"/>
            <a:ext cx="8692025" cy="3012363"/>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lang="ru-RU" dirty="0" smtClean="0">
                <a:latin typeface="Montserrat"/>
              </a:rPr>
              <a:t>	1. ПЕРВЫЙ </a:t>
            </a:r>
            <a:r>
              <a:rPr lang="ru-RU" dirty="0">
                <a:latin typeface="Montserrat"/>
              </a:rPr>
              <a:t>ПРИМЕР-ИЛЛЮСТРАЦИЯ ИЗ ТЕКСТА.</a:t>
            </a:r>
          </a:p>
          <a:p>
            <a:pPr algn="just">
              <a:defRPr/>
            </a:pPr>
            <a:r>
              <a:rPr lang="ru-RU" dirty="0">
                <a:latin typeface="Montserrat"/>
              </a:rPr>
              <a:t> </a:t>
            </a:r>
            <a:r>
              <a:rPr lang="ru-RU" dirty="0" smtClean="0">
                <a:latin typeface="Montserrat"/>
              </a:rPr>
              <a:t>	2</a:t>
            </a:r>
            <a:r>
              <a:rPr lang="ru-RU" dirty="0">
                <a:latin typeface="Montserrat"/>
              </a:rPr>
              <a:t>. ПОЯСНЕНИЕ К ПЕРВОМУ ПРИМЕРУ-ИЛЛЮСТРАЦИИ ИЗ ТЕКСТА.</a:t>
            </a:r>
          </a:p>
          <a:p>
            <a:pPr algn="just">
              <a:defRPr/>
            </a:pPr>
            <a:r>
              <a:rPr lang="ru-RU" dirty="0" smtClean="0">
                <a:latin typeface="Montserrat"/>
              </a:rPr>
              <a:t>	3</a:t>
            </a:r>
            <a:r>
              <a:rPr lang="ru-RU" dirty="0">
                <a:latin typeface="Montserrat"/>
              </a:rPr>
              <a:t>. ВТОРОЙ  ПРИМЕР-ИЛЛЮСТРАЦИЯ ИЗ ТЕКСТА. </a:t>
            </a:r>
          </a:p>
          <a:p>
            <a:pPr algn="just">
              <a:defRPr/>
            </a:pPr>
            <a:r>
              <a:rPr lang="ru-RU" dirty="0" smtClean="0">
                <a:latin typeface="Montserrat"/>
              </a:rPr>
              <a:t>	4</a:t>
            </a:r>
            <a:r>
              <a:rPr lang="ru-RU" dirty="0">
                <a:latin typeface="Montserrat"/>
              </a:rPr>
              <a:t>. ПОЯСНЕНИЕ КО ВТОРОМУ ПРИМЕРУ-ИЛЛЮСТРАЦИИ ИЗ </a:t>
            </a:r>
            <a:r>
              <a:rPr lang="ru-RU" dirty="0" smtClean="0">
                <a:latin typeface="Montserrat"/>
              </a:rPr>
              <a:t>	ТЕКСТА</a:t>
            </a:r>
            <a:r>
              <a:rPr lang="ru-RU" dirty="0">
                <a:latin typeface="Montserrat"/>
              </a:rPr>
              <a:t>. </a:t>
            </a:r>
          </a:p>
          <a:p>
            <a:pPr algn="just">
              <a:defRPr/>
            </a:pPr>
            <a:r>
              <a:rPr lang="ru-RU" dirty="0" smtClean="0">
                <a:latin typeface="Montserrat"/>
              </a:rPr>
              <a:t>	5.АНАЛИЗ </a:t>
            </a:r>
            <a:r>
              <a:rPr lang="ru-RU" dirty="0">
                <a:latin typeface="Montserrat"/>
              </a:rPr>
              <a:t>ЛОГИЧЕСКОЙ СВЯЗИ ДВУХ ПРИВЕДЁННЫХ </a:t>
            </a:r>
            <a:r>
              <a:rPr lang="ru-RU" dirty="0" smtClean="0">
                <a:latin typeface="Montserrat"/>
              </a:rPr>
              <a:t>ПРИМЕРОВ-ИЛЛЮСТРАЦИЙ </a:t>
            </a:r>
            <a:r>
              <a:rPr lang="ru-RU" dirty="0">
                <a:latin typeface="Montserrat"/>
              </a:rPr>
              <a:t>ИЗ ТЕКСТА С ПОМОЩЬЮ СЮЖЕТНО-СМЫСЛОВЫХ РАССУЖДЕНИЙ.</a:t>
            </a:r>
          </a:p>
          <a:p>
            <a:pPr>
              <a:defRPr/>
            </a:pPr>
            <a:endParaRPr lang="ru-RU" dirty="0">
              <a:latin typeface="Montserrat"/>
            </a:endParaRPr>
          </a:p>
          <a:p>
            <a:pPr>
              <a:defRPr/>
            </a:pPr>
            <a:endParaRPr lang="ru-RU" dirty="0" smtClean="0">
              <a:latin typeface="Montserrat"/>
            </a:endParaRPr>
          </a:p>
          <a:p>
            <a:pPr>
              <a:defRPr/>
            </a:pPr>
            <a:endParaRPr lang="ru-RU" dirty="0">
              <a:latin typeface="Montserrat"/>
            </a:endParaRPr>
          </a:p>
        </p:txBody>
      </p:sp>
    </p:spTree>
    <p:extLst>
      <p:ext uri="{BB962C8B-B14F-4D97-AF65-F5344CB8AC3E}">
        <p14:creationId xmlns:p14="http://schemas.microsoft.com/office/powerpoint/2010/main" val="568377265"/>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a:xfrm>
            <a:off x="107504" y="627534"/>
            <a:ext cx="9036496" cy="25853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262626"/>
                </a:solidFill>
                <a:effectLst/>
                <a:uLnTx/>
                <a:uFillTx/>
                <a:latin typeface="Montserrat"/>
              </a:rPr>
              <a:t>	Для </a:t>
            </a:r>
            <a:r>
              <a:rPr kumimoji="0" lang="ru-RU" sz="1800" b="0" i="0" u="none" strike="noStrike" kern="0" cap="none" spc="0" normalizeH="0" baseline="0" noProof="0" dirty="0">
                <a:ln>
                  <a:noFill/>
                </a:ln>
                <a:solidFill>
                  <a:srgbClr val="262626"/>
                </a:solidFill>
                <a:effectLst/>
                <a:uLnTx/>
                <a:uFillTx/>
                <a:latin typeface="Montserrat"/>
              </a:rPr>
              <a:t>успешного комментария нужно  привести два примера-иллюстрации, важные для раскрытия проблемы текста. </a:t>
            </a:r>
            <a:endParaRPr kumimoji="0" lang="ru-RU" sz="1800" b="0" i="0" u="none" strike="noStrike" kern="0" cap="none" spc="0" normalizeH="0" baseline="0" noProof="0" dirty="0">
              <a:ln>
                <a:noFill/>
              </a:ln>
              <a:solidFill>
                <a:srgbClr val="262626"/>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262626"/>
                </a:solidFill>
                <a:effectLst/>
                <a:uLnTx/>
                <a:uFillTx/>
                <a:latin typeface="Montserrat"/>
              </a:rPr>
              <a:t>	Для этого  разбиваем текст на два смысловых центра, то есть определяем, на какие смысловые части можно поделить текст (какие фрагменты текста являются наиболее важными для раскрытия проблемы текста), какие части текста имеют наибольшую смысловую нагрузку и помогают раскрыть проблему текста. Каждый пример нужно пояснить, объяснить его значение для раскрытия проблемы. </a:t>
            </a:r>
            <a:endParaRPr kumimoji="0" lang="ru-RU" sz="1800" b="0" i="0" u="none" strike="noStrike" kern="0" cap="none" spc="0" normalizeH="0" baseline="0" noProof="0" dirty="0">
              <a:ln>
                <a:noFill/>
              </a:ln>
              <a:solidFill>
                <a:srgbClr val="262626"/>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262626"/>
                </a:solidFill>
                <a:effectLst/>
                <a:uLnTx/>
                <a:uFillTx/>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Прямоугольник 1"/>
          <p:cNvSpPr/>
          <p:nvPr/>
        </p:nvSpPr>
        <p:spPr>
          <a:xfrm>
            <a:off x="107504" y="586591"/>
            <a:ext cx="8928992" cy="2308324"/>
          </a:xfrm>
          <a:prstGeom prst="rect">
            <a:avLst/>
          </a:prstGeom>
        </p:spPr>
        <p:txBody>
          <a:bodyPr wrap="square">
            <a:spAutoFit/>
          </a:bodyPr>
          <a:lstStyle/>
          <a:p>
            <a:pPr algn="just"/>
            <a:r>
              <a:rPr lang="ru-RU" dirty="0" smtClean="0"/>
              <a:t>	Должно </a:t>
            </a:r>
            <a:r>
              <a:rPr lang="ru-RU" dirty="0"/>
              <a:t>быть дано развёрнутое объяснение, как именно связаны приведённые два примера в соответствии с сюжетом текста, его героями, теми событиями, жизненными обстоятельствами, которые рассматривает автор для раскрытия проблемы.  </a:t>
            </a:r>
          </a:p>
          <a:p>
            <a:pPr algn="just"/>
            <a:r>
              <a:rPr lang="ru-RU" dirty="0"/>
              <a:t>	Если в комментарии будут реализованы </a:t>
            </a:r>
            <a:r>
              <a:rPr lang="ru-RU" dirty="0" smtClean="0"/>
              <a:t> </a:t>
            </a:r>
            <a:r>
              <a:rPr lang="ru-RU" dirty="0"/>
              <a:t>5 пунктов, составляющих структуру комментария,  можно получить 5 баллов по критерию К 2. </a:t>
            </a:r>
          </a:p>
          <a:p>
            <a:pPr algn="just"/>
            <a:r>
              <a:rPr lang="ru-RU" dirty="0"/>
              <a:t>	В случае отсутствия реализации в работе какого-либо пункта указанной схемы – теряете баллы по этому критерию.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Прямоугольник 1"/>
          <p:cNvSpPr/>
          <p:nvPr/>
        </p:nvSpPr>
        <p:spPr>
          <a:xfrm>
            <a:off x="107504" y="448092"/>
            <a:ext cx="8928992" cy="2031325"/>
          </a:xfrm>
          <a:prstGeom prst="rect">
            <a:avLst/>
          </a:prstGeom>
        </p:spPr>
        <p:txBody>
          <a:bodyPr wrap="square">
            <a:spAutoFit/>
          </a:bodyPr>
          <a:lstStyle/>
          <a:p>
            <a:pPr algn="ctr"/>
            <a:r>
              <a:rPr lang="ru-RU" dirty="0"/>
              <a:t>Пример анализа смысловую связь между примерами-иллюстрациями:</a:t>
            </a:r>
          </a:p>
          <a:p>
            <a:pPr algn="just"/>
            <a:r>
              <a:rPr lang="ru-RU" dirty="0"/>
              <a:t>	</a:t>
            </a:r>
            <a:r>
              <a:rPr lang="ru-RU" dirty="0" smtClean="0"/>
              <a:t>Таким </a:t>
            </a:r>
            <a:r>
              <a:rPr lang="ru-RU" dirty="0"/>
              <a:t>образом, примеры-иллюстрации, приведённые из текста, противопоставлены. Если в первом из них говорится о том, что сейчас под глаголом «отдыхать» понимается «пустое времяпрепровождение, ничегонеделание», произошла идеализация безделья: отдых ассоциируется с ленью и ничегонеделанием, то во втором примере рассказано  о том, что раньше  слово «отдыхать» ассоциировалось с трудом, приносящим пользу как самому человеку, так и его близким.</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72432963" name="TextBox 872432962"/>
          <p:cNvSpPr txBox="1"/>
          <p:nvPr/>
        </p:nvSpPr>
        <p:spPr bwMode="auto">
          <a:xfrm>
            <a:off x="264908" y="584014"/>
            <a:ext cx="8692025" cy="4074192"/>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lang="ru-RU" dirty="0">
                <a:latin typeface="Montserrat"/>
              </a:rPr>
              <a:t>	</a:t>
            </a:r>
            <a:r>
              <a:rPr lang="ru-RU" dirty="0" smtClean="0">
                <a:latin typeface="Montserrat"/>
              </a:rPr>
              <a:t>Проблему </a:t>
            </a:r>
            <a:r>
              <a:rPr lang="ru-RU" dirty="0">
                <a:latin typeface="Montserrat"/>
              </a:rPr>
              <a:t>отношения к малой родине ставит в тексте, предоставленном для анализа, советский и российский писатель, поэт и сценарист Василий Иванович Белов.</a:t>
            </a:r>
          </a:p>
          <a:p>
            <a:pPr algn="just">
              <a:defRPr/>
            </a:pPr>
            <a:r>
              <a:rPr lang="ru-RU" dirty="0">
                <a:latin typeface="Montserrat"/>
              </a:rPr>
              <a:t>	</a:t>
            </a:r>
            <a:r>
              <a:rPr lang="ru-RU" dirty="0" smtClean="0">
                <a:latin typeface="Montserrat"/>
              </a:rPr>
              <a:t>Он </a:t>
            </a:r>
            <a:r>
              <a:rPr lang="ru-RU" dirty="0">
                <a:latin typeface="Montserrat"/>
              </a:rPr>
              <a:t>рассказывает о своём приезде в родные места, вопреки принятому когда-то в молодости решению не возвращаться туда. Но вот он идёт по земле родного края, видит заколоченный старый дом, оставляет вещи на крыльце соседки и вспоминает прошлое. Видимо, детство писателя было не очень благополучным, потому что оно видится ему «нервным маревом», и, возможно, именно поэтому, покидая родной край, он не верил в обратную дорогу домой, однако всё-таки приехал. </a:t>
            </a:r>
            <a:endParaRPr lang="ru-RU" dirty="0" smtClean="0">
              <a:latin typeface="Montserrat"/>
            </a:endParaRPr>
          </a:p>
          <a:p>
            <a:pPr algn="just">
              <a:defRPr/>
            </a:pPr>
            <a:r>
              <a:rPr lang="ru-RU" dirty="0" smtClean="0">
                <a:latin typeface="Montserrat"/>
              </a:rPr>
              <a:t>И </a:t>
            </a:r>
            <a:r>
              <a:rPr lang="ru-RU" dirty="0">
                <a:latin typeface="Montserrat"/>
              </a:rPr>
              <a:t>это, конечно, неудивительно, потому </a:t>
            </a:r>
            <a:r>
              <a:rPr lang="ru-RU" dirty="0" smtClean="0">
                <a:latin typeface="Montserrat"/>
              </a:rPr>
              <a:t>что</a:t>
            </a:r>
          </a:p>
          <a:p>
            <a:pPr algn="just">
              <a:defRPr/>
            </a:pPr>
            <a:r>
              <a:rPr lang="ru-RU" dirty="0" smtClean="0">
                <a:latin typeface="Montserrat"/>
              </a:rPr>
              <a:t> </a:t>
            </a:r>
            <a:r>
              <a:rPr lang="ru-RU" dirty="0">
                <a:latin typeface="Montserrat"/>
              </a:rPr>
              <a:t>нас всегда манит к себе то место, </a:t>
            </a:r>
            <a:endParaRPr lang="ru-RU" dirty="0" smtClean="0">
              <a:latin typeface="Montserrat"/>
            </a:endParaRPr>
          </a:p>
          <a:p>
            <a:pPr algn="just">
              <a:defRPr/>
            </a:pPr>
            <a:r>
              <a:rPr lang="ru-RU" dirty="0" smtClean="0">
                <a:latin typeface="Montserrat"/>
              </a:rPr>
              <a:t>где </a:t>
            </a:r>
            <a:r>
              <a:rPr lang="ru-RU" dirty="0">
                <a:latin typeface="Montserrat"/>
              </a:rPr>
              <a:t>ты родился и вырос. </a:t>
            </a:r>
          </a:p>
          <a:p>
            <a:pPr>
              <a:defRPr/>
            </a:pPr>
            <a:endParaRPr lang="ru-RU" dirty="0" smtClean="0">
              <a:latin typeface="Montserrat"/>
            </a:endParaRPr>
          </a:p>
          <a:p>
            <a:pPr>
              <a:defRPr/>
            </a:pPr>
            <a:endParaRPr lang="ru-RU" dirty="0">
              <a:latin typeface="Montserrat"/>
            </a:endParaRPr>
          </a:p>
        </p:txBody>
      </p:sp>
    </p:spTree>
    <p:extLst>
      <p:ext uri="{BB962C8B-B14F-4D97-AF65-F5344CB8AC3E}">
        <p14:creationId xmlns:p14="http://schemas.microsoft.com/office/powerpoint/2010/main" val="1862766071"/>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25030770" name="Объект 7"/>
          <p:cNvPicPr>
            <a:picLocks noChangeAspect="1"/>
          </p:cNvPicPr>
          <p:nvPr/>
        </p:nvPicPr>
        <p:blipFill>
          <a:blip r:embed="rId2"/>
          <a:stretch/>
        </p:blipFill>
        <p:spPr bwMode="auto">
          <a:xfrm>
            <a:off x="105143" y="505214"/>
            <a:ext cx="1512793" cy="2120717"/>
          </a:xfrm>
          <a:prstGeom prst="rect">
            <a:avLst/>
          </a:prstGeom>
        </p:spPr>
      </p:pic>
      <p:pic>
        <p:nvPicPr>
          <p:cNvPr id="688338342" name="Picture 6"/>
          <p:cNvPicPr>
            <a:picLocks noChangeAspect="1" noChangeArrowheads="1"/>
          </p:cNvPicPr>
          <p:nvPr/>
        </p:nvPicPr>
        <p:blipFill>
          <a:blip r:embed="rId3"/>
          <a:stretch/>
        </p:blipFill>
        <p:spPr bwMode="auto">
          <a:xfrm>
            <a:off x="1723081" y="505214"/>
            <a:ext cx="1484969" cy="2131218"/>
          </a:xfrm>
          <a:prstGeom prst="rect">
            <a:avLst/>
          </a:prstGeom>
          <a:noFill/>
          <a:ln>
            <a:noFill/>
          </a:ln>
          <a:effectLst/>
        </p:spPr>
      </p:pic>
      <p:pic>
        <p:nvPicPr>
          <p:cNvPr id="2026702579" name="Picture 7"/>
          <p:cNvPicPr>
            <a:picLocks noChangeAspect="1" noChangeArrowheads="1"/>
          </p:cNvPicPr>
          <p:nvPr/>
        </p:nvPicPr>
        <p:blipFill>
          <a:blip r:embed="rId4"/>
          <a:stretch/>
        </p:blipFill>
        <p:spPr bwMode="auto">
          <a:xfrm>
            <a:off x="3315425" y="483518"/>
            <a:ext cx="1502212" cy="2134941"/>
          </a:xfrm>
          <a:prstGeom prst="rect">
            <a:avLst/>
          </a:prstGeom>
          <a:noFill/>
          <a:ln>
            <a:noFill/>
          </a:ln>
          <a:effectLst/>
        </p:spPr>
      </p:pic>
      <p:pic>
        <p:nvPicPr>
          <p:cNvPr id="1498510674" name="Picture 3"/>
          <p:cNvPicPr>
            <a:picLocks noChangeAspect="1" noChangeArrowheads="1"/>
          </p:cNvPicPr>
          <p:nvPr/>
        </p:nvPicPr>
        <p:blipFill>
          <a:blip r:embed="rId5"/>
          <a:stretch/>
        </p:blipFill>
        <p:spPr bwMode="auto">
          <a:xfrm>
            <a:off x="105144" y="2716315"/>
            <a:ext cx="1464408" cy="2088421"/>
          </a:xfrm>
          <a:prstGeom prst="rect">
            <a:avLst/>
          </a:prstGeom>
          <a:noFill/>
          <a:ln>
            <a:noFill/>
          </a:ln>
          <a:effectLst/>
        </p:spPr>
      </p:pic>
      <p:pic>
        <p:nvPicPr>
          <p:cNvPr id="1267787276" name="Picture 4"/>
          <p:cNvPicPr>
            <a:picLocks noChangeAspect="1" noChangeArrowheads="1"/>
          </p:cNvPicPr>
          <p:nvPr/>
        </p:nvPicPr>
        <p:blipFill>
          <a:blip r:embed="rId6"/>
          <a:stretch/>
        </p:blipFill>
        <p:spPr bwMode="auto">
          <a:xfrm>
            <a:off x="1723081" y="2716316"/>
            <a:ext cx="1552775" cy="2088420"/>
          </a:xfrm>
          <a:prstGeom prst="rect">
            <a:avLst/>
          </a:prstGeom>
          <a:noFill/>
          <a:ln>
            <a:noFill/>
          </a:ln>
          <a:effectLst/>
        </p:spPr>
      </p:pic>
      <p:sp>
        <p:nvSpPr>
          <p:cNvPr id="1389527276" name="TextBox 1389527275"/>
          <p:cNvSpPr txBox="1"/>
          <p:nvPr/>
        </p:nvSpPr>
        <p:spPr bwMode="auto">
          <a:xfrm>
            <a:off x="4930072" y="632682"/>
            <a:ext cx="4310255" cy="2596865"/>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lang="ru-RU" sz="1600" dirty="0"/>
              <a:t>Серия пособий «Практикумы по орфографии и пунктуации 5-9 класс» помогает подготовиться к итоговой аттестации и успешно пройти программный материал. Дают возможность повысить уровень общей практической грамотности школьников 5-9 классов и успешно не только пройти программу школьного курса обучения, но и подготовиться к экзаменам в формате ОГЭ и ЕГЭ.  </a:t>
            </a:r>
            <a:endParaRPr sz="1600" dirty="0"/>
          </a:p>
          <a:p>
            <a:pPr algn="just">
              <a:defRPr/>
            </a:pPr>
            <a:r>
              <a:rPr lang="ru-RU" sz="1600" dirty="0"/>
              <a:t>	</a:t>
            </a:r>
            <a:endParaRPr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72432963" name="TextBox 872432962"/>
          <p:cNvSpPr txBox="1"/>
          <p:nvPr/>
        </p:nvSpPr>
        <p:spPr bwMode="auto">
          <a:xfrm>
            <a:off x="264908" y="584014"/>
            <a:ext cx="8692025" cy="433965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lang="ru-RU" dirty="0">
                <a:latin typeface="Montserrat"/>
              </a:rPr>
              <a:t>	Продолжая своё повествование, В.И. Белов пишет об удивительно тонком восприятии природы родного края. Он словно сливается с ней, замечая всё вокруг: папоротник, мухоморы, дятел, сосны.  Писатель ощущает каждую травинку, внимает шелесту берёз, которых стало больше, а деревень в родном краю – меньше. Чувство огромной любви переполняет писателя, и он обнимает родную землю. Такое трепетное отношение к месту, где родился и вырос, свойственно далеко не каждому человеку.</a:t>
            </a:r>
          </a:p>
          <a:p>
            <a:pPr algn="just">
              <a:defRPr/>
            </a:pPr>
            <a:r>
              <a:rPr lang="ru-RU" dirty="0">
                <a:latin typeface="Montserrat"/>
              </a:rPr>
              <a:t>		Таким образом, если в первом примере-иллюстрации из текста рассказано о том, как, несмотря на принятое в молодости решение не возвращаться в родные места, </a:t>
            </a:r>
            <a:r>
              <a:rPr lang="ru-RU" dirty="0" smtClean="0">
                <a:latin typeface="Montserrat"/>
              </a:rPr>
              <a:t>писатель</a:t>
            </a:r>
          </a:p>
          <a:p>
            <a:pPr algn="just">
              <a:defRPr/>
            </a:pPr>
            <a:r>
              <a:rPr lang="ru-RU" dirty="0" smtClean="0">
                <a:latin typeface="Montserrat"/>
              </a:rPr>
              <a:t> </a:t>
            </a:r>
            <a:r>
              <a:rPr lang="ru-RU" dirty="0">
                <a:latin typeface="Montserrat"/>
              </a:rPr>
              <a:t>все-таки посетил малую родину, то во </a:t>
            </a:r>
            <a:r>
              <a:rPr lang="ru-RU" dirty="0" smtClean="0">
                <a:latin typeface="Montserrat"/>
              </a:rPr>
              <a:t>втором</a:t>
            </a:r>
          </a:p>
          <a:p>
            <a:pPr algn="just">
              <a:defRPr/>
            </a:pPr>
            <a:r>
              <a:rPr lang="ru-RU" dirty="0" smtClean="0">
                <a:latin typeface="Montserrat"/>
              </a:rPr>
              <a:t> </a:t>
            </a:r>
            <a:r>
              <a:rPr lang="ru-RU" dirty="0">
                <a:latin typeface="Montserrat"/>
              </a:rPr>
              <a:t>примере-иллюстрации показана </a:t>
            </a:r>
            <a:endParaRPr lang="ru-RU" dirty="0" smtClean="0">
              <a:latin typeface="Montserrat"/>
            </a:endParaRPr>
          </a:p>
          <a:p>
            <a:pPr algn="just">
              <a:defRPr/>
            </a:pPr>
            <a:r>
              <a:rPr lang="ru-RU" dirty="0" smtClean="0">
                <a:latin typeface="Montserrat"/>
              </a:rPr>
              <a:t>необыкновенная </a:t>
            </a:r>
            <a:r>
              <a:rPr lang="ru-RU" dirty="0">
                <a:latin typeface="Montserrat"/>
              </a:rPr>
              <a:t>любовь автора к природе </a:t>
            </a:r>
            <a:endParaRPr lang="ru-RU" dirty="0" smtClean="0">
              <a:latin typeface="Montserrat"/>
            </a:endParaRPr>
          </a:p>
          <a:p>
            <a:pPr algn="just">
              <a:defRPr/>
            </a:pPr>
            <a:r>
              <a:rPr lang="ru-RU" dirty="0" smtClean="0">
                <a:latin typeface="Montserrat"/>
              </a:rPr>
              <a:t>того </a:t>
            </a:r>
            <a:r>
              <a:rPr lang="ru-RU" dirty="0">
                <a:latin typeface="Montserrat"/>
              </a:rPr>
              <a:t>места, где он родился и вырос.</a:t>
            </a:r>
          </a:p>
          <a:p>
            <a:pPr>
              <a:defRPr/>
            </a:pPr>
            <a:endParaRPr lang="ru-RU" dirty="0" smtClean="0">
              <a:latin typeface="Montserrat"/>
            </a:endParaRPr>
          </a:p>
          <a:p>
            <a:pPr>
              <a:defRPr/>
            </a:pPr>
            <a:endParaRPr lang="ru-RU" dirty="0">
              <a:latin typeface="Montserrat"/>
            </a:endParaRPr>
          </a:p>
        </p:txBody>
      </p:sp>
    </p:spTree>
    <p:extLst>
      <p:ext uri="{BB962C8B-B14F-4D97-AF65-F5344CB8AC3E}">
        <p14:creationId xmlns:p14="http://schemas.microsoft.com/office/powerpoint/2010/main" val="3441385321"/>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72432963" name="TextBox 872432962"/>
          <p:cNvSpPr txBox="1"/>
          <p:nvPr/>
        </p:nvSpPr>
        <p:spPr bwMode="auto">
          <a:xfrm>
            <a:off x="264908" y="584014"/>
            <a:ext cx="8692025" cy="433965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lang="ru-RU" dirty="0" smtClean="0">
                <a:latin typeface="Montserrat"/>
              </a:rPr>
              <a:t>	В.И </a:t>
            </a:r>
            <a:r>
              <a:rPr lang="ru-RU" dirty="0">
                <a:latin typeface="Montserrat"/>
              </a:rPr>
              <a:t>Белов с необыкновенной любовью относится к малой родине. Он ощущает свою глубокую связь с ней и пишет о том, что она не даёт ему стареть и даже врачует душу «своей зелёной тишиной».</a:t>
            </a:r>
          </a:p>
          <a:p>
            <a:pPr algn="just">
              <a:defRPr/>
            </a:pPr>
            <a:r>
              <a:rPr lang="ru-RU" dirty="0">
                <a:latin typeface="Montserrat"/>
              </a:rPr>
              <a:t>	</a:t>
            </a:r>
            <a:r>
              <a:rPr lang="ru-RU" dirty="0" smtClean="0">
                <a:latin typeface="Montserrat"/>
              </a:rPr>
              <a:t>И </a:t>
            </a:r>
            <a:r>
              <a:rPr lang="ru-RU" dirty="0">
                <a:latin typeface="Montserrat"/>
              </a:rPr>
              <a:t>невозможно не согласиться с писателем. Именно связь с Родиной даёт душевные и духовные силы человеку. </a:t>
            </a:r>
          </a:p>
          <a:p>
            <a:pPr algn="just">
              <a:defRPr/>
            </a:pPr>
            <a:r>
              <a:rPr lang="ru-RU" dirty="0">
                <a:latin typeface="Montserrat"/>
              </a:rPr>
              <a:t>	</a:t>
            </a:r>
            <a:r>
              <a:rPr lang="ru-RU" dirty="0" smtClean="0">
                <a:latin typeface="Montserrat"/>
              </a:rPr>
              <a:t>Как</a:t>
            </a:r>
            <a:r>
              <a:rPr lang="ru-RU" dirty="0">
                <a:latin typeface="Montserrat"/>
              </a:rPr>
              <a:t>, например, художник Аркадий Пластов, происходивший из семьи потомственных иконописцев, живших в деревне Ульяновской области, говорил о том, что именно любовь к родному краю явилась источником его творчества. Он старался с весны до осени жить и работать в родном селе </a:t>
            </a:r>
            <a:r>
              <a:rPr lang="ru-RU" dirty="0" err="1">
                <a:latin typeface="Montserrat"/>
              </a:rPr>
              <a:t>Прислониха</a:t>
            </a:r>
            <a:r>
              <a:rPr lang="ru-RU" dirty="0">
                <a:latin typeface="Montserrat"/>
              </a:rPr>
              <a:t>. Только там был его настоящий источник вдохновения — трудящийся народ, лица односельчан, красота родной природы – </a:t>
            </a:r>
            <a:endParaRPr lang="ru-RU" dirty="0" smtClean="0">
              <a:latin typeface="Montserrat"/>
            </a:endParaRPr>
          </a:p>
          <a:p>
            <a:pPr algn="just">
              <a:defRPr/>
            </a:pPr>
            <a:r>
              <a:rPr lang="ru-RU" dirty="0" smtClean="0">
                <a:latin typeface="Montserrat"/>
              </a:rPr>
              <a:t>всё </a:t>
            </a:r>
            <a:r>
              <a:rPr lang="ru-RU" dirty="0">
                <a:latin typeface="Montserrat"/>
              </a:rPr>
              <a:t>это он запечатлел в таких картинах, как </a:t>
            </a:r>
            <a:endParaRPr lang="ru-RU" dirty="0" smtClean="0">
              <a:latin typeface="Montserrat"/>
            </a:endParaRPr>
          </a:p>
          <a:p>
            <a:pPr algn="just">
              <a:defRPr/>
            </a:pPr>
            <a:r>
              <a:rPr lang="ru-RU" dirty="0" smtClean="0">
                <a:latin typeface="Montserrat"/>
              </a:rPr>
              <a:t>"</a:t>
            </a:r>
            <a:r>
              <a:rPr lang="ru-RU" dirty="0">
                <a:latin typeface="Montserrat"/>
              </a:rPr>
              <a:t>Колхозный </a:t>
            </a:r>
            <a:r>
              <a:rPr lang="ru-RU" dirty="0" err="1">
                <a:latin typeface="Montserrat"/>
              </a:rPr>
              <a:t>праздник","Сенокос</a:t>
            </a:r>
            <a:r>
              <a:rPr lang="ru-RU" dirty="0">
                <a:latin typeface="Montserrat"/>
              </a:rPr>
              <a:t>", "Жатва".</a:t>
            </a:r>
          </a:p>
          <a:p>
            <a:pPr algn="just">
              <a:defRPr/>
            </a:pPr>
            <a:r>
              <a:rPr lang="ru-RU" dirty="0">
                <a:latin typeface="Montserrat"/>
              </a:rPr>
              <a:t>	</a:t>
            </a:r>
            <a:r>
              <a:rPr lang="ru-RU" dirty="0" smtClean="0">
                <a:latin typeface="Montserrat"/>
              </a:rPr>
              <a:t>Таким </a:t>
            </a:r>
            <a:r>
              <a:rPr lang="ru-RU" dirty="0">
                <a:latin typeface="Montserrat"/>
              </a:rPr>
              <a:t>образом, любовь к </a:t>
            </a:r>
            <a:r>
              <a:rPr lang="ru-RU" dirty="0" smtClean="0">
                <a:latin typeface="Montserrat"/>
              </a:rPr>
              <a:t>отечеству</a:t>
            </a:r>
          </a:p>
          <a:p>
            <a:pPr algn="just">
              <a:defRPr/>
            </a:pPr>
            <a:r>
              <a:rPr lang="ru-RU" dirty="0" smtClean="0">
                <a:latin typeface="Montserrat"/>
              </a:rPr>
              <a:t>питает </a:t>
            </a:r>
            <a:r>
              <a:rPr lang="ru-RU" dirty="0">
                <a:latin typeface="Montserrat"/>
              </a:rPr>
              <a:t>душевные и творческие силы человека. </a:t>
            </a:r>
            <a:endParaRPr lang="ru-RU" dirty="0" smtClean="0">
              <a:latin typeface="Montserrat"/>
            </a:endParaRPr>
          </a:p>
          <a:p>
            <a:pPr>
              <a:defRPr/>
            </a:pPr>
            <a:endParaRPr lang="ru-RU" dirty="0">
              <a:latin typeface="Montserrat"/>
            </a:endParaRPr>
          </a:p>
        </p:txBody>
      </p:sp>
    </p:spTree>
    <p:extLst>
      <p:ext uri="{BB962C8B-B14F-4D97-AF65-F5344CB8AC3E}">
        <p14:creationId xmlns:p14="http://schemas.microsoft.com/office/powerpoint/2010/main" val="1768645893"/>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Рисунок 1"/>
          <p:cNvPicPr>
            <a:picLocks noChangeAspect="1"/>
          </p:cNvPicPr>
          <p:nvPr/>
        </p:nvPicPr>
        <p:blipFill>
          <a:blip r:embed="rId2"/>
          <a:stretch>
            <a:fillRect/>
          </a:stretch>
        </p:blipFill>
        <p:spPr>
          <a:xfrm>
            <a:off x="35496" y="483519"/>
            <a:ext cx="3136089" cy="4320480"/>
          </a:xfrm>
          <a:prstGeom prst="rect">
            <a:avLst/>
          </a:prstGeom>
        </p:spPr>
      </p:pic>
      <p:sp>
        <p:nvSpPr>
          <p:cNvPr id="5" name="Прямоугольник 4"/>
          <p:cNvSpPr/>
          <p:nvPr/>
        </p:nvSpPr>
        <p:spPr>
          <a:xfrm>
            <a:off x="3851920" y="483518"/>
            <a:ext cx="4824536" cy="2308324"/>
          </a:xfrm>
          <a:prstGeom prst="rect">
            <a:avLst/>
          </a:prstGeom>
        </p:spPr>
        <p:txBody>
          <a:bodyPr wrap="square">
            <a:spAutoFit/>
          </a:bodyPr>
          <a:lstStyle/>
          <a:p>
            <a:pPr algn="just"/>
            <a:r>
              <a:rPr lang="ru-RU" dirty="0"/>
              <a:t>Отражены изменения контрольно-измерительных материалов ЕГЭ по русскому языку 2023 года  и в пособии «Русский язык. ЕГЭ. «Двадцать ступеней к успеху». В нём приведены 20 тестов в формате ЕГЭ. Тесты составлены с учётом обновлённых документов: спецификации, кодификатора, демоверсии ЕГЭ 2023 года по русскому языку.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Рисунок 1"/>
          <p:cNvPicPr>
            <a:picLocks noChangeAspect="1"/>
          </p:cNvPicPr>
          <p:nvPr/>
        </p:nvPicPr>
        <p:blipFill>
          <a:blip r:embed="rId2"/>
          <a:stretch>
            <a:fillRect/>
          </a:stretch>
        </p:blipFill>
        <p:spPr>
          <a:xfrm>
            <a:off x="107504" y="555526"/>
            <a:ext cx="2995629" cy="4248472"/>
          </a:xfrm>
          <a:prstGeom prst="rect">
            <a:avLst/>
          </a:prstGeom>
        </p:spPr>
      </p:pic>
      <p:sp>
        <p:nvSpPr>
          <p:cNvPr id="3" name="Прямоугольник 2"/>
          <p:cNvSpPr/>
          <p:nvPr/>
        </p:nvSpPr>
        <p:spPr>
          <a:xfrm>
            <a:off x="3347864" y="357500"/>
            <a:ext cx="5184576" cy="2862322"/>
          </a:xfrm>
          <a:prstGeom prst="rect">
            <a:avLst/>
          </a:prstGeom>
        </p:spPr>
        <p:txBody>
          <a:bodyPr wrap="square">
            <a:spAutoFit/>
          </a:bodyPr>
          <a:lstStyle/>
          <a:p>
            <a:pPr algn="just"/>
            <a:r>
              <a:rPr lang="ru-RU" dirty="0"/>
              <a:t>Пособие «Русский язык. Единый государственный экзамен. Учимся писать сочинение» поможет выполнить вторую часть задания ЕГЭ по русскому языку: написать сочинение-рассуждение в соответствии с критериями 2023 года. В пособии пошагово представлена система подготовки к написанию сочинения-рассуждения: даются практические советы по написанию каждой из частей экзаменационной работы. Приводятся   подробные пошаговые  </a:t>
            </a:r>
            <a:r>
              <a:rPr lang="ru-RU" dirty="0" smtClean="0"/>
              <a:t>рекомендации. </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Рисунок 1"/>
          <p:cNvPicPr>
            <a:picLocks noChangeAspect="1"/>
          </p:cNvPicPr>
          <p:nvPr/>
        </p:nvPicPr>
        <p:blipFill>
          <a:blip r:embed="rId2"/>
          <a:stretch>
            <a:fillRect/>
          </a:stretch>
        </p:blipFill>
        <p:spPr>
          <a:xfrm>
            <a:off x="323528" y="627534"/>
            <a:ext cx="3164098" cy="4115157"/>
          </a:xfrm>
          <a:prstGeom prst="rect">
            <a:avLst/>
          </a:prstGeom>
        </p:spPr>
      </p:pic>
      <p:sp>
        <p:nvSpPr>
          <p:cNvPr id="3" name="Прямоугольник 2"/>
          <p:cNvSpPr/>
          <p:nvPr/>
        </p:nvSpPr>
        <p:spPr>
          <a:xfrm>
            <a:off x="3635896" y="555526"/>
            <a:ext cx="5328592" cy="3416320"/>
          </a:xfrm>
          <a:prstGeom prst="rect">
            <a:avLst/>
          </a:prstGeom>
        </p:spPr>
        <p:txBody>
          <a:bodyPr wrap="square">
            <a:spAutoFit/>
          </a:bodyPr>
          <a:lstStyle/>
          <a:p>
            <a:pPr algn="just"/>
            <a:r>
              <a:rPr lang="ru-RU" dirty="0"/>
              <a:t>В настоящем пособии представлена информация о подготовке к написанию итогового сочинения. Предлагается необходимый материал для написания сочинения, которое будет являться допуском к единому государственному экзамену (ЕГЭ) в 2023 году. Даны методические рекомендации по написанию итогового сочинения в 2022–2023 учебном году, указаны тематические блоки и критерии к проверке этого вида работы. </a:t>
            </a:r>
            <a:r>
              <a:rPr lang="ru-RU" dirty="0" smtClean="0"/>
              <a:t>Помещены </a:t>
            </a:r>
          </a:p>
          <a:p>
            <a:pPr algn="just"/>
            <a:r>
              <a:rPr lang="ru-RU" dirty="0" smtClean="0"/>
              <a:t>образцы </a:t>
            </a:r>
          </a:p>
          <a:p>
            <a:pPr algn="just"/>
            <a:r>
              <a:rPr lang="ru-RU" dirty="0"/>
              <a:t>с</a:t>
            </a:r>
            <a:r>
              <a:rPr lang="ru-RU" dirty="0" smtClean="0"/>
              <a:t>очинений. </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Прямоугольник 1"/>
          <p:cNvSpPr/>
          <p:nvPr/>
        </p:nvSpPr>
        <p:spPr>
          <a:xfrm>
            <a:off x="107504" y="1140589"/>
            <a:ext cx="9036496" cy="1754326"/>
          </a:xfrm>
          <a:prstGeom prst="rect">
            <a:avLst/>
          </a:prstGeom>
        </p:spPr>
        <p:txBody>
          <a:bodyPr wrap="square">
            <a:spAutoFit/>
          </a:bodyPr>
          <a:lstStyle/>
          <a:p>
            <a:pPr algn="just"/>
            <a:r>
              <a:rPr lang="ru-RU" dirty="0"/>
              <a:t>Утверждены три открытых направления тем сочинения на 2022/2023 учебный год:</a:t>
            </a:r>
          </a:p>
          <a:p>
            <a:pPr algn="just"/>
            <a:r>
              <a:rPr lang="ru-RU" dirty="0"/>
              <a:t> 1.  Духовно-нравственные ориентиры в жизни человека. </a:t>
            </a:r>
          </a:p>
          <a:p>
            <a:pPr algn="just"/>
            <a:r>
              <a:rPr lang="ru-RU" dirty="0"/>
              <a:t>2.  Семья, общество, Отечество в жизни человека. </a:t>
            </a:r>
          </a:p>
          <a:p>
            <a:pPr algn="just"/>
            <a:r>
              <a:rPr lang="ru-RU" dirty="0"/>
              <a:t>3.  Природа и культура в жизни человека.</a:t>
            </a:r>
          </a:p>
          <a:p>
            <a:pPr algn="just"/>
            <a:r>
              <a:rPr lang="ru-RU" dirty="0"/>
              <a:t>На экзамене учащимся будут предложены по две темы в рамках каждого направления, то есть всего 6 тем.</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Прямоугольник 1"/>
          <p:cNvSpPr/>
          <p:nvPr/>
        </p:nvSpPr>
        <p:spPr>
          <a:xfrm>
            <a:off x="251520" y="1417588"/>
            <a:ext cx="8712968" cy="1477328"/>
          </a:xfrm>
          <a:prstGeom prst="rect">
            <a:avLst/>
          </a:prstGeom>
        </p:spPr>
        <p:txBody>
          <a:bodyPr wrap="square">
            <a:spAutoFit/>
          </a:bodyPr>
          <a:lstStyle/>
          <a:p>
            <a:pPr algn="just"/>
            <a:r>
              <a:rPr lang="ru-RU" dirty="0"/>
              <a:t>Из каждого направления (всего их три) будут предложены 2 темы для написания итогового сочинения. </a:t>
            </a:r>
          </a:p>
          <a:p>
            <a:pPr algn="just"/>
            <a:r>
              <a:rPr lang="ru-RU" dirty="0"/>
              <a:t>Темы итогового сочинения будут собираться из тех тем, которые использовались в прошлые годы, но в дальнейшем закрытый  банк тем итогового сочинения будет ежегодно пополняться новыми темами.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Прямоугольник 1"/>
          <p:cNvSpPr/>
          <p:nvPr/>
        </p:nvSpPr>
        <p:spPr>
          <a:xfrm>
            <a:off x="179512" y="1140589"/>
            <a:ext cx="8856984" cy="2031325"/>
          </a:xfrm>
          <a:prstGeom prst="rect">
            <a:avLst/>
          </a:prstGeom>
        </p:spPr>
        <p:txBody>
          <a:bodyPr wrap="square">
            <a:spAutoFit/>
          </a:bodyPr>
          <a:lstStyle/>
          <a:p>
            <a:pPr algn="just"/>
            <a:r>
              <a:rPr lang="ru-RU" dirty="0"/>
              <a:t>1.1. Внутренний мир человека и его личностные качества.</a:t>
            </a:r>
          </a:p>
          <a:p>
            <a:pPr algn="just"/>
            <a:r>
              <a:rPr lang="ru-RU" dirty="0"/>
              <a:t>1.2. Отношение человека к другому человеку (окружению), нравственные идеалы  выбор между добром и злом.</a:t>
            </a:r>
          </a:p>
          <a:p>
            <a:pPr algn="just"/>
            <a:r>
              <a:rPr lang="ru-RU" dirty="0"/>
              <a:t>2.1. Семья, род; семейные ценности и традиции.</a:t>
            </a:r>
          </a:p>
          <a:p>
            <a:pPr algn="just"/>
            <a:r>
              <a:rPr lang="ru-RU" dirty="0"/>
              <a:t>2.2. Человек и общество.</a:t>
            </a:r>
          </a:p>
          <a:p>
            <a:pPr algn="just"/>
            <a:r>
              <a:rPr lang="ru-RU" dirty="0"/>
              <a:t>3.1. Природа и человек.</a:t>
            </a:r>
          </a:p>
          <a:p>
            <a:pPr algn="just"/>
            <a:r>
              <a:rPr lang="ru-RU" dirty="0"/>
              <a:t>3.2. Наука и человек.</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Прямоугольник 1"/>
          <p:cNvSpPr/>
          <p:nvPr/>
        </p:nvSpPr>
        <p:spPr>
          <a:xfrm>
            <a:off x="107504" y="1279089"/>
            <a:ext cx="8856984" cy="2308324"/>
          </a:xfrm>
          <a:prstGeom prst="rect">
            <a:avLst/>
          </a:prstGeom>
        </p:spPr>
        <p:txBody>
          <a:bodyPr wrap="square">
            <a:spAutoFit/>
          </a:bodyPr>
          <a:lstStyle/>
          <a:p>
            <a:r>
              <a:rPr lang="ru-RU" dirty="0"/>
              <a:t/>
            </a:r>
            <a:br>
              <a:rPr lang="ru-RU" dirty="0"/>
            </a:br>
            <a:r>
              <a:rPr lang="ru-RU" dirty="0"/>
              <a:t>	Или:</a:t>
            </a:r>
          </a:p>
          <a:p>
            <a:pPr algn="just"/>
            <a:r>
              <a:rPr lang="ru-RU" dirty="0"/>
              <a:t>1.1. Познание человеком самого себя.</a:t>
            </a:r>
          </a:p>
          <a:p>
            <a:pPr algn="just"/>
            <a:r>
              <a:rPr lang="ru-RU" dirty="0"/>
              <a:t>1.2. Свобода человека и ее ограничения.</a:t>
            </a:r>
          </a:p>
          <a:p>
            <a:pPr algn="just"/>
            <a:r>
              <a:rPr lang="ru-RU" dirty="0"/>
              <a:t>2.1. Человек и общество</a:t>
            </a:r>
          </a:p>
          <a:p>
            <a:pPr algn="just"/>
            <a:r>
              <a:rPr lang="ru-RU" dirty="0"/>
              <a:t>2.2. Родина, государство, гражданская позиция человека</a:t>
            </a:r>
          </a:p>
          <a:p>
            <a:pPr algn="just"/>
            <a:r>
              <a:rPr lang="ru-RU" dirty="0"/>
              <a:t>3.1. Наука и человек.</a:t>
            </a:r>
          </a:p>
          <a:p>
            <a:pPr algn="just"/>
            <a:r>
              <a:rPr lang="ru-RU" dirty="0"/>
              <a:t>3.2. Искусство и человек.</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Прямоугольник 1"/>
          <p:cNvSpPr/>
          <p:nvPr/>
        </p:nvSpPr>
        <p:spPr>
          <a:xfrm>
            <a:off x="107504" y="555526"/>
            <a:ext cx="8928992" cy="4524315"/>
          </a:xfrm>
          <a:prstGeom prst="rect">
            <a:avLst/>
          </a:prstGeom>
        </p:spPr>
        <p:txBody>
          <a:bodyPr wrap="square">
            <a:spAutoFit/>
          </a:bodyPr>
          <a:lstStyle/>
          <a:p>
            <a:pPr algn="just"/>
            <a:r>
              <a:rPr lang="ru-RU" dirty="0"/>
              <a:t>На сайте ФГБНУ «ФИПИ» (fipi.ru) предложен следующий комментарий к разделам закрытого банка тем итогового сочинения:</a:t>
            </a:r>
          </a:p>
          <a:p>
            <a:pPr algn="just"/>
            <a:r>
              <a:rPr lang="ru-RU" dirty="0"/>
              <a:t>Раздел 1. Духовно-нравственные ориентиры в жизни человека</a:t>
            </a:r>
          </a:p>
          <a:p>
            <a:pPr algn="just"/>
            <a:r>
              <a:rPr lang="ru-RU" dirty="0"/>
              <a:t>Темы этого раздела связаны с вопросами, которые человек задаёт себе сам, в том числе в ситуации нравственного выбора; </a:t>
            </a:r>
          </a:p>
          <a:p>
            <a:pPr algn="just"/>
            <a:r>
              <a:rPr lang="ru-RU" dirty="0"/>
              <a:t>- нацеливают на рассуждение о нравственных идеалах и моральных нормах, сиюминутном и вечном, добре и зле, о свободе и ответственности;</a:t>
            </a:r>
          </a:p>
          <a:p>
            <a:pPr algn="just"/>
            <a:r>
              <a:rPr lang="ru-RU" dirty="0"/>
              <a:t>- касаются размышлений о смысле жизни, гуманном и антигуманном поступках, их мотивах, причинах внутреннего разлада и об угрызениях совести;</a:t>
            </a:r>
          </a:p>
          <a:p>
            <a:pPr marL="285750" indent="-285750" algn="just">
              <a:buFontTx/>
              <a:buChar char="-"/>
            </a:pPr>
            <a:r>
              <a:rPr lang="ru-RU" dirty="0" smtClean="0"/>
              <a:t>позволяют </a:t>
            </a:r>
            <a:r>
              <a:rPr lang="ru-RU" dirty="0"/>
              <a:t>задуматься об образе жизни человека, </a:t>
            </a:r>
            <a:endParaRPr lang="ru-RU" dirty="0" smtClean="0"/>
          </a:p>
          <a:p>
            <a:pPr marL="285750" indent="-285750" algn="just">
              <a:buFontTx/>
              <a:buChar char="-"/>
            </a:pPr>
            <a:r>
              <a:rPr lang="ru-RU" dirty="0" smtClean="0"/>
              <a:t>о </a:t>
            </a:r>
            <a:r>
              <a:rPr lang="ru-RU" dirty="0"/>
              <a:t>выборе им жизненного пути, значимой цели </a:t>
            </a:r>
            <a:r>
              <a:rPr lang="ru-RU" dirty="0" smtClean="0"/>
              <a:t>и</a:t>
            </a:r>
          </a:p>
          <a:p>
            <a:pPr marL="285750" indent="-285750" algn="just">
              <a:buFontTx/>
              <a:buChar char="-"/>
            </a:pPr>
            <a:r>
              <a:rPr lang="ru-RU" dirty="0" smtClean="0"/>
              <a:t> </a:t>
            </a:r>
            <a:r>
              <a:rPr lang="ru-RU" dirty="0"/>
              <a:t>средствах её достижения, любви и дружбе;</a:t>
            </a:r>
          </a:p>
          <a:p>
            <a:pPr marL="285750" indent="-285750" algn="just">
              <a:buFontTx/>
              <a:buChar char="-"/>
            </a:pPr>
            <a:r>
              <a:rPr lang="ru-RU" dirty="0" smtClean="0"/>
              <a:t>побуждают </a:t>
            </a:r>
            <a:r>
              <a:rPr lang="ru-RU" dirty="0"/>
              <a:t>к самоанализу, </a:t>
            </a:r>
            <a:r>
              <a:rPr lang="ru-RU" dirty="0" smtClean="0"/>
              <a:t>осмыслению</a:t>
            </a:r>
          </a:p>
          <a:p>
            <a:pPr marL="285750" indent="-285750" algn="just">
              <a:buFontTx/>
              <a:buChar char="-"/>
            </a:pPr>
            <a:r>
              <a:rPr lang="ru-RU" dirty="0" smtClean="0"/>
              <a:t> </a:t>
            </a:r>
            <a:r>
              <a:rPr lang="ru-RU" dirty="0"/>
              <a:t>опыта других людей (или поступков  </a:t>
            </a:r>
            <a:endParaRPr lang="ru-RU" dirty="0" smtClean="0"/>
          </a:p>
          <a:p>
            <a:pPr marL="285750" indent="-285750" algn="just">
              <a:buFontTx/>
              <a:buChar char="-"/>
            </a:pPr>
            <a:r>
              <a:rPr lang="ru-RU" dirty="0" smtClean="0"/>
              <a:t>литературных </a:t>
            </a:r>
            <a:r>
              <a:rPr lang="ru-RU" dirty="0"/>
              <a:t>героев), стремящихся понять себя. </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60012002" name="TextBox 1460012001"/>
          <p:cNvSpPr txBox="1"/>
          <p:nvPr/>
        </p:nvSpPr>
        <p:spPr bwMode="auto">
          <a:xfrm>
            <a:off x="133533" y="500583"/>
            <a:ext cx="8954526" cy="2628605"/>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lang="ru-RU" dirty="0"/>
              <a:t>Материал, включённый в пособия, способствует развитию речи и мышления учащихся на </a:t>
            </a:r>
            <a:r>
              <a:rPr lang="ru-RU" dirty="0" err="1"/>
              <a:t>межпредметной</a:t>
            </a:r>
            <a:r>
              <a:rPr lang="ru-RU" dirty="0"/>
              <a:t> основе: </a:t>
            </a:r>
            <a:r>
              <a:rPr lang="ru-RU" dirty="0" err="1"/>
              <a:t>лингворечевая</a:t>
            </a:r>
            <a:r>
              <a:rPr lang="ru-RU" dirty="0"/>
              <a:t> деятельность учащихся реализуется при работе с дидактическими материалами. В пособиях дан опорный теоретический материал, необходимый для овладения навыками практической грамотности, помещён орфографический и пунктуационный тренинг, составленный  с повышением  уровня сложности заданий,  тестовые задания в формате ОГЭ и ЕГЭ, предназначенные не только для проведения итогового тематического контроля, но и для ознакомления учеников со структурно-содержательным аспектом контрольно-измерительных материалов ОГЭ и ЕГЭ.</a:t>
            </a:r>
            <a:endParaRPr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Прямоугольник 1"/>
          <p:cNvSpPr/>
          <p:nvPr/>
        </p:nvSpPr>
        <p:spPr>
          <a:xfrm>
            <a:off x="179512" y="627534"/>
            <a:ext cx="8784976" cy="3693319"/>
          </a:xfrm>
          <a:prstGeom prst="rect">
            <a:avLst/>
          </a:prstGeom>
        </p:spPr>
        <p:txBody>
          <a:bodyPr wrap="square">
            <a:spAutoFit/>
          </a:bodyPr>
          <a:lstStyle/>
          <a:p>
            <a:pPr algn="just"/>
            <a:r>
              <a:rPr lang="ru-RU" dirty="0"/>
              <a:t>Раздел 2. Семья, общество, Отечество в жизни человека </a:t>
            </a:r>
          </a:p>
          <a:p>
            <a:pPr algn="just"/>
            <a:r>
              <a:rPr lang="ru-RU" dirty="0"/>
              <a:t>Темы этого раздела связаны со взглядом на человека как представителя семьи, социума, народа, поколения, эпохи;</a:t>
            </a:r>
          </a:p>
          <a:p>
            <a:pPr algn="just"/>
            <a:r>
              <a:rPr lang="ru-RU" dirty="0"/>
              <a:t>- нацеливают на размышление о семейных и общественных ценностях, традициях и обычаях, межличностных отношениях и влиянии среды на человека;</a:t>
            </a:r>
          </a:p>
          <a:p>
            <a:pPr algn="just"/>
            <a:r>
              <a:rPr lang="ru-RU" dirty="0"/>
              <a:t>- касаются вопросов исторического времени, гражданских идеалов, важности  сохранения исторической памяти, роли личности в истории;</a:t>
            </a:r>
          </a:p>
          <a:p>
            <a:pPr algn="just"/>
            <a:r>
              <a:rPr lang="ru-RU" dirty="0"/>
              <a:t>- позволяют задуматься о славе и бесславии, личном и общественном, своём  вкладе в общественный прогресс;</a:t>
            </a:r>
          </a:p>
          <a:p>
            <a:pPr marL="285750" indent="-285750" algn="just">
              <a:buFontTx/>
              <a:buChar char="-"/>
            </a:pPr>
            <a:r>
              <a:rPr lang="ru-RU" dirty="0" smtClean="0"/>
              <a:t>побуждают </a:t>
            </a:r>
            <a:r>
              <a:rPr lang="ru-RU" dirty="0"/>
              <a:t>рассуждать об образовании и о </a:t>
            </a:r>
            <a:endParaRPr lang="ru-RU" dirty="0" smtClean="0"/>
          </a:p>
          <a:p>
            <a:pPr marL="285750" indent="-285750" algn="just">
              <a:buFontTx/>
              <a:buChar char="-"/>
            </a:pPr>
            <a:r>
              <a:rPr lang="ru-RU" dirty="0" smtClean="0"/>
              <a:t>воспитании</a:t>
            </a:r>
            <a:r>
              <a:rPr lang="ru-RU" dirty="0"/>
              <a:t>, споре поколений и об </a:t>
            </a:r>
            <a:endParaRPr lang="ru-RU" dirty="0" smtClean="0"/>
          </a:p>
          <a:p>
            <a:pPr marL="285750" indent="-285750" algn="just">
              <a:buFontTx/>
              <a:buChar char="-"/>
            </a:pPr>
            <a:r>
              <a:rPr lang="ru-RU" dirty="0" smtClean="0"/>
              <a:t>общественном </a:t>
            </a:r>
            <a:r>
              <a:rPr lang="ru-RU" dirty="0"/>
              <a:t>благополучии, о народном </a:t>
            </a:r>
            <a:endParaRPr lang="ru-RU" dirty="0" smtClean="0"/>
          </a:p>
          <a:p>
            <a:pPr marL="285750" indent="-285750" algn="just">
              <a:buFontTx/>
              <a:buChar char="-"/>
            </a:pPr>
            <a:r>
              <a:rPr lang="ru-RU" dirty="0" smtClean="0"/>
              <a:t>подвиге </a:t>
            </a:r>
            <a:r>
              <a:rPr lang="ru-RU" dirty="0"/>
              <a:t>и направлениях развития  общества.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Прямоугольник 1"/>
          <p:cNvSpPr/>
          <p:nvPr/>
        </p:nvSpPr>
        <p:spPr>
          <a:xfrm>
            <a:off x="251520" y="555526"/>
            <a:ext cx="8640960" cy="4524315"/>
          </a:xfrm>
          <a:prstGeom prst="rect">
            <a:avLst/>
          </a:prstGeom>
        </p:spPr>
        <p:txBody>
          <a:bodyPr wrap="square">
            <a:spAutoFit/>
          </a:bodyPr>
          <a:lstStyle/>
          <a:p>
            <a:pPr algn="just"/>
            <a:r>
              <a:rPr lang="ru-RU" dirty="0"/>
              <a:t>Раздел 3. Природа и культура в жизни человека.</a:t>
            </a:r>
          </a:p>
          <a:p>
            <a:pPr algn="just"/>
            <a:r>
              <a:rPr lang="ru-RU" dirty="0"/>
              <a:t>Темы этого раздела связаны с философскими, социальными, этическими, эстетическими  проблемами, вопросами экологии;</a:t>
            </a:r>
          </a:p>
          <a:p>
            <a:pPr algn="just"/>
            <a:r>
              <a:rPr lang="ru-RU" dirty="0"/>
              <a:t>- нацеливают на рассуждение об искусстве и науке, о феномене таланта, ценности художественного творчества и научного поиска, о собственных предпочтениях или интересах в области искусства и науки; </a:t>
            </a:r>
          </a:p>
          <a:p>
            <a:pPr algn="just"/>
            <a:r>
              <a:rPr lang="ru-RU" dirty="0"/>
              <a:t>- касаются миссии художника и ответственности человека науки, значения великих творений искусства и научных открытий (в том числе в связи с  юбилейными датами);</a:t>
            </a:r>
          </a:p>
          <a:p>
            <a:pPr algn="just"/>
            <a:r>
              <a:rPr lang="ru-RU" dirty="0"/>
              <a:t>- позволяют осмысливать роль культуры в жизни человека, важность </a:t>
            </a:r>
          </a:p>
          <a:p>
            <a:pPr algn="just"/>
            <a:r>
              <a:rPr lang="ru-RU" dirty="0"/>
              <a:t>исторической памяти, сохранения традиционных </a:t>
            </a:r>
            <a:endParaRPr lang="ru-RU" dirty="0" smtClean="0"/>
          </a:p>
          <a:p>
            <a:pPr algn="just"/>
            <a:r>
              <a:rPr lang="ru-RU" dirty="0" smtClean="0"/>
              <a:t>ценностей</a:t>
            </a:r>
            <a:r>
              <a:rPr lang="ru-RU" dirty="0"/>
              <a:t>; </a:t>
            </a:r>
          </a:p>
          <a:p>
            <a:pPr marL="285750" indent="-285750" algn="just">
              <a:buFontTx/>
              <a:buChar char="-"/>
            </a:pPr>
            <a:r>
              <a:rPr lang="ru-RU" dirty="0" smtClean="0"/>
              <a:t>побуждают </a:t>
            </a:r>
            <a:r>
              <a:rPr lang="ru-RU" dirty="0"/>
              <a:t>задуматься о взаимодействии </a:t>
            </a:r>
            <a:endParaRPr lang="ru-RU" dirty="0" smtClean="0"/>
          </a:p>
          <a:p>
            <a:pPr marL="285750" indent="-285750" algn="just">
              <a:buFontTx/>
              <a:buChar char="-"/>
            </a:pPr>
            <a:r>
              <a:rPr lang="ru-RU" dirty="0" smtClean="0"/>
              <a:t>человека </a:t>
            </a:r>
            <a:r>
              <a:rPr lang="ru-RU" dirty="0"/>
              <a:t>и природы, направлениях  </a:t>
            </a:r>
            <a:r>
              <a:rPr lang="ru-RU" dirty="0" smtClean="0"/>
              <a:t>развития</a:t>
            </a:r>
          </a:p>
          <a:p>
            <a:pPr marL="285750" indent="-285750" algn="just">
              <a:buFontTx/>
              <a:buChar char="-"/>
            </a:pPr>
            <a:r>
              <a:rPr lang="ru-RU" dirty="0" smtClean="0"/>
              <a:t> </a:t>
            </a:r>
            <a:r>
              <a:rPr lang="ru-RU" dirty="0"/>
              <a:t>культуры, влиянии искусства и новых </a:t>
            </a:r>
            <a:r>
              <a:rPr lang="ru-RU" dirty="0" smtClean="0"/>
              <a:t>технологий</a:t>
            </a:r>
          </a:p>
          <a:p>
            <a:pPr marL="285750" indent="-285750" algn="just">
              <a:buFontTx/>
              <a:buChar char="-"/>
            </a:pPr>
            <a:r>
              <a:rPr lang="ru-RU" dirty="0" smtClean="0"/>
              <a:t> </a:t>
            </a:r>
            <a:r>
              <a:rPr lang="ru-RU" dirty="0"/>
              <a:t>на человека.</a:t>
            </a:r>
          </a:p>
          <a:p>
            <a:endParaRPr lang="ru-RU" dirty="0"/>
          </a:p>
        </p:txBody>
      </p:sp>
    </p:spTree>
    <p:extLst>
      <p:ext uri="{BB962C8B-B14F-4D97-AF65-F5344CB8AC3E}">
        <p14:creationId xmlns:p14="http://schemas.microsoft.com/office/powerpoint/2010/main" val="592965348"/>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Прямоугольник 1"/>
          <p:cNvSpPr/>
          <p:nvPr/>
        </p:nvSpPr>
        <p:spPr>
          <a:xfrm>
            <a:off x="179512" y="1140589"/>
            <a:ext cx="8856984" cy="1477328"/>
          </a:xfrm>
          <a:prstGeom prst="rect">
            <a:avLst/>
          </a:prstGeom>
        </p:spPr>
        <p:txBody>
          <a:bodyPr wrap="square">
            <a:spAutoFit/>
          </a:bodyPr>
          <a:lstStyle/>
          <a:p>
            <a:pPr algn="just"/>
            <a:r>
              <a:rPr lang="ru-RU" dirty="0"/>
              <a:t> Наше пособие поможет  не только понять систему требований, предъявляемых к сочинению, но и ознакомиться с  рекомендуемой методикой по созданию такого вида сочинения, со списком литературы к каждому направлению, с темами сочинений  и с образцами сочинений, на которые можно ориентироваться при создании собственных творческих работ.</a:t>
            </a:r>
          </a:p>
        </p:txBody>
      </p:sp>
    </p:spTree>
    <p:extLst>
      <p:ext uri="{BB962C8B-B14F-4D97-AF65-F5344CB8AC3E}">
        <p14:creationId xmlns:p14="http://schemas.microsoft.com/office/powerpoint/2010/main" val="3242127866"/>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32" name="Picture 8"/>
          <p:cNvPicPr>
            <a:picLocks noChangeAspect="1" noChangeArrowheads="1"/>
          </p:cNvPicPr>
          <p:nvPr/>
        </p:nvPicPr>
        <p:blipFill>
          <a:blip r:embed="rId2"/>
          <a:stretch/>
        </p:blipFill>
        <p:spPr bwMode="auto">
          <a:xfrm>
            <a:off x="54598" y="2848096"/>
            <a:ext cx="1264677" cy="1785427"/>
          </a:xfrm>
          <a:prstGeom prst="rect">
            <a:avLst/>
          </a:prstGeom>
          <a:solidFill>
            <a:schemeClr val="tx1"/>
          </a:solidFill>
          <a:ln>
            <a:solidFill>
              <a:schemeClr val="tx1"/>
            </a:solidFill>
          </a:ln>
        </p:spPr>
      </p:pic>
      <p:pic>
        <p:nvPicPr>
          <p:cNvPr id="1034" name="Picture 10"/>
          <p:cNvPicPr>
            <a:picLocks noChangeAspect="1" noChangeArrowheads="1"/>
          </p:cNvPicPr>
          <p:nvPr/>
        </p:nvPicPr>
        <p:blipFill>
          <a:blip r:embed="rId3"/>
          <a:stretch/>
        </p:blipFill>
        <p:spPr bwMode="auto">
          <a:xfrm>
            <a:off x="1338676" y="2853987"/>
            <a:ext cx="1263438" cy="1785427"/>
          </a:xfrm>
          <a:prstGeom prst="rect">
            <a:avLst/>
          </a:prstGeom>
          <a:noFill/>
          <a:ln>
            <a:solidFill>
              <a:schemeClr val="tx1"/>
            </a:solidFill>
          </a:ln>
        </p:spPr>
      </p:pic>
      <p:pic>
        <p:nvPicPr>
          <p:cNvPr id="1036" name="Picture 12"/>
          <p:cNvPicPr>
            <a:picLocks noChangeAspect="1" noChangeArrowheads="1"/>
          </p:cNvPicPr>
          <p:nvPr/>
        </p:nvPicPr>
        <p:blipFill>
          <a:blip r:embed="rId4"/>
          <a:stretch/>
        </p:blipFill>
        <p:spPr bwMode="auto">
          <a:xfrm>
            <a:off x="2635370" y="2865644"/>
            <a:ext cx="1263437" cy="1785427"/>
          </a:xfrm>
          <a:prstGeom prst="rect">
            <a:avLst/>
          </a:prstGeom>
          <a:noFill/>
          <a:ln>
            <a:solidFill>
              <a:schemeClr val="tx1"/>
            </a:solidFill>
          </a:ln>
        </p:spPr>
      </p:pic>
      <p:pic>
        <p:nvPicPr>
          <p:cNvPr id="1038" name="Picture 14"/>
          <p:cNvPicPr>
            <a:picLocks noChangeAspect="1" noChangeArrowheads="1"/>
          </p:cNvPicPr>
          <p:nvPr/>
        </p:nvPicPr>
        <p:blipFill>
          <a:blip r:embed="rId5"/>
          <a:stretch/>
        </p:blipFill>
        <p:spPr bwMode="auto">
          <a:xfrm>
            <a:off x="5200787" y="2853987"/>
            <a:ext cx="1290689" cy="1790551"/>
          </a:xfrm>
          <a:prstGeom prst="rect">
            <a:avLst/>
          </a:prstGeom>
          <a:noFill/>
          <a:ln>
            <a:solidFill>
              <a:schemeClr val="tx1"/>
            </a:solidFill>
          </a:ln>
        </p:spPr>
      </p:pic>
      <p:pic>
        <p:nvPicPr>
          <p:cNvPr id="1042" name="Picture 18"/>
          <p:cNvPicPr>
            <a:picLocks noChangeAspect="1" noChangeArrowheads="1"/>
          </p:cNvPicPr>
          <p:nvPr/>
        </p:nvPicPr>
        <p:blipFill>
          <a:blip r:embed="rId6"/>
          <a:stretch/>
        </p:blipFill>
        <p:spPr bwMode="auto">
          <a:xfrm>
            <a:off x="3912204" y="2859110"/>
            <a:ext cx="1262919" cy="1790551"/>
          </a:xfrm>
          <a:prstGeom prst="rect">
            <a:avLst/>
          </a:prstGeom>
          <a:noFill/>
          <a:ln>
            <a:solidFill>
              <a:schemeClr val="tx1"/>
            </a:solidFill>
          </a:ln>
        </p:spPr>
      </p:pic>
      <p:pic>
        <p:nvPicPr>
          <p:cNvPr id="1044" name="Picture 20"/>
          <p:cNvPicPr>
            <a:picLocks noChangeAspect="1" noChangeArrowheads="1"/>
          </p:cNvPicPr>
          <p:nvPr/>
        </p:nvPicPr>
        <p:blipFill>
          <a:blip r:embed="rId7"/>
          <a:stretch/>
        </p:blipFill>
        <p:spPr bwMode="auto">
          <a:xfrm>
            <a:off x="6536927" y="2853987"/>
            <a:ext cx="1268397" cy="1785427"/>
          </a:xfrm>
          <a:prstGeom prst="rect">
            <a:avLst/>
          </a:prstGeom>
          <a:noFill/>
          <a:ln>
            <a:solidFill>
              <a:schemeClr val="tx1"/>
            </a:solidFill>
          </a:ln>
        </p:spPr>
      </p:pic>
      <p:pic>
        <p:nvPicPr>
          <p:cNvPr id="1048" name="Picture 24"/>
          <p:cNvPicPr>
            <a:picLocks noChangeAspect="1" noChangeArrowheads="1"/>
          </p:cNvPicPr>
          <p:nvPr/>
        </p:nvPicPr>
        <p:blipFill>
          <a:blip r:embed="rId8"/>
          <a:stretch/>
        </p:blipFill>
        <p:spPr bwMode="auto">
          <a:xfrm>
            <a:off x="7831998" y="2848095"/>
            <a:ext cx="1271289" cy="1785427"/>
          </a:xfrm>
          <a:prstGeom prst="rect">
            <a:avLst/>
          </a:prstGeom>
          <a:noFill/>
          <a:ln>
            <a:solidFill>
              <a:schemeClr val="tx1"/>
            </a:solidFill>
          </a:ln>
        </p:spPr>
      </p:pic>
      <p:pic>
        <p:nvPicPr>
          <p:cNvPr id="2" name="Picture 2"/>
          <p:cNvPicPr>
            <a:picLocks noChangeAspect="1" noChangeArrowheads="1"/>
          </p:cNvPicPr>
          <p:nvPr/>
        </p:nvPicPr>
        <p:blipFill>
          <a:blip r:embed="rId9"/>
          <a:stretch/>
        </p:blipFill>
        <p:spPr bwMode="auto">
          <a:xfrm>
            <a:off x="1907704" y="588082"/>
            <a:ext cx="1271733" cy="1845444"/>
          </a:xfrm>
          <a:prstGeom prst="rect">
            <a:avLst/>
          </a:prstGeom>
          <a:noFill/>
        </p:spPr>
      </p:pic>
      <p:pic>
        <p:nvPicPr>
          <p:cNvPr id="4" name="Picture 4"/>
          <p:cNvPicPr>
            <a:picLocks noChangeAspect="1" noChangeArrowheads="1"/>
          </p:cNvPicPr>
          <p:nvPr/>
        </p:nvPicPr>
        <p:blipFill>
          <a:blip r:embed="rId10"/>
          <a:stretch/>
        </p:blipFill>
        <p:spPr bwMode="auto">
          <a:xfrm>
            <a:off x="6293665" y="598519"/>
            <a:ext cx="1240958" cy="1802602"/>
          </a:xfrm>
          <a:prstGeom prst="rect">
            <a:avLst/>
          </a:prstGeom>
          <a:noFill/>
        </p:spPr>
      </p:pic>
      <p:pic>
        <p:nvPicPr>
          <p:cNvPr id="1030" name="Picture 6"/>
          <p:cNvPicPr>
            <a:picLocks noChangeAspect="1" noChangeArrowheads="1"/>
          </p:cNvPicPr>
          <p:nvPr/>
        </p:nvPicPr>
        <p:blipFill>
          <a:blip r:embed="rId11"/>
          <a:stretch/>
        </p:blipFill>
        <p:spPr bwMode="auto">
          <a:xfrm>
            <a:off x="3383582" y="586729"/>
            <a:ext cx="1284789" cy="1842115"/>
          </a:xfrm>
          <a:prstGeom prst="rect">
            <a:avLst/>
          </a:prstGeom>
          <a:noFill/>
        </p:spPr>
      </p:pic>
      <p:pic>
        <p:nvPicPr>
          <p:cNvPr id="5" name="Picture 8"/>
          <p:cNvPicPr>
            <a:picLocks noChangeAspect="1" noChangeArrowheads="1"/>
          </p:cNvPicPr>
          <p:nvPr/>
        </p:nvPicPr>
        <p:blipFill>
          <a:blip r:embed="rId12"/>
          <a:stretch/>
        </p:blipFill>
        <p:spPr bwMode="auto">
          <a:xfrm>
            <a:off x="4854174" y="598519"/>
            <a:ext cx="1253689" cy="1826006"/>
          </a:xfrm>
          <a:prstGeom prst="rect">
            <a:avLst/>
          </a:prstGeom>
          <a:noFill/>
        </p:spPr>
      </p:pic>
      <p:pic>
        <p:nvPicPr>
          <p:cNvPr id="10" name="Picture 12"/>
          <p:cNvPicPr>
            <a:picLocks noChangeAspect="1" noChangeArrowheads="1"/>
          </p:cNvPicPr>
          <p:nvPr/>
        </p:nvPicPr>
        <p:blipFill>
          <a:blip r:embed="rId13"/>
          <a:stretch/>
        </p:blipFill>
        <p:spPr bwMode="auto">
          <a:xfrm>
            <a:off x="467544" y="558247"/>
            <a:ext cx="1286091" cy="1866278"/>
          </a:xfrm>
          <a:prstGeom prst="rect">
            <a:avLst/>
          </a:prstGeom>
          <a:noFill/>
        </p:spPr>
      </p:pic>
      <p:pic>
        <p:nvPicPr>
          <p:cNvPr id="1026" name="Picture 2"/>
          <p:cNvPicPr>
            <a:picLocks noChangeAspect="1" noChangeArrowheads="1"/>
          </p:cNvPicPr>
          <p:nvPr/>
        </p:nvPicPr>
        <p:blipFill>
          <a:blip r:embed="rId14"/>
          <a:stretch/>
        </p:blipFill>
        <p:spPr bwMode="auto">
          <a:xfrm>
            <a:off x="7666000" y="606268"/>
            <a:ext cx="1225658" cy="180260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26" name="Picture 2"/>
          <p:cNvPicPr>
            <a:picLocks noChangeAspect="1" noChangeArrowheads="1"/>
          </p:cNvPicPr>
          <p:nvPr/>
        </p:nvPicPr>
        <p:blipFill>
          <a:blip r:embed="rId2"/>
          <a:stretch/>
        </p:blipFill>
        <p:spPr bwMode="auto">
          <a:xfrm>
            <a:off x="5508104" y="513111"/>
            <a:ext cx="2118387" cy="3115557"/>
          </a:xfrm>
          <a:prstGeom prst="rect">
            <a:avLst/>
          </a:prstGeom>
          <a:noFill/>
        </p:spPr>
      </p:pic>
      <p:sp>
        <p:nvSpPr>
          <p:cNvPr id="3" name="TextBox 2"/>
          <p:cNvSpPr txBox="1"/>
          <p:nvPr/>
        </p:nvSpPr>
        <p:spPr bwMode="auto">
          <a:xfrm>
            <a:off x="358533" y="878398"/>
            <a:ext cx="4752528" cy="1754326"/>
          </a:xfrm>
          <a:prstGeom prst="rect">
            <a:avLst/>
          </a:prstGeom>
          <a:noFill/>
        </p:spPr>
        <p:txBody>
          <a:bodyPr wrap="square">
            <a:spAutoFit/>
          </a:bodyPr>
          <a:lstStyle/>
          <a:p>
            <a:pPr>
              <a:defRPr/>
            </a:pPr>
            <a:r>
              <a:rPr lang="ru-RU" b="1" i="0">
                <a:solidFill>
                  <a:srgbClr val="0070C0"/>
                </a:solidFill>
                <a:latin typeface="Times New Roman"/>
                <a:cs typeface="Times New Roman"/>
              </a:rPr>
              <a:t>Драбкина С.В.</a:t>
            </a:r>
            <a:endParaRPr/>
          </a:p>
          <a:p>
            <a:pPr>
              <a:defRPr/>
            </a:pPr>
            <a:r>
              <a:rPr lang="ru-RU" b="1" i="0">
                <a:solidFill>
                  <a:srgbClr val="C00000"/>
                </a:solidFill>
                <a:latin typeface="Times New Roman"/>
                <a:cs typeface="Times New Roman"/>
              </a:rPr>
              <a:t>Русский язык. Решение заданий повышенного и высокого уровня сложности. Как получить максимальный балл на ЕГЭ.</a:t>
            </a:r>
            <a:endParaRPr/>
          </a:p>
          <a:p>
            <a:pPr>
              <a:defRPr/>
            </a:pPr>
            <a:r>
              <a:rPr lang="ru-RU" sz="1600" b="1">
                <a:solidFill>
                  <a:srgbClr val="0070C0"/>
                </a:solidFill>
                <a:latin typeface="Times New Roman"/>
                <a:cs typeface="Times New Roman"/>
              </a:rPr>
              <a:t>Готовится к печати.</a:t>
            </a:r>
            <a:endParaRPr lang="ru-RU" sz="1600">
              <a:solidFill>
                <a:srgbClr val="0070C0"/>
              </a:solidFill>
              <a:latin typeface="Times New Roman"/>
              <a:cs typeface="Times New Roman"/>
            </a:endParaRPr>
          </a:p>
        </p:txBody>
      </p:sp>
      <p:sp>
        <p:nvSpPr>
          <p:cNvPr id="5" name="TextBox 4"/>
          <p:cNvSpPr txBox="1"/>
          <p:nvPr/>
        </p:nvSpPr>
        <p:spPr bwMode="auto">
          <a:xfrm>
            <a:off x="403665" y="2638551"/>
            <a:ext cx="4662264" cy="1754326"/>
          </a:xfrm>
          <a:prstGeom prst="rect">
            <a:avLst/>
          </a:prstGeom>
          <a:noFill/>
        </p:spPr>
        <p:txBody>
          <a:bodyPr wrap="square">
            <a:spAutoFit/>
          </a:bodyPr>
          <a:lstStyle/>
          <a:p>
            <a:pPr algn="just">
              <a:defRPr/>
            </a:pPr>
            <a:r>
              <a:rPr lang="ru-RU" sz="1200" b="0" i="0">
                <a:solidFill>
                  <a:srgbClr val="4E4E4E"/>
                </a:solidFill>
                <a:latin typeface="Times New Roman"/>
                <a:cs typeface="Times New Roman"/>
              </a:rPr>
              <a:t>         Настоящее пособие содержит материал, который поможет выпускникам научиться решать наиболее сложные задания ЕГЭ, а также понимать и раскрывать проблему исходного текста и писать эссе. Автор предлагает методику работы, которая позволит школьникам успешно справиться с решением тестов повышенной сложности и написанием сочинения-рассуждения в формате ЕГЭ.</a:t>
            </a:r>
            <a:endParaRPr/>
          </a:p>
          <a:p>
            <a:pPr algn="just">
              <a:defRPr/>
            </a:pPr>
            <a:r>
              <a:rPr lang="ru-RU" sz="1200" b="0" i="0">
                <a:solidFill>
                  <a:srgbClr val="4E4E4E"/>
                </a:solidFill>
                <a:latin typeface="Times New Roman"/>
                <a:cs typeface="Times New Roman"/>
              </a:rPr>
              <a:t>         Пособие предназначено учителям, учащимся 11 класса для индивидуальной и классной работы.</a:t>
            </a:r>
            <a:endParaRPr/>
          </a:p>
          <a:p>
            <a:pPr algn="just">
              <a:defRPr/>
            </a:pPr>
            <a:endParaRPr lang="ru-RU" sz="1200">
              <a:latin typeface="Times New Roman"/>
              <a:cs typeface="Times New Roman"/>
            </a:endParaRPr>
          </a:p>
        </p:txBody>
      </p:sp>
      <p:sp>
        <p:nvSpPr>
          <p:cNvPr id="7" name="TextBox 6"/>
          <p:cNvSpPr txBox="1"/>
          <p:nvPr/>
        </p:nvSpPr>
        <p:spPr bwMode="auto">
          <a:xfrm>
            <a:off x="3428001" y="513111"/>
            <a:ext cx="1683060" cy="369332"/>
          </a:xfrm>
          <a:prstGeom prst="rect">
            <a:avLst/>
          </a:prstGeom>
          <a:noFill/>
        </p:spPr>
        <p:txBody>
          <a:bodyPr wrap="square">
            <a:spAutoFit/>
          </a:bodyPr>
          <a:lstStyle/>
          <a:p>
            <a:pPr>
              <a:defRPr/>
            </a:pPr>
            <a:r>
              <a:rPr lang="ru-RU" b="1" i="0">
                <a:solidFill>
                  <a:srgbClr val="FF0000"/>
                </a:solidFill>
                <a:latin typeface="Times New Roman"/>
                <a:cs typeface="Times New Roman"/>
              </a:rPr>
              <a:t>НОВИНКА!</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Рисунок 2"/>
          <p:cNvPicPr>
            <a:picLocks noChangeAspect="1"/>
          </p:cNvPicPr>
          <p:nvPr/>
        </p:nvPicPr>
        <p:blipFill>
          <a:blip r:embed="rId2"/>
          <a:stretch/>
        </p:blipFill>
        <p:spPr bwMode="auto">
          <a:xfrm>
            <a:off x="1" y="483518"/>
            <a:ext cx="6156176" cy="43293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Рисунок 1"/>
          <p:cNvPicPr>
            <a:picLocks noChangeAspect="1"/>
          </p:cNvPicPr>
          <p:nvPr/>
        </p:nvPicPr>
        <p:blipFill>
          <a:blip r:embed="rId2"/>
          <a:stretch/>
        </p:blipFill>
        <p:spPr bwMode="auto">
          <a:xfrm>
            <a:off x="-180528" y="429512"/>
            <a:ext cx="936104" cy="702078"/>
          </a:xfrm>
          <a:prstGeom prst="rect">
            <a:avLst/>
          </a:prstGeom>
        </p:spPr>
      </p:pic>
      <p:pic>
        <p:nvPicPr>
          <p:cNvPr id="3" name="Рисунок 2"/>
          <p:cNvPicPr>
            <a:picLocks noChangeAspect="1"/>
          </p:cNvPicPr>
          <p:nvPr/>
        </p:nvPicPr>
        <p:blipFill>
          <a:blip r:embed="rId3"/>
          <a:stretch/>
        </p:blipFill>
        <p:spPr bwMode="auto">
          <a:xfrm>
            <a:off x="1403648" y="3744692"/>
            <a:ext cx="2359430" cy="1069435"/>
          </a:xfrm>
          <a:prstGeom prst="rect">
            <a:avLst/>
          </a:prstGeom>
        </p:spPr>
      </p:pic>
      <p:sp>
        <p:nvSpPr>
          <p:cNvPr id="5" name="TextBox 4"/>
          <p:cNvSpPr txBox="1"/>
          <p:nvPr/>
        </p:nvSpPr>
        <p:spPr bwMode="auto">
          <a:xfrm>
            <a:off x="1319581" y="448969"/>
            <a:ext cx="7456601" cy="515526"/>
          </a:xfrm>
          <a:prstGeom prst="rect">
            <a:avLst/>
          </a:prstGeom>
          <a:noFill/>
        </p:spPr>
        <p:txBody>
          <a:bodyPr wrap="square">
            <a:spAutoFit/>
          </a:bodyPr>
          <a:lstStyle/>
          <a:p>
            <a:pPr algn="just">
              <a:defRPr/>
            </a:pPr>
            <a:r>
              <a:rPr lang="ru-RU" sz="2000" b="1">
                <a:solidFill>
                  <a:srgbClr val="C00000"/>
                </a:solidFill>
                <a:latin typeface="Times New Roman"/>
                <a:ea typeface="Calibri"/>
              </a:rPr>
              <a:t>Курсы повышения квалификации! Для</a:t>
            </a:r>
            <a:r>
              <a:rPr lang="en-US" sz="2000" b="1">
                <a:solidFill>
                  <a:srgbClr val="C00000"/>
                </a:solidFill>
                <a:latin typeface="Times New Roman"/>
                <a:ea typeface="Calibri"/>
              </a:rPr>
              <a:t> </a:t>
            </a:r>
            <a:r>
              <a:rPr lang="ru-RU" sz="2000" b="1">
                <a:solidFill>
                  <a:srgbClr val="C00000"/>
                </a:solidFill>
                <a:latin typeface="Times New Roman"/>
                <a:ea typeface="Calibri"/>
              </a:rPr>
              <a:t>учителей! </a:t>
            </a:r>
            <a:endParaRPr/>
          </a:p>
          <a:p>
            <a:pPr algn="just">
              <a:defRPr/>
            </a:pPr>
            <a:endParaRPr lang="ru-RU" sz="750" b="1">
              <a:solidFill>
                <a:srgbClr val="C00000"/>
              </a:solidFill>
              <a:latin typeface="Times New Roman"/>
              <a:ea typeface="Calibri"/>
            </a:endParaRPr>
          </a:p>
        </p:txBody>
      </p:sp>
      <p:sp>
        <p:nvSpPr>
          <p:cNvPr id="9" name="TextBox 8"/>
          <p:cNvSpPr txBox="1"/>
          <p:nvPr/>
        </p:nvSpPr>
        <p:spPr bwMode="auto">
          <a:xfrm>
            <a:off x="367818" y="1046609"/>
            <a:ext cx="8533614" cy="2821285"/>
          </a:xfrm>
          <a:prstGeom prst="rect">
            <a:avLst/>
          </a:prstGeom>
          <a:noFill/>
        </p:spPr>
        <p:txBody>
          <a:bodyPr wrap="square">
            <a:spAutoFit/>
          </a:bodyPr>
          <a:lstStyle/>
          <a:p>
            <a:pPr algn="just">
              <a:spcBef>
                <a:spcPts val="450"/>
              </a:spcBef>
              <a:defRPr/>
            </a:pPr>
            <a:r>
              <a:rPr lang="ru-RU" sz="1600" b="1" dirty="0">
                <a:latin typeface="Times New Roman"/>
                <a:ea typeface="Calibri"/>
              </a:rPr>
              <a:t>Форма обучения: </a:t>
            </a:r>
            <a:r>
              <a:rPr lang="ru-RU" sz="1600" dirty="0">
                <a:latin typeface="Times New Roman"/>
                <a:ea typeface="Calibri"/>
              </a:rPr>
              <a:t>заочная (дистанционная).</a:t>
            </a:r>
            <a:endParaRPr dirty="0"/>
          </a:p>
          <a:p>
            <a:pPr algn="just">
              <a:spcBef>
                <a:spcPts val="450"/>
              </a:spcBef>
              <a:defRPr/>
            </a:pPr>
            <a:r>
              <a:rPr lang="ru-RU" sz="1600" b="1" dirty="0">
                <a:latin typeface="Times New Roman"/>
                <a:ea typeface="Calibri"/>
              </a:rPr>
              <a:t>Расписание занятий: </a:t>
            </a:r>
            <a:r>
              <a:rPr lang="ru-RU" sz="1600" b="1" dirty="0">
                <a:solidFill>
                  <a:srgbClr val="7030A0"/>
                </a:solidFill>
                <a:latin typeface="Times New Roman"/>
                <a:ea typeface="Calibri"/>
              </a:rPr>
              <a:t>в любое удобное для вас время! Высылается видеозапись занятий.</a:t>
            </a:r>
            <a:endParaRPr dirty="0"/>
          </a:p>
          <a:p>
            <a:pPr algn="just">
              <a:spcBef>
                <a:spcPts val="450"/>
              </a:spcBef>
              <a:defRPr/>
            </a:pPr>
            <a:r>
              <a:rPr lang="ru-RU" sz="1600" b="1" dirty="0">
                <a:latin typeface="Times New Roman"/>
                <a:ea typeface="Calibri"/>
              </a:rPr>
              <a:t>Документ по окончании обучения: </a:t>
            </a:r>
            <a:r>
              <a:rPr lang="ru-RU" sz="1600" dirty="0">
                <a:latin typeface="Times New Roman"/>
                <a:ea typeface="Calibri"/>
              </a:rPr>
              <a:t>удостоверение о повышении</a:t>
            </a:r>
            <a:endParaRPr dirty="0"/>
          </a:p>
          <a:p>
            <a:pPr algn="just">
              <a:spcBef>
                <a:spcPts val="450"/>
              </a:spcBef>
              <a:defRPr/>
            </a:pPr>
            <a:r>
              <a:rPr lang="ru-RU" sz="1600" dirty="0">
                <a:latin typeface="Times New Roman"/>
                <a:ea typeface="Calibri"/>
              </a:rPr>
              <a:t>квалификации установленного образца.</a:t>
            </a:r>
            <a:endParaRPr lang="en-US" sz="1600" dirty="0">
              <a:latin typeface="Times New Roman"/>
              <a:ea typeface="Calibri"/>
            </a:endParaRPr>
          </a:p>
          <a:p>
            <a:pPr algn="just">
              <a:spcBef>
                <a:spcPts val="450"/>
              </a:spcBef>
              <a:defRPr/>
            </a:pPr>
            <a:r>
              <a:rPr lang="ru-RU" sz="1600" b="1" dirty="0">
                <a:latin typeface="Times New Roman"/>
                <a:ea typeface="Calibri"/>
              </a:rPr>
              <a:t>Стоимость обучения в 2022/2023 учебном году: </a:t>
            </a:r>
            <a:r>
              <a:rPr lang="ru-RU" sz="1600" dirty="0">
                <a:latin typeface="Times New Roman"/>
                <a:ea typeface="Calibri"/>
              </a:rPr>
              <a:t>2 000 рублей (16 часов)</a:t>
            </a:r>
            <a:endParaRPr dirty="0"/>
          </a:p>
          <a:p>
            <a:pPr algn="just">
              <a:spcBef>
                <a:spcPts val="450"/>
              </a:spcBef>
              <a:defRPr/>
            </a:pPr>
            <a:r>
              <a:rPr lang="ru-RU" sz="1600" dirty="0">
                <a:latin typeface="Times New Roman"/>
                <a:ea typeface="Calibri"/>
              </a:rPr>
              <a:t>                                                                                     3 500 рублей  (36 часов)</a:t>
            </a:r>
            <a:endParaRPr dirty="0"/>
          </a:p>
          <a:p>
            <a:pPr algn="just">
              <a:spcBef>
                <a:spcPts val="450"/>
              </a:spcBef>
              <a:defRPr/>
            </a:pPr>
            <a:r>
              <a:rPr lang="ru-RU" sz="1600" dirty="0">
                <a:latin typeface="Times New Roman"/>
                <a:ea typeface="Calibri"/>
              </a:rPr>
              <a:t>                                                                                     5 000 рублей (72 часа)</a:t>
            </a:r>
            <a:endParaRPr dirty="0"/>
          </a:p>
          <a:p>
            <a:pPr algn="just">
              <a:spcBef>
                <a:spcPts val="450"/>
              </a:spcBef>
              <a:defRPr/>
            </a:pPr>
            <a:r>
              <a:rPr lang="ru-RU" sz="1600" dirty="0">
                <a:latin typeface="Times New Roman"/>
                <a:ea typeface="Calibri"/>
              </a:rPr>
              <a:t>Подробнее о курсах можно узнать на сайте издательства: </a:t>
            </a:r>
            <a:r>
              <a:rPr lang="ru-RU" sz="1600" b="1" u="sng" dirty="0">
                <a:solidFill>
                  <a:srgbClr val="FF0000"/>
                </a:solidFill>
                <a:latin typeface="Times New Roman"/>
                <a:ea typeface="Calibri"/>
              </a:rPr>
              <a:t>www.intellectcentre.ru</a:t>
            </a:r>
            <a:endParaRPr lang="ru-RU" sz="1600" dirty="0">
              <a:latin typeface="Times New Roman"/>
              <a:ea typeface="Calibri"/>
            </a:endParaRPr>
          </a:p>
          <a:p>
            <a:pPr algn="just">
              <a:spcBef>
                <a:spcPts val="450"/>
              </a:spcBef>
              <a:defRPr/>
            </a:pPr>
            <a:r>
              <a:rPr lang="ru-RU" sz="1600" dirty="0">
                <a:latin typeface="Times New Roman"/>
                <a:ea typeface="Calibri"/>
              </a:rPr>
              <a:t>Записаться на курсы можно по почте: </a:t>
            </a:r>
            <a:r>
              <a:rPr lang="en-US" sz="1600" b="1" dirty="0">
                <a:solidFill>
                  <a:srgbClr val="0070C0"/>
                </a:solidFill>
                <a:latin typeface="Times New Roman"/>
                <a:ea typeface="Calibri"/>
              </a:rPr>
              <a:t>intellect@izentr.ru</a:t>
            </a:r>
            <a:r>
              <a:rPr lang="ru-RU" sz="1600" b="1" dirty="0">
                <a:solidFill>
                  <a:srgbClr val="0070C0"/>
                </a:solidFill>
                <a:latin typeface="Times New Roman"/>
                <a:ea typeface="Calibri"/>
              </a:rPr>
              <a:t> </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Рисунок 5"/>
          <p:cNvPicPr>
            <a:picLocks noChangeAspect="1"/>
          </p:cNvPicPr>
          <p:nvPr/>
        </p:nvPicPr>
        <p:blipFill>
          <a:blip r:embed="rId2"/>
          <a:stretch/>
        </p:blipFill>
        <p:spPr bwMode="auto">
          <a:xfrm>
            <a:off x="323528" y="777735"/>
            <a:ext cx="7447175" cy="3944861"/>
          </a:xfrm>
          <a:prstGeom prst="rect">
            <a:avLst/>
          </a:prstGeom>
        </p:spPr>
      </p:pic>
      <p:sp>
        <p:nvSpPr>
          <p:cNvPr id="8" name="TextBox 7"/>
          <p:cNvSpPr txBox="1"/>
          <p:nvPr/>
        </p:nvSpPr>
        <p:spPr bwMode="auto">
          <a:xfrm>
            <a:off x="2267744" y="420904"/>
            <a:ext cx="6008999" cy="461665"/>
          </a:xfrm>
          <a:prstGeom prst="rect">
            <a:avLst/>
          </a:prstGeom>
          <a:noFill/>
        </p:spPr>
        <p:txBody>
          <a:bodyPr wrap="square">
            <a:spAutoFit/>
          </a:bodyPr>
          <a:lstStyle/>
          <a:p>
            <a:pPr>
              <a:defRPr/>
            </a:pPr>
            <a:r>
              <a:rPr lang="ru-RU" sz="2100" b="1">
                <a:solidFill>
                  <a:srgbClr val="C00000"/>
                </a:solidFill>
                <a:latin typeface="Times New Roman"/>
                <a:cs typeface="Times New Roman"/>
              </a:rPr>
              <a:t>Сайт издательства: </a:t>
            </a:r>
            <a:r>
              <a:rPr lang="ru-RU" sz="2100" b="1">
                <a:latin typeface="Times New Roman"/>
                <a:cs typeface="Times New Roman"/>
              </a:rPr>
              <a:t>   </a:t>
            </a:r>
            <a:r>
              <a:rPr lang="ru-RU" sz="2400" b="1">
                <a:solidFill>
                  <a:srgbClr val="0070C0"/>
                </a:solidFill>
                <a:latin typeface="Times New Roman"/>
                <a:cs typeface="Times New Roman"/>
              </a:rPr>
              <a:t>intellectcentre.ru</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Box 3"/>
          <p:cNvSpPr txBox="1"/>
          <p:nvPr/>
        </p:nvSpPr>
        <p:spPr bwMode="auto">
          <a:xfrm>
            <a:off x="1114431" y="400844"/>
            <a:ext cx="6499448" cy="1177245"/>
          </a:xfrm>
          <a:prstGeom prst="rect">
            <a:avLst/>
          </a:prstGeom>
          <a:noFill/>
        </p:spPr>
        <p:txBody>
          <a:bodyPr wrap="square">
            <a:spAutoFit/>
          </a:bodyPr>
          <a:lstStyle/>
          <a:p>
            <a:pPr algn="ctr" defTabSz="685783">
              <a:defRPr/>
            </a:pPr>
            <a:r>
              <a:rPr lang="ru-RU" b="1">
                <a:solidFill>
                  <a:srgbClr val="2F5496"/>
                </a:solidFill>
                <a:latin typeface="Times New Roman"/>
                <a:ea typeface="Calibri"/>
              </a:rPr>
              <a:t>Электронные книги Издательства «Интеллект-Центр» можно купить в интернет-магазине электронных изданий «Электронный универс» </a:t>
            </a:r>
            <a:r>
              <a:rPr lang="ru-RU" sz="2100" b="1">
                <a:solidFill>
                  <a:srgbClr val="FF0000"/>
                </a:solidFill>
                <a:latin typeface="Times New Roman"/>
                <a:ea typeface="Calibri"/>
              </a:rPr>
              <a:t> (e-Univers.ru)</a:t>
            </a:r>
            <a:endParaRPr lang="ru-RU" sz="2100">
              <a:solidFill>
                <a:srgbClr val="FF0000"/>
              </a:solidFill>
              <a:latin typeface="Times New Roman"/>
              <a:ea typeface="Calibri"/>
            </a:endParaRPr>
          </a:p>
          <a:p>
            <a:pPr algn="ctr" defTabSz="685783">
              <a:defRPr/>
            </a:pPr>
            <a:r>
              <a:rPr lang="ru-RU" sz="1350" b="1">
                <a:solidFill>
                  <a:srgbClr val="2F5496"/>
                </a:solidFill>
                <a:latin typeface="Times New Roman"/>
                <a:ea typeface="Calibri"/>
              </a:rPr>
              <a:t> </a:t>
            </a:r>
            <a:endParaRPr lang="ru-RU" sz="1350">
              <a:solidFill>
                <a:prstClr val="black"/>
              </a:solidFill>
              <a:latin typeface="Times New Roman"/>
              <a:ea typeface="Calibri"/>
            </a:endParaRPr>
          </a:p>
        </p:txBody>
      </p:sp>
      <p:pic>
        <p:nvPicPr>
          <p:cNvPr id="5" name="Рисунок 4"/>
          <p:cNvPicPr/>
          <p:nvPr/>
        </p:nvPicPr>
        <p:blipFill>
          <a:blip r:embed="rId2"/>
          <a:stretch/>
        </p:blipFill>
        <p:spPr bwMode="auto">
          <a:xfrm>
            <a:off x="453975" y="952377"/>
            <a:ext cx="1257300" cy="1024414"/>
          </a:xfrm>
          <a:prstGeom prst="rect">
            <a:avLst/>
          </a:prstGeom>
          <a:noFill/>
          <a:ln>
            <a:noFill/>
          </a:ln>
        </p:spPr>
      </p:pic>
      <p:sp>
        <p:nvSpPr>
          <p:cNvPr id="7" name="TextBox 6"/>
          <p:cNvSpPr txBox="1"/>
          <p:nvPr/>
        </p:nvSpPr>
        <p:spPr bwMode="auto">
          <a:xfrm>
            <a:off x="1907299" y="1443588"/>
            <a:ext cx="4570890" cy="300082"/>
          </a:xfrm>
          <a:prstGeom prst="rect">
            <a:avLst/>
          </a:prstGeom>
          <a:noFill/>
        </p:spPr>
        <p:txBody>
          <a:bodyPr wrap="square">
            <a:spAutoFit/>
          </a:bodyPr>
          <a:lstStyle/>
          <a:p>
            <a:pPr defTabSz="685783">
              <a:defRPr/>
            </a:pPr>
            <a:r>
              <a:rPr lang="ru-RU" sz="1350" u="sng">
                <a:solidFill>
                  <a:srgbClr val="005BD1"/>
                </a:solidFill>
                <a:latin typeface="Times New Roman"/>
                <a:ea typeface="Calibri"/>
                <a:hlinkClick r:id="rId3" tooltip="https://e-univers.ru/info/publishers/izdatelstvo_intellekt_tsentr/"/>
              </a:rPr>
              <a:t>https://e-univers.ru/info/publishers/izdatelstvo_intellekt_tsentr/</a:t>
            </a:r>
            <a:endParaRPr lang="ru-RU" sz="1350">
              <a:solidFill>
                <a:prstClr val="black"/>
              </a:solidFill>
              <a:latin typeface="Times New Roman"/>
              <a:ea typeface="Calibri"/>
            </a:endParaRPr>
          </a:p>
        </p:txBody>
      </p:sp>
      <p:pic>
        <p:nvPicPr>
          <p:cNvPr id="8" name="Рисунок 7"/>
          <p:cNvPicPr/>
          <p:nvPr/>
        </p:nvPicPr>
        <p:blipFill>
          <a:blip r:embed="rId4"/>
          <a:stretch/>
        </p:blipFill>
        <p:spPr bwMode="auto">
          <a:xfrm>
            <a:off x="7613879" y="699542"/>
            <a:ext cx="1208853" cy="1177245"/>
          </a:xfrm>
          <a:prstGeom prst="rect">
            <a:avLst/>
          </a:prstGeom>
          <a:noFill/>
          <a:ln>
            <a:noFill/>
          </a:ln>
        </p:spPr>
      </p:pic>
      <p:sp>
        <p:nvSpPr>
          <p:cNvPr id="10" name="TextBox 9"/>
          <p:cNvSpPr txBox="1"/>
          <p:nvPr/>
        </p:nvSpPr>
        <p:spPr bwMode="auto">
          <a:xfrm>
            <a:off x="107504" y="2107169"/>
            <a:ext cx="6805883" cy="2585323"/>
          </a:xfrm>
          <a:prstGeom prst="rect">
            <a:avLst/>
          </a:prstGeom>
          <a:noFill/>
        </p:spPr>
        <p:txBody>
          <a:bodyPr wrap="square">
            <a:spAutoFit/>
          </a:bodyPr>
          <a:lstStyle/>
          <a:p>
            <a:pPr algn="just" defTabSz="685783">
              <a:defRPr/>
            </a:pPr>
            <a:r>
              <a:rPr lang="ru-RU" sz="1350">
                <a:solidFill>
                  <a:prstClr val="black"/>
                </a:solidFill>
                <a:latin typeface="Times New Roman"/>
                <a:ea typeface="Calibri"/>
              </a:rPr>
              <a:t>           В наше время, когда и учителя, и ученики чаще смотрят на экран, чем на запечатанный бумажный лист, все большую роль играют электронные издания. </a:t>
            </a:r>
            <a:endParaRPr/>
          </a:p>
          <a:p>
            <a:pPr algn="just" defTabSz="685783">
              <a:defRPr/>
            </a:pPr>
            <a:r>
              <a:rPr lang="ru-RU" sz="1350">
                <a:solidFill>
                  <a:prstClr val="black"/>
                </a:solidFill>
                <a:latin typeface="Times New Roman"/>
                <a:ea typeface="Calibri"/>
              </a:rPr>
              <a:t>           </a:t>
            </a:r>
            <a:r>
              <a:rPr lang="ru-RU" sz="1350" u="sng">
                <a:solidFill>
                  <a:prstClr val="black"/>
                </a:solidFill>
                <a:latin typeface="Times New Roman"/>
                <a:ea typeface="Calibri"/>
              </a:rPr>
              <a:t>Их преимущества очевидны</a:t>
            </a:r>
            <a:r>
              <a:rPr lang="ru-RU" sz="1350">
                <a:solidFill>
                  <a:prstClr val="black"/>
                </a:solidFill>
                <a:latin typeface="Times New Roman"/>
                <a:ea typeface="Calibri"/>
              </a:rPr>
              <a:t>:</a:t>
            </a:r>
            <a:endParaRPr/>
          </a:p>
          <a:p>
            <a:pPr marL="257162" indent="-257162" algn="just" defTabSz="685783">
              <a:buFont typeface="Wingdings"/>
              <a:buChar char="Ø"/>
              <a:defRPr/>
            </a:pPr>
            <a:r>
              <a:rPr lang="ru-RU" sz="1350">
                <a:solidFill>
                  <a:prstClr val="black"/>
                </a:solidFill>
                <a:latin typeface="Times New Roman"/>
                <a:ea typeface="Calibri"/>
              </a:rPr>
              <a:t>Легко купить, не выходя из дома.</a:t>
            </a:r>
            <a:endParaRPr/>
          </a:p>
          <a:p>
            <a:pPr marL="257162" indent="-257162" algn="just" defTabSz="685783">
              <a:buFont typeface="Wingdings"/>
              <a:buChar char="Ø"/>
              <a:defRPr/>
            </a:pPr>
            <a:r>
              <a:rPr lang="ru-RU" sz="1350">
                <a:solidFill>
                  <a:prstClr val="black"/>
                </a:solidFill>
                <a:latin typeface="Times New Roman"/>
                <a:ea typeface="Calibri"/>
              </a:rPr>
              <a:t>Электронные издания снабжены навигационным меню. </a:t>
            </a:r>
            <a:endParaRPr/>
          </a:p>
          <a:p>
            <a:pPr marL="257162" indent="-257162" algn="just" defTabSz="685783">
              <a:buFont typeface="Wingdings"/>
              <a:buChar char="Ø"/>
              <a:defRPr/>
            </a:pPr>
            <a:r>
              <a:rPr lang="ru-RU" sz="1350">
                <a:solidFill>
                  <a:prstClr val="black"/>
                </a:solidFill>
                <a:latin typeface="Times New Roman"/>
                <a:ea typeface="Calibri"/>
              </a:rPr>
              <a:t>Не занимают места в квартире и сумке.</a:t>
            </a:r>
            <a:endParaRPr/>
          </a:p>
          <a:p>
            <a:pPr marL="257162" indent="-257162" algn="just" defTabSz="685783">
              <a:buFont typeface="Wingdings"/>
              <a:buChar char="Ø"/>
              <a:defRPr/>
            </a:pPr>
            <a:r>
              <a:rPr lang="ru-RU" sz="1350">
                <a:solidFill>
                  <a:prstClr val="black"/>
                </a:solidFill>
                <a:latin typeface="Times New Roman"/>
                <a:ea typeface="Calibri"/>
              </a:rPr>
              <a:t>Можно читать на различных устройствах.</a:t>
            </a:r>
            <a:endParaRPr/>
          </a:p>
          <a:p>
            <a:pPr marL="257162" indent="-257162" algn="just" defTabSz="685783">
              <a:buFont typeface="Wingdings"/>
              <a:buChar char="Ø"/>
              <a:defRPr/>
            </a:pPr>
            <a:r>
              <a:rPr lang="ru-RU" sz="1350">
                <a:solidFill>
                  <a:prstClr val="black"/>
                </a:solidFill>
                <a:latin typeface="Times New Roman"/>
                <a:ea typeface="Calibri"/>
              </a:rPr>
              <a:t>Из них легко перенести тот или иной фрагмент в рабочий материал.</a:t>
            </a:r>
            <a:endParaRPr/>
          </a:p>
          <a:p>
            <a:pPr marL="257162" indent="-257162" algn="just" defTabSz="685783">
              <a:buFont typeface="Wingdings"/>
              <a:buChar char="Ø"/>
              <a:defRPr/>
            </a:pPr>
            <a:r>
              <a:rPr lang="ru-RU" sz="1350">
                <a:solidFill>
                  <a:prstClr val="black"/>
                </a:solidFill>
                <a:latin typeface="Times New Roman"/>
                <a:ea typeface="Calibri"/>
              </a:rPr>
              <a:t>Текст легко увеличить и приспособить к самому требовательному зрению.</a:t>
            </a:r>
            <a:endParaRPr/>
          </a:p>
          <a:p>
            <a:pPr marL="257162" indent="-257162" algn="just" defTabSz="685783">
              <a:buFont typeface="Wingdings"/>
              <a:buChar char="Ø"/>
              <a:defRPr/>
            </a:pPr>
            <a:r>
              <a:rPr lang="ru-RU" sz="1350">
                <a:solidFill>
                  <a:prstClr val="black"/>
                </a:solidFill>
                <a:latin typeface="Times New Roman"/>
                <a:ea typeface="Calibri"/>
              </a:rPr>
              <a:t>Электронные книги, как правило, существенно дешевле своих</a:t>
            </a:r>
            <a:endParaRPr/>
          </a:p>
          <a:p>
            <a:pPr algn="just" defTabSz="685783">
              <a:defRPr/>
            </a:pPr>
            <a:r>
              <a:rPr lang="ru-RU" sz="1350">
                <a:solidFill>
                  <a:prstClr val="black"/>
                </a:solidFill>
                <a:latin typeface="Times New Roman"/>
                <a:ea typeface="Calibri"/>
              </a:rPr>
              <a:t> бумажных аналогов и т.д. и т.п.</a:t>
            </a:r>
            <a:endParaRPr/>
          </a:p>
          <a:p>
            <a:pPr algn="just" defTabSz="685783">
              <a:defRPr/>
            </a:pPr>
            <a:r>
              <a:rPr lang="ru-RU" sz="1350">
                <a:solidFill>
                  <a:prstClr val="black"/>
                </a:solidFill>
                <a:latin typeface="Times New Roman"/>
                <a:ea typeface="Calibri"/>
              </a:rPr>
              <a:t> </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2591780" y="3147814"/>
            <a:ext cx="3960440" cy="360040"/>
          </a:xfrm>
        </p:spPr>
        <p:txBody>
          <a:bodyPr>
            <a:noAutofit/>
          </a:bodyPr>
          <a:lstStyle/>
          <a:p>
            <a:r>
              <a:rPr lang="ru-RU" sz="1800" dirty="0">
                <a:solidFill>
                  <a:srgbClr val="CE4A1F"/>
                </a:solidFill>
                <a:latin typeface="Roboto Black"/>
                <a:cs typeface="Roboto Black"/>
              </a:rPr>
              <a:t>Наши социальные сети</a:t>
            </a:r>
          </a:p>
        </p:txBody>
      </p:sp>
      <p:grpSp>
        <p:nvGrpSpPr>
          <p:cNvPr id="7" name="Группа 6">
            <a:extLst>
              <a:ext uri="{FF2B5EF4-FFF2-40B4-BE49-F238E27FC236}">
                <a16:creationId xmlns:a16="http://schemas.microsoft.com/office/drawing/2014/main" xmlns="" id="{42C7A604-3553-EC46-9C9B-BC71A0966027}"/>
              </a:ext>
            </a:extLst>
          </p:cNvPr>
          <p:cNvGrpSpPr/>
          <p:nvPr/>
        </p:nvGrpSpPr>
        <p:grpSpPr>
          <a:xfrm>
            <a:off x="1241884" y="1290230"/>
            <a:ext cx="6660232" cy="1137504"/>
            <a:chOff x="936104" y="1290230"/>
            <a:chExt cx="6660232" cy="1137504"/>
          </a:xfrm>
        </p:grpSpPr>
        <p:pic>
          <p:nvPicPr>
            <p:cNvPr id="5" name="Изображение 4">
              <a:hlinkClick r:id="rId2"/>
            </p:cNvPr>
            <p:cNvPicPr>
              <a:picLocks noChangeAspect="1"/>
            </p:cNvPicPr>
            <p:nvPr/>
          </p:nvPicPr>
          <p:blipFill>
            <a:blip r:embed="rId3"/>
            <a:stretch>
              <a:fillRect/>
            </a:stretch>
          </p:blipFill>
          <p:spPr>
            <a:xfrm>
              <a:off x="3347864" y="1290230"/>
              <a:ext cx="1872208" cy="417424"/>
            </a:xfrm>
            <a:prstGeom prst="rect">
              <a:avLst/>
            </a:prstGeom>
          </p:spPr>
        </p:pic>
        <p:pic>
          <p:nvPicPr>
            <p:cNvPr id="6" name="Изображение 5">
              <a:hlinkClick r:id="rId4"/>
            </p:cNvPr>
            <p:cNvPicPr>
              <a:picLocks noChangeAspect="1"/>
            </p:cNvPicPr>
            <p:nvPr/>
          </p:nvPicPr>
          <p:blipFill>
            <a:blip r:embed="rId5"/>
            <a:stretch>
              <a:fillRect/>
            </a:stretch>
          </p:blipFill>
          <p:spPr>
            <a:xfrm>
              <a:off x="5724128" y="1290230"/>
              <a:ext cx="1872208" cy="417424"/>
            </a:xfrm>
            <a:prstGeom prst="rect">
              <a:avLst/>
            </a:prstGeom>
          </p:spPr>
        </p:pic>
        <p:pic>
          <p:nvPicPr>
            <p:cNvPr id="8" name="Изображение 7">
              <a:hlinkClick r:id="rId6"/>
            </p:cNvPr>
            <p:cNvPicPr>
              <a:picLocks noChangeAspect="1"/>
            </p:cNvPicPr>
            <p:nvPr/>
          </p:nvPicPr>
          <p:blipFill>
            <a:blip r:embed="rId7"/>
            <a:stretch>
              <a:fillRect/>
            </a:stretch>
          </p:blipFill>
          <p:spPr>
            <a:xfrm>
              <a:off x="936104" y="1290230"/>
              <a:ext cx="1872208" cy="417424"/>
            </a:xfrm>
            <a:prstGeom prst="rect">
              <a:avLst/>
            </a:prstGeom>
          </p:spPr>
        </p:pic>
        <p:pic>
          <p:nvPicPr>
            <p:cNvPr id="9" name="Изображение 8">
              <a:hlinkClick r:id="rId8"/>
            </p:cNvPr>
            <p:cNvPicPr>
              <a:picLocks noChangeAspect="1"/>
            </p:cNvPicPr>
            <p:nvPr/>
          </p:nvPicPr>
          <p:blipFill>
            <a:blip r:embed="rId9"/>
            <a:stretch>
              <a:fillRect/>
            </a:stretch>
          </p:blipFill>
          <p:spPr>
            <a:xfrm>
              <a:off x="2411760" y="2010310"/>
              <a:ext cx="1872208" cy="417424"/>
            </a:xfrm>
            <a:prstGeom prst="rect">
              <a:avLst/>
            </a:prstGeom>
          </p:spPr>
        </p:pic>
        <p:pic>
          <p:nvPicPr>
            <p:cNvPr id="10" name="Изображение 9">
              <a:hlinkClick r:id="rId10"/>
            </p:cNvPr>
            <p:cNvPicPr>
              <a:picLocks noChangeAspect="1"/>
            </p:cNvPicPr>
            <p:nvPr/>
          </p:nvPicPr>
          <p:blipFill>
            <a:blip r:embed="rId11"/>
            <a:stretch>
              <a:fillRect/>
            </a:stretch>
          </p:blipFill>
          <p:spPr>
            <a:xfrm>
              <a:off x="4788024" y="2010310"/>
              <a:ext cx="1872208" cy="417424"/>
            </a:xfrm>
            <a:prstGeom prst="rect">
              <a:avLst/>
            </a:prstGeom>
          </p:spPr>
        </p:pic>
      </p:grpSp>
      <p:pic>
        <p:nvPicPr>
          <p:cNvPr id="11" name="Изображение 10">
            <a:hlinkClick r:id="rId12"/>
          </p:cNvPr>
          <p:cNvPicPr>
            <a:picLocks noChangeAspect="1"/>
          </p:cNvPicPr>
          <p:nvPr/>
        </p:nvPicPr>
        <p:blipFill>
          <a:blip r:embed="rId13"/>
          <a:stretch>
            <a:fillRect/>
          </a:stretch>
        </p:blipFill>
        <p:spPr>
          <a:xfrm>
            <a:off x="3320726" y="3723877"/>
            <a:ext cx="504056" cy="504056"/>
          </a:xfrm>
          <a:prstGeom prst="rect">
            <a:avLst/>
          </a:prstGeom>
        </p:spPr>
      </p:pic>
      <p:pic>
        <p:nvPicPr>
          <p:cNvPr id="13" name="Изображение 12">
            <a:hlinkClick r:id="rId14"/>
          </p:cNvPr>
          <p:cNvPicPr>
            <a:picLocks noChangeAspect="1"/>
          </p:cNvPicPr>
          <p:nvPr/>
        </p:nvPicPr>
        <p:blipFill>
          <a:blip r:embed="rId15"/>
          <a:stretch>
            <a:fillRect/>
          </a:stretch>
        </p:blipFill>
        <p:spPr>
          <a:xfrm>
            <a:off x="3986799" y="3723877"/>
            <a:ext cx="504056" cy="504056"/>
          </a:xfrm>
          <a:prstGeom prst="rect">
            <a:avLst/>
          </a:prstGeom>
        </p:spPr>
      </p:pic>
      <p:pic>
        <p:nvPicPr>
          <p:cNvPr id="15" name="Изображение 14">
            <a:hlinkClick r:id="rId16"/>
          </p:cNvPr>
          <p:cNvPicPr>
            <a:picLocks noChangeAspect="1"/>
          </p:cNvPicPr>
          <p:nvPr/>
        </p:nvPicPr>
        <p:blipFill>
          <a:blip r:embed="rId17"/>
          <a:stretch>
            <a:fillRect/>
          </a:stretch>
        </p:blipFill>
        <p:spPr>
          <a:xfrm>
            <a:off x="5318946" y="3723877"/>
            <a:ext cx="504056" cy="504056"/>
          </a:xfrm>
          <a:prstGeom prst="rect">
            <a:avLst/>
          </a:prstGeom>
        </p:spPr>
      </p:pic>
      <p:pic>
        <p:nvPicPr>
          <p:cNvPr id="4" name="Рисунок 3">
            <a:extLst>
              <a:ext uri="{FF2B5EF4-FFF2-40B4-BE49-F238E27FC236}">
                <a16:creationId xmlns:a16="http://schemas.microsoft.com/office/drawing/2014/main" xmlns="" id="{A3C67DF1-FE28-6C4C-96D1-2AD40D5AECB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652872" y="3723877"/>
            <a:ext cx="504057" cy="504057"/>
          </a:xfrm>
          <a:prstGeom prst="rect">
            <a:avLst/>
          </a:prstGeom>
        </p:spPr>
      </p:pic>
    </p:spTree>
    <p:extLst>
      <p:ext uri="{BB962C8B-B14F-4D97-AF65-F5344CB8AC3E}">
        <p14:creationId xmlns:p14="http://schemas.microsoft.com/office/powerpoint/2010/main" val="485765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45825592" name="Picture 2"/>
          <p:cNvPicPr>
            <a:picLocks noChangeAspect="1" noChangeArrowheads="1"/>
          </p:cNvPicPr>
          <p:nvPr/>
        </p:nvPicPr>
        <p:blipFill>
          <a:blip r:embed="rId2"/>
          <a:stretch/>
        </p:blipFill>
        <p:spPr bwMode="auto">
          <a:xfrm>
            <a:off x="316005" y="1163169"/>
            <a:ext cx="2117911" cy="3496235"/>
          </a:xfrm>
          <a:prstGeom prst="rect">
            <a:avLst/>
          </a:prstGeom>
          <a:noFill/>
          <a:ln>
            <a:noFill/>
          </a:ln>
          <a:effectLst/>
        </p:spPr>
      </p:pic>
      <p:pic>
        <p:nvPicPr>
          <p:cNvPr id="2013617883" name="Picture 4"/>
          <p:cNvPicPr>
            <a:picLocks noChangeAspect="1" noChangeArrowheads="1"/>
          </p:cNvPicPr>
          <p:nvPr/>
        </p:nvPicPr>
        <p:blipFill>
          <a:blip r:embed="rId3"/>
          <a:stretch/>
        </p:blipFill>
        <p:spPr bwMode="auto">
          <a:xfrm>
            <a:off x="2749923" y="1163169"/>
            <a:ext cx="2144804" cy="3496235"/>
          </a:xfrm>
          <a:prstGeom prst="rect">
            <a:avLst/>
          </a:prstGeom>
          <a:noFill/>
          <a:ln>
            <a:noFill/>
          </a:ln>
          <a:effectLst/>
        </p:spPr>
      </p:pic>
      <p:sp>
        <p:nvSpPr>
          <p:cNvPr id="637928701" name="TextBox 637928700"/>
          <p:cNvSpPr txBox="1"/>
          <p:nvPr/>
        </p:nvSpPr>
        <p:spPr bwMode="auto">
          <a:xfrm>
            <a:off x="5090007" y="702207"/>
            <a:ext cx="4053992" cy="2011715"/>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lang="ru-RU" dirty="0">
                <a:latin typeface="Montserrat"/>
                <a:ea typeface="TimesNewRomanPSMT"/>
                <a:cs typeface="Calibri"/>
              </a:rPr>
              <a:t>Для учеников старших классов большую помощь в подготовке к единому государственному экзамену по русскому языку окажет знакомство с пособиями «Практикумы по орфографии и пунктуации 10-11 класс».</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68924972" name="TextBox 1668924971"/>
          <p:cNvSpPr txBox="1"/>
          <p:nvPr/>
        </p:nvSpPr>
        <p:spPr bwMode="auto">
          <a:xfrm>
            <a:off x="111952" y="431058"/>
            <a:ext cx="8941057" cy="3108995"/>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lang="ru-RU" dirty="0">
                <a:latin typeface="Montserrat"/>
                <a:ea typeface="TimesNewRomanPSMT"/>
                <a:cs typeface="Calibri"/>
              </a:rPr>
              <a:t>Эти пособия по русскому языку для учащихся старших классов, продолжают и завершают серию практикумов по орфографии и пунктуации с 5 по 9 класс. Они направлены на углубление знаний учащихся о системе  языка, прохождение программы 10-11 класса и успешную сдачу итоговой аттестации в формате ЕГЭ. </a:t>
            </a:r>
            <a:endParaRPr dirty="0"/>
          </a:p>
          <a:p>
            <a:pPr algn="just">
              <a:defRPr/>
            </a:pPr>
            <a:r>
              <a:rPr lang="ru-RU" dirty="0">
                <a:latin typeface="Montserrat"/>
                <a:ea typeface="TimesNewRomanPSMT"/>
                <a:cs typeface="Calibri"/>
              </a:rPr>
              <a:t>	В пособия включены тестовые задания в формате ЕГЭ-2023, предназначенные не только для проведения итогового тематического контроля, но и для ознакомления учеников со структурно-содержательным аспектом контрольно-измерительных материалов ЕГЭ. В конце каждого  пособия приводятся два теста,  составленные с учётом обновлённой спецификации и демоверсии ЕГЭ-2023 года  по русскому языку, что  позволяет  успешно подготовиться к предстоящему экзамену. </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26297120" name="Рисунок 9"/>
          <p:cNvPicPr>
            <a:picLocks noChangeAspect="1"/>
          </p:cNvPicPr>
          <p:nvPr/>
        </p:nvPicPr>
        <p:blipFill>
          <a:blip r:embed="rId2"/>
          <a:stretch/>
        </p:blipFill>
        <p:spPr bwMode="auto">
          <a:xfrm>
            <a:off x="209379" y="507536"/>
            <a:ext cx="2593211" cy="3928014"/>
          </a:xfrm>
          <a:prstGeom prst="rect">
            <a:avLst/>
          </a:prstGeom>
          <a:ln>
            <a:solidFill>
              <a:schemeClr val="tx1"/>
            </a:solidFill>
          </a:ln>
        </p:spPr>
      </p:pic>
      <p:sp>
        <p:nvSpPr>
          <p:cNvPr id="1188969446" name="TextBox 1188969445"/>
          <p:cNvSpPr txBox="1"/>
          <p:nvPr/>
        </p:nvSpPr>
        <p:spPr bwMode="auto">
          <a:xfrm>
            <a:off x="2948594" y="1028977"/>
            <a:ext cx="6007871" cy="914436"/>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lang="ru-RU" sz="1800" dirty="0">
                <a:latin typeface="Montserrat"/>
              </a:rPr>
              <a:t>Пособие «Русский язык. ОГЭ-2023. Готовимся к итоговой аттестации». В пособии дан подробный комментарий к каждому  заданию.</a:t>
            </a:r>
            <a:endParaRPr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72432963" name="TextBox 872432962"/>
          <p:cNvSpPr txBox="1"/>
          <p:nvPr/>
        </p:nvSpPr>
        <p:spPr bwMode="auto">
          <a:xfrm>
            <a:off x="264908" y="584014"/>
            <a:ext cx="8692025" cy="3706784"/>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lang="ru-RU" sz="1800" dirty="0">
                <a:latin typeface="Montserrat"/>
              </a:rPr>
              <a:t>Комментарий к каждому  заданию  построен  по следующей схеме:</a:t>
            </a:r>
            <a:endParaRPr sz="1800" dirty="0"/>
          </a:p>
          <a:p>
            <a:pPr algn="just">
              <a:defRPr/>
            </a:pPr>
            <a:r>
              <a:rPr lang="ru-RU" sz="1800" dirty="0">
                <a:latin typeface="Montserrat"/>
              </a:rPr>
              <a:t>1. Формулировка задания.</a:t>
            </a:r>
            <a:endParaRPr sz="1800" dirty="0"/>
          </a:p>
          <a:p>
            <a:pPr algn="just">
              <a:defRPr/>
            </a:pPr>
            <a:r>
              <a:rPr lang="ru-RU" sz="1800" dirty="0">
                <a:latin typeface="Montserrat"/>
              </a:rPr>
              <a:t>2.Необходимый теоретический материал, представленный в сжатой и оптимально структурированной форме к каждому заданию. </a:t>
            </a:r>
            <a:endParaRPr sz="1800" dirty="0"/>
          </a:p>
          <a:p>
            <a:pPr algn="just">
              <a:defRPr/>
            </a:pPr>
            <a:r>
              <a:rPr lang="ru-RU" sz="1800" dirty="0">
                <a:latin typeface="Montserrat"/>
              </a:rPr>
              <a:t>3. Алгоритм выполнения задания.</a:t>
            </a:r>
            <a:endParaRPr sz="1800" dirty="0"/>
          </a:p>
          <a:p>
            <a:pPr algn="just">
              <a:defRPr/>
            </a:pPr>
            <a:r>
              <a:rPr lang="ru-RU" sz="1800" dirty="0">
                <a:latin typeface="Montserrat"/>
              </a:rPr>
              <a:t>4.  15 вариантов типовых заданий к каждому вопросу.</a:t>
            </a:r>
            <a:endParaRPr sz="1800" dirty="0"/>
          </a:p>
          <a:p>
            <a:pPr algn="just">
              <a:defRPr/>
            </a:pPr>
            <a:r>
              <a:rPr lang="ru-RU" sz="1800" dirty="0">
                <a:latin typeface="Montserrat"/>
              </a:rPr>
              <a:t>5. Рекомендации по написанию сжатого изложения.</a:t>
            </a:r>
            <a:endParaRPr sz="1800" dirty="0"/>
          </a:p>
          <a:p>
            <a:pPr algn="just">
              <a:defRPr/>
            </a:pPr>
            <a:r>
              <a:rPr lang="ru-RU" sz="1800" dirty="0">
                <a:latin typeface="Montserrat"/>
              </a:rPr>
              <a:t>6.  Рекомендации по написанию сочинений-рассуждений: 9.1, 9.2, 9.3.  Образцы сочинений. </a:t>
            </a:r>
            <a:endParaRPr sz="1800" dirty="0"/>
          </a:p>
          <a:p>
            <a:pPr algn="just">
              <a:defRPr/>
            </a:pPr>
            <a:r>
              <a:rPr lang="ru-RU" sz="1800" dirty="0">
                <a:latin typeface="Montserrat"/>
              </a:rPr>
              <a:t>8. 10 тестов в формате ОГЭ 2023 года. </a:t>
            </a:r>
            <a:endParaRPr sz="1800" dirty="0"/>
          </a:p>
          <a:p>
            <a:pPr algn="just">
              <a:defRPr/>
            </a:pPr>
            <a:r>
              <a:rPr lang="ru-RU" sz="1800" dirty="0">
                <a:latin typeface="Montserrat"/>
              </a:rPr>
              <a:t>9. Ключи, позволяющие узнать правильный </a:t>
            </a:r>
          </a:p>
          <a:p>
            <a:pPr algn="just">
              <a:defRPr/>
            </a:pPr>
            <a:r>
              <a:rPr lang="ru-RU" sz="1800" dirty="0">
                <a:latin typeface="Montserrat"/>
              </a:rPr>
              <a:t>ответ. </a:t>
            </a:r>
            <a:endParaRPr sz="1800" dirty="0"/>
          </a:p>
          <a:p>
            <a:pPr algn="l">
              <a:defRPr/>
            </a:pPr>
            <a:endParaRPr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19372810" name="Рисунок 8"/>
          <p:cNvPicPr>
            <a:picLocks noChangeAspect="1"/>
          </p:cNvPicPr>
          <p:nvPr/>
        </p:nvPicPr>
        <p:blipFill>
          <a:blip r:embed="rId2"/>
          <a:stretch/>
        </p:blipFill>
        <p:spPr bwMode="auto">
          <a:xfrm>
            <a:off x="212112" y="760206"/>
            <a:ext cx="2562668" cy="3940686"/>
          </a:xfrm>
          <a:prstGeom prst="rect">
            <a:avLst/>
          </a:prstGeom>
          <a:ln>
            <a:solidFill>
              <a:schemeClr val="tx1"/>
            </a:solidFill>
          </a:ln>
        </p:spPr>
      </p:pic>
      <p:sp>
        <p:nvSpPr>
          <p:cNvPr id="302359978" name="TextBox 302359977"/>
          <p:cNvSpPr txBox="1"/>
          <p:nvPr/>
        </p:nvSpPr>
        <p:spPr bwMode="auto">
          <a:xfrm>
            <a:off x="2879069" y="458868"/>
            <a:ext cx="6062843" cy="3108995"/>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lang="ru-RU" dirty="0">
                <a:latin typeface="Montserrat"/>
              </a:rPr>
              <a:t>В пособии представлена пошаговая система подготовки к сдаче ЕГЭ по русскому языку, в основе которой лежит знакомство с содержанием экзаменационных заданий, алгоритмами и образцами рассуждения для их правильного выполнения. Излагается необходимый теоретический материал, представленный в сжатой и оптимально структурированной форме. Предлагается логически выстроенная последовательность действий, необходимых для выбора правильного ответа, данная в виде алгоритмов. </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TotalTime>
  <Words>2047</Words>
  <Application>Microsoft Office PowerPoint</Application>
  <DocSecurity>0</DocSecurity>
  <PresentationFormat>Экран (16:9)</PresentationFormat>
  <Paragraphs>228</Paragraphs>
  <Slides>49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Анастасия Черепнева</dc:creator>
  <cp:keywords/>
  <dc:description/>
  <cp:lastModifiedBy>Арсений Соловейчик</cp:lastModifiedBy>
  <cp:revision>32</cp:revision>
  <dcterms:created xsi:type="dcterms:W3CDTF">2019-11-08T08:59:02Z</dcterms:created>
  <dcterms:modified xsi:type="dcterms:W3CDTF">2022-12-05T10:33:37Z</dcterms:modified>
  <cp:category/>
  <dc:identifier/>
  <cp:contentStatus/>
  <dc:language/>
  <cp:version/>
</cp:coreProperties>
</file>