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3" r:id="rId4"/>
    <p:sldId id="293" r:id="rId5"/>
    <p:sldId id="294" r:id="rId6"/>
    <p:sldId id="295" r:id="rId7"/>
    <p:sldId id="296" r:id="rId8"/>
    <p:sldId id="297" r:id="rId9"/>
    <p:sldId id="258" r:id="rId10"/>
    <p:sldId id="298" r:id="rId11"/>
    <p:sldId id="259" r:id="rId12"/>
    <p:sldId id="261" r:id="rId13"/>
    <p:sldId id="262" r:id="rId14"/>
    <p:sldId id="264" r:id="rId15"/>
    <p:sldId id="265" r:id="rId16"/>
    <p:sldId id="266" r:id="rId17"/>
    <p:sldId id="299" r:id="rId18"/>
    <p:sldId id="300" r:id="rId19"/>
    <p:sldId id="267" r:id="rId20"/>
    <p:sldId id="268" r:id="rId21"/>
    <p:sldId id="286" r:id="rId22"/>
    <p:sldId id="287" r:id="rId23"/>
    <p:sldId id="290" r:id="rId24"/>
    <p:sldId id="289" r:id="rId25"/>
    <p:sldId id="301" r:id="rId26"/>
    <p:sldId id="302" r:id="rId27"/>
    <p:sldId id="303" r:id="rId28"/>
    <p:sldId id="304" r:id="rId29"/>
    <p:sldId id="305" r:id="rId30"/>
    <p:sldId id="291" r:id="rId31"/>
    <p:sldId id="292" r:id="rId32"/>
  </p:sldIdLst>
  <p:sldSz cx="9144000" cy="5143500" type="screen16x9"/>
  <p:notesSz cx="6858000" cy="9947275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Roboto Black" panose="020B0604020202020204" charset="0"/>
      <p:bold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g5e9vyoCYcm/eUg3C3NDw/GGrV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741" autoAdjust="0"/>
    <p:restoredTop sz="95287" autoAdjust="0"/>
  </p:normalViewPr>
  <p:slideViewPr>
    <p:cSldViewPr snapToGrid="0">
      <p:cViewPr>
        <p:scale>
          <a:sx n="130" d="100"/>
          <a:sy n="130" d="100"/>
        </p:scale>
        <p:origin x="-2994" y="-14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41188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67fa0eed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767fa0eed4_1_0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767fa0e7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767fa0e7a2_0_0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767fa0e7a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767fa0e7a2_0_10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767fa0e7a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767fa0e7a2_0_1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767fa0e7a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767fa0e7a2_0_3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767fa0e7a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767fa0e7a2_0_2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767fa0e7a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767fa0e7a2_0_2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767fa0e7a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767fa0e7a2_0_2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767fa0e7a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767fa0e7a2_0_2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767fa0e7a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767fa0e7a2_0_2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767fa0e7a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767fa0e7a2_0_2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767fa0e7a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767fa0e7a2_0_3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5838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364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9642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154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2949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67fa0eed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767fa0eed4_1_0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6" name="Google Shape;16;p24" descr="1648061945(1)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4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1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1" name="Google Shape;11;p23" descr="1648061945(1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lishteachers.ru/shop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ildberries.ru/brands/izdatelstvo-titul" TargetMode="External"/><Relationship Id="rId4" Type="http://schemas.openxmlformats.org/officeDocument/2006/relationships/hyperlink" Target="https://www.ozon.ru/seller/izdatelstvo-titul-6954/knigi-16500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hyperlink" Target="https://urok.1sept.ru/" TargetMode="External"/><Relationship Id="rId18" Type="http://schemas.openxmlformats.org/officeDocument/2006/relationships/image" Target="../media/image59.png"/><Relationship Id="rId3" Type="http://schemas.openxmlformats.org/officeDocument/2006/relationships/hyperlink" Target="https://t.me/pervoesent" TargetMode="External"/><Relationship Id="rId7" Type="http://schemas.openxmlformats.org/officeDocument/2006/relationships/hyperlink" Target="https://www.youtube.com/user/PervoeSentyabrya" TargetMode="External"/><Relationship Id="rId12" Type="http://schemas.openxmlformats.org/officeDocument/2006/relationships/image" Target="../media/image56.png"/><Relationship Id="rId17" Type="http://schemas.openxmlformats.org/officeDocument/2006/relationships/hyperlink" Target="https://1sept.ru/" TargetMode="External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hyperlink" Target="https://ds.1sept.ru/" TargetMode="External"/><Relationship Id="rId5" Type="http://schemas.openxmlformats.org/officeDocument/2006/relationships/hyperlink" Target="https://ok.ru/digital.september" TargetMode="External"/><Relationship Id="rId15" Type="http://schemas.openxmlformats.org/officeDocument/2006/relationships/hyperlink" Target="https://video.1sept.ru/" TargetMode="External"/><Relationship Id="rId10" Type="http://schemas.openxmlformats.org/officeDocument/2006/relationships/image" Target="../media/image55.png"/><Relationship Id="rId19" Type="http://schemas.openxmlformats.org/officeDocument/2006/relationships/hyperlink" Target="https://edu.1sept.ru/" TargetMode="External"/><Relationship Id="rId4" Type="http://schemas.openxmlformats.org/officeDocument/2006/relationships/image" Target="../media/image52.png"/><Relationship Id="rId9" Type="http://schemas.openxmlformats.org/officeDocument/2006/relationships/hyperlink" Target="https://vk.com/digital.september" TargetMode="External"/><Relationship Id="rId1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446567" y="1976638"/>
            <a:ext cx="8399720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Online </a:t>
            </a:r>
            <a:r>
              <a:rPr lang="ru-RU" sz="24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инструменты для </a:t>
            </a:r>
            <a:r>
              <a:rPr lang="ru-R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подготовки </a:t>
            </a:r>
            <a:r>
              <a:rPr lang="ru-RU" sz="24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 </a:t>
            </a:r>
            <a:r>
              <a:rPr lang="ru-R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ЕГЭ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по английскому </a:t>
            </a:r>
            <a:r>
              <a:rPr lang="ru-RU" sz="24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языку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1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Апальков Валерий Геннадиевич</a:t>
            </a:r>
            <a:endParaRPr lang="en-US" sz="1400" b="1" i="1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1" dirty="0" smtClean="0"/>
              <a:t>кандидат педагогических наук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1" dirty="0" smtClean="0"/>
              <a:t>старший методист ОЧУ «Газпром школа»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1" dirty="0" smtClean="0"/>
              <a:t>практический психолог </a:t>
            </a:r>
            <a:r>
              <a:rPr lang="en-US" b="1" i="1" dirty="0" smtClean="0"/>
              <a:t>|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коуч</a:t>
            </a:r>
            <a:r>
              <a:rPr lang="ru-RU" b="1" i="1" dirty="0" smtClean="0"/>
              <a:t> </a:t>
            </a:r>
            <a:r>
              <a:rPr lang="en-US" b="1" i="1" dirty="0" smtClean="0"/>
              <a:t>ICF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767fa0eed4_1_0"/>
          <p:cNvSpPr txBox="1">
            <a:spLocks noGrp="1"/>
          </p:cNvSpPr>
          <p:nvPr>
            <p:ph type="title"/>
          </p:nvPr>
        </p:nvSpPr>
        <p:spPr>
          <a:xfrm>
            <a:off x="535625" y="-240340"/>
            <a:ext cx="8151300" cy="1101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Online </a:t>
            </a:r>
            <a:r>
              <a:rPr lang="ru-RU" dirty="0" smtClean="0">
                <a:solidFill>
                  <a:schemeClr val="bg1"/>
                </a:solidFill>
              </a:rPr>
              <a:t>ресурсы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050" name="Picture 2" descr="Nearpod — Office of the Provo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282" y="1112397"/>
            <a:ext cx="1795516" cy="1005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ambridge Dictionary Online | English-Guide.org"/>
          <p:cNvPicPr>
            <a:picLocks noChangeAspect="1" noChangeArrowheads="1"/>
          </p:cNvPicPr>
          <p:nvPr/>
        </p:nvPicPr>
        <p:blipFill>
          <a:blip r:embed="rId4"/>
          <a:srcRect b="71408"/>
          <a:stretch>
            <a:fillRect/>
          </a:stretch>
        </p:blipFill>
        <p:spPr bwMode="auto">
          <a:xfrm>
            <a:off x="2241566" y="833820"/>
            <a:ext cx="4690932" cy="1007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Svetlana English Online - YouTub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045" y="3265476"/>
            <a:ext cx="1338228" cy="1338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Langart - ЕГЭ 2024 английский язык | Материалы для подготовк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4483" y="2150172"/>
            <a:ext cx="1460310" cy="2064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8" name="Picture 10" descr="Экзамер — ЕГЭ и ОГЭ 2024 – Apps bei Google Pl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201" y="2181226"/>
            <a:ext cx="1833677" cy="89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0" name="Picture 12" descr="Quizizz! | Real life math skills, Student apps, Real life math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95607" y="838199"/>
            <a:ext cx="1729318" cy="972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2" name="Picture 14" descr="Wordwall Logo | Vector logo, ? logo, Logo pd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00650" y="2173288"/>
            <a:ext cx="1879600" cy="1486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64" name="Picture 16" descr="Xmind - NIT for You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84263" y="2209801"/>
            <a:ext cx="1990861" cy="1181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/>
          <p:nvPr/>
        </p:nvSpPr>
        <p:spPr>
          <a:xfrm>
            <a:off x="180628" y="3192381"/>
            <a:ext cx="9187961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tx1"/>
                </a:solidFill>
              </a:rPr>
              <a:t>Создавать интерактивные упражнения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0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Менять формат упражнений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tx1"/>
                </a:solidFill>
              </a:rPr>
              <a:t>Выполнять задание в режиме здесь и сейчас, или назначить в качестве ДЗ</a:t>
            </a:r>
            <a:endParaRPr sz="2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2585744" y="42361"/>
            <a:ext cx="50214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solidFill>
                  <a:schemeClr val="bg2"/>
                </a:solidFill>
              </a:rPr>
              <a:t>Quizziz.com</a:t>
            </a:r>
            <a:endParaRPr sz="3000" b="1" dirty="0">
              <a:solidFill>
                <a:schemeClr val="bg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3089" r="27684" b="36253"/>
          <a:stretch/>
        </p:blipFill>
        <p:spPr>
          <a:xfrm>
            <a:off x="160109" y="1075559"/>
            <a:ext cx="5374814" cy="21168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0409" t="46423" r="22382" b="11910"/>
          <a:stretch/>
        </p:blipFill>
        <p:spPr>
          <a:xfrm>
            <a:off x="4774608" y="717236"/>
            <a:ext cx="4379494" cy="1793328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266950" y="2314575"/>
            <a:ext cx="800100" cy="1959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476375" y="2886075"/>
            <a:ext cx="1704975" cy="3063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505200" y="2857500"/>
            <a:ext cx="1914525" cy="3348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2" descr="Quizizz! | Real life math skills, Student apps, Real life mat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75523" y="2686049"/>
            <a:ext cx="1320802" cy="742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742950" y="0"/>
            <a:ext cx="8229600" cy="691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 dirty="0" smtClean="0">
                <a:solidFill>
                  <a:schemeClr val="bg1"/>
                </a:solidFill>
              </a:rPr>
              <a:t>Работа </a:t>
            </a:r>
            <a:r>
              <a:rPr lang="ru-RU" sz="3000" dirty="0">
                <a:solidFill>
                  <a:schemeClr val="bg1"/>
                </a:solidFill>
              </a:rPr>
              <a:t>с лексикой</a:t>
            </a:r>
            <a:endParaRPr sz="30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IMG_86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39" y="1200150"/>
            <a:ext cx="2475161" cy="33776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8618.jpg"/>
          <p:cNvPicPr>
            <a:picLocks noChangeAspect="1"/>
          </p:cNvPicPr>
          <p:nvPr/>
        </p:nvPicPr>
        <p:blipFill>
          <a:blip r:embed="rId4">
            <a:lum bright="4000" contrast="-28000"/>
          </a:blip>
          <a:stretch>
            <a:fillRect/>
          </a:stretch>
        </p:blipFill>
        <p:spPr>
          <a:xfrm>
            <a:off x="3112740" y="1190494"/>
            <a:ext cx="2326035" cy="3391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86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074" y="1152524"/>
            <a:ext cx="2174875" cy="3462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>
            <a:spLocks noGrp="1"/>
          </p:cNvSpPr>
          <p:nvPr>
            <p:ph type="title"/>
          </p:nvPr>
        </p:nvSpPr>
        <p:spPr>
          <a:xfrm>
            <a:off x="457200" y="-1047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dirty="0" smtClean="0">
                <a:solidFill>
                  <a:schemeClr val="bg1"/>
                </a:solidFill>
              </a:rPr>
              <a:t>Письмо: 37, 38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8" name="Google Shape;128;p5"/>
          <p:cNvSpPr txBox="1">
            <a:spLocks noGrp="1"/>
          </p:cNvSpPr>
          <p:nvPr>
            <p:ph type="body" idx="1"/>
          </p:nvPr>
        </p:nvSpPr>
        <p:spPr>
          <a:xfrm>
            <a:off x="3495674" y="1200151"/>
            <a:ext cx="5191125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dirty="0" smtClean="0"/>
              <a:t>Четкая структура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dirty="0" smtClean="0"/>
              <a:t>Логика 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dirty="0" smtClean="0"/>
              <a:t>Последовательность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dirty="0" smtClean="0"/>
              <a:t>Глубокая проработка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dirty="0" smtClean="0"/>
              <a:t>Качество 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dirty="0" smtClean="0"/>
              <a:t>Экспертность</a:t>
            </a:r>
            <a:endParaRPr dirty="0"/>
          </a:p>
        </p:txBody>
      </p:sp>
      <p:pic>
        <p:nvPicPr>
          <p:cNvPr id="5" name="Google Shape;101;g2767fa0eed4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211" y="1160761"/>
            <a:ext cx="2633913" cy="3458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>
            <a:spLocks noGrp="1"/>
          </p:cNvSpPr>
          <p:nvPr>
            <p:ph type="title"/>
          </p:nvPr>
        </p:nvSpPr>
        <p:spPr>
          <a:xfrm>
            <a:off x="628650" y="171450"/>
            <a:ext cx="8229600" cy="55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 dirty="0" smtClean="0">
                <a:solidFill>
                  <a:schemeClr val="bg1"/>
                </a:solidFill>
              </a:rPr>
              <a:t>Содержание</a:t>
            </a:r>
            <a:endParaRPr sz="30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IMG_8628.jpg"/>
          <p:cNvPicPr>
            <a:picLocks noChangeAspect="1"/>
          </p:cNvPicPr>
          <p:nvPr/>
        </p:nvPicPr>
        <p:blipFill>
          <a:blip r:embed="rId3">
            <a:lum bright="29000"/>
          </a:blip>
          <a:stretch>
            <a:fillRect/>
          </a:stretch>
        </p:blipFill>
        <p:spPr>
          <a:xfrm rot="5400000">
            <a:off x="-49212" y="1522413"/>
            <a:ext cx="3441700" cy="2581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Google Shape;128;p5"/>
          <p:cNvSpPr txBox="1">
            <a:spLocks noGrp="1"/>
          </p:cNvSpPr>
          <p:nvPr>
            <p:ph type="body" idx="1"/>
          </p:nvPr>
        </p:nvSpPr>
        <p:spPr>
          <a:xfrm>
            <a:off x="3286124" y="1104901"/>
            <a:ext cx="5191125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dirty="0" smtClean="0"/>
              <a:t>Четкая структура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dirty="0" smtClean="0"/>
              <a:t>Логика 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dirty="0" smtClean="0"/>
              <a:t>Последовательность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dirty="0" smtClean="0"/>
              <a:t>Глубокая проработка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dirty="0" smtClean="0"/>
              <a:t>Качество 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dirty="0" smtClean="0"/>
              <a:t>Экспертность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8229600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ct val="60000"/>
            </a:pPr>
            <a:r>
              <a:rPr lang="en-US" sz="3000" dirty="0" smtClean="0">
                <a:solidFill>
                  <a:schemeClr val="dk2"/>
                </a:solidFill>
                <a:hlinkClick r:id="rId3"/>
              </a:rPr>
              <a:t>https://wordwall.net/ru</a:t>
            </a:r>
            <a:r>
              <a:rPr lang="en-US" sz="3000" dirty="0" smtClean="0">
                <a:solidFill>
                  <a:schemeClr val="dk2"/>
                </a:solidFill>
              </a:rPr>
              <a:t> </a:t>
            </a:r>
            <a:endParaRPr dirty="0"/>
          </a:p>
        </p:txBody>
      </p:sp>
      <p:pic>
        <p:nvPicPr>
          <p:cNvPr id="4" name="Рисунок 3" descr="IMG_8626.jpg"/>
          <p:cNvPicPr>
            <a:picLocks noChangeAspect="1"/>
          </p:cNvPicPr>
          <p:nvPr/>
        </p:nvPicPr>
        <p:blipFill>
          <a:blip r:embed="rId4"/>
          <a:srcRect t="16875" r="54375" b="4375"/>
          <a:stretch>
            <a:fillRect/>
          </a:stretch>
        </p:blipFill>
        <p:spPr>
          <a:xfrm rot="5400000">
            <a:off x="665411" y="887165"/>
            <a:ext cx="3095626" cy="4007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t="7593" r="38646" b="18148"/>
          <a:stretch>
            <a:fillRect/>
          </a:stretch>
        </p:blipFill>
        <p:spPr bwMode="auto">
          <a:xfrm>
            <a:off x="4444112" y="1333500"/>
            <a:ext cx="4560931" cy="3105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4" descr="Wordwall Logo | Vector logo, ? logo, Logo pd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34300" y="228599"/>
            <a:ext cx="1028700" cy="813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>
            <a:spLocks noGrp="1"/>
          </p:cNvSpPr>
          <p:nvPr>
            <p:ph type="title"/>
          </p:nvPr>
        </p:nvSpPr>
        <p:spPr>
          <a:xfrm>
            <a:off x="457200" y="-14087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 dirty="0" smtClean="0">
                <a:solidFill>
                  <a:schemeClr val="bg1"/>
                </a:solidFill>
              </a:rPr>
              <a:t>Организация текста</a:t>
            </a:r>
            <a:endParaRPr sz="3000" dirty="0">
              <a:solidFill>
                <a:schemeClr val="bg1"/>
              </a:solidFill>
            </a:endParaRPr>
          </a:p>
        </p:txBody>
      </p:sp>
      <p:sp>
        <p:nvSpPr>
          <p:cNvPr id="153" name="Google Shape;153;p9"/>
          <p:cNvSpPr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293" t="8276" r="23534" b="18927"/>
          <a:stretch>
            <a:fillRect/>
          </a:stretch>
        </p:blipFill>
        <p:spPr bwMode="auto">
          <a:xfrm>
            <a:off x="2081049" y="1055712"/>
            <a:ext cx="7062951" cy="384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8625.jpg"/>
          <p:cNvPicPr>
            <a:picLocks noChangeAspect="1"/>
          </p:cNvPicPr>
          <p:nvPr/>
        </p:nvPicPr>
        <p:blipFill>
          <a:blip r:embed="rId4">
            <a:lum bright="16000"/>
          </a:blip>
          <a:srcRect t="19033" r="8055" b="3266"/>
          <a:stretch>
            <a:fillRect/>
          </a:stretch>
        </p:blipFill>
        <p:spPr>
          <a:xfrm rot="5400000">
            <a:off x="-267767" y="1825767"/>
            <a:ext cx="3473529" cy="2201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>
            <a:spLocks noGrp="1"/>
          </p:cNvSpPr>
          <p:nvPr>
            <p:ph type="title"/>
          </p:nvPr>
        </p:nvSpPr>
        <p:spPr>
          <a:xfrm>
            <a:off x="457200" y="-14087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 dirty="0" smtClean="0">
                <a:solidFill>
                  <a:schemeClr val="bg1"/>
                </a:solidFill>
              </a:rPr>
              <a:t>Работа с лексикой</a:t>
            </a:r>
            <a:endParaRPr sz="3000" dirty="0">
              <a:solidFill>
                <a:schemeClr val="bg1"/>
              </a:solidFill>
            </a:endParaRPr>
          </a:p>
        </p:txBody>
      </p:sp>
      <p:sp>
        <p:nvSpPr>
          <p:cNvPr id="153" name="Google Shape;153;p9"/>
          <p:cNvSpPr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 t="3889" r="20104" b="4815"/>
          <a:stretch>
            <a:fillRect/>
          </a:stretch>
        </p:blipFill>
        <p:spPr bwMode="auto">
          <a:xfrm>
            <a:off x="3448050" y="985757"/>
            <a:ext cx="5429250" cy="3489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9399.jpg"/>
          <p:cNvPicPr>
            <a:picLocks noChangeAspect="1"/>
          </p:cNvPicPr>
          <p:nvPr/>
        </p:nvPicPr>
        <p:blipFill>
          <a:blip r:embed="rId4">
            <a:lum bright="10000"/>
          </a:blip>
          <a:stretch>
            <a:fillRect/>
          </a:stretch>
        </p:blipFill>
        <p:spPr>
          <a:xfrm>
            <a:off x="457200" y="1790699"/>
            <a:ext cx="3695700" cy="2602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Nearpod — Office of the Provo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9032" y="883798"/>
            <a:ext cx="1038018" cy="581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>
            <a:spLocks noGrp="1"/>
          </p:cNvSpPr>
          <p:nvPr>
            <p:ph type="title"/>
          </p:nvPr>
        </p:nvSpPr>
        <p:spPr>
          <a:xfrm>
            <a:off x="457200" y="-14087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 dirty="0" smtClean="0">
                <a:solidFill>
                  <a:schemeClr val="bg1"/>
                </a:solidFill>
              </a:rPr>
              <a:t>Работа с лексикой</a:t>
            </a:r>
            <a:endParaRPr sz="3000" dirty="0">
              <a:solidFill>
                <a:schemeClr val="bg1"/>
              </a:solidFill>
            </a:endParaRPr>
          </a:p>
        </p:txBody>
      </p:sp>
      <p:sp>
        <p:nvSpPr>
          <p:cNvPr id="153" name="Google Shape;153;p9"/>
          <p:cNvSpPr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 t="12593" r="16250" b="6296"/>
          <a:stretch>
            <a:fillRect/>
          </a:stretch>
        </p:blipFill>
        <p:spPr bwMode="auto">
          <a:xfrm>
            <a:off x="2420657" y="914400"/>
            <a:ext cx="6609043" cy="360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/>
          <a:srcRect l="31979" t="25000" r="27187" b="6111"/>
          <a:stretch>
            <a:fillRect/>
          </a:stretch>
        </p:blipFill>
        <p:spPr bwMode="auto">
          <a:xfrm>
            <a:off x="264243" y="1276350"/>
            <a:ext cx="3332316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Nearpod — Office of the Provo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39282" y="521848"/>
            <a:ext cx="1038018" cy="581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 txBox="1">
            <a:spLocks noGrp="1"/>
          </p:cNvSpPr>
          <p:nvPr>
            <p:ph type="title"/>
          </p:nvPr>
        </p:nvSpPr>
        <p:spPr>
          <a:xfrm>
            <a:off x="1024762" y="-110362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 dirty="0" smtClean="0">
                <a:solidFill>
                  <a:schemeClr val="bg1"/>
                </a:solidFill>
              </a:rPr>
              <a:t>4 абзац: </a:t>
            </a:r>
            <a:r>
              <a:rPr lang="en-US" sz="3000" dirty="0" smtClean="0">
                <a:solidFill>
                  <a:schemeClr val="bg1"/>
                </a:solidFill>
              </a:rPr>
              <a:t>problems and solutions</a:t>
            </a:r>
            <a:endParaRPr sz="30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t="27335" b="31188"/>
          <a:stretch>
            <a:fillRect/>
          </a:stretch>
        </p:blipFill>
        <p:spPr bwMode="auto">
          <a:xfrm>
            <a:off x="0" y="1418897"/>
            <a:ext cx="9144000" cy="21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6" descr="Xmind - NIT for Yo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8979" y="522891"/>
            <a:ext cx="1545021" cy="91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67fa0e7a2_0_0"/>
          <p:cNvSpPr txBox="1">
            <a:spLocks noGrp="1"/>
          </p:cNvSpPr>
          <p:nvPr>
            <p:ph type="title"/>
          </p:nvPr>
        </p:nvSpPr>
        <p:spPr>
          <a:xfrm>
            <a:off x="457200" y="4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Программа </a:t>
            </a:r>
            <a:r>
              <a:rPr lang="ru-RU" sz="25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вебинара</a:t>
            </a:r>
            <a:endParaRPr sz="25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g2767fa0e7a2_0_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9700" lvl="0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ru-RU" sz="1400" dirty="0" smtClean="0">
                <a:latin typeface="Arial"/>
                <a:ea typeface="Arial"/>
                <a:cs typeface="Arial"/>
                <a:sym typeface="Arial"/>
              </a:rPr>
              <a:t>Повестка дня</a:t>
            </a:r>
          </a:p>
          <a:p>
            <a:pPr marL="139700" lvl="0" indent="0" algn="l" rtl="0"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ru-RU" sz="1400" dirty="0" smtClean="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Char char="•"/>
            </a:pPr>
            <a:r>
              <a:rPr lang="ru-RU" sz="1400" dirty="0" smtClean="0">
                <a:latin typeface="Arial"/>
                <a:ea typeface="Arial"/>
                <a:cs typeface="Arial"/>
                <a:sym typeface="Arial"/>
              </a:rPr>
              <a:t>Психологические особенности современного подростка – основа успешного развития</a:t>
            </a:r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Char char="•"/>
            </a:pPr>
            <a:r>
              <a:rPr lang="ru-RU" sz="1400" dirty="0" smtClean="0">
                <a:latin typeface="Arial"/>
                <a:ea typeface="Arial"/>
                <a:cs typeface="Arial"/>
                <a:sym typeface="Arial"/>
              </a:rPr>
              <a:t>Онлайн инструменты и актуальные учебные пособия в работе учителя</a:t>
            </a:r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Char char="•"/>
            </a:pPr>
            <a:r>
              <a:rPr lang="ru-RU" sz="1400" dirty="0" smtClean="0">
                <a:latin typeface="Arial"/>
                <a:ea typeface="Arial"/>
                <a:cs typeface="Arial"/>
                <a:sym typeface="Arial"/>
              </a:rPr>
              <a:t>Как поддержать ученика перед ЕГЭ?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"/>
          <p:cNvSpPr txBox="1">
            <a:spLocks noGrp="1"/>
          </p:cNvSpPr>
          <p:nvPr>
            <p:ph type="title"/>
          </p:nvPr>
        </p:nvSpPr>
        <p:spPr>
          <a:xfrm>
            <a:off x="630626" y="111381"/>
            <a:ext cx="82296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>
              <a:buSzPct val="62500"/>
            </a:pPr>
            <a:r>
              <a:rPr lang="en-US" sz="3200" dirty="0" smtClean="0">
                <a:solidFill>
                  <a:schemeClr val="bg1"/>
                </a:solidFill>
              </a:rPr>
              <a:t>https://xmind.works/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166" name="Google Shape;166;p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015" y="1109497"/>
            <a:ext cx="2792251" cy="157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718" y="2886938"/>
            <a:ext cx="2995450" cy="167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 t="22701" r="2155" b="21360"/>
          <a:stretch>
            <a:fillRect/>
          </a:stretch>
        </p:blipFill>
        <p:spPr bwMode="auto">
          <a:xfrm>
            <a:off x="3499943" y="1365783"/>
            <a:ext cx="5214661" cy="167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 l="30568" t="26226" r="45767" b="65360"/>
          <a:stretch>
            <a:fillRect/>
          </a:stretch>
        </p:blipFill>
        <p:spPr bwMode="auto">
          <a:xfrm>
            <a:off x="3657598" y="3184633"/>
            <a:ext cx="3783731" cy="75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 l="3944" t="25919" r="71799" b="65667"/>
          <a:stretch>
            <a:fillRect/>
          </a:stretch>
        </p:blipFill>
        <p:spPr bwMode="auto">
          <a:xfrm>
            <a:off x="4666593" y="3957145"/>
            <a:ext cx="4039918" cy="78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Xmind - NIT for You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21629" y="110362"/>
            <a:ext cx="1780483" cy="1056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767fa0e7a2_0_10"/>
          <p:cNvSpPr txBox="1">
            <a:spLocks noGrp="1"/>
          </p:cNvSpPr>
          <p:nvPr>
            <p:ph type="title"/>
          </p:nvPr>
        </p:nvSpPr>
        <p:spPr>
          <a:xfrm>
            <a:off x="2558449" y="173426"/>
            <a:ext cx="6380400" cy="8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400" dirty="0">
                <a:solidFill>
                  <a:schemeClr val="lt1"/>
                </a:solidFill>
              </a:rPr>
              <a:t>ЕГЭ на отлично. Ю.Н. Евсеева, А.Д. Миканба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291" name="Google Shape;291;g2767fa0e7a2_0_10"/>
          <p:cNvSpPr txBox="1">
            <a:spLocks noGrp="1"/>
          </p:cNvSpPr>
          <p:nvPr>
            <p:ph type="body" idx="1"/>
          </p:nvPr>
        </p:nvSpPr>
        <p:spPr>
          <a:xfrm>
            <a:off x="4004440" y="1200151"/>
            <a:ext cx="4682359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dirty="0" smtClean="0"/>
              <a:t>«Я не знаю, о чем тут можно сказать» – как часто вы слышите эту фразу от учеников?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ru-RU" dirty="0" smtClean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dirty="0" smtClean="0"/>
              <a:t>Это пособие поможет в решении </a:t>
            </a:r>
            <a:r>
              <a:rPr lang="ru-RU" smtClean="0"/>
              <a:t>данной проблемы.</a:t>
            </a:r>
            <a:endParaRPr dirty="0"/>
          </a:p>
        </p:txBody>
      </p:sp>
      <p:pic>
        <p:nvPicPr>
          <p:cNvPr id="292" name="Google Shape;292;g2767fa0e7a2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1123949"/>
            <a:ext cx="2247899" cy="3409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67fa0e7a2_0_16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49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100">
                <a:solidFill>
                  <a:schemeClr val="lt1"/>
                </a:solidFill>
              </a:rPr>
              <a:t>Система работы</a:t>
            </a:r>
            <a:endParaRPr sz="4100">
              <a:solidFill>
                <a:schemeClr val="lt1"/>
              </a:solidFill>
            </a:endParaRPr>
          </a:p>
        </p:txBody>
      </p:sp>
      <p:sp>
        <p:nvSpPr>
          <p:cNvPr id="298" name="Google Shape;298;g2767fa0e7a2_0_1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85750" algn="l" rtl="0">
              <a:spcBef>
                <a:spcPts val="360"/>
              </a:spcBef>
              <a:spcAft>
                <a:spcPts val="0"/>
              </a:spcAft>
              <a:buSzPts val="900"/>
              <a:buAutoNum type="arabicPeriod"/>
            </a:pPr>
            <a:r>
              <a:rPr lang="ru-RU" sz="2300" dirty="0"/>
              <a:t>Учимся выделять нужную информацию и расширяем знания</a:t>
            </a:r>
            <a:endParaRPr sz="23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AutoNum type="arabicPeriod"/>
            </a:pPr>
            <a:r>
              <a:rPr lang="ru-RU" sz="2300" dirty="0"/>
              <a:t>Соотносим со своими знаниями и опытом, рассматриваем проблемы</a:t>
            </a:r>
            <a:endParaRPr sz="23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AutoNum type="arabicPeriod"/>
            </a:pPr>
            <a:r>
              <a:rPr lang="ru-RU" sz="2300" dirty="0"/>
              <a:t>Отрабатываем языковой материал</a:t>
            </a:r>
            <a:endParaRPr sz="2300" dirty="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AutoNum type="arabicPeriod"/>
            </a:pPr>
            <a:r>
              <a:rPr lang="ru-RU" sz="2300" dirty="0"/>
              <a:t>Отрабатываем формат задания</a:t>
            </a:r>
            <a:endParaRPr sz="23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2300" dirty="0"/>
              <a:t>Создаем текст сначала в группе, затем индивидуально</a:t>
            </a:r>
            <a:r>
              <a:rPr lang="ru-RU" dirty="0"/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/>
          <a:srcRect t="12407" b="5370"/>
          <a:stretch>
            <a:fillRect/>
          </a:stretch>
        </p:blipFill>
        <p:spPr bwMode="auto">
          <a:xfrm>
            <a:off x="228600" y="1162050"/>
            <a:ext cx="7290486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" name="Google Shape;321;g2767fa0e7a2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2811" y="1057656"/>
            <a:ext cx="2658749" cy="351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Nearpod — Office of the Provo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7482" y="769498"/>
            <a:ext cx="1038018" cy="581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00;g2767fa0eed4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311" y="1119787"/>
            <a:ext cx="1990810" cy="3271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/>
          <a:srcRect t="11846" r="6147" b="9933"/>
          <a:stretch>
            <a:fillRect/>
          </a:stretch>
        </p:blipFill>
        <p:spPr bwMode="auto">
          <a:xfrm>
            <a:off x="2659480" y="1152525"/>
            <a:ext cx="6338988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Nearpod — Office of the Provo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1604" y="360424"/>
            <a:ext cx="1038018" cy="581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9394.jpg"/>
          <p:cNvPicPr>
            <a:picLocks noChangeAspect="1"/>
          </p:cNvPicPr>
          <p:nvPr/>
        </p:nvPicPr>
        <p:blipFill>
          <a:blip r:embed="rId6">
            <a:lum bright="10000"/>
          </a:blip>
          <a:srcRect l="4120"/>
          <a:stretch>
            <a:fillRect/>
          </a:stretch>
        </p:blipFill>
        <p:spPr>
          <a:xfrm>
            <a:off x="7019925" y="2057400"/>
            <a:ext cx="1890455" cy="2505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 t="7816" b="3364"/>
          <a:stretch>
            <a:fillRect/>
          </a:stretch>
        </p:blipFill>
        <p:spPr bwMode="auto">
          <a:xfrm>
            <a:off x="283780" y="1150884"/>
            <a:ext cx="4260013" cy="212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73893" y="709438"/>
            <a:ext cx="437010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Подготовка к устной части экзамена:</a:t>
            </a:r>
          </a:p>
          <a:p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Выбор режима (экзамен или задания)</a:t>
            </a:r>
          </a:p>
          <a:p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Запись ответов</a:t>
            </a:r>
          </a:p>
          <a:p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Таймер</a:t>
            </a:r>
          </a:p>
          <a:p>
            <a:r>
              <a:rPr lang="ru-RU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 вариантов</a:t>
            </a:r>
            <a:endParaRPr lang="ru-RU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4"/>
          <a:srcRect t="17042" r="34718" b="48028"/>
          <a:stretch>
            <a:fillRect/>
          </a:stretch>
        </p:blipFill>
        <p:spPr bwMode="auto">
          <a:xfrm>
            <a:off x="1734206" y="2443656"/>
            <a:ext cx="3247697" cy="97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5"/>
          <a:srcRect t="3391" b="71935"/>
          <a:stretch>
            <a:fillRect/>
          </a:stretch>
        </p:blipFill>
        <p:spPr bwMode="auto">
          <a:xfrm>
            <a:off x="252248" y="3526406"/>
            <a:ext cx="6511159" cy="90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6"/>
          <a:srcRect t="3391" b="7874"/>
          <a:stretch>
            <a:fillRect/>
          </a:stretch>
        </p:blipFill>
        <p:spPr bwMode="auto">
          <a:xfrm>
            <a:off x="5360275" y="2371731"/>
            <a:ext cx="3436883" cy="171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Svetlana English Online - YouTub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0748" y="2065283"/>
            <a:ext cx="961697" cy="961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199735" y="805134"/>
            <a:ext cx="46923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Подготовка к устной и письменной части экзамена:</a:t>
            </a:r>
          </a:p>
          <a:p>
            <a:r>
              <a:rPr lang="ru-RU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Говорение, Письмо, Л-Г</a:t>
            </a:r>
          </a:p>
          <a:p>
            <a:r>
              <a:rPr lang="ru-RU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Запись ответов</a:t>
            </a:r>
          </a:p>
          <a:p>
            <a:r>
              <a:rPr lang="ru-RU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Таймер</a:t>
            </a:r>
          </a:p>
          <a:p>
            <a:r>
              <a:rPr lang="ru-RU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Большой банк заданий</a:t>
            </a:r>
            <a:endParaRPr lang="ru-RU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 l="20086" t="37088" r="21034" b="14176"/>
          <a:stretch>
            <a:fillRect/>
          </a:stretch>
        </p:blipFill>
        <p:spPr bwMode="auto">
          <a:xfrm>
            <a:off x="217105" y="1082114"/>
            <a:ext cx="3862551" cy="179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/>
          <a:srcRect t="3218" r="-86" b="5134"/>
          <a:stretch>
            <a:fillRect/>
          </a:stretch>
        </p:blipFill>
        <p:spPr bwMode="auto">
          <a:xfrm>
            <a:off x="223018" y="2950994"/>
            <a:ext cx="3901308" cy="200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5"/>
          <a:srcRect l="19966" t="6916" r="21121" b="4962"/>
          <a:stretch>
            <a:fillRect/>
          </a:stretch>
        </p:blipFill>
        <p:spPr bwMode="auto">
          <a:xfrm>
            <a:off x="4199861" y="2416117"/>
            <a:ext cx="2233722" cy="187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6"/>
          <a:srcRect l="22692" t="13333" r="2160" b="5081"/>
          <a:stretch>
            <a:fillRect/>
          </a:stretch>
        </p:blipFill>
        <p:spPr bwMode="auto">
          <a:xfrm>
            <a:off x="6489152" y="3136164"/>
            <a:ext cx="2612316" cy="1595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7" descr="https://langart.ru/wp-content/uploads/2023/12/Artboard-12-copy-1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63786" y="1078894"/>
            <a:ext cx="1180213" cy="1629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/>
          <a:srcRect t="7203" r="28879" b="37778"/>
          <a:stretch>
            <a:fillRect/>
          </a:stretch>
        </p:blipFill>
        <p:spPr bwMode="auto">
          <a:xfrm>
            <a:off x="105122" y="733312"/>
            <a:ext cx="9038878" cy="393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1887" y="1325397"/>
            <a:ext cx="3436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Конструктор тренировочных заданий и вариантов для подготовки к ЕГЭ</a:t>
            </a:r>
          </a:p>
          <a:p>
            <a:endParaRPr lang="ru-RU" sz="12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ru-RU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Грамматика</a:t>
            </a:r>
          </a:p>
          <a:p>
            <a:r>
              <a:rPr lang="ru-RU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Чтение</a:t>
            </a:r>
          </a:p>
          <a:p>
            <a:r>
              <a:rPr lang="ru-RU" sz="1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Аудирование</a:t>
            </a:r>
            <a:endParaRPr lang="ru-RU" sz="12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ru-RU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Обширный банк заданий</a:t>
            </a:r>
          </a:p>
          <a:p>
            <a:r>
              <a:rPr lang="ru-RU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Возможность установления степени сложности задания</a:t>
            </a:r>
            <a:endParaRPr lang="ru-RU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/>
          <a:srcRect l="32155" t="16724" r="33190" b="46648"/>
          <a:stretch>
            <a:fillRect/>
          </a:stretch>
        </p:blipFill>
        <p:spPr bwMode="auto">
          <a:xfrm>
            <a:off x="1249499" y="2861676"/>
            <a:ext cx="2770708" cy="16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5"/>
          <a:srcRect l="26552" t="8739" r="25000" b="5115"/>
          <a:stretch>
            <a:fillRect/>
          </a:stretch>
        </p:blipFill>
        <p:spPr bwMode="auto">
          <a:xfrm>
            <a:off x="6747669" y="2396359"/>
            <a:ext cx="2191380" cy="2191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1887" y="1325397"/>
            <a:ext cx="3436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Тренажер – симулятор устной части экзамена</a:t>
            </a:r>
          </a:p>
          <a:p>
            <a:endParaRPr lang="ru-RU" sz="12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 t="7084" r="20538" b="8447"/>
          <a:stretch>
            <a:fillRect/>
          </a:stretch>
        </p:blipFill>
        <p:spPr bwMode="auto">
          <a:xfrm>
            <a:off x="3510037" y="919435"/>
            <a:ext cx="5633963" cy="336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/>
          <a:srcRect l="18104" t="29732" r="18448" b="41149"/>
          <a:stretch>
            <a:fillRect/>
          </a:stretch>
        </p:blipFill>
        <p:spPr bwMode="auto">
          <a:xfrm>
            <a:off x="252248" y="3683691"/>
            <a:ext cx="4051738" cy="104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/>
          <a:srcRect l="15862" t="13812" r="16897" b="23046"/>
          <a:stretch>
            <a:fillRect/>
          </a:stretch>
        </p:blipFill>
        <p:spPr bwMode="auto">
          <a:xfrm>
            <a:off x="220717" y="1116764"/>
            <a:ext cx="4631235" cy="244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5"/>
          <a:srcRect l="16207" t="25000" r="57759" b="27644"/>
          <a:stretch>
            <a:fillRect/>
          </a:stretch>
        </p:blipFill>
        <p:spPr bwMode="auto">
          <a:xfrm>
            <a:off x="5139559" y="1119353"/>
            <a:ext cx="3466881" cy="354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478972" y="1534036"/>
            <a:ext cx="8229600" cy="2417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 dirty="0" smtClean="0">
                <a:solidFill>
                  <a:schemeClr val="dk2"/>
                </a:solidFill>
              </a:rPr>
              <a:t>Кризис подросткового возраста</a:t>
            </a:r>
            <a:br>
              <a:rPr lang="ru-RU" sz="3000" dirty="0" smtClean="0">
                <a:solidFill>
                  <a:schemeClr val="dk2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Психоэмоциональное развитие</a:t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Общение</a:t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Внимание</a:t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Память </a:t>
            </a:r>
            <a:br>
              <a:rPr lang="ru-RU" sz="3000" dirty="0" smtClean="0">
                <a:solidFill>
                  <a:schemeClr val="tx1"/>
                </a:solidFill>
              </a:rPr>
            </a:br>
            <a:endParaRPr sz="3000" dirty="0">
              <a:solidFill>
                <a:schemeClr val="tx1"/>
              </a:solidFill>
            </a:endParaRPr>
          </a:p>
        </p:txBody>
      </p:sp>
      <p:sp>
        <p:nvSpPr>
          <p:cNvPr id="4" name="Google Shape;91;g2767fa0e7a2_0_0"/>
          <p:cNvSpPr txBox="1">
            <a:spLocks/>
          </p:cNvSpPr>
          <p:nvPr/>
        </p:nvSpPr>
        <p:spPr>
          <a:xfrm>
            <a:off x="990600" y="-8708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Современный подросток: </a:t>
            </a:r>
          </a:p>
          <a:p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психологические особенности</a:t>
            </a:r>
            <a:endParaRPr lang="ru-RU" sz="25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767fa0e7a2_0_36"/>
          <p:cNvSpPr txBox="1">
            <a:spLocks noGrp="1"/>
          </p:cNvSpPr>
          <p:nvPr>
            <p:ph type="title"/>
          </p:nvPr>
        </p:nvSpPr>
        <p:spPr>
          <a:xfrm>
            <a:off x="1856400" y="118250"/>
            <a:ext cx="6830400" cy="61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>
                <a:solidFill>
                  <a:schemeClr val="lt1"/>
                </a:solidFill>
              </a:rPr>
              <a:t>Где найти эти материалы</a:t>
            </a:r>
            <a:endParaRPr sz="3900">
              <a:solidFill>
                <a:schemeClr val="lt1"/>
              </a:solidFill>
            </a:endParaRPr>
          </a:p>
        </p:txBody>
      </p:sp>
      <p:sp>
        <p:nvSpPr>
          <p:cNvPr id="328" name="Google Shape;328;g2767fa0e7a2_0_3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www.englishteachers.ru/shop</a:t>
            </a:r>
            <a:r>
              <a:rPr lang="ru-RU"/>
              <a:t> - магазин издательства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titul.online - онлайн-подписка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exam-simulator.ru - онлайн-тренажер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4"/>
              </a:rPr>
              <a:t>https://www.ozon.ru/seller/izdatelstvo-titul-6954/knigi-16500/</a:t>
            </a: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5"/>
              </a:rPr>
              <a:t>https://www.wildberries.ru/brands/izdatelstvo-titul</a:t>
            </a: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ru-RU"/>
              <a:t>в книжных магазинах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21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id="334" name="Google Shape;334;p21" descr="Group 39883(1).png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21" descr="Group 39887.png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21" descr="Group 39886.png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21" descr="Group 39890.png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8" name="Google Shape;338;p21"/>
          <p:cNvSpPr/>
          <p:nvPr/>
        </p:nvSpPr>
        <p:spPr>
          <a:xfrm>
            <a:off x="3050055" y="3248707"/>
            <a:ext cx="27042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Наши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социальные сети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9" name="Google Shape;339;p21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340" name="Google Shape;340;p21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id="341" name="Google Shape;341;p21" descr="логошвц 1.png">
                <a:hlinkClick r:id="rId11"/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2" name="Google Shape;342;p21" descr="Group.png">
                <a:hlinkClick r:id="rId13"/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3" name="Google Shape;343;p21" descr="logo1вебинары 1.png">
                <a:hlinkClick r:id="rId15"/>
              </p:cNvPr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4" name="Google Shape;344;p21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id="345" name="Google Shape;345;p21" descr="logo 3.png">
                <a:hlinkClick r:id="rId17"/>
              </p:cNvPr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6" name="Google Shape;346;p21" descr="logo 2.png">
                <a:hlinkClick r:id="rId19"/>
              </p:cNvPr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47" name="Google Shape;347;p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478972" y="1333802"/>
            <a:ext cx="8229600" cy="2417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  <a:buNone/>
            </a:pPr>
            <a:r>
              <a:rPr lang="ru-RU" sz="3000" dirty="0" smtClean="0">
                <a:solidFill>
                  <a:schemeClr val="dk2"/>
                </a:solidFill>
              </a:rPr>
              <a:t>Цифровое (сетевое, Интернет) поколение (</a:t>
            </a:r>
            <a:r>
              <a:rPr lang="en-US" sz="3000" dirty="0" smtClean="0">
                <a:solidFill>
                  <a:schemeClr val="dk2"/>
                </a:solidFill>
              </a:rPr>
              <a:t>Z)</a:t>
            </a:r>
            <a:r>
              <a:rPr lang="ru-RU" sz="3000" dirty="0" smtClean="0">
                <a:solidFill>
                  <a:schemeClr val="dk2"/>
                </a:solidFill>
              </a:rPr>
              <a:t/>
            </a:r>
            <a:br>
              <a:rPr lang="ru-RU" sz="3000" dirty="0" smtClean="0">
                <a:solidFill>
                  <a:schemeClr val="dk2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развитие </a:t>
            </a:r>
            <a:r>
              <a:rPr lang="ru-RU" sz="3000" dirty="0" err="1" smtClean="0">
                <a:solidFill>
                  <a:schemeClr val="tx1"/>
                </a:solidFill>
              </a:rPr>
              <a:t>трансактивной</a:t>
            </a:r>
            <a:r>
              <a:rPr lang="ru-RU" sz="3000" dirty="0" smtClean="0">
                <a:solidFill>
                  <a:schemeClr val="tx1"/>
                </a:solidFill>
              </a:rPr>
              <a:t> памяти </a:t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эффект </a:t>
            </a:r>
            <a:r>
              <a:rPr lang="en-US" sz="3000" dirty="0" smtClean="0">
                <a:solidFill>
                  <a:schemeClr val="tx1"/>
                </a:solidFill>
              </a:rPr>
              <a:t>Google</a:t>
            </a:r>
            <a:r>
              <a:rPr lang="ru-RU" sz="3000" dirty="0" smtClean="0">
                <a:solidFill>
                  <a:schemeClr val="tx1"/>
                </a:solidFill>
              </a:rPr>
              <a:t/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клиповое мышление</a:t>
            </a:r>
            <a:endParaRPr sz="3000" dirty="0">
              <a:solidFill>
                <a:schemeClr val="tx1"/>
              </a:solidFill>
            </a:endParaRPr>
          </a:p>
        </p:txBody>
      </p:sp>
      <p:sp>
        <p:nvSpPr>
          <p:cNvPr id="4" name="Google Shape;91;g2767fa0e7a2_0_0"/>
          <p:cNvSpPr txBox="1">
            <a:spLocks/>
          </p:cNvSpPr>
          <p:nvPr/>
        </p:nvSpPr>
        <p:spPr>
          <a:xfrm>
            <a:off x="990600" y="-8708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Современный подросток: </a:t>
            </a:r>
          </a:p>
          <a:p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психологические особенности</a:t>
            </a:r>
            <a:endParaRPr lang="ru-RU" sz="25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79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478972" y="1260382"/>
            <a:ext cx="8229600" cy="286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</a:pPr>
            <a:r>
              <a:rPr lang="ru-RU" sz="3000" b="1" dirty="0" smtClean="0">
                <a:solidFill>
                  <a:schemeClr val="dk2"/>
                </a:solidFill>
              </a:rPr>
              <a:t>Особенности современного подростка</a:t>
            </a:r>
            <a:r>
              <a:rPr lang="ru-RU" sz="3000" dirty="0">
                <a:solidFill>
                  <a:schemeClr val="dk2"/>
                </a:solidFill>
              </a:rPr>
              <a:t/>
            </a:r>
            <a:br>
              <a:rPr lang="ru-RU" sz="3000" dirty="0">
                <a:solidFill>
                  <a:schemeClr val="dk2"/>
                </a:solidFill>
              </a:rPr>
            </a:br>
            <a:r>
              <a:rPr lang="ru-RU" sz="3000" dirty="0" smtClean="0">
                <a:solidFill>
                  <a:schemeClr val="dk2"/>
                </a:solidFill>
              </a:rPr>
              <a:t>- </a:t>
            </a:r>
            <a:r>
              <a:rPr lang="ru-RU" sz="3000" dirty="0" smtClean="0">
                <a:solidFill>
                  <a:schemeClr val="tx1"/>
                </a:solidFill>
              </a:rPr>
              <a:t>проблемы в живом общении и социальном</a:t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- взаимодействии</a:t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- </a:t>
            </a:r>
            <a:r>
              <a:rPr lang="ru-RU" sz="3000" dirty="0" err="1" smtClean="0">
                <a:solidFill>
                  <a:schemeClr val="tx1"/>
                </a:solidFill>
              </a:rPr>
              <a:t>инфантилизация</a:t>
            </a:r>
            <a:r>
              <a:rPr lang="ru-RU" sz="3000" dirty="0" smtClean="0">
                <a:solidFill>
                  <a:schemeClr val="tx1"/>
                </a:solidFill>
              </a:rPr>
              <a:t/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- </a:t>
            </a:r>
            <a:r>
              <a:rPr lang="ru-RU" sz="3000" dirty="0" err="1" smtClean="0">
                <a:solidFill>
                  <a:schemeClr val="tx1"/>
                </a:solidFill>
              </a:rPr>
              <a:t>прокрастинация</a:t>
            </a:r>
            <a:r>
              <a:rPr lang="ru-RU" sz="3000" dirty="0" smtClean="0">
                <a:solidFill>
                  <a:schemeClr val="tx1"/>
                </a:solidFill>
              </a:rPr>
              <a:t/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- ослабление волевых процессов</a:t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- особенности функционирования познавательных процессов</a:t>
            </a:r>
            <a:endParaRPr sz="3000" dirty="0">
              <a:solidFill>
                <a:schemeClr val="tx1"/>
              </a:solidFill>
            </a:endParaRPr>
          </a:p>
        </p:txBody>
      </p:sp>
      <p:sp>
        <p:nvSpPr>
          <p:cNvPr id="4" name="Google Shape;91;g2767fa0e7a2_0_0"/>
          <p:cNvSpPr txBox="1">
            <a:spLocks/>
          </p:cNvSpPr>
          <p:nvPr/>
        </p:nvSpPr>
        <p:spPr>
          <a:xfrm>
            <a:off x="990600" y="-8708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Современный подросток: </a:t>
            </a:r>
          </a:p>
          <a:p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психологические особенности</a:t>
            </a:r>
            <a:endParaRPr lang="ru-RU" sz="25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69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478972" y="1313778"/>
            <a:ext cx="8229600" cy="286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</a:pPr>
            <a:r>
              <a:rPr lang="ru-RU" sz="3000" b="1" dirty="0" smtClean="0">
                <a:solidFill>
                  <a:schemeClr val="dk2"/>
                </a:solidFill>
              </a:rPr>
              <a:t>Клиповое мышление</a:t>
            </a:r>
            <a:br>
              <a:rPr lang="ru-RU" sz="3000" b="1" dirty="0" smtClean="0">
                <a:solidFill>
                  <a:schemeClr val="dk2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-</a:t>
            </a:r>
            <a:r>
              <a:rPr lang="ru-RU" sz="3000" dirty="0" smtClean="0">
                <a:solidFill>
                  <a:schemeClr val="dk2"/>
                </a:solidFill>
              </a:rPr>
              <a:t> </a:t>
            </a:r>
            <a:r>
              <a:rPr lang="ru-RU" sz="3000" dirty="0" smtClean="0">
                <a:solidFill>
                  <a:schemeClr val="tx1"/>
                </a:solidFill>
              </a:rPr>
              <a:t>обрывистость </a:t>
            </a:r>
            <a:r>
              <a:rPr lang="ru-RU" sz="3000" dirty="0" err="1" smtClean="0">
                <a:solidFill>
                  <a:schemeClr val="tx1"/>
                </a:solidFill>
              </a:rPr>
              <a:t>инфопотока</a:t>
            </a:r>
            <a:r>
              <a:rPr lang="ru-RU" sz="3000" dirty="0" smtClean="0">
                <a:solidFill>
                  <a:schemeClr val="tx1"/>
                </a:solidFill>
              </a:rPr>
              <a:t/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- алогичность</a:t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- разнородность поступающей информации</a:t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- высокая скорость переключения между фрагментами информации</a:t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- отсутствие целостной картины восприятия</a:t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- многозадачность</a:t>
            </a:r>
            <a:endParaRPr sz="3000" dirty="0">
              <a:solidFill>
                <a:schemeClr val="tx1"/>
              </a:solidFill>
            </a:endParaRPr>
          </a:p>
        </p:txBody>
      </p:sp>
      <p:sp>
        <p:nvSpPr>
          <p:cNvPr id="4" name="Google Shape;91;g2767fa0e7a2_0_0"/>
          <p:cNvSpPr txBox="1">
            <a:spLocks/>
          </p:cNvSpPr>
          <p:nvPr/>
        </p:nvSpPr>
        <p:spPr>
          <a:xfrm>
            <a:off x="990600" y="-8708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Современный подросток: </a:t>
            </a:r>
          </a:p>
          <a:p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психологические особенности</a:t>
            </a:r>
            <a:endParaRPr lang="ru-RU" sz="25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88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478972" y="1066803"/>
            <a:ext cx="8229600" cy="349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</a:pPr>
            <a:r>
              <a:rPr lang="ru-RU" sz="2400" b="1" dirty="0" smtClean="0">
                <a:solidFill>
                  <a:schemeClr val="dk2"/>
                </a:solidFill>
              </a:rPr>
              <a:t>Последствия КМ</a:t>
            </a:r>
            <a:br>
              <a:rPr lang="ru-RU" sz="2400" b="1" dirty="0" smtClean="0">
                <a:solidFill>
                  <a:schemeClr val="dk2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</a:t>
            </a:r>
            <a:r>
              <a:rPr lang="ru-RU" sz="2400" dirty="0" smtClean="0">
                <a:solidFill>
                  <a:schemeClr val="dk2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неспособность целостно воспринимать информацию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трудно системно мыслить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сложно структурированно и логично излагать информацию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рассеянность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снижение устойчивости внимания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предпочтение визуальных символов текстовой информации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многозадачность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- скорость всех процессов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4" name="Google Shape;91;g2767fa0e7a2_0_0"/>
          <p:cNvSpPr txBox="1">
            <a:spLocks/>
          </p:cNvSpPr>
          <p:nvPr/>
        </p:nvSpPr>
        <p:spPr>
          <a:xfrm>
            <a:off x="990600" y="-8708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Современный подросток: </a:t>
            </a:r>
          </a:p>
          <a:p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психологические особенности</a:t>
            </a:r>
            <a:endParaRPr lang="ru-RU" sz="25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907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478972" y="1066803"/>
            <a:ext cx="8229600" cy="349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00"/>
            </a:pPr>
            <a:r>
              <a:rPr lang="ru-RU" sz="3000" b="1" dirty="0" smtClean="0">
                <a:solidFill>
                  <a:schemeClr val="dk2"/>
                </a:solidFill>
              </a:rPr>
              <a:t>Важные для нас выводы</a:t>
            </a:r>
            <a:br>
              <a:rPr lang="ru-RU" sz="3000" b="1" dirty="0" smtClean="0">
                <a:solidFill>
                  <a:schemeClr val="dk2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-</a:t>
            </a:r>
            <a:r>
              <a:rPr lang="ru-RU" sz="3000" dirty="0" smtClean="0">
                <a:solidFill>
                  <a:schemeClr val="dk2"/>
                </a:solidFill>
              </a:rPr>
              <a:t> </a:t>
            </a:r>
            <a:r>
              <a:rPr lang="ru-RU" sz="3000" dirty="0">
                <a:solidFill>
                  <a:schemeClr val="tx1"/>
                </a:solidFill>
              </a:rPr>
              <a:t>с</a:t>
            </a:r>
            <a:r>
              <a:rPr lang="ru-RU" sz="3000" dirty="0" smtClean="0">
                <a:solidFill>
                  <a:schemeClr val="tx1"/>
                </a:solidFill>
              </a:rPr>
              <a:t>овременные подростки просто не имеют психологических ресурсов для длительного удержания внимания</a:t>
            </a:r>
            <a:br>
              <a:rPr lang="ru-RU" sz="3000" dirty="0" smtClean="0">
                <a:solidFill>
                  <a:schemeClr val="tx1"/>
                </a:solidFill>
              </a:rPr>
            </a:br>
            <a:r>
              <a:rPr lang="ru-RU" sz="3000" dirty="0" smtClean="0">
                <a:solidFill>
                  <a:schemeClr val="tx1"/>
                </a:solidFill>
              </a:rPr>
              <a:t>- в образовательной деятельности необходимо использовать сильные стороны особенностей современного подростка</a:t>
            </a:r>
            <a:endParaRPr sz="3000" dirty="0">
              <a:solidFill>
                <a:schemeClr val="tx1"/>
              </a:solidFill>
            </a:endParaRPr>
          </a:p>
        </p:txBody>
      </p:sp>
      <p:sp>
        <p:nvSpPr>
          <p:cNvPr id="4" name="Google Shape;91;g2767fa0e7a2_0_0"/>
          <p:cNvSpPr txBox="1">
            <a:spLocks/>
          </p:cNvSpPr>
          <p:nvPr/>
        </p:nvSpPr>
        <p:spPr>
          <a:xfrm>
            <a:off x="990600" y="-8708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Современный подросток: </a:t>
            </a:r>
          </a:p>
          <a:p>
            <a:r>
              <a:rPr lang="ru-RU" sz="25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психологические особенности</a:t>
            </a:r>
            <a:endParaRPr lang="ru-RU" sz="25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159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767fa0eed4_1_0"/>
          <p:cNvSpPr txBox="1">
            <a:spLocks noGrp="1"/>
          </p:cNvSpPr>
          <p:nvPr>
            <p:ph type="title"/>
          </p:nvPr>
        </p:nvSpPr>
        <p:spPr>
          <a:xfrm>
            <a:off x="535625" y="-240340"/>
            <a:ext cx="8151300" cy="1101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bg1"/>
                </a:solidFill>
              </a:rPr>
              <a:t>Учебные пособия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00" name="Google Shape;100;g2767fa0eed4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62" y="1119787"/>
            <a:ext cx="1712813" cy="2623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1" name="Google Shape;101;g2767fa0eed4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1462" y="1560812"/>
            <a:ext cx="1995738" cy="2782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" name="Google Shape;102;g2767fa0eed4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5350" y="1019176"/>
            <a:ext cx="2055000" cy="2680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8617.jpg"/>
          <p:cNvPicPr>
            <a:picLocks noChangeAspect="1"/>
          </p:cNvPicPr>
          <p:nvPr/>
        </p:nvPicPr>
        <p:blipFill>
          <a:blip r:embed="rId6">
            <a:lum bright="10000"/>
          </a:blip>
          <a:stretch>
            <a:fillRect/>
          </a:stretch>
        </p:blipFill>
        <p:spPr>
          <a:xfrm>
            <a:off x="6792665" y="1712609"/>
            <a:ext cx="2046536" cy="2792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18" name="Picture 2" descr="Издательство Титул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5181" y="819149"/>
            <a:ext cx="1312069" cy="723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340</Words>
  <Application>Microsoft Office PowerPoint</Application>
  <PresentationFormat>Экран (16:9)</PresentationFormat>
  <Paragraphs>95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Roboto Black</vt:lpstr>
      <vt:lpstr>Тема Office</vt:lpstr>
      <vt:lpstr>Презентация PowerPoint</vt:lpstr>
      <vt:lpstr>Программа вебинара</vt:lpstr>
      <vt:lpstr>Кризис подросткового возраста Психоэмоциональное развитие Общение Внимание Память  </vt:lpstr>
      <vt:lpstr>Цифровое (сетевое, Интернет) поколение (Z) развитие трансактивной памяти  эффект Google клиповое мышление</vt:lpstr>
      <vt:lpstr>Особенности современного подростка - проблемы в живом общении и социальном - взаимодействии - инфантилизация - прокрастинация - ослабление волевых процессов - особенности функционирования познавательных процессов</vt:lpstr>
      <vt:lpstr>Клиповое мышление - обрывистость инфопотока - алогичность - разнородность поступающей информации - высокая скорость переключения между фрагментами информации - отсутствие целостной картины восприятия - многозадачность</vt:lpstr>
      <vt:lpstr>Последствия КМ - неспособность целостно воспринимать информацию - трудно системно мыслить - сложно структурированно и логично излагать информацию - рассеянность - снижение устойчивости внимания - предпочтение визуальных символов текстовой информации - многозадачность - скорость всех процессов</vt:lpstr>
      <vt:lpstr>Важные для нас выводы - современные подростки просто не имеют психологических ресурсов для длительного удержания внимания - в образовательной деятельности необходимо использовать сильные стороны особенностей современного подростка</vt:lpstr>
      <vt:lpstr>Учебные пособия</vt:lpstr>
      <vt:lpstr>Online ресурсы</vt:lpstr>
      <vt:lpstr>Презентация PowerPoint</vt:lpstr>
      <vt:lpstr>Работа с лексикой</vt:lpstr>
      <vt:lpstr>Письмо: 37, 38</vt:lpstr>
      <vt:lpstr>Содержание</vt:lpstr>
      <vt:lpstr>https://wordwall.net/ru </vt:lpstr>
      <vt:lpstr>Организация текста</vt:lpstr>
      <vt:lpstr>Работа с лексикой</vt:lpstr>
      <vt:lpstr>Работа с лексикой</vt:lpstr>
      <vt:lpstr>4 абзац: problems and solutions</vt:lpstr>
      <vt:lpstr>https://xmind.works/</vt:lpstr>
      <vt:lpstr>ЕГЭ на отлично. Ю.Н. Евсеева, А.Д. Миканба</vt:lpstr>
      <vt:lpstr>Система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Где найти эти материалы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Хитрова</dc:creator>
  <cp:lastModifiedBy>Дмитрос Чернаков</cp:lastModifiedBy>
  <cp:revision>55</cp:revision>
  <dcterms:modified xsi:type="dcterms:W3CDTF">2024-01-10T11:59:36Z</dcterms:modified>
</cp:coreProperties>
</file>