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8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81" r:id="rId15"/>
    <p:sldId id="282" r:id="rId16"/>
    <p:sldId id="283" r:id="rId17"/>
    <p:sldId id="284" r:id="rId18"/>
    <p:sldId id="276" r:id="rId19"/>
    <p:sldId id="277" r:id="rId20"/>
    <p:sldId id="278" r:id="rId21"/>
    <p:sldId id="279" r:id="rId22"/>
    <p:sldId id="280" r:id="rId23"/>
    <p:sldId id="286" r:id="rId24"/>
    <p:sldId id="287" r:id="rId25"/>
    <p:sldId id="285" r:id="rId26"/>
    <p:sldId id="288" r:id="rId27"/>
    <p:sldId id="301" r:id="rId28"/>
    <p:sldId id="289" r:id="rId29"/>
    <p:sldId id="300" r:id="rId30"/>
    <p:sldId id="290" r:id="rId31"/>
    <p:sldId id="302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3" r:id="rId41"/>
    <p:sldId id="304" r:id="rId42"/>
    <p:sldId id="305" r:id="rId43"/>
    <p:sldId id="666" r:id="rId44"/>
    <p:sldId id="667" r:id="rId4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20" d="100"/>
          <a:sy n="220" d="100"/>
        </p:scale>
        <p:origin x="-414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105958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Изменения в контрольно-измерительных материалах по русскому языку ОГЭ и ЕГЭ 2024 года. Пособия, помогающие успешно подготовиться к итоговой аттестации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08" y="987574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выразительные средства лексики и фразеологии (эпитеты, метафоры, олицетворения, сравнения, гиперболы и др.)</a:t>
            </a:r>
          </a:p>
          <a:p>
            <a:pPr algn="just"/>
            <a:r>
              <a:rPr lang="ru-RU" dirty="0"/>
              <a:t>	</a:t>
            </a:r>
            <a:r>
              <a:rPr lang="ru-RU" b="1" dirty="0"/>
              <a:t>Задание № 11</a:t>
            </a:r>
          </a:p>
          <a:p>
            <a:pPr algn="just"/>
            <a:r>
              <a:rPr lang="ru-RU" dirty="0"/>
              <a:t>	Укажите варианты ответов, в которых средством выразительности речи является метафора. Запишите номера ответов.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b="1" dirty="0"/>
              <a:t>Лексический анализ слова</a:t>
            </a:r>
          </a:p>
          <a:p>
            <a:pPr algn="just"/>
            <a:r>
              <a:rPr lang="ru-RU" dirty="0"/>
              <a:t> 	</a:t>
            </a:r>
            <a:r>
              <a:rPr lang="ru-RU" b="1" dirty="0"/>
              <a:t>Задание № 12</a:t>
            </a:r>
          </a:p>
          <a:p>
            <a:pPr algn="just"/>
            <a:r>
              <a:rPr lang="ru-RU" dirty="0"/>
              <a:t>	В предложениях 3‒8 </a:t>
            </a:r>
          </a:p>
          <a:p>
            <a:pPr algn="just"/>
            <a:r>
              <a:rPr lang="ru-RU" dirty="0"/>
              <a:t>найдите просторечное слово и</a:t>
            </a:r>
          </a:p>
          <a:p>
            <a:pPr algn="just"/>
            <a:r>
              <a:rPr lang="ru-RU" dirty="0"/>
              <a:t> замените его стилистически </a:t>
            </a:r>
          </a:p>
          <a:p>
            <a:pPr algn="just"/>
            <a:r>
              <a:rPr lang="ru-RU" dirty="0"/>
              <a:t>нейтральным синонимом. </a:t>
            </a:r>
          </a:p>
          <a:p>
            <a:pPr algn="just"/>
            <a:r>
              <a:rPr lang="ru-RU" dirty="0"/>
              <a:t>Запишите этот синоним.</a:t>
            </a:r>
          </a:p>
          <a:p>
            <a:pPr algn="just"/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894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771550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Сочинения различных видов с опорой на жизненный и читательский опыт</a:t>
            </a:r>
          </a:p>
          <a:p>
            <a:pPr algn="just"/>
            <a:r>
              <a:rPr lang="ru-RU" sz="1400" dirty="0"/>
              <a:t>	</a:t>
            </a:r>
            <a:r>
              <a:rPr lang="ru-RU" sz="1400" b="1" dirty="0"/>
              <a:t>Задание № 13.1</a:t>
            </a:r>
          </a:p>
          <a:p>
            <a:pPr algn="just"/>
            <a:r>
              <a:rPr lang="ru-RU" sz="1400" dirty="0"/>
              <a:t>	Напишите сочинение-рассуждение, раскрывая смысл высказывания</a:t>
            </a:r>
          </a:p>
          <a:p>
            <a:pPr algn="just"/>
            <a:r>
              <a:rPr lang="ru-RU" sz="1400" dirty="0"/>
              <a:t>известного лингвиста Нины Сергеевны </a:t>
            </a:r>
            <a:r>
              <a:rPr lang="ru-RU" sz="1400" dirty="0" err="1"/>
              <a:t>Валгиной</a:t>
            </a:r>
            <a:r>
              <a:rPr lang="ru-RU" sz="1400" dirty="0"/>
              <a:t>: «Многоточие – частый</a:t>
            </a:r>
          </a:p>
          <a:p>
            <a:pPr algn="just"/>
            <a:r>
              <a:rPr lang="ru-RU" sz="1400" dirty="0"/>
              <a:t>и незаменимый знак в текстах большого эмоционального накала, интеллектуальной напряжённости».</a:t>
            </a:r>
          </a:p>
          <a:p>
            <a:pPr algn="just"/>
            <a:r>
              <a:rPr lang="ru-RU" sz="1400" dirty="0"/>
              <a:t>	Приведите в сочинении два примера-аргумента из прочитанного текста,</a:t>
            </a:r>
          </a:p>
          <a:p>
            <a:pPr algn="just"/>
            <a:r>
              <a:rPr lang="ru-RU" sz="1400" dirty="0"/>
              <a:t>подтверждающих Ваши рассуждения.</a:t>
            </a:r>
          </a:p>
          <a:p>
            <a:pPr algn="just"/>
            <a:r>
              <a:rPr lang="ru-RU" sz="1400" dirty="0"/>
              <a:t> Приводя примеры-аргументы,</a:t>
            </a:r>
          </a:p>
          <a:p>
            <a:pPr algn="just"/>
            <a:r>
              <a:rPr lang="ru-RU" sz="1400" dirty="0"/>
              <a:t>указывайте номера нужных </a:t>
            </a:r>
          </a:p>
          <a:p>
            <a:pPr algn="just"/>
            <a:r>
              <a:rPr lang="ru-RU" sz="1400" dirty="0"/>
              <a:t>предложений или применяйте цитирование.</a:t>
            </a:r>
          </a:p>
          <a:p>
            <a:pPr algn="just"/>
            <a:r>
              <a:rPr lang="ru-RU" sz="1400" dirty="0"/>
              <a:t>	Объём сочинения должен составлять </a:t>
            </a:r>
          </a:p>
          <a:p>
            <a:pPr algn="just"/>
            <a:r>
              <a:rPr lang="ru-RU" sz="1400" dirty="0"/>
              <a:t>не менее 70 слов.</a:t>
            </a:r>
          </a:p>
          <a:p>
            <a:pPr algn="just"/>
            <a:r>
              <a:rPr lang="ru-RU" sz="1400" dirty="0"/>
              <a:t>	Если сочинение представляет собой</a:t>
            </a:r>
          </a:p>
          <a:p>
            <a:pPr algn="just"/>
            <a:r>
              <a:rPr lang="ru-RU" sz="1400" dirty="0"/>
              <a:t> полностью переписанный</a:t>
            </a:r>
          </a:p>
          <a:p>
            <a:pPr algn="just"/>
            <a:r>
              <a:rPr lang="ru-RU" sz="1400" dirty="0"/>
              <a:t>или пересказанный исходный текст без каких бы </a:t>
            </a:r>
          </a:p>
          <a:p>
            <a:pPr algn="just"/>
            <a:r>
              <a:rPr lang="ru-RU" sz="1400" dirty="0"/>
              <a:t>то ни было комментариев,</a:t>
            </a:r>
          </a:p>
          <a:p>
            <a:pPr algn="just"/>
            <a:r>
              <a:rPr lang="ru-RU" sz="1400" dirty="0"/>
              <a:t>то такая работа оценивается нулём баллов.</a:t>
            </a:r>
          </a:p>
          <a:p>
            <a:pPr algn="just"/>
            <a:r>
              <a:rPr lang="ru-RU" sz="1400" dirty="0"/>
              <a:t>Сочинение пишите аккуратно, разборчивым почерком.</a:t>
            </a:r>
          </a:p>
          <a:p>
            <a:pPr algn="just"/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84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087" y="41151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Задание № 13.2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	Напишите сочинение-рассуждение. Объясните, как Вы понимаете смысл</a:t>
            </a:r>
          </a:p>
          <a:p>
            <a:pPr algn="just"/>
            <a:r>
              <a:rPr lang="ru-RU" sz="1600" dirty="0"/>
              <a:t>финала текста: «Его резанули тоска и одиночество, которые рвались из</a:t>
            </a:r>
          </a:p>
          <a:p>
            <a:pPr algn="just"/>
            <a:r>
              <a:rPr lang="ru-RU" sz="1600" dirty="0"/>
              <a:t>этого письма. И любовь к нему, к Журке, о которой он, оказывается, и не знал...»</a:t>
            </a:r>
          </a:p>
          <a:p>
            <a:pPr algn="just"/>
            <a:r>
              <a:rPr lang="ru-RU" sz="1600" dirty="0"/>
              <a:t>	Приведите в сочинении два примера-иллюстрации из прочитанного текста, подтверждающих Ваши рассуждения. Приводя примеры-иллюстрации,</a:t>
            </a:r>
          </a:p>
          <a:p>
            <a:pPr algn="just"/>
            <a:r>
              <a:rPr lang="ru-RU" sz="1600" dirty="0"/>
              <a:t>указывайте номера нужных предложений</a:t>
            </a:r>
          </a:p>
          <a:p>
            <a:pPr algn="just"/>
            <a:r>
              <a:rPr lang="ru-RU" sz="1600" dirty="0"/>
              <a:t> или применяйте цитирование.</a:t>
            </a:r>
          </a:p>
          <a:p>
            <a:pPr algn="just"/>
            <a:r>
              <a:rPr lang="ru-RU" sz="1600" dirty="0"/>
              <a:t>	Объём сочинения должен</a:t>
            </a:r>
          </a:p>
          <a:p>
            <a:pPr algn="just"/>
            <a:r>
              <a:rPr lang="ru-RU" sz="1600" dirty="0"/>
              <a:t> составлять не менее 70 слов.</a:t>
            </a:r>
          </a:p>
          <a:p>
            <a:pPr algn="just"/>
            <a:r>
              <a:rPr lang="ru-RU" sz="1600" dirty="0"/>
              <a:t>	Если сочинение представляет </a:t>
            </a:r>
          </a:p>
          <a:p>
            <a:pPr algn="just"/>
            <a:r>
              <a:rPr lang="ru-RU" sz="1600" dirty="0"/>
              <a:t>собой полностью переписанный</a:t>
            </a:r>
          </a:p>
          <a:p>
            <a:pPr algn="just"/>
            <a:r>
              <a:rPr lang="ru-RU" sz="1600" dirty="0"/>
              <a:t>или пересказанный исходный текст</a:t>
            </a:r>
          </a:p>
          <a:p>
            <a:pPr algn="just"/>
            <a:r>
              <a:rPr lang="ru-RU" sz="1600" dirty="0"/>
              <a:t> без каких бы то ни было комментариев,</a:t>
            </a:r>
          </a:p>
          <a:p>
            <a:pPr algn="just"/>
            <a:r>
              <a:rPr lang="ru-RU" sz="1600" dirty="0"/>
              <a:t>то такая работа оценивается нулём баллов.</a:t>
            </a:r>
          </a:p>
          <a:p>
            <a:pPr algn="just"/>
            <a:r>
              <a:rPr lang="ru-RU" sz="1600" dirty="0"/>
              <a:t>Сочинение пишите аккуратно, разборчивым почерком.</a:t>
            </a:r>
          </a:p>
          <a:p>
            <a:pPr algn="just"/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052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699542"/>
            <a:ext cx="9108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Задание № 13.3</a:t>
            </a:r>
          </a:p>
          <a:p>
            <a:pPr algn="just"/>
            <a:r>
              <a:rPr lang="ru-RU" sz="1600" dirty="0"/>
              <a:t>	Напишите сочинение-рассуждение на тему «Кого мы называем настоящим другом?». Дайте определение выражению НАСТОЯЩИЙ ДРУГ и прокомментируйте его, ответив на вопрос, сформулированный в теме сочинения.</a:t>
            </a:r>
          </a:p>
          <a:p>
            <a:pPr algn="just"/>
            <a:r>
              <a:rPr lang="ru-RU" sz="1600" dirty="0"/>
              <a:t>	Приведите в сочинении два примера-аргумента, подтверждающих Ваши</a:t>
            </a:r>
          </a:p>
          <a:p>
            <a:pPr algn="just"/>
            <a:r>
              <a:rPr lang="ru-RU" sz="1600" dirty="0"/>
              <a:t>рассуждения: один пример-аргумент приведите из прочитанного текста, а другой – из Вашего жизненного опыта. Приводя пример-аргумент из прочитанного текста, указывайте номера нужных предложений или применяйте цитирование.</a:t>
            </a:r>
          </a:p>
          <a:p>
            <a:pPr algn="just"/>
            <a:r>
              <a:rPr lang="ru-RU" sz="1600" dirty="0"/>
              <a:t>	Объём сочинения должен составлять </a:t>
            </a:r>
          </a:p>
          <a:p>
            <a:pPr algn="just"/>
            <a:r>
              <a:rPr lang="ru-RU" sz="1600" dirty="0"/>
              <a:t>не менее 70 слов.</a:t>
            </a:r>
          </a:p>
          <a:p>
            <a:pPr algn="just"/>
            <a:r>
              <a:rPr lang="ru-RU" sz="1600" dirty="0"/>
              <a:t>	Если сочинение представляет собой</a:t>
            </a:r>
          </a:p>
          <a:p>
            <a:pPr algn="just"/>
            <a:r>
              <a:rPr lang="ru-RU" sz="1600" dirty="0"/>
              <a:t> полностью переписанный или пересказанный </a:t>
            </a:r>
          </a:p>
          <a:p>
            <a:pPr algn="just"/>
            <a:r>
              <a:rPr lang="ru-RU" sz="1600" dirty="0"/>
              <a:t>исходный текст без каких бы то ни было</a:t>
            </a:r>
          </a:p>
          <a:p>
            <a:pPr algn="just"/>
            <a:r>
              <a:rPr lang="ru-RU" sz="1600" dirty="0"/>
              <a:t> комментариев, то такая работа оценивается </a:t>
            </a:r>
          </a:p>
          <a:p>
            <a:pPr algn="just"/>
            <a:r>
              <a:rPr lang="ru-RU" sz="1600" dirty="0"/>
              <a:t>нулём баллов.</a:t>
            </a:r>
          </a:p>
          <a:p>
            <a:pPr algn="just"/>
            <a:r>
              <a:rPr lang="ru-RU" sz="1600" dirty="0"/>
              <a:t>Сочинение пишите аккуратно, разборчивым</a:t>
            </a:r>
          </a:p>
          <a:p>
            <a:pPr algn="just"/>
            <a:r>
              <a:rPr lang="ru-RU" sz="1600" dirty="0"/>
              <a:t> почерком.</a:t>
            </a:r>
          </a:p>
          <a:p>
            <a:pPr algn="just"/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380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86" y="1131590"/>
            <a:ext cx="2474412" cy="3521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5784" y="771550"/>
            <a:ext cx="6320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Для подготовки учащихся 9 классов к ОГЭ	по русскому языку - предназначено пособие </a:t>
            </a:r>
            <a:r>
              <a:rPr lang="ru-RU" sz="1600" b="1" dirty="0"/>
              <a:t>«Русский язык. ОГЭ-2024. Готовимся к итоговой 	аттестации»</a:t>
            </a:r>
            <a:r>
              <a:rPr lang="ru-RU" sz="1600" dirty="0"/>
              <a:t>. Авторы: </a:t>
            </a:r>
            <a:r>
              <a:rPr lang="ru-RU" sz="1600" dirty="0" err="1"/>
              <a:t>Драбкина</a:t>
            </a:r>
            <a:r>
              <a:rPr lang="ru-RU" sz="1600" dirty="0"/>
              <a:t> С.В. И Субботин Д.И. В пособии дан подробный комментарий к 	каждому  заданию, он   построен  по следующей схеме:</a:t>
            </a:r>
          </a:p>
          <a:p>
            <a:pPr algn="just"/>
            <a:r>
              <a:rPr lang="ru-RU" sz="1600" dirty="0"/>
              <a:t>1. Формулировка задания.</a:t>
            </a:r>
          </a:p>
          <a:p>
            <a:pPr algn="just"/>
            <a:r>
              <a:rPr lang="ru-RU" sz="1600" dirty="0"/>
              <a:t>2. Необходимый теоретический материал, представленный в сжатой и оптимально структурированной форме к каждому заданию.	</a:t>
            </a:r>
          </a:p>
          <a:p>
            <a:pPr algn="just"/>
            <a:r>
              <a:rPr lang="ru-RU" sz="1600" dirty="0"/>
              <a:t>3. Алгоритм выполнения задания.</a:t>
            </a:r>
          </a:p>
          <a:p>
            <a:pPr algn="just"/>
            <a:r>
              <a:rPr lang="ru-RU" sz="1600" dirty="0"/>
              <a:t>4.  15 вариантов типовых заданий к каждому вопросу.</a:t>
            </a:r>
          </a:p>
        </p:txBody>
      </p:sp>
    </p:spTree>
    <p:extLst>
      <p:ext uri="{BB962C8B-B14F-4D97-AF65-F5344CB8AC3E}">
        <p14:creationId xmlns:p14="http://schemas.microsoft.com/office/powerpoint/2010/main" val="111168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86" y="1131590"/>
            <a:ext cx="2474412" cy="3521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15784" y="771550"/>
            <a:ext cx="6320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Рекомендации по написанию сжатого изложения.</a:t>
            </a:r>
          </a:p>
          <a:p>
            <a:r>
              <a:rPr lang="ru-RU" dirty="0"/>
              <a:t>6.Рекомендации по написанию сочинений-рассуждений:13.1,13.2, 13.3.  </a:t>
            </a:r>
          </a:p>
          <a:p>
            <a:r>
              <a:rPr lang="ru-RU" dirty="0"/>
              <a:t>7. 10 тестов в формате ОГЭ 2024 года. </a:t>
            </a:r>
          </a:p>
          <a:p>
            <a:r>
              <a:rPr lang="ru-RU" dirty="0"/>
              <a:t>8. Ключи, позволяющие узнать правильный ответ. </a:t>
            </a:r>
          </a:p>
          <a:p>
            <a:r>
              <a:rPr lang="ru-RU" dirty="0"/>
              <a:t>Набор типовых тренировочных заданий с 	методическими указаниями и ответами.</a:t>
            </a:r>
          </a:p>
        </p:txBody>
      </p:sp>
    </p:spTree>
    <p:extLst>
      <p:ext uri="{BB962C8B-B14F-4D97-AF65-F5344CB8AC3E}">
        <p14:creationId xmlns:p14="http://schemas.microsoft.com/office/powerpoint/2010/main" val="8721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" y="987574"/>
            <a:ext cx="2520279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2" y="771550"/>
            <a:ext cx="6408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пособии представлена пошаговая система подготовки к сдаче ЕГЭ по русскому языку, в основе которой лежит знакомство с содержанием экзаменационных заданий, алгоритмами и образцами рассуждения для их правильного выполнения. Излагается необходимый теоретический материал, представленный в сжатой и оптимально структурированной форме. Предлагается логически выстроенная последовательность действий, необходимых для выбора правильного ответа. </a:t>
            </a:r>
          </a:p>
        </p:txBody>
      </p:sp>
    </p:spTree>
    <p:extLst>
      <p:ext uri="{BB962C8B-B14F-4D97-AF65-F5344CB8AC3E}">
        <p14:creationId xmlns:p14="http://schemas.microsoft.com/office/powerpoint/2010/main" val="72288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" y="987574"/>
            <a:ext cx="2520279" cy="3744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1914" y="699542"/>
            <a:ext cx="644795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Содержатся методические рекомендации по написанию сочинения-рассуждения, приводятся образцы сочинений.</a:t>
            </a:r>
            <a:endParaRPr lang="ru-RU" kern="0" dirty="0">
              <a:solidFill>
                <a:srgbClr val="000000"/>
              </a:solidFill>
              <a:cs typeface="Arial"/>
            </a:endParaRPr>
          </a:p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Набор типовых тренировочных заданий с методическими указаниями и ответами позволяет закрепить полученные знания и подготовиться к сдаче ЕГЭ по русскому языку.</a:t>
            </a:r>
            <a:endParaRPr lang="ru-RU" kern="0" dirty="0">
              <a:solidFill>
                <a:srgbClr val="000000"/>
              </a:solidFill>
              <a:cs typeface="Arial"/>
            </a:endParaRPr>
          </a:p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В пособии помещены примерные варианты ЕГЭ 2024 года и отражены те изменения, </a:t>
            </a:r>
          </a:p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которые произошли </a:t>
            </a:r>
          </a:p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в содержании контрольно-</a:t>
            </a:r>
          </a:p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измерительных материалов </a:t>
            </a:r>
          </a:p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 ЕГЭ по русскому 	</a:t>
            </a:r>
          </a:p>
          <a:p>
            <a:pPr lvl="0" algn="just"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языку 2024 года.</a:t>
            </a:r>
            <a:endParaRPr lang="ru-RU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		</a:t>
            </a:r>
            <a:endParaRPr lang="ru-RU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74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" y="26162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059582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пособии дан комментарий к каждому заданию тестовой части (к 26-ти заданиям) и помещены методические материалы для написания сочинения в формате ЕГЭ, то есть для выполнения 27-го задания. </a:t>
            </a:r>
          </a:p>
          <a:p>
            <a:pPr algn="just"/>
            <a:r>
              <a:rPr lang="ru-RU" sz="1600" dirty="0"/>
              <a:t>	Комментарий к каждому заданию тестовой части построен  по следующей схеме:</a:t>
            </a:r>
          </a:p>
          <a:p>
            <a:pPr algn="just"/>
            <a:r>
              <a:rPr lang="ru-RU" sz="1600" dirty="0"/>
              <a:t>1. Формулировка задания.</a:t>
            </a:r>
          </a:p>
          <a:p>
            <a:pPr algn="just"/>
            <a:r>
              <a:rPr lang="ru-RU" sz="1600" dirty="0"/>
              <a:t>2. Теоретический материал, представленный в сжатой и оптимально структурированной форме, повторение которого даёт возможность ученику справиться с тестовым заданием.</a:t>
            </a:r>
          </a:p>
          <a:p>
            <a:pPr algn="just"/>
            <a:r>
              <a:rPr lang="ru-RU" sz="1600" dirty="0"/>
              <a:t> 3. Алгоритм выполнения задания.</a:t>
            </a:r>
          </a:p>
          <a:p>
            <a:pPr algn="just"/>
            <a:r>
              <a:rPr lang="ru-RU" sz="1600" dirty="0"/>
              <a:t>10 вариантов в формате данного задания.</a:t>
            </a:r>
          </a:p>
          <a:p>
            <a:pPr algn="just"/>
            <a:r>
              <a:rPr lang="ru-RU" sz="1600" dirty="0"/>
              <a:t>В конце пособия помещены 5 тестов в формате</a:t>
            </a:r>
          </a:p>
          <a:p>
            <a:pPr algn="just"/>
            <a:r>
              <a:rPr lang="ru-RU" sz="1600" dirty="0"/>
              <a:t> ЕГЭ 2024 и ключи, позволяющие узнать </a:t>
            </a:r>
          </a:p>
          <a:p>
            <a:pPr algn="just"/>
            <a:r>
              <a:rPr lang="ru-RU" sz="1600" dirty="0"/>
              <a:t>правильный ответ не только на тесты,</a:t>
            </a:r>
          </a:p>
          <a:p>
            <a:pPr algn="just"/>
            <a:r>
              <a:rPr lang="ru-RU" sz="1600" dirty="0"/>
              <a:t> но и на все задания, предлагаемые в пособии.</a:t>
            </a:r>
          </a:p>
          <a:p>
            <a:pPr algn="just"/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288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Изменения в </a:t>
            </a:r>
            <a:r>
              <a:rPr lang="ru-RU" sz="1600" b="1" dirty="0" err="1"/>
              <a:t>кимах</a:t>
            </a:r>
            <a:r>
              <a:rPr lang="ru-RU" sz="1600" b="1" dirty="0"/>
              <a:t> ЕГЭ 2024 года</a:t>
            </a:r>
          </a:p>
          <a:p>
            <a:pPr algn="ctr"/>
            <a:r>
              <a:rPr lang="ru-RU" sz="1600" b="1" dirty="0"/>
              <a:t>Задание № 13</a:t>
            </a:r>
            <a:r>
              <a:rPr lang="ru-RU" sz="1400" b="1" dirty="0"/>
              <a:t>	</a:t>
            </a:r>
          </a:p>
          <a:p>
            <a:pPr algn="just"/>
            <a:r>
              <a:rPr lang="ru-RU" sz="1400" dirty="0"/>
              <a:t>Укажите варианты ответов, в которых НЕ с выделенным словом пишется </a:t>
            </a:r>
          </a:p>
          <a:p>
            <a:pPr algn="just"/>
            <a:r>
              <a:rPr lang="ru-RU" sz="1400" b="1" dirty="0"/>
              <a:t>РАЗДЕЛЬНО</a:t>
            </a:r>
            <a:r>
              <a:rPr lang="ru-RU" sz="1400" dirty="0"/>
              <a:t>. Запишите номера ответов.</a:t>
            </a:r>
          </a:p>
          <a:p>
            <a:pPr algn="just"/>
            <a:r>
              <a:rPr lang="ru-RU" sz="1400" dirty="0"/>
              <a:t>1) Сегодня, когда опреснение морской воды стало затратным и (НЕ)ПОЗВОЛЯЕТ обеспечить всех питьевой водой, в качестве выхода предлагается проект получения воды при растапливании айсбергов.</a:t>
            </a:r>
          </a:p>
          <a:p>
            <a:pPr algn="just"/>
            <a:r>
              <a:rPr lang="ru-RU" sz="1400" dirty="0"/>
              <a:t>2) (НЕ)ОСОЗНАВАЯ сути правил коммуникации, люди знакомы с ними на словах, забывая о том, что их необходимо использовать каждый день.</a:t>
            </a:r>
          </a:p>
          <a:p>
            <a:pPr algn="just"/>
            <a:r>
              <a:rPr lang="ru-RU" sz="1400" dirty="0"/>
              <a:t>3) Самостоятельно осваивать технологию обработки </a:t>
            </a:r>
          </a:p>
          <a:p>
            <a:pPr algn="just"/>
            <a:r>
              <a:rPr lang="ru-RU" sz="1400" dirty="0"/>
              <a:t>металла и получать профессию кузнеца – очень</a:t>
            </a:r>
          </a:p>
          <a:p>
            <a:pPr algn="just"/>
            <a:r>
              <a:rPr lang="ru-RU" sz="1400" dirty="0"/>
              <a:t> (НЕ)ПРОСТОЕ занятие.</a:t>
            </a:r>
          </a:p>
          <a:p>
            <a:pPr algn="just"/>
            <a:r>
              <a:rPr lang="ru-RU" sz="1400" dirty="0"/>
              <a:t>4) Я не любитель романтических комедий и </a:t>
            </a:r>
          </a:p>
          <a:p>
            <a:pPr algn="just"/>
            <a:r>
              <a:rPr lang="ru-RU" sz="1400" dirty="0"/>
              <a:t>лёгких мелодрам, поэтому фильм я так и </a:t>
            </a:r>
          </a:p>
          <a:p>
            <a:pPr algn="just"/>
            <a:r>
              <a:rPr lang="ru-RU" sz="1400" dirty="0"/>
              <a:t>(НЕ)ДОСМОТРЕЛ до конца.</a:t>
            </a:r>
          </a:p>
          <a:p>
            <a:pPr algn="just"/>
            <a:r>
              <a:rPr lang="ru-RU" sz="1400" dirty="0"/>
              <a:t>5) Стоит выйти на крыльцо, как осень начнёт</a:t>
            </a:r>
          </a:p>
          <a:p>
            <a:pPr algn="just"/>
            <a:r>
              <a:rPr lang="ru-RU" sz="1400" dirty="0"/>
              <a:t> дышать в лицо горьким </a:t>
            </a:r>
          </a:p>
          <a:p>
            <a:pPr algn="just"/>
            <a:r>
              <a:rPr lang="ru-RU" sz="1400" dirty="0"/>
              <a:t>запахом первого тонкого льда, сковавшего</a:t>
            </a:r>
          </a:p>
          <a:p>
            <a:pPr algn="just"/>
            <a:r>
              <a:rPr lang="ru-RU" sz="1400" dirty="0"/>
              <a:t> (НЕ)ПОДВИЖНЫЕ воды.</a:t>
            </a:r>
          </a:p>
        </p:txBody>
      </p:sp>
    </p:spTree>
    <p:extLst>
      <p:ext uri="{BB962C8B-B14F-4D97-AF65-F5344CB8AC3E}">
        <p14:creationId xmlns:p14="http://schemas.microsoft.com/office/powerpoint/2010/main" val="70810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Характеристика структуры и содержания КИМ ОГЭ</a:t>
            </a:r>
          </a:p>
          <a:p>
            <a:pPr algn="just"/>
            <a:r>
              <a:rPr lang="ru-RU" dirty="0"/>
              <a:t>	Каждый вариант КИМ состоит из трёх частей и включает 13 заданий,</a:t>
            </a:r>
          </a:p>
          <a:p>
            <a:pPr algn="just"/>
            <a:r>
              <a:rPr lang="ru-RU" dirty="0"/>
              <a:t>различающихся формой.</a:t>
            </a:r>
          </a:p>
          <a:p>
            <a:pPr algn="just"/>
            <a:r>
              <a:rPr lang="ru-RU" dirty="0"/>
              <a:t>	</a:t>
            </a:r>
            <a:r>
              <a:rPr lang="ru-RU" b="1" dirty="0"/>
              <a:t>Часть 1 – сжатое изложение (задание 1).</a:t>
            </a:r>
          </a:p>
          <a:p>
            <a:pPr algn="just"/>
            <a:r>
              <a:rPr lang="ru-RU" dirty="0"/>
              <a:t>	</a:t>
            </a:r>
            <a:r>
              <a:rPr lang="ru-RU" b="1" dirty="0"/>
              <a:t>Часть 2 (задания 2–12) – задания с кратким ответом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	В экзаменационной работе предложены следующие разновидности</a:t>
            </a:r>
          </a:p>
          <a:p>
            <a:pPr algn="just"/>
            <a:r>
              <a:rPr lang="ru-RU" dirty="0"/>
              <a:t>заданий с кратким ответом: задания на запись самостоятельно сформулированного краткого ответа; задания на выбор и запись номеров правильных ответов из</a:t>
            </a:r>
          </a:p>
          <a:p>
            <a:pPr algn="just"/>
            <a:r>
              <a:rPr lang="ru-RU" dirty="0"/>
              <a:t>предложенного перечня; задание на соответствие.</a:t>
            </a:r>
          </a:p>
          <a:p>
            <a:pPr algn="just"/>
            <a:r>
              <a:rPr lang="ru-RU" dirty="0"/>
              <a:t>	Часть 3 (альтернативное задание 13)</a:t>
            </a:r>
          </a:p>
          <a:p>
            <a:pPr algn="just"/>
            <a:r>
              <a:rPr lang="ru-RU" dirty="0"/>
              <a:t> – задание с развёрнутым ответом </a:t>
            </a:r>
          </a:p>
          <a:p>
            <a:pPr algn="just"/>
            <a:r>
              <a:rPr lang="ru-RU" dirty="0"/>
              <a:t>(сочинение), проверяющее умение</a:t>
            </a:r>
          </a:p>
          <a:p>
            <a:pPr algn="just"/>
            <a:r>
              <a:rPr lang="ru-RU" dirty="0"/>
              <a:t> создавать собственное высказывание </a:t>
            </a:r>
          </a:p>
          <a:p>
            <a:pPr algn="just"/>
            <a:r>
              <a:rPr lang="ru-RU" dirty="0"/>
              <a:t>на </a:t>
            </a:r>
            <a:r>
              <a:rPr lang="ru-RU" dirty="0" err="1"/>
              <a:t>снове</a:t>
            </a:r>
            <a:r>
              <a:rPr lang="ru-RU" dirty="0"/>
              <a:t> прочитанного текста.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ИЛИ </a:t>
            </a:r>
          </a:p>
          <a:p>
            <a:pPr algn="ctr"/>
            <a:r>
              <a:rPr lang="ru-RU" sz="2400" dirty="0"/>
              <a:t>Укажите варианты ответов, в которых НЕ с выделенным словом пишется </a:t>
            </a:r>
            <a:r>
              <a:rPr lang="ru-RU" sz="2400" b="1" dirty="0"/>
              <a:t>СЛИТНО</a:t>
            </a:r>
            <a:r>
              <a:rPr lang="ru-RU" sz="2400" dirty="0"/>
              <a:t>. Запишите номера ответов.</a:t>
            </a:r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911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Задание № 14</a:t>
            </a:r>
          </a:p>
          <a:p>
            <a:pPr algn="just"/>
            <a:r>
              <a:rPr lang="ru-RU" sz="1600" dirty="0"/>
              <a:t> Укажите варианты ответов, в которых все выделенные слова пишутся </a:t>
            </a:r>
            <a:r>
              <a:rPr lang="ru-RU" sz="1600" b="1" dirty="0"/>
              <a:t>ЧЕРЕЗ ДЕФИС</a:t>
            </a:r>
            <a:r>
              <a:rPr lang="ru-RU" sz="1600" dirty="0"/>
              <a:t>. Запишите номера ответов. </a:t>
            </a:r>
          </a:p>
          <a:p>
            <a:pPr algn="just"/>
            <a:r>
              <a:rPr lang="ru-RU" sz="1600" dirty="0"/>
              <a:t>1) Старый мельник уже ДАВНЫМ(ДАВНО) стал в здешнем краю ЧЕМ(ТО) вроде живой легенды. </a:t>
            </a:r>
          </a:p>
          <a:p>
            <a:pPr algn="just"/>
            <a:r>
              <a:rPr lang="ru-RU" sz="1600" dirty="0"/>
              <a:t>2) Тем, кто идёт (ПО)ЗИМНЕМУ парку, зима всегда кажется КАКИМ(НИБУДЬ) неведомым волшебником. </a:t>
            </a:r>
          </a:p>
          <a:p>
            <a:pPr algn="just"/>
            <a:r>
              <a:rPr lang="ru-RU" sz="1600" dirty="0"/>
              <a:t>3) На то, ЧТО(БЫ) только продиктовать тезисы стенографистке, ушло (ПОЛ)ДНЯ. </a:t>
            </a:r>
          </a:p>
          <a:p>
            <a:pPr algn="just"/>
            <a:r>
              <a:rPr lang="ru-RU" sz="1600" dirty="0"/>
              <a:t>4) Ночевать туристы ушли в лес, и ПОЧЕМУ(ТО) </a:t>
            </a:r>
          </a:p>
          <a:p>
            <a:pPr algn="just"/>
            <a:r>
              <a:rPr lang="ru-RU" sz="1600" dirty="0"/>
              <a:t>не в чистый сухой бор, а на болото, (ПО)ВИДИМОМУ </a:t>
            </a:r>
          </a:p>
          <a:p>
            <a:pPr algn="just"/>
            <a:r>
              <a:rPr lang="ru-RU" sz="1600" dirty="0"/>
              <a:t>считая, что это место для ночлега безопаснее. </a:t>
            </a:r>
          </a:p>
          <a:p>
            <a:pPr algn="just"/>
            <a:r>
              <a:rPr lang="ru-RU" sz="1600" dirty="0"/>
              <a:t>5) Дорогу размыло, (ПО)ЭТОМУ добирались</a:t>
            </a:r>
          </a:p>
          <a:p>
            <a:pPr algn="just"/>
            <a:r>
              <a:rPr lang="ru-RU" sz="1600" dirty="0"/>
              <a:t> мы к леснику с большим </a:t>
            </a:r>
          </a:p>
          <a:p>
            <a:pPr algn="just"/>
            <a:r>
              <a:rPr lang="ru-RU" sz="1600" dirty="0"/>
              <a:t>трудом, (ЗА)ТО какое удовольствие</a:t>
            </a:r>
          </a:p>
          <a:p>
            <a:pPr algn="just"/>
            <a:r>
              <a:rPr lang="ru-RU" sz="1600" dirty="0"/>
              <a:t> мы испытали, когда расположились </a:t>
            </a:r>
          </a:p>
          <a:p>
            <a:pPr algn="just"/>
            <a:r>
              <a:rPr lang="ru-RU" sz="1600" dirty="0"/>
              <a:t>у камина в доме хозяина! 	</a:t>
            </a:r>
          </a:p>
        </p:txBody>
      </p:sp>
    </p:spTree>
    <p:extLst>
      <p:ext uri="{BB962C8B-B14F-4D97-AF65-F5344CB8AC3E}">
        <p14:creationId xmlns:p14="http://schemas.microsoft.com/office/powerpoint/2010/main" val="42412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ИЛИ </a:t>
            </a:r>
          </a:p>
          <a:p>
            <a:pPr algn="just"/>
            <a:r>
              <a:rPr lang="ru-RU" sz="2400" dirty="0"/>
              <a:t>Укажите варианты ответов, в которых все выделенные слова пишутся </a:t>
            </a:r>
            <a:r>
              <a:rPr lang="ru-RU" sz="2400" b="1" dirty="0"/>
              <a:t>РАЗДЕЛЬНО.</a:t>
            </a:r>
            <a:r>
              <a:rPr lang="ru-RU" sz="2400" dirty="0"/>
              <a:t> Запишите номера ответов.</a:t>
            </a:r>
          </a:p>
          <a:p>
            <a:pPr algn="just"/>
            <a:endParaRPr lang="ru-RU" sz="2400" dirty="0"/>
          </a:p>
          <a:p>
            <a:pPr algn="ctr"/>
            <a:r>
              <a:rPr lang="ru-RU" sz="2400" dirty="0"/>
              <a:t>ИЛИ </a:t>
            </a:r>
          </a:p>
          <a:p>
            <a:pPr algn="just"/>
            <a:r>
              <a:rPr lang="ru-RU" sz="2400" dirty="0"/>
              <a:t>Укажите варианты ответов, в которых все выделенные слова пишутся </a:t>
            </a:r>
            <a:r>
              <a:rPr lang="ru-RU" sz="2400" b="1" dirty="0"/>
              <a:t>СЛИТНО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Запишите номера ответов. 	</a:t>
            </a:r>
          </a:p>
        </p:txBody>
      </p:sp>
    </p:spTree>
    <p:extLst>
      <p:ext uri="{BB962C8B-B14F-4D97-AF65-F5344CB8AC3E}">
        <p14:creationId xmlns:p14="http://schemas.microsoft.com/office/powerpoint/2010/main" val="241494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987574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Напишите сочинение по прочитанному тексту. Сформулируйте одну из проблем, поставленных автором текста. Прокомментируйте сформулированную проблему. Включите в комментарий </a:t>
            </a:r>
          </a:p>
          <a:p>
            <a:pPr algn="just"/>
            <a:r>
              <a:rPr lang="ru-RU" sz="1400" dirty="0"/>
              <a:t>пояснения к двум примерам-иллюстрациям из прочитанного текста, которые важны для понимания проблемы исходного текста (избегайте чрезмерного цитирования). Проанализируйте указанную смысловую связь между примерами-иллюстрациями. Сформулируйте позицию автора (рассказчика). Сформулируйте и обоснуйте своё отношение к позиции автора (рассказчика) по проблеме исходного текста. </a:t>
            </a:r>
          </a:p>
          <a:p>
            <a:pPr algn="just"/>
            <a:r>
              <a:rPr lang="ru-RU" sz="1400" b="1" dirty="0"/>
              <a:t>Включите в обоснование пример-аргумент, опирающийся на жизненный, читательский или историко-культурный опыт. </a:t>
            </a:r>
          </a:p>
          <a:p>
            <a:pPr algn="just"/>
            <a:r>
              <a:rPr lang="ru-RU" sz="1400" dirty="0"/>
              <a:t>Объём сочинения – не менее 150 слов. </a:t>
            </a:r>
          </a:p>
          <a:p>
            <a:pPr algn="just"/>
            <a:r>
              <a:rPr lang="ru-RU" sz="1400" dirty="0"/>
              <a:t>Работа, написанная без опоры на прочитанный</a:t>
            </a:r>
          </a:p>
          <a:p>
            <a:pPr algn="just"/>
            <a:r>
              <a:rPr lang="ru-RU" sz="1400" dirty="0"/>
              <a:t> текст (не по данному тексту), </a:t>
            </a:r>
          </a:p>
          <a:p>
            <a:pPr algn="just"/>
            <a:r>
              <a:rPr lang="ru-RU" sz="1400" dirty="0"/>
              <a:t>не оценивается. Если сочинение</a:t>
            </a:r>
          </a:p>
          <a:p>
            <a:pPr algn="just"/>
            <a:r>
              <a:rPr lang="ru-RU" sz="1400" dirty="0"/>
              <a:t> представляет собой полностью </a:t>
            </a:r>
          </a:p>
          <a:p>
            <a:pPr algn="just"/>
            <a:r>
              <a:rPr lang="ru-RU" sz="1400" dirty="0"/>
              <a:t>переписанный или пересказанный </a:t>
            </a:r>
          </a:p>
          <a:p>
            <a:pPr algn="just"/>
            <a:r>
              <a:rPr lang="ru-RU" sz="1400" dirty="0"/>
              <a:t>исходный текст без каких бы то ни было </a:t>
            </a:r>
          </a:p>
          <a:p>
            <a:pPr algn="just"/>
            <a:r>
              <a:rPr lang="ru-RU" sz="1400" dirty="0"/>
              <a:t>комментариев, то такая работа оценивается 0 баллов. </a:t>
            </a:r>
          </a:p>
          <a:p>
            <a:pPr algn="just"/>
            <a:r>
              <a:rPr lang="ru-RU" sz="1600" dirty="0"/>
              <a:t>Сочинение пишите аккуратно и разборчиво.	</a:t>
            </a:r>
          </a:p>
        </p:txBody>
      </p:sp>
    </p:spTree>
    <p:extLst>
      <p:ext uri="{BB962C8B-B14F-4D97-AF65-F5344CB8AC3E}">
        <p14:creationId xmlns:p14="http://schemas.microsoft.com/office/powerpoint/2010/main" val="86965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57719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Изменена система оценивания </a:t>
            </a:r>
            <a:r>
              <a:rPr lang="ru-RU" sz="1600" dirty="0" err="1"/>
              <a:t>политомических</a:t>
            </a:r>
            <a:r>
              <a:rPr lang="ru-RU" sz="1600" dirty="0"/>
              <a:t> заданий с кратким ответом. </a:t>
            </a:r>
            <a:r>
              <a:rPr lang="ru-RU" sz="1600" b="1" dirty="0"/>
              <a:t>В частности, для задания 8 уменьшено максимальное количество первичных баллов с 3 до 2</a:t>
            </a:r>
            <a:r>
              <a:rPr lang="ru-RU" sz="1600" dirty="0"/>
              <a:t>, следовательно, изменена шкала оценивания.</a:t>
            </a:r>
          </a:p>
          <a:p>
            <a:pPr algn="just"/>
            <a:r>
              <a:rPr lang="ru-RU" sz="1600" dirty="0"/>
              <a:t> Кроме того, для задания 26 скорректированы требования для получения 1 балла: чтобы получить 1 балл, экзаменуемый может допустить только 2 ошибки. Максимальный балл за 26 задание – 3 балла.</a:t>
            </a:r>
          </a:p>
          <a:p>
            <a:pPr algn="just"/>
            <a:r>
              <a:rPr lang="ru-RU" sz="1600" dirty="0"/>
              <a:t> </a:t>
            </a:r>
            <a:r>
              <a:rPr lang="ru-RU" sz="1600" b="1" dirty="0"/>
              <a:t>По критерию К2 («Комментарий к проблеме исходного текста») уменьшено </a:t>
            </a:r>
          </a:p>
          <a:p>
            <a:pPr algn="just"/>
            <a:r>
              <a:rPr lang="ru-RU" sz="1600" b="1" dirty="0"/>
              <a:t>максимальное количество первичных баллов с 5 до 3.</a:t>
            </a:r>
            <a:r>
              <a:rPr lang="ru-RU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095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382" y="1131590"/>
            <a:ext cx="89289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 переименованному критерию К6 («Богатство речи») уменьшено максимальное количество первичных баллов с 2 до 1. При этом критерий К6 стал независимым от критерия К10.</a:t>
            </a:r>
            <a:endParaRPr lang="ru-RU" dirty="0"/>
          </a:p>
          <a:p>
            <a:pPr algn="ctr"/>
            <a:r>
              <a:rPr lang="ru-RU" sz="1600" b="1" dirty="0"/>
              <a:t>Критерий 6</a:t>
            </a:r>
          </a:p>
          <a:p>
            <a:pPr algn="just"/>
            <a:r>
              <a:rPr lang="ru-RU" sz="1600" b="1" dirty="0"/>
              <a:t>Богатство речи</a:t>
            </a:r>
          </a:p>
          <a:p>
            <a:pPr algn="just"/>
            <a:r>
              <a:rPr lang="ru-RU" sz="1600" dirty="0"/>
              <a:t>Работа характеризуется богатством словаря, разнообразием грамматического строя речи – </a:t>
            </a:r>
            <a:r>
              <a:rPr lang="ru-RU" sz="1600" b="1" dirty="0"/>
              <a:t>1 балл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Работа характеризуется бедностью словаря и/или однообразием грамматического строя речи – </a:t>
            </a:r>
            <a:r>
              <a:rPr lang="ru-RU" sz="1600" b="1" dirty="0"/>
              <a:t>0 баллов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Максимальный первичный балл</a:t>
            </a:r>
          </a:p>
          <a:p>
            <a:pPr algn="just"/>
            <a:r>
              <a:rPr lang="ru-RU" sz="1600" dirty="0"/>
              <a:t> за работу – </a:t>
            </a:r>
            <a:r>
              <a:rPr lang="ru-RU" sz="1600" b="1" dirty="0"/>
              <a:t>50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Общее время выполнения работы </a:t>
            </a:r>
          </a:p>
          <a:p>
            <a:pPr algn="just"/>
            <a:r>
              <a:rPr lang="ru-RU" sz="1600" dirty="0"/>
              <a:t>– </a:t>
            </a:r>
            <a:r>
              <a:rPr lang="ru-RU" sz="1600" b="1" dirty="0"/>
              <a:t>3 часа 30 минут </a:t>
            </a:r>
            <a:r>
              <a:rPr lang="ru-RU" sz="1600" dirty="0"/>
              <a:t>(210 минут).</a:t>
            </a:r>
            <a:r>
              <a:rPr lang="ru-RU" sz="1200" dirty="0"/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2711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987574"/>
            <a:ext cx="89289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</a:rPr>
              <a:t>В системе оценивания развёрнутого ответа (задание 27) при проверке соблюдения орфографических норм более не предусмотрено понятие «однотипная ошибка». Каждая орфографическая ошибка считается </a:t>
            </a:r>
            <a:r>
              <a:rPr lang="ru-RU" sz="2400" dirty="0" err="1">
                <a:solidFill>
                  <a:prstClr val="black"/>
                </a:solidFill>
              </a:rPr>
              <a:t>заотдельную</a:t>
            </a:r>
            <a:r>
              <a:rPr lang="ru-RU" sz="2400" dirty="0">
                <a:solidFill>
                  <a:prstClr val="black"/>
                </a:solidFill>
              </a:rPr>
              <a:t> ошибку, не объединяясь с ошибками одной 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орфографической группы. 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8. </a:t>
            </a:r>
            <a:r>
              <a:rPr lang="ru-RU" sz="2400" b="1" dirty="0">
                <a:solidFill>
                  <a:prstClr val="black"/>
                </a:solidFill>
              </a:rPr>
              <a:t>Первичный балл за выполнение</a:t>
            </a:r>
          </a:p>
          <a:p>
            <a:pPr algn="just"/>
            <a:r>
              <a:rPr lang="ru-RU" sz="2400" b="1" dirty="0">
                <a:solidFill>
                  <a:prstClr val="black"/>
                </a:solidFill>
              </a:rPr>
              <a:t> работы изменён с 54 до 50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prstClr val="black"/>
                </a:solidFill>
              </a:rPr>
              <a:t>За 27 задание – 21 балл.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5254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04" y="1110104"/>
            <a:ext cx="2304488" cy="3529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1800" y="771550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 настоящем пособии представлена пошаговая система подготовки к сдаче ЕГЭ по русскому языку для получения выпускником максимального балла. К каждому виду заданий экзамена дан необходимый подробный комментарий,</a:t>
            </a:r>
          </a:p>
          <a:p>
            <a:r>
              <a:rPr lang="ru-RU" dirty="0">
                <a:solidFill>
                  <a:prstClr val="black"/>
                </a:solidFill>
              </a:rPr>
              <a:t>теоретический материал, и приведены тесты. 	В конце пособия даны ответы к ним.</a:t>
            </a:r>
          </a:p>
        </p:txBody>
      </p:sp>
    </p:spTree>
    <p:extLst>
      <p:ext uri="{BB962C8B-B14F-4D97-AF65-F5344CB8AC3E}">
        <p14:creationId xmlns:p14="http://schemas.microsoft.com/office/powerpoint/2010/main" val="2672655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10" y="1106625"/>
            <a:ext cx="2304488" cy="3529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5520" y="771550"/>
            <a:ext cx="6228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Особое внимание уделено тем заданиям, которые вызывают затруднения у школьников. Подробно рассматривается и вторая часть экзамена: сочинение-рассуждение. Приводятся критерии оценивания сочинения, 	подробный план. Даны рекомендации по обозначению   проблемы, создания комментария ,как обозначить позицию автора и дать обоснование собственному  мнению.</a:t>
            </a:r>
          </a:p>
        </p:txBody>
      </p:sp>
    </p:spTree>
    <p:extLst>
      <p:ext uri="{BB962C8B-B14F-4D97-AF65-F5344CB8AC3E}">
        <p14:creationId xmlns:p14="http://schemas.microsoft.com/office/powerpoint/2010/main" val="3255829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89051"/>
            <a:ext cx="2376264" cy="3528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1635646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Поможет подготовиться к экзамену и пособие «Русский язык. ЕГЭ. 	«Двадцать ступеней к успеху». </a:t>
            </a:r>
          </a:p>
          <a:p>
            <a:r>
              <a:rPr lang="ru-RU" sz="2400" dirty="0"/>
              <a:t>В нём приведены 20 тестов в формате ЕГЭ. </a:t>
            </a:r>
          </a:p>
        </p:txBody>
      </p:sp>
    </p:spTree>
    <p:extLst>
      <p:ext uri="{BB962C8B-B14F-4D97-AF65-F5344CB8AC3E}">
        <p14:creationId xmlns:p14="http://schemas.microsoft.com/office/powerpoint/2010/main" val="55746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48" y="64678"/>
            <a:ext cx="9120517" cy="513029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01462"/>
              </p:ext>
            </p:extLst>
          </p:nvPr>
        </p:nvGraphicFramePr>
        <p:xfrm>
          <a:off x="0" y="1345667"/>
          <a:ext cx="9001000" cy="2568311"/>
        </p:xfrm>
        <a:graphic>
          <a:graphicData uri="http://schemas.openxmlformats.org/drawingml/2006/table">
            <a:tbl>
              <a:tblPr firstRow="1" bandRow="1"/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89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Части работы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ервичный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ного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4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сжатого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изложения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личных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сочинения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3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</a:t>
                      </a:r>
                      <a:r>
                        <a:rPr lang="ru-RU" sz="1600" b="0" i="0" u="none" strike="noStrike" cap="none" spc="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 и фактическая точность</a:t>
                      </a:r>
                      <a:r>
                        <a:rPr lang="ru-RU" sz="1600" b="0" i="0" u="none" strike="noStrike" cap="none" spc="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письменной речи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74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59583"/>
            <a:ext cx="2520280" cy="3528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35288" y="771550"/>
            <a:ext cx="63012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Пособие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«Русский язык. Единый государственный экзамен. Учимся писать сочинени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е»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поможет выполнить вторую часть задания ЕГЭ по русскому языку: написать сочинение-рассуждение в соответствии с критериями 2024 года. В пособии пошагово представлена система подготовки к 	написанию сочинения-рассуждения: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даются 	практические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советы по написанию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каждой из частей </a:t>
            </a:r>
            <a:endParaRPr lang="ru-RU" sz="2000" kern="0" dirty="0">
              <a:solidFill>
                <a:srgbClr val="000000"/>
              </a:solidFill>
              <a:latin typeface="Times New Roman"/>
              <a:ea typeface="PragmaticaLightC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экзаменационной работы.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140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59583"/>
            <a:ext cx="2520280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1800" y="843558"/>
            <a:ext cx="6192688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4999"/>
              </a:lnSpc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PragmaticaLightC"/>
                <a:cs typeface="Times New Roman"/>
              </a:rPr>
              <a:t>Приводятся   подробные пошаговые рекомендации для определения проблемы текста, создания комментария, обозначения позиции автора и обоснования собственного мнения. Особое внимание уделяется анализу типичных ошибок, допускаемых выпускниками при написании сочинения. </a:t>
            </a:r>
            <a:endParaRPr lang="ru-RU" sz="2000" kern="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7394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059582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Помогают подготовиться к итоговой аттестации и успешно пройти программный материал серия пособий </a:t>
            </a:r>
            <a:r>
              <a:rPr lang="ru-RU" sz="1600" b="1" dirty="0">
                <a:solidFill>
                  <a:prstClr val="black"/>
                </a:solidFill>
              </a:rPr>
              <a:t>«Практикумы по орфографии и пунктуации 5-9 класс». </a:t>
            </a:r>
            <a:r>
              <a:rPr lang="ru-RU" sz="1600" dirty="0">
                <a:solidFill>
                  <a:prstClr val="black"/>
                </a:solidFill>
              </a:rPr>
              <a:t>Эти пособия дают возможность повысить уровень общей практической грамотности школьников 5-9 классов и успешно не только пройти программу школьного курса обучения, но и подготовиться к экзаменам в формате ОГЭ и ЕГЭ.  Материал, включённый в пособия, способствует развитию речи и мышления учащихся на </a:t>
            </a:r>
            <a:r>
              <a:rPr lang="ru-RU" sz="1600" dirty="0" err="1">
                <a:solidFill>
                  <a:prstClr val="black"/>
                </a:solidFill>
              </a:rPr>
              <a:t>межпредметной</a:t>
            </a:r>
            <a:r>
              <a:rPr lang="ru-RU" sz="1600" dirty="0">
                <a:solidFill>
                  <a:prstClr val="black"/>
                </a:solidFill>
              </a:rPr>
              <a:t> основе: </a:t>
            </a:r>
            <a:r>
              <a:rPr lang="ru-RU" sz="1600" dirty="0" err="1">
                <a:solidFill>
                  <a:prstClr val="black"/>
                </a:solidFill>
              </a:rPr>
              <a:t>лингворечевая</a:t>
            </a:r>
            <a:r>
              <a:rPr lang="ru-RU" sz="1600" dirty="0">
                <a:solidFill>
                  <a:prstClr val="black"/>
                </a:solidFill>
              </a:rPr>
              <a:t> деятельность учащихся реализуется при работе с дидактическими материалами. В пособиях дан опорный теоретический материал, необходимый для овладения навыками практической грамотности, помещён орфографический и пунктуационный тренинг, составленный  с повышением  уровня сложности заданий,  тестовые задания в формате ОГЭ и ЕГЭ, предназначенные не только для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 проведения итогового тематического контроля,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но и для ознакомления учеников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со структурно-содержательным аспектом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контрольно-измерительных материалов ОГЭ и ЕГЭ.	</a:t>
            </a:r>
          </a:p>
        </p:txBody>
      </p:sp>
    </p:spTree>
    <p:extLst>
      <p:ext uri="{BB962C8B-B14F-4D97-AF65-F5344CB8AC3E}">
        <p14:creationId xmlns:p14="http://schemas.microsoft.com/office/powerpoint/2010/main" val="2317548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9582"/>
            <a:ext cx="1499746" cy="2139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059582"/>
            <a:ext cx="1481456" cy="2133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975" y="771550"/>
            <a:ext cx="1524132" cy="2164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957" y="771550"/>
            <a:ext cx="1591300" cy="2238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3493" y="794363"/>
            <a:ext cx="1581085" cy="2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80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078301"/>
            <a:ext cx="2592287" cy="35000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07295" y="699542"/>
            <a:ext cx="622919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Для учеников старших классов большую помощь в  подготовке к единому государственному экзамену по русскому языку окажет знакомство с пособиями</a:t>
            </a:r>
            <a:r>
              <a:rPr lang="ru-RU" sz="1600" b="1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«Практикумы по орфографии и пунктуации 10-11 класс»</a:t>
            </a: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r>
              <a:rPr lang="ru-RU" sz="14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Эти пособия по русскому языку для учащихся старших классов, продолжают и завершают серию практикумов по орфографии и пунктуации с 5 по 9 класс. Они направлены </a:t>
            </a:r>
          </a:p>
          <a:p>
            <a:pPr lvl="0" indent="449580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на углубление знаний 		</a:t>
            </a:r>
          </a:p>
          <a:p>
            <a:pPr lvl="0" indent="449580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учащихся о системе</a:t>
            </a:r>
          </a:p>
          <a:p>
            <a:pPr lvl="0" indent="449580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языка, прохождение </a:t>
            </a:r>
          </a:p>
          <a:p>
            <a:pPr lvl="0" indent="449580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программы 	10-11 </a:t>
            </a:r>
          </a:p>
          <a:p>
            <a:pPr lvl="0" indent="449580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класса и успешную </a:t>
            </a:r>
          </a:p>
          <a:p>
            <a:pPr lvl="0" indent="449580"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сдачу итоговой аттестации в 			формате ЕГЭ. </a:t>
            </a:r>
            <a:endParaRPr lang="ru-RU" sz="14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Arial"/>
              </a:rPr>
              <a:t>	</a:t>
            </a:r>
            <a:endParaRPr lang="ru-RU" sz="1400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300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110103"/>
            <a:ext cx="2808312" cy="3572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7338" y="771548"/>
            <a:ext cx="5797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79" algn="just"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В пособия включены тестовые задания в формате ЕГЭ-2024, предназначенные не 	только для проведения итогового тематического контроля, но и для ознакомления учеников со структурно-содержательным аспектом контрольно-измерительных материалов ЕГЭ. В конце каждого  пособия приводятся два теста, составленные с учётом обновлённой 		</a:t>
            </a:r>
          </a:p>
          <a:p>
            <a:pPr lvl="0" indent="449579" algn="just"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спецификации и </a:t>
            </a:r>
          </a:p>
          <a:p>
            <a:pPr lvl="0" indent="449579" algn="just"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демоверсии </a:t>
            </a:r>
          </a:p>
          <a:p>
            <a:pPr lvl="0" indent="449579" algn="just"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ЕГЭ-2024 года  			</a:t>
            </a:r>
          </a:p>
          <a:p>
            <a:pPr lvl="0" indent="449579" algn="just"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по русскому языку. </a:t>
            </a:r>
            <a:endParaRPr lang="ru-RU" kern="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578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110103"/>
            <a:ext cx="2448271" cy="3536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3" y="843557"/>
            <a:ext cx="640871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В настоящем пособии представлена информация о подготовке к написанию итогового сочинения. Предлагается необходимый материал для написания сочинения, которое будет являться допуском к единому государственному экзамену (ЕГЭ) в 2024 	году. Даны методические рекомендации по написанию итогового сочинения в 2023-2024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учебном году, указаны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тематические блоки и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критерии к проверке 			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этого вида работы.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cs typeface="Times New Roman"/>
              </a:rPr>
              <a:t>Помещены образцы сочинений.</a:t>
            </a:r>
            <a:endParaRPr lang="ru-RU" sz="2000" kern="0" dirty="0">
              <a:solidFill>
                <a:srgbClr val="000000"/>
              </a:solidFill>
              <a:latin typeface="Times New Roman"/>
              <a:ea typeface="MS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6917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Утверждены три открытых направления тем сочинения на 2023/2024 учебный год: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 1.  Духовно-нравственные ориентиры в жизни человека.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2.  Семья, общество, Отечество в жизни человека.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3.  Природа и культура в жизни человека. Язык и языковая личность.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На экзамене учащимся будут предложены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по две темы в рамках каждого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 направления, то есть всего 6 тем.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5699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915566"/>
            <a:ext cx="892899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То есть из каждого направления (всего их три) будут предложены 2 темы для написания итогового сочинения. </a:t>
            </a:r>
            <a:endParaRPr lang="ru-RU" sz="24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Темы итогового сочинения будут собираться из тех тем, которые использовались в прошлые годы, но в дальнейшем закрытый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банк тем итогового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сочинения будет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ежегодно пополняться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новыми темами. </a:t>
            </a:r>
            <a:endParaRPr lang="ru-RU" sz="2400" kern="0" dirty="0">
              <a:solidFill>
                <a:srgbClr val="000000"/>
              </a:solidFill>
              <a:cs typeface="Arial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1164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059582"/>
            <a:ext cx="892899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Раздел 1. Духовно-нравственные ориентиры в жизни человека</a:t>
            </a:r>
            <a:endParaRPr lang="ru-RU" sz="16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Темы этого раздела связаны с вопросами, которые человек задаёт себе сам, в том числе в ситуации нравственного выбора; </a:t>
            </a:r>
            <a:endParaRPr lang="ru-RU" sz="14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- нацеливают на рассуждение о нравственных идеалах и моральных нормах, сиюминутном и вечном, добре и зле, о свободе и ответственности;</a:t>
            </a:r>
            <a:endParaRPr lang="ru-RU" sz="1400" kern="0" dirty="0">
              <a:solidFill>
                <a:srgbClr val="000000"/>
              </a:solidFill>
              <a:cs typeface="Arial"/>
            </a:endParaRPr>
          </a:p>
          <a:p>
            <a:pPr marL="342900" lvl="0" indent="-342900" algn="just">
              <a:spcBef>
                <a:spcPts val="600"/>
              </a:spcBef>
              <a:buSzPct val="80000"/>
              <a:buFontTx/>
              <a:buChar char="-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касаются размышлений о смысле жизни, гуманном и антигуманном поступках, их мотивах, причинах внутреннего разлада и об угрызениях совести;</a:t>
            </a:r>
            <a:endParaRPr lang="ru-RU" sz="1400" kern="0" dirty="0">
              <a:solidFill>
                <a:srgbClr val="000000"/>
              </a:solidFill>
              <a:cs typeface="Arial"/>
            </a:endParaRPr>
          </a:p>
          <a:p>
            <a:pPr marL="285750" lvl="0" indent="-285750" algn="just">
              <a:spcBef>
                <a:spcPts val="600"/>
              </a:spcBef>
              <a:buSzPct val="80000"/>
              <a:buFontTx/>
              <a:buChar char="-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позволяют задуматься об образе жизни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человека, о выборе им жизненного пути, значимой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цели и средствах её достижения, любви и дружбе;</a:t>
            </a:r>
            <a:endParaRPr lang="ru-RU" sz="1400" kern="0" dirty="0">
              <a:solidFill>
                <a:srgbClr val="000000"/>
              </a:solidFill>
              <a:cs typeface="Arial"/>
            </a:endParaRPr>
          </a:p>
          <a:p>
            <a:pPr marL="285750" lvl="0" indent="-285750" algn="just">
              <a:spcBef>
                <a:spcPts val="600"/>
              </a:spcBef>
              <a:buSzPct val="80000"/>
              <a:buFontTx/>
              <a:buChar char="-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побуждают к самоанализу, осмыслению опыта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других людей (или поступков  литературных героев),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стремящихся понять себя. </a:t>
            </a:r>
            <a:endParaRPr lang="ru-RU" sz="1400" kern="0" dirty="0">
              <a:solidFill>
                <a:srgbClr val="000000"/>
              </a:solidFill>
              <a:cs typeface="Arial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867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77155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Синтаксический анализ предложений</a:t>
            </a:r>
          </a:p>
          <a:p>
            <a:r>
              <a:rPr lang="ru-RU" dirty="0"/>
              <a:t>	</a:t>
            </a:r>
            <a:r>
              <a:rPr lang="ru-RU" b="1" dirty="0"/>
              <a:t>Задание № 2</a:t>
            </a:r>
          </a:p>
          <a:p>
            <a:r>
              <a:rPr lang="ru-RU" dirty="0"/>
              <a:t>	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</a:t>
            </a:r>
          </a:p>
          <a:p>
            <a:r>
              <a:rPr lang="ru-RU" dirty="0"/>
              <a:t>	</a:t>
            </a:r>
            <a:r>
              <a:rPr lang="ru-RU" b="1" dirty="0"/>
              <a:t>Задание № 3</a:t>
            </a:r>
          </a:p>
          <a:p>
            <a:r>
              <a:rPr lang="ru-RU" dirty="0"/>
              <a:t>	 Укажите варианты ответов, в которых даны верные характеристики предложений текста. Запишите номера ответов.</a:t>
            </a:r>
          </a:p>
          <a:p>
            <a:r>
              <a:rPr lang="ru-RU" dirty="0"/>
              <a:t>	</a:t>
            </a:r>
            <a:r>
              <a:rPr lang="ru-RU" b="1" dirty="0"/>
              <a:t>Задание № 4</a:t>
            </a:r>
          </a:p>
          <a:p>
            <a:r>
              <a:rPr lang="ru-RU" dirty="0"/>
              <a:t>	</a:t>
            </a:r>
            <a:r>
              <a:rPr lang="ru-RU" b="1" dirty="0"/>
              <a:t>Пунктуационный анализ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438303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987574"/>
            <a:ext cx="89289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b="1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Раздел 2. Семья, общество, Отечество в жизни человека 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Темы этого раздела связаны со взглядом на человека как представителя семьи, социума, народа, поколения, эпохи;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- нацеливают на размышление о семейных и общественных ценностях, традициях и обычаях, межличностных отношениях и влиянии среды на человека;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- касаются вопросов исторического времени, гражданских идеалов, важности  сохранения исторической памяти, роли личности в истории;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marL="285750" lvl="0" indent="-285750" algn="just">
              <a:spcBef>
                <a:spcPts val="600"/>
              </a:spcBef>
              <a:buSzPct val="80000"/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позволяют задуматься о славе и бесславии,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личном и общественном, своём  вкладе в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общественный прогресс;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marL="285750" lvl="0" indent="-285750" algn="just">
              <a:spcBef>
                <a:spcPts val="600"/>
              </a:spcBef>
              <a:buSzPct val="80000"/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побуждают рассуждать об образовании и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о воспитании, споре поколений и об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общественном благополучии, о народном подвиге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и направлениях развития  общества.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4565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059582"/>
            <a:ext cx="892899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</a:t>
            </a:r>
            <a:r>
              <a:rPr lang="ru-RU" sz="1200" b="1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Раздел 3. Природа и культура в жизни человека. </a:t>
            </a:r>
            <a:r>
              <a:rPr lang="ru-RU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 языковая личность.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Темы этого раздела связаны с философскими, социальными, этическими, эстетическими  проблемами, вопросами экологии;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- нацеливают на рассуждение об искусстве и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науки; 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- касаются миссии художника и ответственности человека науки, значения великих творений искусства и научных открытий (в том числе в связи с  юбилейными датами);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marL="285750" lvl="0" indent="-285750" algn="just">
              <a:spcBef>
                <a:spcPts val="600"/>
              </a:spcBef>
              <a:buSzPct val="80000"/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позволяют осмысливать роль культуры в жизни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человека, важность исторической памяти, сохранения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традиционных ценностей; </a:t>
            </a:r>
            <a:endParaRPr lang="ru-RU" sz="1200" kern="0" dirty="0">
              <a:solidFill>
                <a:srgbClr val="000000"/>
              </a:solidFill>
              <a:cs typeface="Arial"/>
            </a:endParaRPr>
          </a:p>
          <a:p>
            <a:pPr marL="285750" lvl="0" indent="-285750" algn="just">
              <a:spcBef>
                <a:spcPts val="600"/>
              </a:spcBef>
              <a:buSzPct val="80000"/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побуждают задуматься о взаимодействии человека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и природы, направлениях  развития культуры, </a:t>
            </a:r>
          </a:p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sz="1200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влиянии искусства и новых технологий на человека.</a:t>
            </a:r>
            <a:r>
              <a:rPr lang="ru-RU" sz="12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3878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771550"/>
            <a:ext cx="597666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SzPct val="80000"/>
              <a:defRPr/>
            </a:pPr>
            <a:r>
              <a:rPr lang="ru-RU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Пособие поможет  не только понять систему требований, предъявляемых к сочинению, но и ознакомиться с </a:t>
            </a:r>
            <a:r>
              <a:rPr lang="ru-RU" kern="0" dirty="0" err="1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с</a:t>
            </a:r>
            <a:r>
              <a:rPr lang="ru-RU" kern="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 рекомендуемой методикой по созданию такого вида сочинения и с образцами сочинений, на которые можно ориентироваться при создании собственных творческих работ.	</a:t>
            </a:r>
            <a:endParaRPr lang="ru-RU" kern="0" dirty="0">
              <a:solidFill>
                <a:srgbClr val="000000"/>
              </a:solidFill>
              <a:cs typeface="Arial"/>
            </a:endParaRPr>
          </a:p>
          <a:p>
            <a:pPr lvl="0" algn="just">
              <a:spcBef>
                <a:spcPts val="600"/>
              </a:spcBef>
              <a:buSzPct val="80000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03598"/>
            <a:ext cx="2736303" cy="3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5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8769E4-6F65-524C-E763-55061E871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10" y="699542"/>
            <a:ext cx="7038282" cy="4034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78F37E-9911-6435-799E-BCD5E80BF8F1}"/>
              </a:ext>
            </a:extLst>
          </p:cNvPr>
          <p:cNvSpPr txBox="1"/>
          <p:nvPr/>
        </p:nvSpPr>
        <p:spPr>
          <a:xfrm>
            <a:off x="3652842" y="90934"/>
            <a:ext cx="461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издательства:   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intellectcentre.ru</a:t>
            </a:r>
          </a:p>
        </p:txBody>
      </p:sp>
    </p:spTree>
    <p:extLst>
      <p:ext uri="{BB962C8B-B14F-4D97-AF65-F5344CB8AC3E}">
        <p14:creationId xmlns:p14="http://schemas.microsoft.com/office/powerpoint/2010/main" val="2068125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A0967F-521E-1B02-1444-7449B220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1470"/>
            <a:ext cx="4241843" cy="627534"/>
          </a:xfrm>
          <a:prstGeom prst="rect">
            <a:avLst/>
          </a:prstGeom>
          <a:solidFill>
            <a:srgbClr val="ECF3E3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80255D-5654-1DDE-9830-7D96CFCF1426}"/>
              </a:ext>
            </a:extLst>
          </p:cNvPr>
          <p:cNvSpPr txBox="1"/>
          <p:nvPr/>
        </p:nvSpPr>
        <p:spPr>
          <a:xfrm>
            <a:off x="179512" y="839932"/>
            <a:ext cx="8712968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Программа повышения квалификации для учителей русского языка</a:t>
            </a:r>
            <a:endParaRPr lang="ru-RU" sz="1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CF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подготовки к ЕГЭ, ОГЭ по русскому языку и к написанию итогового сочинения».</a:t>
            </a:r>
          </a:p>
          <a:p>
            <a:pPr algn="l"/>
            <a:endParaRPr lang="ru-RU" sz="800" b="1" i="0" dirty="0">
              <a:solidFill>
                <a:srgbClr val="CF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Драбкина Светлана Владимировна, эксперт Управления организации и сопровождения независимых оценочных процедур ГАОУ ДПО МЦКО, учитель высшей квалификационной категории ГБОУ Школа № 2030, ведущий эксперт предметных комиссий г. Москвы по русскому языку и литературе, автор учебных пособий по русскому языку издательства «Интеллект-Центр».</a:t>
            </a:r>
          </a:p>
          <a:p>
            <a:pPr>
              <a:spcBef>
                <a:spcPts val="600"/>
              </a:spcBef>
            </a:pPr>
            <a:r>
              <a:rPr lang="ru-RU" sz="140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Онлайн-обучение</a:t>
            </a:r>
            <a:r>
              <a:rPr lang="ru-RU" sz="1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Обучаетесь дистанционно в удобное для вас время!  Вам высылается видеозапись и материалы занятий.</a:t>
            </a:r>
          </a:p>
          <a:p>
            <a:pPr>
              <a:spcBef>
                <a:spcPts val="600"/>
              </a:spcBef>
            </a:pPr>
            <a:r>
              <a:rPr lang="ru-RU" sz="140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</a:t>
            </a:r>
            <a:r>
              <a:rPr lang="ru-RU" sz="1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36 часов</a:t>
            </a:r>
          </a:p>
          <a:p>
            <a:pPr>
              <a:spcBef>
                <a:spcPts val="600"/>
              </a:spcBef>
            </a:pPr>
            <a:r>
              <a:rPr lang="ru-RU" sz="1400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по окончании обучения</a:t>
            </a:r>
            <a:r>
              <a:rPr lang="ru-RU" sz="1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удостоверение</a:t>
            </a:r>
          </a:p>
          <a:p>
            <a:pPr>
              <a:spcBef>
                <a:spcPts val="600"/>
              </a:spcBef>
            </a:pPr>
            <a:r>
              <a:rPr lang="ru-RU" sz="14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повышении квалификации установленного образца.</a:t>
            </a:r>
          </a:p>
          <a:p>
            <a:endParaRPr lang="ru-RU" sz="1600" b="1" i="0" dirty="0">
              <a:solidFill>
                <a:schemeClr val="accent1">
                  <a:lumMod val="50000"/>
                </a:schemeClr>
              </a:solidFill>
              <a:effectLst/>
              <a:latin typeface="Geometria"/>
            </a:endParaRPr>
          </a:p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Geometria"/>
              </a:rPr>
              <a:t>Записаться на программу можно по почте: </a:t>
            </a:r>
            <a:r>
              <a:rPr lang="ru-RU" sz="1400" b="1" i="0" dirty="0">
                <a:solidFill>
                  <a:srgbClr val="0070C0"/>
                </a:solidFill>
                <a:effectLst/>
                <a:latin typeface="Geometria"/>
              </a:rPr>
              <a:t>intellect@izentr.ru</a:t>
            </a:r>
          </a:p>
          <a:p>
            <a:endParaRPr lang="ru-RU" sz="16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i="0" dirty="0">
              <a:solidFill>
                <a:srgbClr val="CF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888960" name="Прямоугольник 1"/>
          <p:cNvSpPr/>
          <p:nvPr/>
        </p:nvSpPr>
        <p:spPr bwMode="auto">
          <a:xfrm>
            <a:off x="0" y="0"/>
            <a:ext cx="9151452" cy="111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79" algn="just">
              <a:lnSpc>
                <a:spcPct val="114999"/>
              </a:lnSpc>
              <a:spcAft>
                <a:spcPts val="0"/>
              </a:spcAft>
              <a:defRPr/>
            </a:pP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Установите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пунктуационными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правилами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предложениями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которые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могут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служить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примерами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приведённых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пунктуационных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К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каждой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позиции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столбца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подберите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соответствующую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позицию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второго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столбца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algn="just">
              <a:spcBef>
                <a:spcPts val="599"/>
              </a:spcBef>
              <a:buSzPct val="80000"/>
              <a:defRPr/>
            </a:pPr>
            <a:r>
              <a:rPr lang="ru-RU" sz="1400" dirty="0">
                <a:latin typeface="Times New Roman"/>
                <a:ea typeface="MS Gothic"/>
                <a:cs typeface="Times New Roman"/>
              </a:rPr>
              <a:t>	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cs typeface="Times New Roman"/>
              </a:rPr>
              <a:t>ПУНКТУАЦИОННЫЕ ПРАВИЛА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Times New Roman"/>
                <a:cs typeface="Times New Roman"/>
              </a:rPr>
              <a:t>                                     ПРЕДЛОЖЕНИЯ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9317551" name="TextBox 899317550"/>
          <p:cNvSpPr txBox="1"/>
          <p:nvPr/>
        </p:nvSpPr>
        <p:spPr bwMode="auto">
          <a:xfrm>
            <a:off x="383101" y="1178081"/>
            <a:ext cx="3428185" cy="7315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dirty="0">
                <a:latin typeface="Times New Roman"/>
                <a:cs typeface="Times New Roman"/>
              </a:rPr>
              <a:t>А) </a:t>
            </a:r>
            <a:r>
              <a:rPr sz="1400" dirty="0" err="1">
                <a:latin typeface="Times New Roman"/>
                <a:cs typeface="Times New Roman"/>
              </a:rPr>
              <a:t>Определение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dirty="0" err="1">
                <a:latin typeface="Times New Roman"/>
                <a:cs typeface="Times New Roman"/>
              </a:rPr>
              <a:t>выраженное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причастным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оборотом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dirty="0" err="1">
                <a:latin typeface="Times New Roman"/>
                <a:cs typeface="Times New Roman"/>
              </a:rPr>
              <a:t>стоящим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после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определяемого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defRPr/>
            </a:pP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слова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dirty="0" err="1">
                <a:latin typeface="Times New Roman"/>
                <a:cs typeface="Times New Roman"/>
              </a:rPr>
              <a:t>обособляется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25854475" name="TextBox 825854474"/>
          <p:cNvSpPr txBox="1"/>
          <p:nvPr/>
        </p:nvSpPr>
        <p:spPr bwMode="auto">
          <a:xfrm>
            <a:off x="445674" y="1909637"/>
            <a:ext cx="3191978" cy="1158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Б) Между подлежащим  сказуемым,</a:t>
            </a:r>
          </a:p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 выраженными именами</a:t>
            </a:r>
          </a:p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существительными в именительном падеже, при нулевой связке ставится тире.</a:t>
            </a:r>
          </a:p>
        </p:txBody>
      </p:sp>
      <p:sp>
        <p:nvSpPr>
          <p:cNvPr id="863030127" name="TextBox 863030126"/>
          <p:cNvSpPr txBox="1"/>
          <p:nvPr/>
        </p:nvSpPr>
        <p:spPr bwMode="auto">
          <a:xfrm>
            <a:off x="491012" y="3067913"/>
            <a:ext cx="3212976" cy="944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В) Между частями сложного</a:t>
            </a:r>
          </a:p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бессоюзного предложения ставится двоеточие, если вторая часть поясняет, дополняет первую.</a:t>
            </a:r>
          </a:p>
        </p:txBody>
      </p:sp>
      <p:sp>
        <p:nvSpPr>
          <p:cNvPr id="662896459" name="TextBox 662896458"/>
          <p:cNvSpPr txBox="1"/>
          <p:nvPr/>
        </p:nvSpPr>
        <p:spPr bwMode="auto">
          <a:xfrm>
            <a:off x="4234817" y="1178081"/>
            <a:ext cx="4776548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1) Язык – это зеркало, которое стоит между нами и миром, отражая общие представления всех говорящих на нём.</a:t>
            </a:r>
          </a:p>
        </p:txBody>
      </p:sp>
      <p:sp>
        <p:nvSpPr>
          <p:cNvPr id="1266350015" name="TextBox 1266350014"/>
          <p:cNvSpPr txBox="1"/>
          <p:nvPr/>
        </p:nvSpPr>
        <p:spPr bwMode="auto">
          <a:xfrm>
            <a:off x="4234817" y="1626897"/>
            <a:ext cx="4686165" cy="944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2) Причём зеркало языка отражает не все свойства</a:t>
            </a:r>
          </a:p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 окружающей действительности, а только те, которые казались особенно важными предкам – носителям этого языка.</a:t>
            </a:r>
          </a:p>
        </p:txBody>
      </p:sp>
      <p:sp>
        <p:nvSpPr>
          <p:cNvPr id="1892726840" name="TextBox 1892726839"/>
          <p:cNvSpPr txBox="1"/>
          <p:nvPr/>
        </p:nvSpPr>
        <p:spPr bwMode="auto">
          <a:xfrm>
            <a:off x="4233953" y="2598717"/>
            <a:ext cx="4777664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3) Так, в языках некоторых северных народов: эскимосов, чукчей, коряков ‒ существует множество названий снега.</a:t>
            </a:r>
          </a:p>
        </p:txBody>
      </p:sp>
      <p:sp>
        <p:nvSpPr>
          <p:cNvPr id="1884656023" name="TextBox 1884656022"/>
          <p:cNvSpPr txBox="1"/>
          <p:nvPr/>
        </p:nvSpPr>
        <p:spPr bwMode="auto">
          <a:xfrm>
            <a:off x="4234817" y="3116913"/>
            <a:ext cx="4602663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4) Люди понимают: снег занимает в их жизни заметное место, его количество, состояние, цвет очень важны.</a:t>
            </a:r>
          </a:p>
        </p:txBody>
      </p:sp>
      <p:sp>
        <p:nvSpPr>
          <p:cNvPr id="1767353043" name="TextBox 1767353042"/>
          <p:cNvSpPr txBox="1"/>
          <p:nvPr/>
        </p:nvSpPr>
        <p:spPr bwMode="auto">
          <a:xfrm>
            <a:off x="4290437" y="3635109"/>
            <a:ext cx="4721360" cy="944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>
                <a:latin typeface="Times New Roman"/>
                <a:cs typeface="Times New Roman"/>
              </a:rPr>
              <a:t>5) Каждый язык отражает картину мира и через грамматику, поэтому существуют языки, имеющие более тридцати падежей, которые служат способом указать точное положение предмета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90374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25091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Пунктуационный анализ предложения</a:t>
            </a:r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b="1" dirty="0"/>
              <a:t>Задание № 5</a:t>
            </a:r>
          </a:p>
          <a:p>
            <a:r>
              <a:rPr lang="ru-RU" dirty="0"/>
              <a:t>	Расставьте знаки препинания. Укажите все цифры, на месте которых должны стоять тире.</a:t>
            </a:r>
          </a:p>
          <a:p>
            <a:r>
              <a:rPr lang="ru-RU" dirty="0"/>
              <a:t>	По мнению психологов (1) чувство (2) это внутреннее отношение человека к окружающему миру. Любовь и ненависть (3) страх и радость (4) эти и многие другие состояния человека (6) сформированы миллионами лет эволюции.</a:t>
            </a:r>
          </a:p>
        </p:txBody>
      </p:sp>
    </p:spTree>
    <p:extLst>
      <p:ext uri="{BB962C8B-B14F-4D97-AF65-F5344CB8AC3E}">
        <p14:creationId xmlns:p14="http://schemas.microsoft.com/office/powerpoint/2010/main" val="229482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699542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Орфографический анализ слов</a:t>
            </a:r>
          </a:p>
          <a:p>
            <a:r>
              <a:rPr lang="ru-RU" sz="1600" dirty="0"/>
              <a:t>	</a:t>
            </a:r>
            <a:r>
              <a:rPr lang="ru-RU" sz="1600" b="1" dirty="0"/>
              <a:t>Задание № 6</a:t>
            </a:r>
          </a:p>
          <a:p>
            <a:r>
              <a:rPr lang="ru-RU" sz="1600" dirty="0"/>
              <a:t>	Укажите варианты ответов, в которых дано верное объяснение написания выделенного слова. Запишите номера ответов.</a:t>
            </a:r>
          </a:p>
          <a:p>
            <a:r>
              <a:rPr lang="ru-RU" sz="1600" dirty="0"/>
              <a:t>1) ЗАРНИЦА – написание безударной чередующейся гласной в корне зависит от ударения.</a:t>
            </a:r>
          </a:p>
          <a:p>
            <a:r>
              <a:rPr lang="ru-RU" sz="1600" dirty="0"/>
              <a:t>2) КИСЛО-СЛАДКИЙ (соус) – сложное имя прилагательное,</a:t>
            </a:r>
          </a:p>
          <a:p>
            <a:r>
              <a:rPr lang="ru-RU" sz="1600" dirty="0"/>
              <a:t>образованное на основе подчинительного словосочетания, пишется через дефис.</a:t>
            </a:r>
          </a:p>
          <a:p>
            <a:r>
              <a:rPr lang="ru-RU" sz="1600" dirty="0"/>
              <a:t>3) ЗАМЕЧЕННЫЕ (недостатки) –</a:t>
            </a:r>
          </a:p>
          <a:p>
            <a:r>
              <a:rPr lang="ru-RU" sz="1600" dirty="0"/>
              <a:t> в полном страдательном причастии </a:t>
            </a:r>
          </a:p>
          <a:p>
            <a:r>
              <a:rPr lang="ru-RU" sz="1600" dirty="0"/>
              <a:t>прошедшего времени совершенного вида</a:t>
            </a:r>
          </a:p>
          <a:p>
            <a:r>
              <a:rPr lang="ru-RU" sz="1600" dirty="0"/>
              <a:t> пишется НН.</a:t>
            </a:r>
          </a:p>
          <a:p>
            <a:r>
              <a:rPr lang="ru-RU" sz="1600" dirty="0"/>
              <a:t>4) ВСКАЧЬ (нёсся) – на конце наречия </a:t>
            </a:r>
          </a:p>
          <a:p>
            <a:r>
              <a:rPr lang="ru-RU" sz="1600" dirty="0"/>
              <a:t>после шипящего пишется буква Ь.</a:t>
            </a:r>
          </a:p>
          <a:p>
            <a:r>
              <a:rPr lang="ru-RU" sz="1600" dirty="0"/>
              <a:t>5) ПОДРИСОВАТЬ – на конце приставки </a:t>
            </a:r>
          </a:p>
          <a:p>
            <a:r>
              <a:rPr lang="ru-RU" sz="1600" dirty="0"/>
              <a:t>перед звонким согласным</a:t>
            </a:r>
          </a:p>
          <a:p>
            <a:r>
              <a:rPr lang="ru-RU" sz="1600" dirty="0"/>
              <a:t>пишется буква Д.</a:t>
            </a:r>
          </a:p>
        </p:txBody>
      </p:sp>
    </p:spTree>
    <p:extLst>
      <p:ext uri="{BB962C8B-B14F-4D97-AF65-F5344CB8AC3E}">
        <p14:creationId xmlns:p14="http://schemas.microsoft.com/office/powerpoint/2010/main" val="828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Орфографический анализ слов</a:t>
            </a:r>
          </a:p>
          <a:p>
            <a:r>
              <a:rPr lang="ru-RU" sz="1600" dirty="0"/>
              <a:t> 	</a:t>
            </a:r>
            <a:r>
              <a:rPr lang="ru-RU" sz="1600" b="1" dirty="0"/>
              <a:t>Задание № 7</a:t>
            </a:r>
          </a:p>
          <a:p>
            <a:r>
              <a:rPr lang="ru-RU" sz="1600" dirty="0"/>
              <a:t>	Прочитайте текст. Вставьте пропущенные буквы. Укажите все цифры,</a:t>
            </a:r>
          </a:p>
          <a:p>
            <a:r>
              <a:rPr lang="ru-RU" sz="1600" dirty="0"/>
              <a:t>на месте которых пишется буква И.</a:t>
            </a:r>
          </a:p>
          <a:p>
            <a:r>
              <a:rPr lang="ru-RU" sz="1600" dirty="0"/>
              <a:t>	</a:t>
            </a:r>
            <a:r>
              <a:rPr lang="ru-RU" sz="1600" dirty="0" err="1"/>
              <a:t>Веч</a:t>
            </a:r>
            <a:r>
              <a:rPr lang="ru-RU" sz="1600" dirty="0"/>
              <a:t>..(1)реет. Когда на неб..(2) </a:t>
            </a:r>
            <a:r>
              <a:rPr lang="ru-RU" sz="1600" dirty="0" err="1"/>
              <a:t>догора</a:t>
            </a:r>
            <a:r>
              <a:rPr lang="ru-RU" sz="1600" dirty="0"/>
              <a:t>.. (3)т </a:t>
            </a:r>
            <a:r>
              <a:rPr lang="ru-RU" sz="1600" dirty="0" err="1"/>
              <a:t>последн</a:t>
            </a:r>
            <a:r>
              <a:rPr lang="ru-RU" sz="1600" dirty="0"/>
              <a:t>..(4)й луч, из пр..(5)</a:t>
            </a:r>
            <a:r>
              <a:rPr lang="ru-RU" sz="1600" dirty="0" err="1"/>
              <a:t>брежных</a:t>
            </a:r>
            <a:r>
              <a:rPr lang="ru-RU" sz="1600" dirty="0"/>
              <a:t> </a:t>
            </a:r>
            <a:r>
              <a:rPr lang="ru-RU" sz="1600" dirty="0" err="1"/>
              <a:t>заросл</a:t>
            </a:r>
            <a:r>
              <a:rPr lang="ru-RU" sz="1600" dirty="0"/>
              <a:t>..(6) й раздаются таинств..(7)</a:t>
            </a:r>
            <a:r>
              <a:rPr lang="ru-RU" sz="1600" dirty="0" err="1"/>
              <a:t>нные</a:t>
            </a:r>
            <a:r>
              <a:rPr lang="ru-RU" sz="1600" dirty="0"/>
              <a:t> шорохи. Мы проб..(8)</a:t>
            </a:r>
            <a:r>
              <a:rPr lang="ru-RU" sz="1600" dirty="0" err="1"/>
              <a:t>раемся</a:t>
            </a:r>
            <a:r>
              <a:rPr lang="ru-RU" sz="1600" dirty="0"/>
              <a:t> к </a:t>
            </a:r>
            <a:r>
              <a:rPr lang="ru-RU" sz="1600" dirty="0" err="1"/>
              <a:t>дальн</a:t>
            </a:r>
            <a:r>
              <a:rPr lang="ru-RU" sz="1600" dirty="0"/>
              <a:t>..(9)</a:t>
            </a:r>
            <a:r>
              <a:rPr lang="ru-RU" sz="1600" dirty="0" err="1"/>
              <a:t>му</a:t>
            </a:r>
            <a:r>
              <a:rPr lang="ru-RU" sz="1600" dirty="0"/>
              <a:t> лесу.</a:t>
            </a:r>
          </a:p>
          <a:p>
            <a:r>
              <a:rPr lang="ru-RU" sz="1600" dirty="0"/>
              <a:t>	</a:t>
            </a:r>
            <a:r>
              <a:rPr lang="ru-RU" sz="1600" b="1" dirty="0"/>
              <a:t>Основные грамматические (морфологические) нормы современного русского литературного языка</a:t>
            </a:r>
          </a:p>
          <a:p>
            <a:r>
              <a:rPr lang="ru-RU" sz="1600" dirty="0"/>
              <a:t>	</a:t>
            </a:r>
            <a:r>
              <a:rPr lang="ru-RU" sz="1600" b="1" dirty="0"/>
              <a:t>Задание № 8</a:t>
            </a:r>
          </a:p>
          <a:p>
            <a:r>
              <a:rPr lang="ru-RU" sz="1600" dirty="0"/>
              <a:t>	Раскройте скобки и запишите </a:t>
            </a:r>
          </a:p>
          <a:p>
            <a:r>
              <a:rPr lang="ru-RU" sz="1600" dirty="0"/>
              <a:t>слово «тренер» в соответствующей форме,</a:t>
            </a:r>
          </a:p>
          <a:p>
            <a:r>
              <a:rPr lang="ru-RU" sz="1600" dirty="0"/>
              <a:t>соблюдая нормы современного русского </a:t>
            </a:r>
          </a:p>
          <a:p>
            <a:r>
              <a:rPr lang="ru-RU" sz="1600" dirty="0"/>
              <a:t>литературного языка.</a:t>
            </a:r>
          </a:p>
          <a:p>
            <a:r>
              <a:rPr lang="ru-RU" sz="1600" dirty="0"/>
              <a:t>Наши (тренер) – живые легенды российского </a:t>
            </a:r>
          </a:p>
          <a:p>
            <a:r>
              <a:rPr lang="ru-RU" sz="1600" dirty="0"/>
              <a:t>фигурного катания.</a:t>
            </a:r>
          </a:p>
        </p:txBody>
      </p:sp>
    </p:spTree>
    <p:extLst>
      <p:ext uri="{BB962C8B-B14F-4D97-AF65-F5344CB8AC3E}">
        <p14:creationId xmlns:p14="http://schemas.microsoft.com/office/powerpoint/2010/main" val="276576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806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 descr="1648061945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771550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Грамматическая синонимия словосочетаний</a:t>
            </a:r>
          </a:p>
          <a:p>
            <a:pPr algn="just"/>
            <a:r>
              <a:rPr lang="ru-RU" dirty="0"/>
              <a:t>	</a:t>
            </a:r>
            <a:r>
              <a:rPr lang="ru-RU" b="1" dirty="0"/>
              <a:t>Задание № 9</a:t>
            </a:r>
          </a:p>
          <a:p>
            <a:pPr algn="just"/>
            <a:r>
              <a:rPr lang="ru-RU" dirty="0"/>
              <a:t>	Замените словосочетание «плов по-узбекски», построенное на основе примыкания, синонимичным словосочетанием со связью согласование. Напишите получившееся словосочетание, соблюдая нормы современного русского литературного языка.</a:t>
            </a:r>
          </a:p>
          <a:p>
            <a:pPr algn="just"/>
            <a:r>
              <a:rPr lang="ru-RU" dirty="0"/>
              <a:t>	Смысловой анализ текста</a:t>
            </a:r>
          </a:p>
          <a:p>
            <a:pPr algn="just"/>
            <a:r>
              <a:rPr lang="ru-RU" dirty="0"/>
              <a:t>	</a:t>
            </a:r>
            <a:r>
              <a:rPr lang="ru-RU" b="1" dirty="0"/>
              <a:t>Задание № 10</a:t>
            </a:r>
          </a:p>
          <a:p>
            <a:pPr algn="just"/>
            <a:r>
              <a:rPr lang="ru-RU" dirty="0"/>
              <a:t>	Какие из высказываний</a:t>
            </a:r>
          </a:p>
          <a:p>
            <a:pPr algn="just"/>
            <a:r>
              <a:rPr lang="ru-RU" dirty="0"/>
              <a:t> соответствуют содержанию текста?</a:t>
            </a:r>
          </a:p>
          <a:p>
            <a:pPr algn="just"/>
            <a:r>
              <a:rPr lang="ru-RU" dirty="0"/>
              <a:t> Укажите номера ответов.</a:t>
            </a:r>
          </a:p>
          <a:p>
            <a:pPr algn="just"/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0018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2108</Words>
  <Application>Microsoft Office PowerPoint</Application>
  <PresentationFormat>Экран (16:9)</PresentationFormat>
  <Paragraphs>374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Павел Кукушкин</cp:lastModifiedBy>
  <cp:revision>37</cp:revision>
  <dcterms:created xsi:type="dcterms:W3CDTF">2023-03-27T17:12:42Z</dcterms:created>
  <dcterms:modified xsi:type="dcterms:W3CDTF">2023-09-12T12:47:03Z</dcterms:modified>
</cp:coreProperties>
</file>