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314" r:id="rId5"/>
    <p:sldId id="270" r:id="rId6"/>
    <p:sldId id="273" r:id="rId7"/>
    <p:sldId id="274" r:id="rId8"/>
    <p:sldId id="318" r:id="rId9"/>
    <p:sldId id="319" r:id="rId10"/>
    <p:sldId id="272" r:id="rId11"/>
    <p:sldId id="275" r:id="rId12"/>
    <p:sldId id="276" r:id="rId13"/>
    <p:sldId id="277" r:id="rId14"/>
    <p:sldId id="320" r:id="rId15"/>
    <p:sldId id="321" r:id="rId16"/>
    <p:sldId id="278" r:id="rId17"/>
    <p:sldId id="279" r:id="rId18"/>
    <p:sldId id="280" r:id="rId19"/>
    <p:sldId id="282" r:id="rId20"/>
    <p:sldId id="281" r:id="rId21"/>
    <p:sldId id="283" r:id="rId22"/>
    <p:sldId id="322" r:id="rId23"/>
    <p:sldId id="286" r:id="rId24"/>
    <p:sldId id="287" r:id="rId25"/>
    <p:sldId id="288" r:id="rId26"/>
    <p:sldId id="289" r:id="rId27"/>
    <p:sldId id="290" r:id="rId28"/>
    <p:sldId id="291" r:id="rId29"/>
    <p:sldId id="327" r:id="rId30"/>
    <p:sldId id="328" r:id="rId31"/>
    <p:sldId id="329" r:id="rId32"/>
    <p:sldId id="330" r:id="rId33"/>
    <p:sldId id="331" r:id="rId34"/>
    <p:sldId id="341" r:id="rId35"/>
    <p:sldId id="342" r:id="rId36"/>
    <p:sldId id="344" r:id="rId37"/>
    <p:sldId id="346" r:id="rId38"/>
    <p:sldId id="347" r:id="rId39"/>
    <p:sldId id="348" r:id="rId40"/>
    <p:sldId id="271" r:id="rId41"/>
    <p:sldId id="349" r:id="rId42"/>
    <p:sldId id="350" r:id="rId43"/>
    <p:sldId id="351" r:id="rId44"/>
    <p:sldId id="353" r:id="rId45"/>
    <p:sldId id="354" r:id="rId46"/>
    <p:sldId id="355" r:id="rId47"/>
    <p:sldId id="352" r:id="rId48"/>
    <p:sldId id="356" r:id="rId49"/>
    <p:sldId id="357" r:id="rId50"/>
    <p:sldId id="358" r:id="rId5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udio.neteducom.com/books/47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dberries.ru/" TargetMode="External"/><Relationship Id="rId2" Type="http://schemas.openxmlformats.org/officeDocument/2006/relationships/hyperlink" Target="http://www.ozon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y-shop.ru/" TargetMode="External"/><Relationship Id="rId4" Type="http://schemas.openxmlformats.org/officeDocument/2006/relationships/hyperlink" Target="http://www.englishteachers.ru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59.emf"/><Relationship Id="rId18" Type="http://schemas.openxmlformats.org/officeDocument/2006/relationships/hyperlink" Target="https://www.instagram.com/pervoes/" TargetMode="External"/><Relationship Id="rId3" Type="http://schemas.openxmlformats.org/officeDocument/2006/relationships/image" Target="../media/image54.emf"/><Relationship Id="rId21" Type="http://schemas.openxmlformats.org/officeDocument/2006/relationships/image" Target="../media/image63.emf"/><Relationship Id="rId7" Type="http://schemas.openxmlformats.org/officeDocument/2006/relationships/image" Target="../media/image56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61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vk.com/digital.september" TargetMode="External"/><Relationship Id="rId20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58.emf"/><Relationship Id="rId5" Type="http://schemas.openxmlformats.org/officeDocument/2006/relationships/image" Target="../media/image55.emf"/><Relationship Id="rId15" Type="http://schemas.openxmlformats.org/officeDocument/2006/relationships/image" Target="../media/image60.emf"/><Relationship Id="rId10" Type="http://schemas.openxmlformats.org/officeDocument/2006/relationships/hyperlink" Target="https://ds.1sept.ru/" TargetMode="External"/><Relationship Id="rId19" Type="http://schemas.openxmlformats.org/officeDocument/2006/relationships/image" Target="../media/image62.emf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57.emf"/><Relationship Id="rId14" Type="http://schemas.openxmlformats.org/officeDocument/2006/relationships/hyperlink" Target="https://www.facebook.com/digital.september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bS7KfgZ30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63EB0-27A6-41C6-8C70-436DC4FA57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Приемы и ресурсы для обучения чтению и письму в начальной школе</a:t>
            </a:r>
          </a:p>
        </p:txBody>
      </p:sp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72E7E0A1-D62F-4A3B-88E4-9F939FD2A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Тренажер по чтению</a:t>
            </a:r>
          </a:p>
        </p:txBody>
      </p:sp>
      <p:pic>
        <p:nvPicPr>
          <p:cNvPr id="25603" name="Содержимое 3" descr="575.jpg">
            <a:extLst>
              <a:ext uri="{FF2B5EF4-FFF2-40B4-BE49-F238E27FC236}">
                <a16:creationId xmlns:a16="http://schemas.microsoft.com/office/drawing/2014/main" id="{5546913F-E1C1-4388-AA2A-F8A2F0114B9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394" y="1200151"/>
            <a:ext cx="2459831" cy="3394472"/>
          </a:xfrm>
        </p:spPr>
      </p:pic>
      <p:sp>
        <p:nvSpPr>
          <p:cNvPr id="5" name="Содержимое 4">
            <a:extLst>
              <a:ext uri="{FF2B5EF4-FFF2-40B4-BE49-F238E27FC236}">
                <a16:creationId xmlns:a16="http://schemas.microsoft.com/office/drawing/2014/main" id="{33076395-755A-4EBA-B643-BEA360487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75856" y="1200151"/>
            <a:ext cx="5410944" cy="3394472"/>
          </a:xfrm>
        </p:spPr>
        <p:txBody>
          <a:bodyPr rtlCol="0">
            <a:normAutofit fontScale="62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ru-RU" dirty="0"/>
              <a:t>Пособие предназначено для обучения чтению учащихся 1–4 классов, начинающих изучать английский язык и может использоваться как отдельный курс или в дополнение к любому учебнику. </a:t>
            </a:r>
          </a:p>
          <a:p>
            <a:pPr>
              <a:defRPr/>
            </a:pPr>
            <a:r>
              <a:rPr lang="ru-RU" dirty="0"/>
              <a:t>35 уроков содержат объяснения правил чтения, транскрипцию и тренировочные задания, которые можно выполнять в самой книге.</a:t>
            </a:r>
          </a:p>
          <a:p>
            <a:pPr>
              <a:defRPr/>
            </a:pPr>
            <a:r>
              <a:rPr lang="ru-RU" dirty="0"/>
              <a:t>Можно использовать как основу для </a:t>
            </a:r>
            <a:r>
              <a:rPr lang="en-US" dirty="0"/>
              <a:t>blended phonics</a:t>
            </a:r>
            <a:endParaRPr lang="ru-RU" dirty="0"/>
          </a:p>
          <a:p>
            <a:pPr>
              <a:defRPr/>
            </a:pPr>
            <a:r>
              <a:rPr lang="ru-RU" dirty="0"/>
              <a:t>Автор: Е.В. </a:t>
            </a:r>
            <a:r>
              <a:rPr lang="ru-RU" dirty="0" err="1"/>
              <a:t>Русинова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F74926A-607C-4C92-82EF-D0BABDE5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411509"/>
            <a:ext cx="6172200" cy="32429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dirty="0"/>
              <a:t>Тренажер по чтению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2970C3E3-AA8E-4CD0-BE57-366ADA6A8BD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4235" y="931069"/>
            <a:ext cx="2969419" cy="3989785"/>
          </a:xfrm>
        </p:spPr>
      </p:pic>
      <p:pic>
        <p:nvPicPr>
          <p:cNvPr id="26628" name="Picture 3">
            <a:extLst>
              <a:ext uri="{FF2B5EF4-FFF2-40B4-BE49-F238E27FC236}">
                <a16:creationId xmlns:a16="http://schemas.microsoft.com/office/drawing/2014/main" id="{8D1F3BF1-314A-4ED7-8AAF-18A90659972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3925" y="975122"/>
            <a:ext cx="2874169" cy="3918347"/>
          </a:xfrm>
        </p:spPr>
      </p:pic>
      <p:pic>
        <p:nvPicPr>
          <p:cNvPr id="26629" name="Содержимое 3" descr="575.jpg">
            <a:extLst>
              <a:ext uri="{FF2B5EF4-FFF2-40B4-BE49-F238E27FC236}">
                <a16:creationId xmlns:a16="http://schemas.microsoft.com/office/drawing/2014/main" id="{BF9D562F-66F0-43AF-9A6A-AD5321B4A7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757" y="0"/>
            <a:ext cx="807244" cy="111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D3E2796D-ED70-47EF-A75B-81FE4FC70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Тренажер по чтению</a:t>
            </a:r>
          </a:p>
        </p:txBody>
      </p:sp>
      <p:pic>
        <p:nvPicPr>
          <p:cNvPr id="27651" name="Содержимое 3" descr="575.jpg">
            <a:extLst>
              <a:ext uri="{FF2B5EF4-FFF2-40B4-BE49-F238E27FC236}">
                <a16:creationId xmlns:a16="http://schemas.microsoft.com/office/drawing/2014/main" id="{1348EDE4-D4BE-4564-868B-EF9A047E3C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757" y="0"/>
            <a:ext cx="807244" cy="111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>
            <a:extLst>
              <a:ext uri="{FF2B5EF4-FFF2-40B4-BE49-F238E27FC236}">
                <a16:creationId xmlns:a16="http://schemas.microsoft.com/office/drawing/2014/main" id="{60D035DF-792D-41C1-BF7A-165BAADE6E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5433" y="1063228"/>
            <a:ext cx="5682326" cy="352474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8391A-C4E2-42A3-80CA-E36D023E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339501"/>
            <a:ext cx="6172200" cy="39630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dirty="0"/>
              <a:t>Тренажер по чтению</a:t>
            </a:r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18D60C5E-C545-451D-9303-541E2B67C85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53" y="843558"/>
            <a:ext cx="2851547" cy="3842147"/>
          </a:xfrm>
        </p:spPr>
      </p:pic>
      <p:pic>
        <p:nvPicPr>
          <p:cNvPr id="28676" name="Содержимое 3" descr="575.jpg">
            <a:extLst>
              <a:ext uri="{FF2B5EF4-FFF2-40B4-BE49-F238E27FC236}">
                <a16:creationId xmlns:a16="http://schemas.microsoft.com/office/drawing/2014/main" id="{0C71074F-1CFA-4822-B05A-33A7CEB63E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828" y="23347"/>
            <a:ext cx="807244" cy="111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>
            <a:extLst>
              <a:ext uri="{FF2B5EF4-FFF2-40B4-BE49-F238E27FC236}">
                <a16:creationId xmlns:a16="http://schemas.microsoft.com/office/drawing/2014/main" id="{1E18316A-0CAC-4C7B-B88C-00B3DD4C2EE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9571" y="763508"/>
            <a:ext cx="2808684" cy="378975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553B28E2-156D-4FC6-81BC-FFE597ABA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Тренажер по чтению</a:t>
            </a:r>
          </a:p>
        </p:txBody>
      </p:sp>
      <p:pic>
        <p:nvPicPr>
          <p:cNvPr id="29699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4AEA011-239C-492E-847C-5667CDAC820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063679"/>
            <a:ext cx="2457450" cy="3394472"/>
          </a:xfrm>
        </p:spPr>
      </p:pic>
      <p:sp>
        <p:nvSpPr>
          <p:cNvPr id="29700" name="Объект 3">
            <a:extLst>
              <a:ext uri="{FF2B5EF4-FFF2-40B4-BE49-F238E27FC236}">
                <a16:creationId xmlns:a16="http://schemas.microsoft.com/office/drawing/2014/main" id="{738D8319-511A-4E88-9522-81A3A0754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7904" y="1200151"/>
            <a:ext cx="4978896" cy="3394472"/>
          </a:xfrm>
        </p:spPr>
        <p:txBody>
          <a:bodyPr/>
          <a:lstStyle/>
          <a:p>
            <a:pPr eaLnBrk="1" hangingPunct="1"/>
            <a:r>
              <a:rPr lang="ru-RU" altLang="ru-RU" sz="1500" dirty="0">
                <a:latin typeface="Roboto"/>
              </a:rPr>
              <a:t>Данное пособие является продолжением пособия «Тренажёр по чтению. Буквы и звуки» и предназначено для обучения чтению различных предложений – утвердительных, отрицательных, вопросительных, восклицательных. В конце пособия представлен фонетический разбор слов, используемых в курсе, англо-русский словарик, краткий справочник по фонетике. </a:t>
            </a:r>
            <a:endParaRPr lang="ru-RU" altLang="ru-RU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2CE4A-9F4D-4267-94EF-F6D487F95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85725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500" dirty="0"/>
              <a:t>«Тренажер по чтению. Слова и фразы». Е. </a:t>
            </a:r>
            <a:r>
              <a:rPr lang="ru-RU" sz="2500" dirty="0" err="1"/>
              <a:t>Русинова</a:t>
            </a:r>
            <a:endParaRPr lang="ru-RU" sz="2500" dirty="0"/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782E176F-7E88-4F31-A446-AA9606B547C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879787"/>
            <a:ext cx="2753915" cy="3789760"/>
          </a:xfrm>
          <a:noFill/>
        </p:spPr>
      </p:pic>
      <p:pic>
        <p:nvPicPr>
          <p:cNvPr id="30724" name="Picture 3">
            <a:extLst>
              <a:ext uri="{FF2B5EF4-FFF2-40B4-BE49-F238E27FC236}">
                <a16:creationId xmlns:a16="http://schemas.microsoft.com/office/drawing/2014/main" id="{E4A00164-B2D5-423D-AAF5-2BC1DFE847D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128" y="826804"/>
            <a:ext cx="2831306" cy="3895725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id="{116EA665-A867-4239-9188-82A76B054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/>
              <a:t>Analytical phonics</a:t>
            </a:r>
            <a:endParaRPr lang="ru-RU" altLang="ru-RU"/>
          </a:p>
        </p:txBody>
      </p:sp>
      <p:sp>
        <p:nvSpPr>
          <p:cNvPr id="31747" name="Содержимое 4">
            <a:extLst>
              <a:ext uri="{FF2B5EF4-FFF2-40B4-BE49-F238E27FC236}">
                <a16:creationId xmlns:a16="http://schemas.microsoft.com/office/drawing/2014/main" id="{D7C72B85-D7C9-4E43-B305-3027B623B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ru-RU" altLang="ru-RU"/>
              <a:t>Анализируем как читаются буквы;</a:t>
            </a:r>
          </a:p>
          <a:p>
            <a:pPr eaLnBrk="1" hangingPunct="1"/>
            <a:r>
              <a:rPr lang="ru-RU" altLang="ru-RU"/>
              <a:t>Знакомимся с правилами чтения;</a:t>
            </a:r>
          </a:p>
          <a:p>
            <a:pPr eaLnBrk="1" hangingPunct="1"/>
            <a:r>
              <a:rPr lang="ru-RU" altLang="ru-RU"/>
              <a:t>Анализируем списки слов с одной и той же буквой, читающейся по одному и тому же правилу;</a:t>
            </a:r>
          </a:p>
          <a:p>
            <a:pPr eaLnBrk="1" hangingPunct="1"/>
            <a:r>
              <a:rPr lang="ru-RU" altLang="ru-RU"/>
              <a:t>Изучаем какие звуки может передавать буква;</a:t>
            </a:r>
          </a:p>
          <a:p>
            <a:pPr eaLnBrk="1" hangingPunct="1"/>
            <a:r>
              <a:rPr lang="ru-RU" altLang="ru-RU"/>
              <a:t>Читаем слова по изученному правилу.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3">
            <a:extLst>
              <a:ext uri="{FF2B5EF4-FFF2-40B4-BE49-F238E27FC236}">
                <a16:creationId xmlns:a16="http://schemas.microsoft.com/office/drawing/2014/main" id="{56CF3CB0-820F-4FEA-9F76-27734A55A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Как читать на «пять»</a:t>
            </a:r>
          </a:p>
        </p:txBody>
      </p:sp>
      <p:pic>
        <p:nvPicPr>
          <p:cNvPr id="32771" name="Содержимое 6" descr="Журавлева.jpg">
            <a:extLst>
              <a:ext uri="{FF2B5EF4-FFF2-40B4-BE49-F238E27FC236}">
                <a16:creationId xmlns:a16="http://schemas.microsoft.com/office/drawing/2014/main" id="{53C108D1-2A2E-42EC-9BAD-5E1C15431BC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045460"/>
            <a:ext cx="2466975" cy="3394472"/>
          </a:xfrm>
        </p:spPr>
      </p:pic>
      <p:sp>
        <p:nvSpPr>
          <p:cNvPr id="6" name="Содержимое 5">
            <a:extLst>
              <a:ext uri="{FF2B5EF4-FFF2-40B4-BE49-F238E27FC236}">
                <a16:creationId xmlns:a16="http://schemas.microsoft.com/office/drawing/2014/main" id="{C723B540-AF86-424B-A179-88DD98011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2975" y="1200151"/>
            <a:ext cx="4733825" cy="3394472"/>
          </a:xfrm>
        </p:spPr>
        <p:txBody>
          <a:bodyPr rtlCol="0">
            <a:normAutofit fontScale="55000" lnSpcReduction="20000"/>
          </a:bodyPr>
          <a:lstStyle/>
          <a:p>
            <a:pPr>
              <a:defRPr/>
            </a:pPr>
            <a:r>
              <a:rPr lang="ru-RU" dirty="0"/>
              <a:t>Учебное пособие предназначено для обучения чтению младших школьников. </a:t>
            </a:r>
          </a:p>
          <a:p>
            <a:pPr>
              <a:defRPr/>
            </a:pPr>
            <a:r>
              <a:rPr lang="ru-RU" dirty="0"/>
              <a:t>Короткие, понятно изложенные правила чтения и большое количество тренировочных упражнений можно использовать как на уроках с любым учебником английского языка, так и для дополнительной тренировки во внеурочной деятельности и дома. </a:t>
            </a:r>
          </a:p>
          <a:p>
            <a:pPr>
              <a:defRPr/>
            </a:pPr>
            <a:r>
              <a:rPr lang="ru-RU" dirty="0"/>
              <a:t>Предлагаемая структура занятий, иллюстрации и частое повторение лексики помогут детям не только научиться читать по-английски, но и расширить словарный запас.</a:t>
            </a:r>
          </a:p>
          <a:p>
            <a:pPr>
              <a:defRPr/>
            </a:pPr>
            <a:r>
              <a:rPr lang="ru-RU" dirty="0"/>
              <a:t>Включает разделы для повторения.</a:t>
            </a:r>
          </a:p>
          <a:p>
            <a:pPr>
              <a:defRPr/>
            </a:pPr>
            <a:r>
              <a:rPr lang="ru-RU" dirty="0"/>
              <a:t>Авторы: Е.В. Журавлева, Д. М. Тимушева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C8537-87C7-4471-A1D2-92F56BE40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982" y="287577"/>
            <a:ext cx="6172200" cy="529828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dirty="0"/>
              <a:t>Как читать на «пять»</a:t>
            </a:r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924D3641-4D32-4336-BFE4-05F2827B07E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016672"/>
            <a:ext cx="2715067" cy="3734910"/>
          </a:xfrm>
        </p:spPr>
      </p:pic>
      <p:pic>
        <p:nvPicPr>
          <p:cNvPr id="33796" name="Picture 3">
            <a:extLst>
              <a:ext uri="{FF2B5EF4-FFF2-40B4-BE49-F238E27FC236}">
                <a16:creationId xmlns:a16="http://schemas.microsoft.com/office/drawing/2014/main" id="{F458EDC5-FE49-40C3-AAB7-32C1026FEE8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1082" y="1298973"/>
            <a:ext cx="2404835" cy="3230389"/>
          </a:xfrm>
        </p:spPr>
      </p:pic>
      <p:pic>
        <p:nvPicPr>
          <p:cNvPr id="33797" name="Содержимое 6" descr="Журавлева.jpg">
            <a:extLst>
              <a:ext uri="{FF2B5EF4-FFF2-40B4-BE49-F238E27FC236}">
                <a16:creationId xmlns:a16="http://schemas.microsoft.com/office/drawing/2014/main" id="{132F1013-B1C3-4FC4-8732-585C4249F9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835" y="1"/>
            <a:ext cx="944165" cy="129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89928-9451-4F9C-872E-287660D3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353615"/>
            <a:ext cx="6172200" cy="38219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dirty="0"/>
              <a:t>Как читать на «пять»</a:t>
            </a:r>
          </a:p>
        </p:txBody>
      </p:sp>
      <p:pic>
        <p:nvPicPr>
          <p:cNvPr id="34819" name="Содержимое 6" descr="Журавлева.jpg">
            <a:extLst>
              <a:ext uri="{FF2B5EF4-FFF2-40B4-BE49-F238E27FC236}">
                <a16:creationId xmlns:a16="http://schemas.microsoft.com/office/drawing/2014/main" id="{0F4BCA31-7EDE-4771-8E10-1B3C7FD20B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7"/>
            <a:ext cx="944165" cy="129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2">
            <a:extLst>
              <a:ext uri="{FF2B5EF4-FFF2-40B4-BE49-F238E27FC236}">
                <a16:creationId xmlns:a16="http://schemas.microsoft.com/office/drawing/2014/main" id="{13A6C679-EA24-4DD4-98F2-5BCF67CF254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766123"/>
            <a:ext cx="2808684" cy="3823097"/>
          </a:xfrm>
        </p:spPr>
      </p:pic>
      <p:pic>
        <p:nvPicPr>
          <p:cNvPr id="34821" name="Picture 3">
            <a:extLst>
              <a:ext uri="{FF2B5EF4-FFF2-40B4-BE49-F238E27FC236}">
                <a16:creationId xmlns:a16="http://schemas.microsoft.com/office/drawing/2014/main" id="{C111B24F-8E53-4D69-9939-45184C02657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827413"/>
            <a:ext cx="2751534" cy="378380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B01CC973-FF23-462B-BD77-485774C3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Что такое «чтение»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D4A0C2D2-64A2-4330-A9EA-08A883321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ru-RU" dirty="0"/>
              <a:t>«Чтение – вид речевой деятельности, входящей в сферу коммуникативно-общественной деятельности людей, реализуемой в форме вербального опосредованного общения» (Леонтьев А.Н., 1972)</a:t>
            </a:r>
          </a:p>
          <a:p>
            <a:pPr>
              <a:defRPr/>
            </a:pPr>
            <a:r>
              <a:rPr lang="ru-RU" dirty="0"/>
              <a:t>В чтении участвуют 2 механизма: механизм восприятия печатного кода и механизм активной переработки читаемого, обеспечивающий понимание и осмысление.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6">
            <a:extLst>
              <a:ext uri="{FF2B5EF4-FFF2-40B4-BE49-F238E27FC236}">
                <a16:creationId xmlns:a16="http://schemas.microsoft.com/office/drawing/2014/main" id="{80B7A0C6-40BE-4F86-B8EA-03CC64AA5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Алфавитные карточки</a:t>
            </a:r>
          </a:p>
        </p:txBody>
      </p:sp>
      <p:pic>
        <p:nvPicPr>
          <p:cNvPr id="35843" name="Содержимое 9" descr="Алфавитные карточки.jpg">
            <a:extLst>
              <a:ext uri="{FF2B5EF4-FFF2-40B4-BE49-F238E27FC236}">
                <a16:creationId xmlns:a16="http://schemas.microsoft.com/office/drawing/2014/main" id="{309EB682-079E-4E14-999D-94AB102DC6C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525982"/>
            <a:ext cx="3470018" cy="2520357"/>
          </a:xfrm>
        </p:spPr>
      </p:pic>
      <p:pic>
        <p:nvPicPr>
          <p:cNvPr id="35844" name="Picture 2">
            <a:extLst>
              <a:ext uri="{FF2B5EF4-FFF2-40B4-BE49-F238E27FC236}">
                <a16:creationId xmlns:a16="http://schemas.microsoft.com/office/drawing/2014/main" id="{6AEA3E07-B17D-424A-90C9-4E7F17E714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5578" y="1231900"/>
            <a:ext cx="3906861" cy="283646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>
            <a:extLst>
              <a:ext uri="{FF2B5EF4-FFF2-40B4-BE49-F238E27FC236}">
                <a16:creationId xmlns:a16="http://schemas.microsoft.com/office/drawing/2014/main" id="{7B50A04F-D551-4502-BF2F-3A8629FAA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Алфавитные карточки</a:t>
            </a: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CBD33015-89A1-4588-9301-F5C9ACDC357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316" y="1454367"/>
            <a:ext cx="3471242" cy="2520199"/>
          </a:xfrm>
        </p:spPr>
      </p:pic>
      <p:pic>
        <p:nvPicPr>
          <p:cNvPr id="36868" name="Picture 3">
            <a:extLst>
              <a:ext uri="{FF2B5EF4-FFF2-40B4-BE49-F238E27FC236}">
                <a16:creationId xmlns:a16="http://schemas.microsoft.com/office/drawing/2014/main" id="{B32330C7-A323-4991-844F-71E6A385D1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6567" y="1454367"/>
            <a:ext cx="3471242" cy="2520199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>
            <a:extLst>
              <a:ext uri="{FF2B5EF4-FFF2-40B4-BE49-F238E27FC236}">
                <a16:creationId xmlns:a16="http://schemas.microsoft.com/office/drawing/2014/main" id="{1A54D9C8-573B-4526-90B2-144A8DFD6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8560" y="342901"/>
            <a:ext cx="10297144" cy="8572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ru-RU" sz="2500" dirty="0"/>
              <a:t>Storytelling </a:t>
            </a:r>
            <a:r>
              <a:rPr lang="ru-RU" altLang="ru-RU" sz="2500" dirty="0"/>
              <a:t>как способ повысить мотивацию и автономию </a:t>
            </a:r>
          </a:p>
        </p:txBody>
      </p:sp>
      <p:sp>
        <p:nvSpPr>
          <p:cNvPr id="39939" name="Объект 4">
            <a:extLst>
              <a:ext uri="{FF2B5EF4-FFF2-40B4-BE49-F238E27FC236}">
                <a16:creationId xmlns:a16="http://schemas.microsoft.com/office/drawing/2014/main" id="{A1BBAA55-F163-4174-B0F7-1B1E549F6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ru-RU" dirty="0"/>
              <a:t>Storytelling – </a:t>
            </a:r>
            <a:r>
              <a:rPr lang="ru-RU" altLang="ru-RU" dirty="0"/>
              <a:t>использование рассказа или создание рассказа с учеником в учебных целях. </a:t>
            </a:r>
          </a:p>
          <a:p>
            <a:pPr eaLnBrk="1" hangingPunct="1"/>
            <a:r>
              <a:rPr lang="en-US" altLang="ru-RU" dirty="0"/>
              <a:t>Storytelling </a:t>
            </a:r>
            <a:r>
              <a:rPr lang="ru-RU" altLang="ru-RU" dirty="0"/>
              <a:t>позволяет поместить учебный материал в значимый для ученика контекст, придать ему личностный смысл.</a:t>
            </a:r>
          </a:p>
          <a:p>
            <a:pPr eaLnBrk="1" hangingPunct="1"/>
            <a:r>
              <a:rPr lang="ru-RU" altLang="ru-RU" dirty="0"/>
              <a:t>Рассказ – естественная деятельность ребенка (как восприятие, так и создание)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62D622-CEFA-4205-AB88-89216F2C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dirty="0"/>
              <a:t>«Как научиться читать по-английски»</a:t>
            </a:r>
          </a:p>
        </p:txBody>
      </p:sp>
      <p:pic>
        <p:nvPicPr>
          <p:cNvPr id="40963" name="Содержимое 4" descr="583.jpg">
            <a:extLst>
              <a:ext uri="{FF2B5EF4-FFF2-40B4-BE49-F238E27FC236}">
                <a16:creationId xmlns:a16="http://schemas.microsoft.com/office/drawing/2014/main" id="{CB74ACBA-5AE4-443B-B8D2-901C6F7AD22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069383"/>
            <a:ext cx="2464594" cy="3394472"/>
          </a:xfrm>
        </p:spPr>
      </p:pic>
      <p:sp>
        <p:nvSpPr>
          <p:cNvPr id="4" name="Содержимое 3">
            <a:extLst>
              <a:ext uri="{FF2B5EF4-FFF2-40B4-BE49-F238E27FC236}">
                <a16:creationId xmlns:a16="http://schemas.microsoft.com/office/drawing/2014/main" id="{F9C96FE6-1B90-4DFD-B7C5-A8E425F0F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1920" y="1063229"/>
            <a:ext cx="4834880" cy="3531394"/>
          </a:xfrm>
        </p:spPr>
        <p:txBody>
          <a:bodyPr rtlCol="0">
            <a:normAutofit fontScale="55000" lnSpcReduction="20000"/>
          </a:bodyPr>
          <a:lstStyle/>
          <a:p>
            <a:pPr>
              <a:defRPr/>
            </a:pPr>
            <a:r>
              <a:rPr lang="ru-RU" dirty="0"/>
              <a:t>Авторская система обучения;</a:t>
            </a:r>
          </a:p>
          <a:p>
            <a:pPr>
              <a:defRPr/>
            </a:pPr>
            <a:r>
              <a:rPr lang="ru-RU" dirty="0"/>
              <a:t>Подробные объяснения правил чтения, которые закрепляются в упражнениях, помогающих не только усвоить правила чтения, но и запомнить новые слова и расширить словарный запас. </a:t>
            </a:r>
          </a:p>
          <a:p>
            <a:pPr>
              <a:defRPr/>
            </a:pPr>
            <a:r>
              <a:rPr lang="ru-RU" dirty="0"/>
              <a:t>На каждом занятии дети также открывают для себя удивительный мир Великобритании, знакомясь с ее культурой, традициями, бытом.</a:t>
            </a:r>
          </a:p>
          <a:p>
            <a:pPr>
              <a:defRPr/>
            </a:pPr>
            <a:r>
              <a:rPr lang="ru-RU" dirty="0" err="1"/>
              <a:t>Аудиоприложение</a:t>
            </a:r>
            <a:r>
              <a:rPr lang="ru-RU" dirty="0"/>
              <a:t>, которое можно скачать по QR-коду с обложки книги или по ссылке: </a:t>
            </a:r>
            <a:r>
              <a:rPr lang="ru-RU" dirty="0">
                <a:hlinkClick r:id="rId3"/>
              </a:rPr>
              <a:t>http://audio.neteducom.com/books/47/</a:t>
            </a:r>
            <a:r>
              <a:rPr lang="ru-RU" dirty="0"/>
              <a:t>, содержит образцы произношения звуков, слов, словосочетаний, предложений, текстов, ответы к заданиям для самопроверки, а также стихи и песни.</a:t>
            </a:r>
          </a:p>
          <a:p>
            <a:pPr>
              <a:defRPr/>
            </a:pPr>
            <a:r>
              <a:rPr lang="ru-RU" dirty="0"/>
              <a:t>Авторы: М. Ю. Кауфман, К.И. Кауфман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E9C39-EF92-44F1-BF3E-0CFEE32CE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7494"/>
            <a:ext cx="8496944" cy="58340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500" dirty="0"/>
              <a:t>«Как научиться читать по-английски»</a:t>
            </a:r>
          </a:p>
        </p:txBody>
      </p:sp>
      <p:pic>
        <p:nvPicPr>
          <p:cNvPr id="41987" name="Picture 2">
            <a:extLst>
              <a:ext uri="{FF2B5EF4-FFF2-40B4-BE49-F238E27FC236}">
                <a16:creationId xmlns:a16="http://schemas.microsoft.com/office/drawing/2014/main" id="{DA9FDCF1-FAE6-4DF0-889A-DCEF84A24C6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5210" y="771617"/>
            <a:ext cx="2946562" cy="4032382"/>
          </a:xfrm>
        </p:spPr>
      </p:pic>
      <p:pic>
        <p:nvPicPr>
          <p:cNvPr id="41988" name="Picture 3">
            <a:extLst>
              <a:ext uri="{FF2B5EF4-FFF2-40B4-BE49-F238E27FC236}">
                <a16:creationId xmlns:a16="http://schemas.microsoft.com/office/drawing/2014/main" id="{2085E1E3-6CF9-4EDA-A871-4EC341BE97A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4118" y="765418"/>
            <a:ext cx="2981221" cy="403858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74DB7F-D4DB-4607-91C1-51AD6AA3F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9502"/>
            <a:ext cx="8568952" cy="493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500" dirty="0"/>
              <a:t>«Как научиться читать по-английски»</a:t>
            </a:r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89B8D693-75B5-491F-B0A3-F77BA8ACC6A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915566"/>
            <a:ext cx="2833572" cy="3857974"/>
          </a:xfrm>
        </p:spPr>
      </p:pic>
      <p:pic>
        <p:nvPicPr>
          <p:cNvPr id="43012" name="Picture 3">
            <a:extLst>
              <a:ext uri="{FF2B5EF4-FFF2-40B4-BE49-F238E27FC236}">
                <a16:creationId xmlns:a16="http://schemas.microsoft.com/office/drawing/2014/main" id="{F44B9D72-1E2E-47C9-B4CD-D41E216541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915566"/>
            <a:ext cx="2677973" cy="368418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4286D01-07A5-4072-9DC4-B4F8E0232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494"/>
            <a:ext cx="8712968" cy="52982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500" dirty="0"/>
              <a:t>«Как научиться читать по-английски»</a:t>
            </a:r>
          </a:p>
        </p:txBody>
      </p:sp>
      <p:pic>
        <p:nvPicPr>
          <p:cNvPr id="7" name="Содержимое 3" descr="p_24-25 .jpg">
            <a:extLst>
              <a:ext uri="{FF2B5EF4-FFF2-40B4-BE49-F238E27FC236}">
                <a16:creationId xmlns:a16="http://schemas.microsoft.com/office/drawing/2014/main" id="{AA55FC29-3839-4966-94C3-C2D7B2A04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6541" y="710354"/>
            <a:ext cx="6010918" cy="4133619"/>
          </a:xfrm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76410-3C79-4209-A0E2-96F811837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62046"/>
            <a:ext cx="8568952" cy="52982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500" dirty="0"/>
              <a:t>«Как научиться читать по-английски»</a:t>
            </a:r>
          </a:p>
        </p:txBody>
      </p:sp>
      <p:pic>
        <p:nvPicPr>
          <p:cNvPr id="4" name="Содержимое 4" descr="p_52-53 .jpg">
            <a:extLst>
              <a:ext uri="{FF2B5EF4-FFF2-40B4-BE49-F238E27FC236}">
                <a16:creationId xmlns:a16="http://schemas.microsoft.com/office/drawing/2014/main" id="{3438C1DA-ACBA-4EB7-8FAC-9F266506B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5676" y="891874"/>
            <a:ext cx="5832648" cy="4011026"/>
          </a:xfrm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BBEBC3-142A-4A52-A3FA-45922FC5B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65202"/>
            <a:ext cx="8496944" cy="475059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500" dirty="0"/>
              <a:t>«Как научиться читать по-английски»</a:t>
            </a:r>
          </a:p>
        </p:txBody>
      </p:sp>
      <p:pic>
        <p:nvPicPr>
          <p:cNvPr id="4" name="Содержимое 3" descr="p_92-93 .jpg">
            <a:extLst>
              <a:ext uri="{FF2B5EF4-FFF2-40B4-BE49-F238E27FC236}">
                <a16:creationId xmlns:a16="http://schemas.microsoft.com/office/drawing/2014/main" id="{6E2D41FE-DC5C-4C09-ADE2-9044B4696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5417" y="843558"/>
            <a:ext cx="5848901" cy="4022202"/>
          </a:xfrm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20004-AF9B-43E4-9A05-F1AD7266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05979"/>
            <a:ext cx="8784976" cy="857250"/>
          </a:xfrm>
        </p:spPr>
        <p:txBody>
          <a:bodyPr>
            <a:noAutofit/>
          </a:bodyPr>
          <a:lstStyle/>
          <a:p>
            <a:r>
              <a:rPr lang="ru-RU" sz="3600" dirty="0"/>
              <a:t>Чтение с пониманием в начальной школе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E597EF2-95BB-429C-9E7A-DE4CF399C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91630"/>
            <a:ext cx="1810693" cy="2489703"/>
          </a:xfrm>
        </p:spPr>
      </p:pic>
      <p:pic>
        <p:nvPicPr>
          <p:cNvPr id="7" name="Рисунок 6" descr="Изображение выглядит как текст, транспорт, фургон&#10;&#10;Автоматически созданное описание">
            <a:extLst>
              <a:ext uri="{FF2B5EF4-FFF2-40B4-BE49-F238E27FC236}">
                <a16:creationId xmlns:a16="http://schemas.microsoft.com/office/drawing/2014/main" id="{651AD16F-5F83-4D44-8621-F23D2A2AD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491630"/>
            <a:ext cx="1810693" cy="2453489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EC96CF18-E6CA-4E82-AC00-E745261E38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91630"/>
            <a:ext cx="1911580" cy="263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26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665263C0-843C-43C3-B6E1-668601FA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Что такое «уметь читать»?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ACBE1E22-87EA-42CE-8F1A-3062E8B43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250" dirty="0"/>
              <a:t>Читать вслух, с правильным произношением, ритмом и интонацией – техника чтения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50" dirty="0"/>
              <a:t>Читать с извлечением информации с различными целями</a:t>
            </a:r>
          </a:p>
          <a:p>
            <a:pPr eaLnBrk="1" hangingPunct="1"/>
            <a:endParaRPr lang="ru-RU" altLang="ru-RU" sz="2250" dirty="0"/>
          </a:p>
          <a:p>
            <a:pPr eaLnBrk="1" hangingPunct="1">
              <a:lnSpc>
                <a:spcPct val="90000"/>
              </a:lnSpc>
            </a:pPr>
            <a:r>
              <a:rPr lang="ru-RU" altLang="ru-RU" sz="2250" dirty="0"/>
              <a:t>Разные виды чтения требуют разных приемов для обучения.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37122-9702-49CA-90C8-E242A0E34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Stories by Anna Taylor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DC2394-54B1-4D81-B513-1C4DA685D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Короткие добрые рассказы</a:t>
            </a:r>
          </a:p>
          <a:p>
            <a:r>
              <a:rPr lang="ru-RU" dirty="0"/>
              <a:t>Книга 1 – только </a:t>
            </a:r>
            <a:r>
              <a:rPr lang="en-US" dirty="0"/>
              <a:t>Present Simple</a:t>
            </a:r>
          </a:p>
          <a:p>
            <a:pPr>
              <a:lnSpc>
                <a:spcPct val="110000"/>
              </a:lnSpc>
            </a:pPr>
            <a:r>
              <a:rPr lang="ru-RU" dirty="0"/>
              <a:t>Книга 2 – </a:t>
            </a:r>
            <a:r>
              <a:rPr lang="en-US" dirty="0"/>
              <a:t>Present Simple + Past Simple</a:t>
            </a:r>
          </a:p>
          <a:p>
            <a:r>
              <a:rPr lang="ru-RU" dirty="0"/>
              <a:t>Книга 3 - </a:t>
            </a:r>
            <a:r>
              <a:rPr lang="en-US" dirty="0"/>
              <a:t>Present Simple + Past Simple + Future Simple + Present Continuous</a:t>
            </a:r>
          </a:p>
          <a:p>
            <a:r>
              <a:rPr lang="ru-RU" dirty="0"/>
              <a:t>Система упражнений</a:t>
            </a:r>
          </a:p>
        </p:txBody>
      </p:sp>
    </p:spTree>
    <p:extLst>
      <p:ext uri="{BB962C8B-B14F-4D97-AF65-F5344CB8AC3E}">
        <p14:creationId xmlns:p14="http://schemas.microsoft.com/office/powerpoint/2010/main" val="1459442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60DAEC61-D8AD-44DD-B0BD-2C51BD784F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301241"/>
            <a:ext cx="4038600" cy="3191893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270CC7E9-C646-4681-9DE8-50865CED7A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66336" y="1200150"/>
            <a:ext cx="2602328" cy="3394075"/>
          </a:xfrm>
        </p:spPr>
      </p:pic>
    </p:spTree>
    <p:extLst>
      <p:ext uri="{BB962C8B-B14F-4D97-AF65-F5344CB8AC3E}">
        <p14:creationId xmlns:p14="http://schemas.microsoft.com/office/powerpoint/2010/main" val="2074925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28E8AFA3-133B-4582-9B80-C1FF1647FA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4983" y="555526"/>
            <a:ext cx="3177774" cy="4248472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B8068B1D-75F3-4C07-8107-30DF8D9A00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41243" y="544075"/>
            <a:ext cx="3177774" cy="4269247"/>
          </a:xfrm>
        </p:spPr>
      </p:pic>
    </p:spTree>
    <p:extLst>
      <p:ext uri="{BB962C8B-B14F-4D97-AF65-F5344CB8AC3E}">
        <p14:creationId xmlns:p14="http://schemas.microsoft.com/office/powerpoint/2010/main" val="1485044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D9B07829-F06A-4588-AD5E-5A8F686C82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8778" y="483518"/>
            <a:ext cx="3112783" cy="4110707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C8D4B126-847F-4A81-BBE5-A1269A9D5F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13406" y="771551"/>
            <a:ext cx="3694014" cy="3822676"/>
          </a:xfrm>
        </p:spPr>
      </p:pic>
    </p:spTree>
    <p:extLst>
      <p:ext uri="{BB962C8B-B14F-4D97-AF65-F5344CB8AC3E}">
        <p14:creationId xmlns:p14="http://schemas.microsoft.com/office/powerpoint/2010/main" val="5989507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10C3B46-C41C-4235-A154-09B5243A1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308610"/>
            <a:ext cx="8348474" cy="829818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z="2700" dirty="0"/>
              <a:t>Ю. А. Левченко. Английский через сказку</a:t>
            </a:r>
            <a:endParaRPr lang="en-US" sz="27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40C72A9F-68AD-42DE-BAAD-353B78D391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5" r="-2" b="-2"/>
          <a:stretch/>
        </p:blipFill>
        <p:spPr>
          <a:xfrm>
            <a:off x="322325" y="1291442"/>
            <a:ext cx="2564892" cy="3390420"/>
          </a:xfrm>
          <a:prstGeom prst="rect">
            <a:avLst/>
          </a:prstGeo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9D2DA169-C641-45DC-BB08-FC15D47EAC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6"/>
          <a:stretch/>
        </p:blipFill>
        <p:spPr>
          <a:xfrm>
            <a:off x="3170128" y="1291442"/>
            <a:ext cx="2565447" cy="3390420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93A09AC-EE56-490A-83F2-5F229799BC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0153" y="1515618"/>
            <a:ext cx="2857306" cy="2969514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z="2000" dirty="0"/>
              <a:t>Сценарии</a:t>
            </a:r>
          </a:p>
          <a:p>
            <a:r>
              <a:rPr lang="ru-RU" sz="2000" dirty="0"/>
              <a:t>Система упражнений</a:t>
            </a:r>
          </a:p>
          <a:p>
            <a:r>
              <a:rPr lang="ru-RU" sz="2000" dirty="0"/>
              <a:t>Задания на развитие памяти </a:t>
            </a:r>
          </a:p>
          <a:p>
            <a:r>
              <a:rPr lang="ru-RU" sz="2000" dirty="0"/>
              <a:t>Иллюстрации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3610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7F961FC5-1B8F-4E8F-80DF-CED8126131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6016" y="627534"/>
            <a:ext cx="3089815" cy="4067769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D6414C87-F771-4300-9669-337D62995B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3568" y="627534"/>
            <a:ext cx="3181593" cy="406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629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7AFDFF96-E0F2-4474-BA9A-C450A03CB4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9592" y="555526"/>
            <a:ext cx="3285175" cy="4200201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1CBF01EC-5E73-4936-BBF3-13A0A2286B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4048" y="555526"/>
            <a:ext cx="3203908" cy="4217971"/>
          </a:xfrm>
        </p:spPr>
      </p:pic>
    </p:spTree>
    <p:extLst>
      <p:ext uri="{BB962C8B-B14F-4D97-AF65-F5344CB8AC3E}">
        <p14:creationId xmlns:p14="http://schemas.microsoft.com/office/powerpoint/2010/main" val="22281225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46A86171-EB3A-4B9D-B820-FB472C1B4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4489" y="771550"/>
            <a:ext cx="3075022" cy="3931514"/>
          </a:xfrm>
        </p:spPr>
      </p:pic>
    </p:spTree>
    <p:extLst>
      <p:ext uri="{BB962C8B-B14F-4D97-AF65-F5344CB8AC3E}">
        <p14:creationId xmlns:p14="http://schemas.microsoft.com/office/powerpoint/2010/main" val="1335437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57A0B-2C36-4FC8-B5C0-B5D175F68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Обучение письменной речи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448FE1-454F-4071-AAF7-27555175A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уровне букв и слов</a:t>
            </a:r>
          </a:p>
          <a:p>
            <a:r>
              <a:rPr lang="ru-RU" dirty="0"/>
              <a:t>На уровне небольших текстов</a:t>
            </a:r>
          </a:p>
        </p:txBody>
      </p:sp>
    </p:spTree>
    <p:extLst>
      <p:ext uri="{BB962C8B-B14F-4D97-AF65-F5344CB8AC3E}">
        <p14:creationId xmlns:p14="http://schemas.microsoft.com/office/powerpoint/2010/main" val="2448619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91114-F86B-4260-A176-AF0FFECF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Е.В. Русинова. Тренажер по письму.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115C795-9CB6-4491-9AEE-3D15BF7861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Тренировка написания букв и слов</a:t>
            </a:r>
          </a:p>
          <a:p>
            <a:r>
              <a:rPr lang="ru-RU" dirty="0"/>
              <a:t>Помощь в запоминании частотной лексики по темам начальной школы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1CBC5F7-334E-4232-B511-4C4A03ABF980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36" y="1268016"/>
            <a:ext cx="2704672" cy="342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7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AA54A4A2-3F6B-4CED-B046-4A25AEDB2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Подходы к обучению чтению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C363C0-0187-43AC-8D16-48DCACC80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/>
              <a:defRPr/>
            </a:pPr>
            <a:r>
              <a:rPr lang="ru-RU" dirty="0"/>
              <a:t>Звуко-буквенные соответствия </a:t>
            </a:r>
            <a:r>
              <a:rPr lang="en-US" dirty="0"/>
              <a:t>/ phonics </a:t>
            </a:r>
            <a:r>
              <a:rPr lang="ru-RU" dirty="0"/>
              <a:t>(несколько типов);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ru-RU" dirty="0"/>
              <a:t>Чтение методом целого слова</a:t>
            </a:r>
          </a:p>
          <a:p>
            <a:pPr marL="0" indent="0"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1E313-1077-4E07-8CF1-8E7E9E56B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Е.В. Русинова. Тренажер по письму.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A4C0383-F3D8-46B1-8928-0E08904E9C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1232" y="1369219"/>
            <a:ext cx="2441037" cy="3263504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D6456957-4484-457A-A3AD-68E1ED7F27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7671" y="1369219"/>
            <a:ext cx="2429159" cy="3263504"/>
          </a:xfrm>
        </p:spPr>
      </p:pic>
    </p:spTree>
    <p:extLst>
      <p:ext uri="{BB962C8B-B14F-4D97-AF65-F5344CB8AC3E}">
        <p14:creationId xmlns:p14="http://schemas.microsoft.com/office/powerpoint/2010/main" val="41107444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1E313-1077-4E07-8CF1-8E7E9E56B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Е.В. Русинова. Тренажер по письму.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6F89156-9911-4FE1-9060-A9C1757143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1232" y="1369219"/>
            <a:ext cx="2441037" cy="3263504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93F91152-3CCF-4F97-A25E-7927FBF3B0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7671" y="1369219"/>
            <a:ext cx="2429159" cy="3263504"/>
          </a:xfrm>
        </p:spPr>
      </p:pic>
    </p:spTree>
    <p:extLst>
      <p:ext uri="{BB962C8B-B14F-4D97-AF65-F5344CB8AC3E}">
        <p14:creationId xmlns:p14="http://schemas.microsoft.com/office/powerpoint/2010/main" val="39346742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AA439-9C3C-4771-BD32-ED324A110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Н.В. Михайлова. Учим английский алфавит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3478E28-2DB4-41AF-9EE2-EDA36BD22E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4543" y="1349120"/>
            <a:ext cx="2519738" cy="3349799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0262BAA2-1DCF-4768-A12D-EDB70BA5DD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Запоминаем буквы</a:t>
            </a:r>
          </a:p>
          <a:p>
            <a:r>
              <a:rPr lang="ru-RU" dirty="0"/>
              <a:t>Учимся работать со словарем</a:t>
            </a:r>
          </a:p>
          <a:p>
            <a:r>
              <a:rPr lang="ru-RU" dirty="0"/>
              <a:t>Узнаем и запоминаем слова</a:t>
            </a:r>
          </a:p>
          <a:p>
            <a:r>
              <a:rPr lang="ru-RU" dirty="0"/>
              <a:t>Составляем персонализированный словарик</a:t>
            </a:r>
          </a:p>
        </p:txBody>
      </p:sp>
    </p:spTree>
    <p:extLst>
      <p:ext uri="{BB962C8B-B14F-4D97-AF65-F5344CB8AC3E}">
        <p14:creationId xmlns:p14="http://schemas.microsoft.com/office/powerpoint/2010/main" val="367638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AA439-9C3C-4771-BD32-ED324A110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27713"/>
          </a:xfrm>
        </p:spPr>
        <p:txBody>
          <a:bodyPr>
            <a:normAutofit/>
          </a:bodyPr>
          <a:lstStyle/>
          <a:p>
            <a:r>
              <a:rPr lang="ru-RU" sz="2500" dirty="0"/>
              <a:t>Н.В. Михайлова. Учим английский алфавит 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3082D7CB-BCD0-4B2A-9207-C5933F9340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90337" y="1121237"/>
            <a:ext cx="2690288" cy="362751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18DD095A-A2AA-46A2-98B0-76D3D49A7F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59632" y="1068751"/>
            <a:ext cx="2762701" cy="3680001"/>
          </a:xfrm>
        </p:spPr>
      </p:pic>
    </p:spTree>
    <p:extLst>
      <p:ext uri="{BB962C8B-B14F-4D97-AF65-F5344CB8AC3E}">
        <p14:creationId xmlns:p14="http://schemas.microsoft.com/office/powerpoint/2010/main" val="25169464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8F2ED-6A3E-4603-AC84-2A688E684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Обучение письменной речи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7ABA598-EE18-4AFE-BF55-B7C251BF4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На уровне предложения: дать ученикам список глаголов (например, </a:t>
            </a:r>
            <a:r>
              <a:rPr lang="en-US" dirty="0"/>
              <a:t>to see, to eat, to get, to give </a:t>
            </a:r>
            <a:r>
              <a:rPr lang="en-US" dirty="0" err="1"/>
              <a:t>etc</a:t>
            </a:r>
            <a:r>
              <a:rPr lang="en-US" dirty="0"/>
              <a:t>) </a:t>
            </a:r>
            <a:r>
              <a:rPr lang="ru-RU" dirty="0"/>
              <a:t>и попросить написать по 1 правдивому предложению о себе с </a:t>
            </a:r>
            <a:r>
              <a:rPr lang="ru-RU" dirty="0" err="1"/>
              <a:t>кадым</a:t>
            </a:r>
            <a:r>
              <a:rPr lang="ru-RU" dirty="0"/>
              <a:t> из глаголов. Затем собираем листки, перемешиваем, читаем предложения и предлагаем классу угадать автора.</a:t>
            </a:r>
          </a:p>
        </p:txBody>
      </p:sp>
    </p:spTree>
    <p:extLst>
      <p:ext uri="{BB962C8B-B14F-4D97-AF65-F5344CB8AC3E}">
        <p14:creationId xmlns:p14="http://schemas.microsoft.com/office/powerpoint/2010/main" val="7074084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8F2ED-6A3E-4603-AC84-2A688E684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Обучение письменной речи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7ABA598-EE18-4AFE-BF55-B7C251BF4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Пишем на доске короткое простое предложение, например </a:t>
            </a:r>
            <a:r>
              <a:rPr lang="en-US" dirty="0"/>
              <a:t>I have a cat. </a:t>
            </a:r>
            <a:r>
              <a:rPr lang="ru-RU" dirty="0"/>
              <a:t>Ученики по</a:t>
            </a:r>
            <a:r>
              <a:rPr lang="en-US" dirty="0"/>
              <a:t> </a:t>
            </a:r>
            <a:r>
              <a:rPr lang="ru-RU" dirty="0"/>
              <a:t>очереди подходят и вписывают по 1 дополнительному слову в предложение, например </a:t>
            </a:r>
            <a:r>
              <a:rPr lang="en-US" dirty="0"/>
              <a:t>I have a </a:t>
            </a:r>
            <a:r>
              <a:rPr lang="en-US" i="1" dirty="0"/>
              <a:t>big </a:t>
            </a:r>
            <a:r>
              <a:rPr lang="en-US" dirty="0"/>
              <a:t>cat.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6380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DA4DE6-7D23-4A2D-A6FA-44A53C8F0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Обучение письменной речи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D7C95F-EAFF-4ECE-B2DE-3842E07FF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Пишем диалог: один ученик пишет первую реплику, следующий – ответную, следующий – следующую и т.д. </a:t>
            </a:r>
          </a:p>
        </p:txBody>
      </p:sp>
    </p:spTree>
    <p:extLst>
      <p:ext uri="{BB962C8B-B14F-4D97-AF65-F5344CB8AC3E}">
        <p14:creationId xmlns:p14="http://schemas.microsoft.com/office/powerpoint/2010/main" val="9936196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9B8EAE4-BA07-4BD7-8A0B-59490FF89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Обучение письменной речи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B6C352F-5146-4C53-B09D-6393E6639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Создаем описание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На карточках пишем названия предметов</a:t>
            </a:r>
            <a:r>
              <a:rPr lang="en-US" dirty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Ученики вытягивают по карточке и пишут 5 предложений о предмете (описаний), не называя его. В качестве опоры используем банк слов по категориям (цвета, материалы, фактура и т.п.). 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Ученики зачитывают получившиеся описания вслух. Задача одноклассников – назвать что написано.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07274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6727C-C79A-4186-B922-588DDD097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Обучение письменной речи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08847E-12B5-4BE9-844D-5C9F48C79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Пишем рекламу любимой игрушки, еды, гаджета и т.д. Опора на вопросы:</a:t>
            </a:r>
          </a:p>
          <a:p>
            <a:r>
              <a:rPr lang="en-US" dirty="0"/>
              <a:t>What can you use it for? Where can you find it? Why is it good?..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6896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678CF7-57EB-46BB-8C0B-6311316F9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Где найти учебные пособия издательства Титул»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2204CC-B423-4E32-A88F-3400F1F5C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www.ozon.ru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www.wildberries.ru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www.englishteachers.ru</a:t>
            </a:r>
            <a:endParaRPr lang="en-US" dirty="0"/>
          </a:p>
          <a:p>
            <a:r>
              <a:rPr lang="en-US" dirty="0">
                <a:hlinkClick r:id="rId5"/>
              </a:rPr>
              <a:t>www.my-shop.ru</a:t>
            </a:r>
            <a:endParaRPr lang="en-US" dirty="0"/>
          </a:p>
          <a:p>
            <a:r>
              <a:rPr lang="ru-RU" dirty="0"/>
              <a:t>Во </a:t>
            </a:r>
            <a:r>
              <a:rPr lang="ru-RU" dirty="0" err="1"/>
              <a:t>всх</a:t>
            </a:r>
            <a:r>
              <a:rPr lang="ru-RU" dirty="0"/>
              <a:t> хороших книжных магазинах</a:t>
            </a:r>
          </a:p>
        </p:txBody>
      </p:sp>
    </p:spTree>
    <p:extLst>
      <p:ext uri="{BB962C8B-B14F-4D97-AF65-F5344CB8AC3E}">
        <p14:creationId xmlns:p14="http://schemas.microsoft.com/office/powerpoint/2010/main" val="1901419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C8EC7-DA35-4DD4-8FAC-460C71285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ru-RU" sz="3600" dirty="0"/>
              <a:t>Метод </a:t>
            </a:r>
            <a:r>
              <a:rPr lang="ru-RU" sz="3600" dirty="0" err="1"/>
              <a:t>звуко-буквенных</a:t>
            </a:r>
            <a:r>
              <a:rPr lang="ru-RU" sz="3600" dirty="0"/>
              <a:t> соответствий</a:t>
            </a:r>
          </a:p>
        </p:txBody>
      </p:sp>
      <p:sp>
        <p:nvSpPr>
          <p:cNvPr id="20483" name="Содержимое 2">
            <a:extLst>
              <a:ext uri="{FF2B5EF4-FFF2-40B4-BE49-F238E27FC236}">
                <a16:creationId xmlns:a16="http://schemas.microsoft.com/office/drawing/2014/main" id="{00A5818C-EA11-4B55-81B3-D214D49B5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ru-RU" dirty="0"/>
              <a:t>Phonics </a:t>
            </a:r>
            <a:r>
              <a:rPr lang="ru-RU" altLang="ru-RU" dirty="0"/>
              <a:t>и метод звуко-буквенных соответствий – есть ли разница?</a:t>
            </a:r>
          </a:p>
          <a:p>
            <a:pPr eaLnBrk="1" hangingPunct="1">
              <a:lnSpc>
                <a:spcPct val="120000"/>
              </a:lnSpc>
            </a:pPr>
            <a:r>
              <a:rPr lang="ru-RU" altLang="ru-RU" dirty="0"/>
              <a:t>Если идем </a:t>
            </a:r>
            <a:r>
              <a:rPr lang="ru-RU" altLang="ru-RU" b="1" dirty="0"/>
              <a:t>от звука к букве </a:t>
            </a:r>
            <a:r>
              <a:rPr lang="ru-RU" altLang="ru-RU" dirty="0"/>
              <a:t>и учим «сливать» звуки в слова, то это </a:t>
            </a:r>
            <a:r>
              <a:rPr lang="en-US" altLang="ru-RU" dirty="0"/>
              <a:t>blended phonics (US) / synthetic phonics (UK);</a:t>
            </a:r>
          </a:p>
          <a:p>
            <a:pPr eaLnBrk="1" hangingPunct="1"/>
            <a:r>
              <a:rPr lang="ru-RU" altLang="ru-RU" dirty="0"/>
              <a:t>Если идем </a:t>
            </a:r>
            <a:r>
              <a:rPr lang="ru-RU" altLang="ru-RU" b="1" dirty="0"/>
              <a:t>от буквы к звуку </a:t>
            </a:r>
            <a:r>
              <a:rPr lang="ru-RU" altLang="ru-RU" dirty="0"/>
              <a:t>и учим как могут читаться одни и те же буквы, то это </a:t>
            </a:r>
            <a:r>
              <a:rPr lang="en-US" altLang="ru-RU" dirty="0"/>
              <a:t>analytical phonics</a:t>
            </a:r>
            <a:r>
              <a:rPr lang="ru-RU" altLang="ru-RU" dirty="0"/>
              <a:t> (Россия).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752" y="3147814"/>
            <a:ext cx="3960440" cy="36004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  <a:endParaRPr lang="ru-RU" sz="1800" dirty="0">
              <a:solidFill>
                <a:srgbClr val="CE4A1F"/>
              </a:solidFill>
              <a:latin typeface="Roboto Black"/>
              <a:cs typeface="Roboto Black"/>
            </a:endParaRPr>
          </a:p>
        </p:txBody>
      </p:sp>
      <p:pic>
        <p:nvPicPr>
          <p:cNvPr id="5" name="Изображение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290230"/>
            <a:ext cx="1872208" cy="417424"/>
          </a:xfrm>
          <a:prstGeom prst="rect">
            <a:avLst/>
          </a:prstGeom>
        </p:spPr>
      </p:pic>
      <p:pic>
        <p:nvPicPr>
          <p:cNvPr id="6" name="Изображение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1290230"/>
            <a:ext cx="1872208" cy="417424"/>
          </a:xfrm>
          <a:prstGeom prst="rect">
            <a:avLst/>
          </a:prstGeom>
        </p:spPr>
      </p:pic>
      <p:pic>
        <p:nvPicPr>
          <p:cNvPr id="8" name="Изображение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104" y="1290230"/>
            <a:ext cx="1872208" cy="417424"/>
          </a:xfrm>
          <a:prstGeom prst="rect">
            <a:avLst/>
          </a:prstGeom>
        </p:spPr>
      </p:pic>
      <p:pic>
        <p:nvPicPr>
          <p:cNvPr id="9" name="Изображение 8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1760" y="2010310"/>
            <a:ext cx="1872208" cy="417424"/>
          </a:xfrm>
          <a:prstGeom prst="rect">
            <a:avLst/>
          </a:prstGeom>
        </p:spPr>
      </p:pic>
      <p:pic>
        <p:nvPicPr>
          <p:cNvPr id="10" name="Изображение 9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8024" y="2010310"/>
            <a:ext cx="1872208" cy="417424"/>
          </a:xfrm>
          <a:prstGeom prst="rect">
            <a:avLst/>
          </a:prstGeom>
        </p:spPr>
      </p:pic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27784" y="3723878"/>
            <a:ext cx="504056" cy="504056"/>
          </a:xfrm>
          <a:prstGeom prst="rect">
            <a:avLst/>
          </a:prstGeom>
        </p:spPr>
      </p:pic>
      <p:pic>
        <p:nvPicPr>
          <p:cNvPr id="12" name="Изображение 11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03948" y="3723878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65866" y="3723878"/>
            <a:ext cx="504056" cy="504056"/>
          </a:xfrm>
          <a:prstGeom prst="rect">
            <a:avLst/>
          </a:prstGeom>
        </p:spPr>
      </p:pic>
      <p:pic>
        <p:nvPicPr>
          <p:cNvPr id="14" name="Изображение 13">
            <a:hlinkClick r:id="rId18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42030" y="3723878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20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80112" y="3723878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3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3B0D4391-D7FF-4D13-A0B6-8F81CE441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/>
              <a:t>Blended / synthetic phonics</a:t>
            </a:r>
            <a:endParaRPr lang="ru-RU" altLang="ru-RU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C8A35DE5-CE86-47C7-8261-FC70238FD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85763" indent="-385763">
              <a:buFont typeface="+mj-lt"/>
              <a:buAutoNum type="arabicPeriod"/>
              <a:defRPr/>
            </a:pPr>
            <a:r>
              <a:rPr lang="ru-RU" dirty="0"/>
              <a:t>Знакомим детей с названиями букв и звуками;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ru-RU" dirty="0"/>
              <a:t>Учим читать и «сливать» слова из двух букв;</a:t>
            </a:r>
          </a:p>
          <a:p>
            <a:pPr marL="385763" indent="-385763">
              <a:lnSpc>
                <a:spcPct val="110000"/>
              </a:lnSpc>
              <a:buFont typeface="+mj-lt"/>
              <a:buAutoNum type="arabicPeriod"/>
              <a:defRPr/>
            </a:pPr>
            <a:r>
              <a:rPr lang="ru-RU" dirty="0"/>
              <a:t>Учим читать и «сливать» слова из трех букв;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ru-RU" dirty="0"/>
              <a:t>Учим читать и «сливать» слова из четырех букв.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ru-RU" dirty="0"/>
              <a:t>Используются карточки с картинками и словами (например,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/>
              <a:t> is for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/>
              <a:t>izard)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88DB915F-23E3-4B10-859E-DBCD5BF8D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/>
              <a:t>Blended / synthetic phonics</a:t>
            </a:r>
            <a:endParaRPr lang="ru-RU" altLang="ru-RU"/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id="{DBA91827-7A67-4D6B-AEBC-DAB9117C02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1560" y="1200150"/>
          <a:ext cx="7488830" cy="1731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88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8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88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88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88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88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88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7721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a-t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-t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o-n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-f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b-e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m-e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n-o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w-e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-n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h-e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21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c-a-t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s-a-t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m-a-t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f-a-t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p-a-t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r-a-t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c-a-r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g-o-d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m-e-n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21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f-l-a-t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p-l-a-t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t-h-a-t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s-p-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-t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s-l-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-t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s-k-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-t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00" marB="343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5C354510-9BA5-484B-9842-2EA4F3562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/>
              <a:t>Blended phonics</a:t>
            </a:r>
            <a:endParaRPr lang="ru-RU" altLang="ru-RU"/>
          </a:p>
        </p:txBody>
      </p:sp>
      <p:sp>
        <p:nvSpPr>
          <p:cNvPr id="23555" name="Объект 2">
            <a:extLst>
              <a:ext uri="{FF2B5EF4-FFF2-40B4-BE49-F238E27FC236}">
                <a16:creationId xmlns:a16="http://schemas.microsoft.com/office/drawing/2014/main" id="{105AEE19-72C7-40F6-AA88-ED1A01DD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51310"/>
            <a:ext cx="8229600" cy="3643313"/>
          </a:xfrm>
        </p:spPr>
        <p:txBody>
          <a:bodyPr/>
          <a:lstStyle/>
          <a:p>
            <a:pPr eaLnBrk="1" hangingPunct="1"/>
            <a:r>
              <a:rPr lang="ru-RU" altLang="ru-RU" sz="2100" dirty="0"/>
              <a:t>Важно! Произносить именно звуки, не названия букв. Звуки должны звучать точно так же, как они звучат в слове, без посторонних отзвуков </a:t>
            </a:r>
            <a:r>
              <a:rPr lang="en-US" altLang="ru-RU" sz="2100" dirty="0"/>
              <a:t>([t]</a:t>
            </a:r>
            <a:r>
              <a:rPr lang="ru-RU" altLang="ru-RU" sz="2100" dirty="0"/>
              <a:t>, а не </a:t>
            </a:r>
            <a:r>
              <a:rPr lang="en-US" altLang="ru-RU" sz="2100" dirty="0" err="1"/>
              <a:t>tuh</a:t>
            </a:r>
            <a:r>
              <a:rPr lang="en-US" altLang="ru-RU" sz="2100" dirty="0"/>
              <a:t>, [d], </a:t>
            </a:r>
            <a:r>
              <a:rPr lang="ru-RU" altLang="ru-RU" sz="2100" dirty="0"/>
              <a:t>а не </a:t>
            </a:r>
            <a:r>
              <a:rPr lang="en-US" altLang="ru-RU" sz="2100" dirty="0"/>
              <a:t>duh)</a:t>
            </a:r>
            <a:endParaRPr lang="ru-RU" altLang="ru-RU" sz="2100" dirty="0"/>
          </a:p>
          <a:p>
            <a:pPr eaLnBrk="1" hangingPunct="1"/>
            <a:r>
              <a:rPr lang="ru-RU" altLang="ru-RU" sz="2100" dirty="0"/>
              <a:t>Звуки можно произносить как по отдельности, так и по типичным сочетаниям, постепенно сливая их в слово (</a:t>
            </a:r>
            <a:r>
              <a:rPr lang="en-US" altLang="ru-RU" sz="2100" dirty="0"/>
              <a:t>blending)</a:t>
            </a:r>
            <a:endParaRPr lang="ru-RU" altLang="ru-RU" sz="2100" dirty="0"/>
          </a:p>
          <a:p>
            <a:pPr eaLnBrk="1" hangingPunct="1"/>
            <a:r>
              <a:rPr lang="ru-RU" altLang="ru-RU" sz="2100" dirty="0"/>
              <a:t>Пример урока: </a:t>
            </a:r>
            <a:r>
              <a:rPr lang="en-US" altLang="ru-RU" sz="1200" u="sng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https://www.youtube.com/watch?v=BbS7KfgZ30s</a:t>
            </a:r>
            <a:endParaRPr lang="ru-RU" alt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774C693F-D9C4-4105-AC70-F3DED0BB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Что можно использовать? </a:t>
            </a:r>
          </a:p>
        </p:txBody>
      </p:sp>
      <p:sp>
        <p:nvSpPr>
          <p:cNvPr id="24579" name="Объект 2">
            <a:extLst>
              <a:ext uri="{FF2B5EF4-FFF2-40B4-BE49-F238E27FC236}">
                <a16:creationId xmlns:a16="http://schemas.microsoft.com/office/drawing/2014/main" id="{DA13D825-6CE4-4642-ADC1-2FAF597D1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Тренажеры по чтению Е.В. </a:t>
            </a:r>
            <a:r>
              <a:rPr lang="ru-RU" altLang="ru-RU" dirty="0" err="1"/>
              <a:t>Русиновой</a:t>
            </a:r>
            <a:r>
              <a:rPr lang="ru-RU" altLang="ru-RU" dirty="0"/>
              <a:t>: «Буквы и звуки» и «Слова и фразы».</a:t>
            </a:r>
          </a:p>
          <a:p>
            <a:pPr eaLnBrk="1" hangingPunct="1"/>
            <a:r>
              <a:rPr lang="ru-RU" altLang="ru-RU" dirty="0"/>
              <a:t>«Как читать на «пять»» Е.В. Журавлевой, Д.М. Тимушевой</a:t>
            </a:r>
          </a:p>
          <a:p>
            <a:pPr eaLnBrk="1" hangingPunct="1"/>
            <a:r>
              <a:rPr lang="ru-RU" altLang="ru-RU" dirty="0"/>
              <a:t>«Как научиться читать по-английски» К.И. Кауфман, М.Ю. Кауфман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1222</Words>
  <Application>Microsoft Office PowerPoint</Application>
  <PresentationFormat>Экран (16:9)</PresentationFormat>
  <Paragraphs>145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6" baseType="lpstr">
      <vt:lpstr>Arial</vt:lpstr>
      <vt:lpstr>Calibri</vt:lpstr>
      <vt:lpstr>Roboto</vt:lpstr>
      <vt:lpstr>Roboto Black</vt:lpstr>
      <vt:lpstr>Times New Roman</vt:lpstr>
      <vt:lpstr>Тема Office</vt:lpstr>
      <vt:lpstr>Приемы и ресурсы для обучения чтению и письму в начальной школе</vt:lpstr>
      <vt:lpstr>Что такое «чтение»</vt:lpstr>
      <vt:lpstr>Что такое «уметь читать»?</vt:lpstr>
      <vt:lpstr>Подходы к обучению чтению</vt:lpstr>
      <vt:lpstr>Метод звуко-буквенных соответствий</vt:lpstr>
      <vt:lpstr>Blended / synthetic phonics</vt:lpstr>
      <vt:lpstr>Blended / synthetic phonics</vt:lpstr>
      <vt:lpstr>Blended phonics</vt:lpstr>
      <vt:lpstr>Что можно использовать? </vt:lpstr>
      <vt:lpstr>Тренажер по чтению</vt:lpstr>
      <vt:lpstr>Тренажер по чтению</vt:lpstr>
      <vt:lpstr>Тренажер по чтению</vt:lpstr>
      <vt:lpstr>Тренажер по чтению</vt:lpstr>
      <vt:lpstr>Тренажер по чтению</vt:lpstr>
      <vt:lpstr>«Тренажер по чтению. Слова и фразы». Е. Русинова</vt:lpstr>
      <vt:lpstr>Analytical phonics</vt:lpstr>
      <vt:lpstr>Как читать на «пять»</vt:lpstr>
      <vt:lpstr>Как читать на «пять»</vt:lpstr>
      <vt:lpstr>Как читать на «пять»</vt:lpstr>
      <vt:lpstr>Алфавитные карточки</vt:lpstr>
      <vt:lpstr>Алфавитные карточки</vt:lpstr>
      <vt:lpstr>Storytelling как способ повысить мотивацию и автономию </vt:lpstr>
      <vt:lpstr>«Как научиться читать по-английски»</vt:lpstr>
      <vt:lpstr>«Как научиться читать по-английски»</vt:lpstr>
      <vt:lpstr>«Как научиться читать по-английски»</vt:lpstr>
      <vt:lpstr>«Как научиться читать по-английски»</vt:lpstr>
      <vt:lpstr>«Как научиться читать по-английски»</vt:lpstr>
      <vt:lpstr>«Как научиться читать по-английски»</vt:lpstr>
      <vt:lpstr>Чтение с пониманием в начальной школе</vt:lpstr>
      <vt:lpstr>Easy Stories by Anna Taylor</vt:lpstr>
      <vt:lpstr>Презентация PowerPoint</vt:lpstr>
      <vt:lpstr>Презентация PowerPoint</vt:lpstr>
      <vt:lpstr>Презентация PowerPoint</vt:lpstr>
      <vt:lpstr>Ю. А. Левченко. Английский через сказку</vt:lpstr>
      <vt:lpstr>Презентация PowerPoint</vt:lpstr>
      <vt:lpstr>Презентация PowerPoint</vt:lpstr>
      <vt:lpstr>Презентация PowerPoint</vt:lpstr>
      <vt:lpstr>Обучение письменной речи</vt:lpstr>
      <vt:lpstr>Е.В. Русинова. Тренажер по письму.</vt:lpstr>
      <vt:lpstr>Е.В. Русинова. Тренажер по письму.</vt:lpstr>
      <vt:lpstr>Е.В. Русинова. Тренажер по письму.</vt:lpstr>
      <vt:lpstr>Н.В. Михайлова. Учим английский алфавит </vt:lpstr>
      <vt:lpstr>Н.В. Михайлова. Учим английский алфавит </vt:lpstr>
      <vt:lpstr>Обучение письменной речи</vt:lpstr>
      <vt:lpstr>Обучение письменной речи</vt:lpstr>
      <vt:lpstr>Обучение письменной речи</vt:lpstr>
      <vt:lpstr>Обучение письменной речи</vt:lpstr>
      <vt:lpstr>Обучение письменной речи</vt:lpstr>
      <vt:lpstr>Где найти учебные пособия издательства Титул»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Анастасия Бределева</cp:lastModifiedBy>
  <cp:revision>10</cp:revision>
  <dcterms:created xsi:type="dcterms:W3CDTF">2019-11-08T08:59:02Z</dcterms:created>
  <dcterms:modified xsi:type="dcterms:W3CDTF">2021-09-14T07:36:44Z</dcterms:modified>
</cp:coreProperties>
</file>