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2" r:id="rId2"/>
    <p:sldId id="447" r:id="rId3"/>
    <p:sldId id="448" r:id="rId4"/>
    <p:sldId id="439" r:id="rId5"/>
    <p:sldId id="450"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 id="476" r:id="rId28"/>
    <p:sldId id="477" r:id="rId29"/>
    <p:sldId id="478" r:id="rId30"/>
    <p:sldId id="479" r:id="rId31"/>
    <p:sldId id="44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7"/>
    <p:restoredTop sz="93792"/>
  </p:normalViewPr>
  <p:slideViewPr>
    <p:cSldViewPr snapToGrid="0" snapToObjects="1">
      <p:cViewPr>
        <p:scale>
          <a:sx n="76" d="100"/>
          <a:sy n="76" d="100"/>
        </p:scale>
        <p:origin x="-102"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E250D-1DEE-2D4D-98F6-93B35280048A}" type="datetimeFigureOut">
              <a:rPr lang="ru-RU" smtClean="0"/>
              <a:t>18.04.2018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905A8-70AF-B842-BAF0-C4F4BE7C8D64}" type="slidenum">
              <a:rPr lang="ru-RU" smtClean="0"/>
              <a:t>‹#›</a:t>
            </a:fld>
            <a:endParaRPr lang="ru-RU"/>
          </a:p>
        </p:txBody>
      </p:sp>
    </p:spTree>
    <p:extLst>
      <p:ext uri="{BB962C8B-B14F-4D97-AF65-F5344CB8AC3E}">
        <p14:creationId xmlns:p14="http://schemas.microsoft.com/office/powerpoint/2010/main" val="191798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Введение</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a:t>
            </a:fld>
            <a:endParaRPr lang="ru-RU"/>
          </a:p>
        </p:txBody>
      </p:sp>
    </p:spTree>
    <p:extLst>
      <p:ext uri="{BB962C8B-B14F-4D97-AF65-F5344CB8AC3E}">
        <p14:creationId xmlns:p14="http://schemas.microsoft.com/office/powerpoint/2010/main" val="79495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341</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10</a:t>
            </a:fld>
            <a:endParaRPr lang="ru-RU"/>
          </a:p>
        </p:txBody>
      </p:sp>
    </p:spTree>
    <p:extLst>
      <p:ext uri="{BB962C8B-B14F-4D97-AF65-F5344CB8AC3E}">
        <p14:creationId xmlns:p14="http://schemas.microsoft.com/office/powerpoint/2010/main" val="212288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342</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11</a:t>
            </a:fld>
            <a:endParaRPr lang="ru-RU"/>
          </a:p>
        </p:txBody>
      </p:sp>
    </p:spTree>
    <p:extLst>
      <p:ext uri="{BB962C8B-B14F-4D97-AF65-F5344CB8AC3E}">
        <p14:creationId xmlns:p14="http://schemas.microsoft.com/office/powerpoint/2010/main" val="69836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343</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12</a:t>
            </a:fld>
            <a:endParaRPr lang="ru-RU"/>
          </a:p>
        </p:txBody>
      </p:sp>
    </p:spTree>
    <p:extLst>
      <p:ext uri="{BB962C8B-B14F-4D97-AF65-F5344CB8AC3E}">
        <p14:creationId xmlns:p14="http://schemas.microsoft.com/office/powerpoint/2010/main" val="1860473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344</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13</a:t>
            </a:fld>
            <a:endParaRPr lang="ru-RU"/>
          </a:p>
        </p:txBody>
      </p:sp>
    </p:spTree>
    <p:extLst>
      <p:ext uri="{BB962C8B-B14F-4D97-AF65-F5344CB8AC3E}">
        <p14:creationId xmlns:p14="http://schemas.microsoft.com/office/powerpoint/2010/main" val="202696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347</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14</a:t>
            </a:fld>
            <a:endParaRPr lang="ru-RU"/>
          </a:p>
        </p:txBody>
      </p:sp>
    </p:spTree>
    <p:extLst>
      <p:ext uri="{BB962C8B-B14F-4D97-AF65-F5344CB8AC3E}">
        <p14:creationId xmlns:p14="http://schemas.microsoft.com/office/powerpoint/2010/main" val="73118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349</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15</a:t>
            </a:fld>
            <a:endParaRPr lang="ru-RU"/>
          </a:p>
        </p:txBody>
      </p:sp>
    </p:spTree>
    <p:extLst>
      <p:ext uri="{BB962C8B-B14F-4D97-AF65-F5344CB8AC3E}">
        <p14:creationId xmlns:p14="http://schemas.microsoft.com/office/powerpoint/2010/main" val="70715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349</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16</a:t>
            </a:fld>
            <a:endParaRPr lang="ru-RU"/>
          </a:p>
        </p:txBody>
      </p:sp>
    </p:spTree>
    <p:extLst>
      <p:ext uri="{BB962C8B-B14F-4D97-AF65-F5344CB8AC3E}">
        <p14:creationId xmlns:p14="http://schemas.microsoft.com/office/powerpoint/2010/main" val="87653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350</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17</a:t>
            </a:fld>
            <a:endParaRPr lang="ru-RU"/>
          </a:p>
        </p:txBody>
      </p:sp>
    </p:spTree>
    <p:extLst>
      <p:ext uri="{BB962C8B-B14F-4D97-AF65-F5344CB8AC3E}">
        <p14:creationId xmlns:p14="http://schemas.microsoft.com/office/powerpoint/2010/main" val="144059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352</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18</a:t>
            </a:fld>
            <a:endParaRPr lang="ru-RU"/>
          </a:p>
        </p:txBody>
      </p:sp>
    </p:spTree>
    <p:extLst>
      <p:ext uri="{BB962C8B-B14F-4D97-AF65-F5344CB8AC3E}">
        <p14:creationId xmlns:p14="http://schemas.microsoft.com/office/powerpoint/2010/main" val="1521215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355</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19</a:t>
            </a:fld>
            <a:endParaRPr lang="ru-RU"/>
          </a:p>
        </p:txBody>
      </p:sp>
    </p:spTree>
    <p:extLst>
      <p:ext uri="{BB962C8B-B14F-4D97-AF65-F5344CB8AC3E}">
        <p14:creationId xmlns:p14="http://schemas.microsoft.com/office/powerpoint/2010/main" val="55514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Введение</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a:t>
            </a:fld>
            <a:endParaRPr lang="ru-RU"/>
          </a:p>
        </p:txBody>
      </p:sp>
    </p:spTree>
    <p:extLst>
      <p:ext uri="{BB962C8B-B14F-4D97-AF65-F5344CB8AC3E}">
        <p14:creationId xmlns:p14="http://schemas.microsoft.com/office/powerpoint/2010/main" val="461220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356</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20</a:t>
            </a:fld>
            <a:endParaRPr lang="ru-RU"/>
          </a:p>
        </p:txBody>
      </p:sp>
    </p:spTree>
    <p:extLst>
      <p:ext uri="{BB962C8B-B14F-4D97-AF65-F5344CB8AC3E}">
        <p14:creationId xmlns:p14="http://schemas.microsoft.com/office/powerpoint/2010/main" val="188227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359</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21</a:t>
            </a:fld>
            <a:endParaRPr lang="ru-RU"/>
          </a:p>
        </p:txBody>
      </p:sp>
    </p:spTree>
    <p:extLst>
      <p:ext uri="{BB962C8B-B14F-4D97-AF65-F5344CB8AC3E}">
        <p14:creationId xmlns:p14="http://schemas.microsoft.com/office/powerpoint/2010/main" val="63475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360</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22</a:t>
            </a:fld>
            <a:endParaRPr lang="ru-RU"/>
          </a:p>
        </p:txBody>
      </p:sp>
    </p:spTree>
    <p:extLst>
      <p:ext uri="{BB962C8B-B14F-4D97-AF65-F5344CB8AC3E}">
        <p14:creationId xmlns:p14="http://schemas.microsoft.com/office/powerpoint/2010/main" val="17257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361</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23</a:t>
            </a:fld>
            <a:endParaRPr lang="ru-RU"/>
          </a:p>
        </p:txBody>
      </p:sp>
    </p:spTree>
    <p:extLst>
      <p:ext uri="{BB962C8B-B14F-4D97-AF65-F5344CB8AC3E}">
        <p14:creationId xmlns:p14="http://schemas.microsoft.com/office/powerpoint/2010/main" val="1043964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361</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24</a:t>
            </a:fld>
            <a:endParaRPr lang="ru-RU"/>
          </a:p>
        </p:txBody>
      </p:sp>
    </p:spTree>
    <p:extLst>
      <p:ext uri="{BB962C8B-B14F-4D97-AF65-F5344CB8AC3E}">
        <p14:creationId xmlns:p14="http://schemas.microsoft.com/office/powerpoint/2010/main" val="1534364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362</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25</a:t>
            </a:fld>
            <a:endParaRPr lang="ru-RU"/>
          </a:p>
        </p:txBody>
      </p:sp>
    </p:spTree>
    <p:extLst>
      <p:ext uri="{BB962C8B-B14F-4D97-AF65-F5344CB8AC3E}">
        <p14:creationId xmlns:p14="http://schemas.microsoft.com/office/powerpoint/2010/main" val="33375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362</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26</a:t>
            </a:fld>
            <a:endParaRPr lang="ru-RU"/>
          </a:p>
        </p:txBody>
      </p:sp>
    </p:spTree>
    <p:extLst>
      <p:ext uri="{BB962C8B-B14F-4D97-AF65-F5344CB8AC3E}">
        <p14:creationId xmlns:p14="http://schemas.microsoft.com/office/powerpoint/2010/main" val="1722206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B1AD54-6513-0B41-89B8-F6E42C4F1FA3}" type="slidenum">
              <a:rPr lang="ru-RU" smtClean="0"/>
              <a:t>28</a:t>
            </a:fld>
            <a:endParaRPr lang="ru-RU"/>
          </a:p>
        </p:txBody>
      </p:sp>
    </p:spTree>
    <p:extLst>
      <p:ext uri="{BB962C8B-B14F-4D97-AF65-F5344CB8AC3E}">
        <p14:creationId xmlns:p14="http://schemas.microsoft.com/office/powerpoint/2010/main" val="1466651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AB1AD54-6513-0B41-89B8-F6E42C4F1FA3}" type="slidenum">
              <a:rPr lang="ru-RU" smtClean="0"/>
              <a:t>29</a:t>
            </a:fld>
            <a:endParaRPr lang="ru-RU"/>
          </a:p>
        </p:txBody>
      </p:sp>
    </p:spTree>
    <p:extLst>
      <p:ext uri="{BB962C8B-B14F-4D97-AF65-F5344CB8AC3E}">
        <p14:creationId xmlns:p14="http://schemas.microsoft.com/office/powerpoint/2010/main" val="1732486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B1AD54-6513-0B41-89B8-F6E42C4F1FA3}" type="slidenum">
              <a:rPr lang="ru-RU" smtClean="0"/>
              <a:t>30</a:t>
            </a:fld>
            <a:endParaRPr lang="ru-RU"/>
          </a:p>
        </p:txBody>
      </p:sp>
    </p:spTree>
    <p:extLst>
      <p:ext uri="{BB962C8B-B14F-4D97-AF65-F5344CB8AC3E}">
        <p14:creationId xmlns:p14="http://schemas.microsoft.com/office/powerpoint/2010/main" val="109552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Введение</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3</a:t>
            </a:fld>
            <a:endParaRPr lang="ru-RU"/>
          </a:p>
        </p:txBody>
      </p:sp>
    </p:spTree>
    <p:extLst>
      <p:ext uri="{BB962C8B-B14F-4D97-AF65-F5344CB8AC3E}">
        <p14:creationId xmlns:p14="http://schemas.microsoft.com/office/powerpoint/2010/main" val="1441358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31</a:t>
            </a:fld>
            <a:endParaRPr lang="ru-RU"/>
          </a:p>
        </p:txBody>
      </p:sp>
    </p:spTree>
    <p:extLst>
      <p:ext uri="{BB962C8B-B14F-4D97-AF65-F5344CB8AC3E}">
        <p14:creationId xmlns:p14="http://schemas.microsoft.com/office/powerpoint/2010/main" val="16957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Введение.</a:t>
            </a:r>
            <a:r>
              <a:rPr lang="ru-RU" baseline="0" dirty="0" smtClean="0"/>
              <a:t> </a:t>
            </a:r>
            <a:r>
              <a:rPr lang="ru-RU" dirty="0" smtClean="0"/>
              <a:t>Стр. 33</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4</a:t>
            </a:fld>
            <a:endParaRPr lang="ru-RU"/>
          </a:p>
        </p:txBody>
      </p:sp>
    </p:spTree>
    <p:extLst>
      <p:ext uri="{BB962C8B-B14F-4D97-AF65-F5344CB8AC3E}">
        <p14:creationId xmlns:p14="http://schemas.microsoft.com/office/powerpoint/2010/main" val="173992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330</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5</a:t>
            </a:fld>
            <a:endParaRPr lang="ru-RU"/>
          </a:p>
        </p:txBody>
      </p:sp>
    </p:spTree>
    <p:extLst>
      <p:ext uri="{BB962C8B-B14F-4D97-AF65-F5344CB8AC3E}">
        <p14:creationId xmlns:p14="http://schemas.microsoft.com/office/powerpoint/2010/main" val="39467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331</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6</a:t>
            </a:fld>
            <a:endParaRPr lang="ru-RU"/>
          </a:p>
        </p:txBody>
      </p:sp>
    </p:spTree>
    <p:extLst>
      <p:ext uri="{BB962C8B-B14F-4D97-AF65-F5344CB8AC3E}">
        <p14:creationId xmlns:p14="http://schemas.microsoft.com/office/powerpoint/2010/main" val="182649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332</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7</a:t>
            </a:fld>
            <a:endParaRPr lang="ru-RU"/>
          </a:p>
        </p:txBody>
      </p:sp>
    </p:spTree>
    <p:extLst>
      <p:ext uri="{BB962C8B-B14F-4D97-AF65-F5344CB8AC3E}">
        <p14:creationId xmlns:p14="http://schemas.microsoft.com/office/powerpoint/2010/main" val="74224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334</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8</a:t>
            </a:fld>
            <a:endParaRPr lang="ru-RU"/>
          </a:p>
        </p:txBody>
      </p:sp>
    </p:spTree>
    <p:extLst>
      <p:ext uri="{BB962C8B-B14F-4D97-AF65-F5344CB8AC3E}">
        <p14:creationId xmlns:p14="http://schemas.microsoft.com/office/powerpoint/2010/main" val="137378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339</a:t>
            </a:r>
            <a:endParaRPr lang="ru-RU" dirty="0"/>
          </a:p>
        </p:txBody>
      </p:sp>
      <p:sp>
        <p:nvSpPr>
          <p:cNvPr id="4" name="Номер слайда 3"/>
          <p:cNvSpPr>
            <a:spLocks noGrp="1"/>
          </p:cNvSpPr>
          <p:nvPr>
            <p:ph type="sldNum" sz="quarter" idx="10"/>
          </p:nvPr>
        </p:nvSpPr>
        <p:spPr/>
        <p:txBody>
          <a:bodyPr/>
          <a:lstStyle/>
          <a:p>
            <a:fld id="{91C905A8-70AF-B842-BAF0-C4F4BE7C8D64}" type="slidenum">
              <a:rPr lang="ru-RU" smtClean="0"/>
              <a:t>9</a:t>
            </a:fld>
            <a:endParaRPr lang="ru-RU"/>
          </a:p>
        </p:txBody>
      </p:sp>
    </p:spTree>
    <p:extLst>
      <p:ext uri="{BB962C8B-B14F-4D97-AF65-F5344CB8AC3E}">
        <p14:creationId xmlns:p14="http://schemas.microsoft.com/office/powerpoint/2010/main" val="92092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ое изображени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B80C674-7DFC-42FE-B9CD-82963CDB1557}"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76456F-F47D-4F25-8053-2A695DA0CA7D}"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6C7379-69CC-4837-9905-BEBA22830C8A}"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EB8B7E-8AEE-4F10-BFEE-C999AD004D36}"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668F3F9-58BC-440B-B37B-805B9055EF92}" type="datetimeFigureOut">
              <a:rPr lang="en-US" dirty="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с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D5A53AF-48EA-489D-8260-9DCAB666386A}" type="datetimeFigureOut">
              <a:rPr lang="en-US" dirty="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38" name="Изображение"/>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a:p>
        </p:txBody>
      </p:sp>
      <p:sp>
        <p:nvSpPr>
          <p:cNvPr id="39" name="Текст заголовка"/>
          <p:cNvSpPr txBox="1">
            <a:spLocks noGrp="1"/>
          </p:cNvSpPr>
          <p:nvPr>
            <p:ph type="title"/>
          </p:nvPr>
        </p:nvSpPr>
        <p:spPr>
          <a:xfrm>
            <a:off x="892969" y="446484"/>
            <a:ext cx="5000625" cy="2803922"/>
          </a:xfrm>
          <a:prstGeom prst="rect">
            <a:avLst/>
          </a:prstGeom>
        </p:spPr>
        <p:txBody>
          <a:bodyPr anchor="b"/>
          <a:lstStyle>
            <a:lvl1pPr>
              <a:defRPr sz="4219"/>
            </a:lvl1pPr>
          </a:lstStyle>
          <a:p>
            <a:r>
              <a:t>Текст заголовка</a:t>
            </a:r>
          </a:p>
        </p:txBody>
      </p:sp>
      <p:sp>
        <p:nvSpPr>
          <p:cNvPr id="40" name="Уровень текста 1…"/>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160729" algn="ctr">
              <a:spcBef>
                <a:spcPts val="0"/>
              </a:spcBef>
              <a:buSzTx/>
              <a:buNone/>
              <a:defRPr sz="2601"/>
            </a:lvl2pPr>
            <a:lvl3pPr marL="0" indent="321457" algn="ctr">
              <a:spcBef>
                <a:spcPts val="0"/>
              </a:spcBef>
              <a:buSzTx/>
              <a:buNone/>
              <a:defRPr sz="2601"/>
            </a:lvl3pPr>
            <a:lvl4pPr marL="0" indent="482186" algn="ctr">
              <a:spcBef>
                <a:spcPts val="0"/>
              </a:spcBef>
              <a:buSzTx/>
              <a:buNone/>
              <a:defRPr sz="2601"/>
            </a:lvl4pPr>
            <a:lvl5pPr marL="0" indent="642915" algn="ctr">
              <a:spcBef>
                <a:spcPts val="0"/>
              </a:spcBef>
              <a:buSzTx/>
              <a:buNone/>
              <a:defRPr sz="260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97789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D1BD23-6E54-4D9D-AD88-A2813C73CC25}"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71A834-4F3C-4AF9-9C74-05EC35A0F292}" type="datetimeFigureOut">
              <a:rPr lang="en-US" dirty="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0"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1074;&#1077;&#1073;&#1080;&#1085;&#1072;&#1088;&#1099;.1&#1089;&#1077;&#1085;&#1090;&#1103;&#1073;&#1088;&#1103;.&#1088;&#1092;/&#1087;&#1077;&#1076;&#1072;&#1075;&#1086;&#1075;&#1080;&#1082;&#1072;-&#1076;&#1083;&#1103;-&#1074;&#1089;&#1077;&#1093;"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playlist?list=PLGhdhjnY0W-Oa3C2SkqKYSwn2aCN5BaB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book24.ru/product/pedagogika-dlya-vsekh-182735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youtube.com/playlist?list=PLGhdhjnY0W-Oa3C2SkqKYSwn2aCN5BaB7" TargetMode="External"/><Relationship Id="rId4" Type="http://schemas.openxmlformats.org/officeDocument/2006/relationships/hyperlink" Target="https://www.ozon.ru/context/detail/id/14347051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1702" y="770072"/>
            <a:ext cx="2368790" cy="523220"/>
          </a:xfrm>
          <a:prstGeom prst="rect">
            <a:avLst/>
          </a:prstGeom>
          <a:noFill/>
        </p:spPr>
        <p:txBody>
          <a:bodyPr wrap="none" rtlCol="0">
            <a:spAutoFit/>
          </a:bodyPr>
          <a:lstStyle/>
          <a:p>
            <a:r>
              <a:rPr lang="de-DE" sz="2800" b="1" dirty="0" smtClean="0">
                <a:solidFill>
                  <a:srgbClr val="FFC000"/>
                </a:solidFill>
              </a:rPr>
              <a:t>4</a:t>
            </a:r>
            <a:r>
              <a:rPr lang="ru-RU" sz="2800" b="1" dirty="0" smtClean="0">
                <a:solidFill>
                  <a:srgbClr val="FFC000"/>
                </a:solidFill>
              </a:rPr>
              <a:t> </a:t>
            </a:r>
            <a:r>
              <a:rPr lang="ru-RU" sz="2800" b="1" dirty="0" smtClean="0">
                <a:solidFill>
                  <a:srgbClr val="FFC000"/>
                </a:solidFill>
              </a:rPr>
              <a:t>апреля 2018</a:t>
            </a:r>
          </a:p>
        </p:txBody>
      </p:sp>
      <p:sp>
        <p:nvSpPr>
          <p:cNvPr id="7" name="TextBox 6"/>
          <p:cNvSpPr txBox="1"/>
          <p:nvPr/>
        </p:nvSpPr>
        <p:spPr>
          <a:xfrm>
            <a:off x="5251702" y="1938107"/>
            <a:ext cx="6512600" cy="1754326"/>
          </a:xfrm>
          <a:prstGeom prst="rect">
            <a:avLst/>
          </a:prstGeom>
          <a:noFill/>
        </p:spPr>
        <p:txBody>
          <a:bodyPr wrap="square" rtlCol="0">
            <a:spAutoFit/>
          </a:bodyPr>
          <a:lstStyle/>
          <a:p>
            <a:r>
              <a:rPr lang="ru-RU" sz="2400" b="1" dirty="0" err="1" smtClean="0"/>
              <a:t>Соловейчиковские</a:t>
            </a:r>
            <a:r>
              <a:rPr lang="ru-RU" sz="2400" b="1" dirty="0" smtClean="0"/>
              <a:t> чтения</a:t>
            </a:r>
          </a:p>
          <a:p>
            <a:endParaRPr lang="ru-RU" sz="3600" b="1" dirty="0" smtClean="0">
              <a:solidFill>
                <a:schemeClr val="tx1">
                  <a:lumMod val="50000"/>
                </a:schemeClr>
              </a:solidFill>
            </a:endParaRPr>
          </a:p>
          <a:p>
            <a:r>
              <a:rPr lang="ru-RU" sz="4800" b="1" dirty="0" smtClean="0">
                <a:solidFill>
                  <a:srgbClr val="FFC000"/>
                </a:solidFill>
              </a:rPr>
              <a:t>Педагогика для всех</a:t>
            </a:r>
          </a:p>
        </p:txBody>
      </p:sp>
      <p:sp>
        <p:nvSpPr>
          <p:cNvPr id="6" name="TextBox 5"/>
          <p:cNvSpPr txBox="1"/>
          <p:nvPr/>
        </p:nvSpPr>
        <p:spPr>
          <a:xfrm>
            <a:off x="5319158" y="3441291"/>
            <a:ext cx="6445144" cy="1877437"/>
          </a:xfrm>
          <a:prstGeom prst="rect">
            <a:avLst/>
          </a:prstGeom>
          <a:noFill/>
        </p:spPr>
        <p:txBody>
          <a:bodyPr wrap="square" rtlCol="0">
            <a:spAutoFit/>
          </a:bodyPr>
          <a:lstStyle/>
          <a:p>
            <a:r>
              <a:rPr lang="ru-RU" sz="2800" b="1" dirty="0" smtClean="0"/>
              <a:t>Встреча  </a:t>
            </a:r>
            <a:r>
              <a:rPr lang="ru-RU" sz="8800" b="1" dirty="0"/>
              <a:t>9</a:t>
            </a:r>
            <a:r>
              <a:rPr lang="ru-RU" sz="2800" b="1" dirty="0" smtClean="0"/>
              <a:t> </a:t>
            </a:r>
          </a:p>
          <a:p>
            <a:r>
              <a:rPr lang="ru-RU" sz="2800" b="1" dirty="0" smtClean="0"/>
              <a:t>«Воспитание сотрудничеством»</a:t>
            </a:r>
            <a:endParaRPr lang="ru-RU" sz="2800" b="1"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89" y="414327"/>
            <a:ext cx="4348332" cy="6053928"/>
          </a:xfrm>
          <a:prstGeom prst="rect">
            <a:avLst/>
          </a:prstGeom>
        </p:spPr>
      </p:pic>
      <p:sp>
        <p:nvSpPr>
          <p:cNvPr id="9" name="TextBox 8"/>
          <p:cNvSpPr txBox="1"/>
          <p:nvPr/>
        </p:nvSpPr>
        <p:spPr>
          <a:xfrm>
            <a:off x="5319158" y="5821924"/>
            <a:ext cx="6445144" cy="646331"/>
          </a:xfrm>
          <a:prstGeom prst="rect">
            <a:avLst/>
          </a:prstGeom>
          <a:noFill/>
        </p:spPr>
        <p:txBody>
          <a:bodyPr wrap="square" rtlCol="0">
            <a:spAutoFit/>
          </a:bodyPr>
          <a:lstStyle/>
          <a:p>
            <a:r>
              <a:rPr lang="ru-RU" b="1" dirty="0"/>
              <a:t>Обсуждение книги Симона Соловейчика </a:t>
            </a:r>
          </a:p>
          <a:p>
            <a:r>
              <a:rPr lang="ru-RU" b="1" dirty="0" smtClean="0"/>
              <a:t>«Педагогика для всех», книга 3, глава 2, </a:t>
            </a:r>
            <a:r>
              <a:rPr lang="de-DE" b="1" dirty="0" smtClean="0"/>
              <a:t>c. </a:t>
            </a:r>
            <a:r>
              <a:rPr lang="ru-RU" b="1" dirty="0" smtClean="0"/>
              <a:t>330</a:t>
            </a:r>
            <a:r>
              <a:rPr lang="de-DE" dirty="0" smtClean="0"/>
              <a:t>–</a:t>
            </a:r>
            <a:r>
              <a:rPr lang="ru-RU" b="1" dirty="0" smtClean="0"/>
              <a:t>364</a:t>
            </a:r>
            <a:endParaRPr lang="ru-RU" b="1" dirty="0"/>
          </a:p>
        </p:txBody>
      </p:sp>
      <p:sp>
        <p:nvSpPr>
          <p:cNvPr id="10" name="TextBox 9"/>
          <p:cNvSpPr txBox="1"/>
          <p:nvPr/>
        </p:nvSpPr>
        <p:spPr>
          <a:xfrm>
            <a:off x="2183525" y="2879394"/>
            <a:ext cx="1207420" cy="2215991"/>
          </a:xfrm>
          <a:prstGeom prst="rect">
            <a:avLst/>
          </a:prstGeom>
          <a:noFill/>
        </p:spPr>
        <p:txBody>
          <a:bodyPr wrap="square" rtlCol="0">
            <a:spAutoFit/>
          </a:bodyPr>
          <a:lstStyle/>
          <a:p>
            <a:r>
              <a:rPr lang="ru-RU" sz="13800" b="1" dirty="0"/>
              <a:t>9</a:t>
            </a:r>
            <a:endParaRPr lang="ru-RU" sz="3200" dirty="0"/>
          </a:p>
        </p:txBody>
      </p:sp>
    </p:spTree>
    <p:extLst>
      <p:ext uri="{BB962C8B-B14F-4D97-AF65-F5344CB8AC3E}">
        <p14:creationId xmlns:p14="http://schemas.microsoft.com/office/powerpoint/2010/main" val="1867259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2961236"/>
            <a:ext cx="8844539" cy="17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Нравственное отношение к труду возникает в самые первые годы жизни, когда ребенку предоставляют возможность самому о чем-то заботиться. Забота — сердечное дело, она бывает только добровольной.</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6346602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2591904"/>
            <a:ext cx="8844539" cy="2472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Можно точно установить, когда начинается правильное воспитание: с той минуты, с того дня, когда мы впервые сказали ребенку «спасибо». Мы весьма озабочены тем, чтобы ребенок вырос благодарным, вежливым, говорил нам «спасибо». Но душа ребенка растет не на тех «спасибо», что он говорит, а на тех, которые мы ему можем сказать.</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7668107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3145902"/>
            <a:ext cx="8844539" cy="1364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«Воспитывая» (в кавычках), мы пробуждаем дурные чувства; не воспитывая — добрые (вина, стыд, справедливость). В каком же случае действительно воспитывают? </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462010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2591904"/>
            <a:ext cx="8844539" cy="2472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Сотрудничество с детьми держится не на требованиях, не на повелениях, не на приказах, а на просьбах. Просьба — вот лучшая форма делового общения с детьми. Если бы меня спросили, в чем состоит что-то единственное, к чему надо приучать ребенка с самых малых лет, я бы ответил: умению откликаться на просьбы и умению просить, а не требовать. Культуре просьбы.</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762034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3145902"/>
            <a:ext cx="8844539" cy="1364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Каждый раз, когда у нас возникают затруднения с детьми, мы должны искать выход точно так же, как если бы мы решали математическую задачу.</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67545247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3330568"/>
            <a:ext cx="8844539" cy="995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Для питания детей нужно по яблоку в день, для воспитания — ящик яблок за все детство.</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3399474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3330568"/>
            <a:ext cx="8844539" cy="995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В нормальной семье, повторяю, никто никому ничего не должен, но все верят в доброжелательность каждого.</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9318581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2961236"/>
            <a:ext cx="8844539" cy="17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Ребенок должен привыкать к лишениям, но к естественным лишениям, а не к педагогическим.</a:t>
            </a:r>
          </a:p>
          <a:p>
            <a:r>
              <a:rPr lang="ru-RU" sz="2400" dirty="0"/>
              <a:t>Покупать или не покупать дорогие вещи — это вопрос наличных средств, а не педагогики. </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779149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2961236"/>
            <a:ext cx="8844539" cy="17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Поразительно, как действует на детей, особенно на подростков, когда в их доме едят красиво. Им начинает казаться, что их дом отличается от всех других домов. И даже если в доме все будет вверх ногами, на кухне должно быть чисто, красиво и уютно</a:t>
            </a:r>
            <a:r>
              <a:rPr lang="ru-RU" sz="2400" dirty="0" smtClean="0"/>
              <a:t>.</a:t>
            </a:r>
            <a:endParaRPr lang="ru-RU" sz="2400" dirty="0"/>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351923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961236"/>
            <a:ext cx="7135010" cy="17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Хорошо учит, хорошо помогает детям в учении не тот, кто знает науку, а тот, кто умеет строить мост от незнания к знанию, кто видит и противоположный темный берег незнания и </a:t>
            </a:r>
            <a:r>
              <a:rPr lang="ru-RU" sz="2400" dirty="0" smtClean="0"/>
              <a:t>непонимания.</a:t>
            </a:r>
            <a:endParaRPr lang="ru-RU" sz="2400" dirty="0"/>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0413317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833" y="375695"/>
            <a:ext cx="2109801" cy="2387937"/>
          </a:xfrm>
          <a:prstGeom prst="rect">
            <a:avLst/>
          </a:prstGeom>
        </p:spPr>
      </p:pic>
      <p:sp>
        <p:nvSpPr>
          <p:cNvPr id="6" name="TextBox 5"/>
          <p:cNvSpPr txBox="1"/>
          <p:nvPr/>
        </p:nvSpPr>
        <p:spPr>
          <a:xfrm>
            <a:off x="2345961" y="2763632"/>
            <a:ext cx="7322695" cy="1200329"/>
          </a:xfrm>
          <a:prstGeom prst="rect">
            <a:avLst/>
          </a:prstGeom>
          <a:noFill/>
        </p:spPr>
        <p:txBody>
          <a:bodyPr wrap="square" rtlCol="0">
            <a:spAutoFit/>
          </a:bodyPr>
          <a:lstStyle/>
          <a:p>
            <a:r>
              <a:rPr lang="ru-RU" sz="2400" b="1" dirty="0"/>
              <a:t>Воспитание зависит от трех переменных: </a:t>
            </a:r>
            <a:endParaRPr lang="en-US" sz="2400" b="1" dirty="0" smtClean="0"/>
          </a:p>
          <a:p>
            <a:r>
              <a:rPr lang="ru-RU" sz="2400" b="1" dirty="0" smtClean="0">
                <a:solidFill>
                  <a:srgbClr val="FFC000"/>
                </a:solidFill>
              </a:rPr>
              <a:t>взрослые</a:t>
            </a:r>
            <a:r>
              <a:rPr lang="ru-RU" sz="2400" b="1" dirty="0">
                <a:solidFill>
                  <a:srgbClr val="FFC000"/>
                </a:solidFill>
              </a:rPr>
              <a:t>, </a:t>
            </a:r>
            <a:r>
              <a:rPr lang="ru-RU" sz="2400" b="1" dirty="0" smtClean="0">
                <a:solidFill>
                  <a:srgbClr val="FFC000"/>
                </a:solidFill>
              </a:rPr>
              <a:t>дети</a:t>
            </a:r>
            <a:r>
              <a:rPr lang="en-US" sz="2400" b="1" dirty="0" smtClean="0">
                <a:solidFill>
                  <a:srgbClr val="FFC000"/>
                </a:solidFill>
              </a:rPr>
              <a:t> </a:t>
            </a:r>
            <a:r>
              <a:rPr lang="ru-RU" sz="2400" b="1" dirty="0" smtClean="0">
                <a:solidFill>
                  <a:srgbClr val="FFC000"/>
                </a:solidFill>
              </a:rPr>
              <a:t>и </a:t>
            </a:r>
            <a:r>
              <a:rPr lang="ru-RU" sz="2400" b="1" dirty="0">
                <a:solidFill>
                  <a:srgbClr val="FFC000"/>
                </a:solidFill>
              </a:rPr>
              <a:t>отношения между ними. </a:t>
            </a:r>
            <a:endParaRPr lang="en-US" sz="2400" b="1" dirty="0" smtClean="0">
              <a:solidFill>
                <a:srgbClr val="FFC000"/>
              </a:solidFill>
            </a:endParaRPr>
          </a:p>
          <a:p>
            <a:r>
              <a:rPr lang="ru-RU" sz="2400" b="1" dirty="0" smtClean="0"/>
              <a:t>Это </a:t>
            </a:r>
            <a:r>
              <a:rPr lang="ru-RU" sz="2400" b="1" dirty="0"/>
              <a:t>задача с тремя </a:t>
            </a:r>
            <a:r>
              <a:rPr lang="ru-RU" sz="2400" b="1" dirty="0" smtClean="0"/>
              <a:t>неизвестными</a:t>
            </a:r>
            <a:r>
              <a:rPr lang="en-US" sz="2400" b="1" dirty="0" smtClean="0"/>
              <a:t> </a:t>
            </a:r>
            <a:r>
              <a:rPr lang="ru-RU" sz="2400" b="1" dirty="0" smtClean="0"/>
              <a:t>из </a:t>
            </a:r>
            <a:r>
              <a:rPr lang="ru-RU" sz="2400" b="1" dirty="0"/>
              <a:t>трех! </a:t>
            </a:r>
            <a:endParaRPr lang="en-US" sz="2400" b="1" dirty="0" smtClean="0"/>
          </a:p>
        </p:txBody>
      </p:sp>
      <p:sp>
        <p:nvSpPr>
          <p:cNvPr id="5" name="Прямоугольник 4"/>
          <p:cNvSpPr/>
          <p:nvPr/>
        </p:nvSpPr>
        <p:spPr>
          <a:xfrm>
            <a:off x="464301" y="448887"/>
            <a:ext cx="465512" cy="371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316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3145902"/>
            <a:ext cx="7135010" cy="1364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П</a:t>
            </a:r>
            <a:r>
              <a:rPr lang="ru-RU" sz="2400" dirty="0" smtClean="0"/>
              <a:t>ри </a:t>
            </a:r>
            <a:r>
              <a:rPr lang="ru-RU" sz="2400" dirty="0"/>
              <a:t>всех обстоятельствах будем вести дело так, чтобы учение было заботой ребенка, а не нашей родительской заботой.</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2931267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3515235"/>
            <a:ext cx="7135010" cy="626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Нельзя [стремиться] </a:t>
            </a:r>
            <a:r>
              <a:rPr lang="ru-RU" sz="2400" dirty="0" smtClean="0"/>
              <a:t>знать </a:t>
            </a:r>
            <a:r>
              <a:rPr lang="ru-RU" sz="2400" dirty="0"/>
              <a:t>о </a:t>
            </a:r>
            <a:r>
              <a:rPr lang="ru-RU" sz="2400" dirty="0" smtClean="0"/>
              <a:t>детях все!</a:t>
            </a:r>
            <a:endParaRPr lang="ru-RU" sz="2400" dirty="0"/>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61922654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3330569"/>
            <a:ext cx="7678348" cy="995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Всякое воспитательное действие, которое разрешено только одной стороне, для воспитания плохо.</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8812873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3145903"/>
            <a:ext cx="7678348" cy="1364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Обучая ребенка высказывать словами чувства, которых он не испытывает, мы можем испортить его сердечный слух. </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442358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591905"/>
            <a:ext cx="7678348" cy="2472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smtClean="0"/>
              <a:t>Кажется, что воспитание </a:t>
            </a:r>
            <a:r>
              <a:rPr lang="mr-IN" sz="2400" dirty="0" smtClean="0"/>
              <a:t>–</a:t>
            </a:r>
            <a:r>
              <a:rPr lang="ru-RU" sz="2400" dirty="0" smtClean="0"/>
              <a:t> это обучение </a:t>
            </a:r>
            <a:r>
              <a:rPr lang="ru-RU" sz="2400" dirty="0"/>
              <a:t>вежливости и </a:t>
            </a:r>
            <a:r>
              <a:rPr lang="ru-RU" sz="2400" dirty="0" smtClean="0"/>
              <a:t>аккуратности</a:t>
            </a:r>
            <a:r>
              <a:rPr lang="mr-IN" sz="2400" dirty="0" smtClean="0"/>
              <a:t>…</a:t>
            </a:r>
            <a:r>
              <a:rPr lang="ru-RU" sz="2400" dirty="0" smtClean="0"/>
              <a:t> Но</a:t>
            </a:r>
            <a:r>
              <a:rPr lang="ru-RU" sz="2400" dirty="0"/>
              <a:t>, обучая вежливости, мы обычно тратим не душу, а нервы; мы не вглядываемся в ребенка, а раздражаемся; мы не говорим с ним, а напоминаем ему; мы не переживаем с ним чье-то несчастье, а наказываем.  </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2808422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776573"/>
            <a:ext cx="7002487" cy="21034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smtClean="0"/>
              <a:t>Сердечный слух </a:t>
            </a:r>
            <a:r>
              <a:rPr lang="mr-IN" sz="2400" dirty="0" smtClean="0"/>
              <a:t>–</a:t>
            </a:r>
            <a:r>
              <a:rPr lang="ru-RU" sz="2400" dirty="0" smtClean="0"/>
              <a:t> это </a:t>
            </a:r>
            <a:r>
              <a:rPr lang="ru-RU" sz="2400" dirty="0"/>
              <a:t>слух не </a:t>
            </a:r>
            <a:r>
              <a:rPr lang="ru-RU" sz="2400" dirty="0" smtClean="0"/>
              <a:t>на слово</a:t>
            </a:r>
            <a:r>
              <a:rPr lang="ru-RU" sz="2400" dirty="0"/>
              <a:t>, а на состояние другого человека. А мы с первых лет</a:t>
            </a:r>
          </a:p>
          <a:p>
            <a:r>
              <a:rPr lang="ru-RU" sz="2400" dirty="0"/>
              <a:t>исключаем понятие «другого» из семейного обихода.</a:t>
            </a:r>
          </a:p>
          <a:p>
            <a:r>
              <a:rPr lang="ru-RU" sz="2400" dirty="0" smtClean="0"/>
              <a:t> </a:t>
            </a:r>
            <a:endParaRPr lang="ru-RU" sz="2400" dirty="0"/>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4249107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961241"/>
            <a:ext cx="6949478" cy="17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smtClean="0"/>
              <a:t>Самые </a:t>
            </a:r>
            <a:r>
              <a:rPr lang="ru-RU" sz="2400" dirty="0"/>
              <a:t>первые моральные понятия связываются с вредом </a:t>
            </a:r>
            <a:r>
              <a:rPr lang="ru-RU" sz="2400" dirty="0" smtClean="0"/>
              <a:t>себе</a:t>
            </a:r>
            <a:r>
              <a:rPr lang="ru-RU" sz="2400" dirty="0"/>
              <a:t>: нельзя, потому что тебе будет больно. А ведь </a:t>
            </a:r>
            <a:r>
              <a:rPr lang="ru-RU" sz="2400" dirty="0" smtClean="0"/>
              <a:t>истинное «нельзя</a:t>
            </a:r>
            <a:r>
              <a:rPr lang="ru-RU" sz="2400" dirty="0"/>
              <a:t>» — потому что больно другому</a:t>
            </a:r>
            <a:r>
              <a:rPr lang="ru-RU" sz="2400" dirty="0" smtClean="0"/>
              <a:t>. </a:t>
            </a:r>
            <a:endParaRPr lang="ru-RU" sz="2400" dirty="0"/>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1815268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64342" y="365255"/>
            <a:ext cx="7925293" cy="1092928"/>
          </a:xfrm>
          <a:prstGeom prst="rect">
            <a:avLst/>
          </a:prstGeom>
          <a:noFill/>
        </p:spPr>
        <p:txBody>
          <a:bodyPr wrap="square" rtlCol="0">
            <a:spAutoFit/>
          </a:bodyPr>
          <a:lstStyle/>
          <a:p>
            <a:r>
              <a:rPr lang="ru-RU" sz="2800" dirty="0" smtClean="0"/>
              <a:t>Симон Соловейчик</a:t>
            </a:r>
            <a:endParaRPr lang="en-US" sz="2800" dirty="0"/>
          </a:p>
          <a:p>
            <a:r>
              <a:rPr lang="ru-RU" sz="2800" dirty="0" smtClean="0"/>
              <a:t>«Педагогика для всех», М.: АСТ, 2018 </a:t>
            </a:r>
            <a:endParaRPr lang="en-US" sz="2800" dirty="0"/>
          </a:p>
          <a:p>
            <a:endParaRPr lang="ru-RU" sz="902" dirty="0"/>
          </a:p>
        </p:txBody>
      </p:sp>
      <p:sp>
        <p:nvSpPr>
          <p:cNvPr id="11" name="Прямоугольник 10"/>
          <p:cNvSpPr/>
          <p:nvPr/>
        </p:nvSpPr>
        <p:spPr>
          <a:xfrm>
            <a:off x="0" y="1462125"/>
            <a:ext cx="12191999" cy="5395875"/>
          </a:xfrm>
          <a:prstGeom prst="rect">
            <a:avLst/>
          </a:prstGeom>
          <a:solidFill>
            <a:srgbClr val="B74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63"/>
          </a:p>
        </p:txBody>
      </p:sp>
      <p:cxnSp>
        <p:nvCxnSpPr>
          <p:cNvPr id="12" name="Прямая соединительная линия 11"/>
          <p:cNvCxnSpPr/>
          <p:nvPr/>
        </p:nvCxnSpPr>
        <p:spPr>
          <a:xfrm>
            <a:off x="609600" y="1458183"/>
            <a:ext cx="109728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4555735" y="5297270"/>
            <a:ext cx="7436973" cy="461665"/>
          </a:xfrm>
          <a:prstGeom prst="rect">
            <a:avLst/>
          </a:prstGeom>
          <a:noFill/>
        </p:spPr>
        <p:txBody>
          <a:bodyPr wrap="square" rtlCol="0">
            <a:spAutoFit/>
          </a:bodyPr>
          <a:lstStyle/>
          <a:p>
            <a:r>
              <a:rPr lang="en-US" sz="2400" dirty="0">
                <a:hlinkClick r:id="rId2"/>
              </a:rPr>
              <a:t>https</a:t>
            </a:r>
            <a:r>
              <a:rPr lang="en-US" sz="2400" dirty="0" smtClean="0">
                <a:hlinkClick r:id="rId2"/>
              </a:rPr>
              <a:t>://</a:t>
            </a:r>
            <a:r>
              <a:rPr lang="ru-RU" sz="2400" dirty="0" smtClean="0">
                <a:hlinkClick r:id="rId2"/>
              </a:rPr>
              <a:t>вебинары.1сентября.рф/педагогика-для-всех</a:t>
            </a:r>
            <a:endParaRPr lang="ru-RU" sz="2400" dirty="0">
              <a:solidFill>
                <a:schemeClr val="tx1">
                  <a:lumMod val="95000"/>
                </a:schemeClr>
              </a:solidFill>
            </a:endParaRPr>
          </a:p>
        </p:txBody>
      </p:sp>
      <p:sp>
        <p:nvSpPr>
          <p:cNvPr id="14" name="TextBox 13"/>
          <p:cNvSpPr txBox="1"/>
          <p:nvPr/>
        </p:nvSpPr>
        <p:spPr>
          <a:xfrm>
            <a:off x="4555735" y="1958787"/>
            <a:ext cx="7436973" cy="2031325"/>
          </a:xfrm>
          <a:prstGeom prst="rect">
            <a:avLst/>
          </a:prstGeom>
          <a:noFill/>
        </p:spPr>
        <p:txBody>
          <a:bodyPr wrap="square" rtlCol="0">
            <a:spAutoFit/>
          </a:bodyPr>
          <a:lstStyle/>
          <a:p>
            <a:pPr lvl="0"/>
            <a:r>
              <a:rPr lang="ru-RU" sz="2400" b="1" dirty="0" smtClean="0">
                <a:solidFill>
                  <a:prstClr val="white"/>
                </a:solidFill>
              </a:rPr>
              <a:t>Сайт чтений по книге «Педагогика </a:t>
            </a:r>
            <a:r>
              <a:rPr lang="ru-RU" sz="2400" b="1" dirty="0">
                <a:solidFill>
                  <a:prstClr val="white"/>
                </a:solidFill>
              </a:rPr>
              <a:t>для всех</a:t>
            </a:r>
            <a:r>
              <a:rPr lang="ru-RU" sz="2400" b="1" dirty="0" smtClean="0">
                <a:solidFill>
                  <a:prstClr val="white"/>
                </a:solidFill>
              </a:rPr>
              <a:t>»</a:t>
            </a:r>
          </a:p>
          <a:p>
            <a:pPr lvl="0"/>
            <a:endParaRPr lang="ru-RU" sz="2400" b="1" dirty="0" smtClean="0">
              <a:solidFill>
                <a:prstClr val="white"/>
              </a:solidFill>
            </a:endParaRPr>
          </a:p>
          <a:p>
            <a:pPr lvl="0"/>
            <a:endParaRPr lang="ru-RU" sz="600" b="1" dirty="0" smtClean="0">
              <a:solidFill>
                <a:prstClr val="white"/>
              </a:solidFill>
            </a:endParaRPr>
          </a:p>
          <a:p>
            <a:pPr marL="342900" lvl="0" indent="-342900">
              <a:buFont typeface="Arial" charset="0"/>
              <a:buChar char="•"/>
            </a:pPr>
            <a:r>
              <a:rPr lang="ru-RU" sz="2400" b="1" dirty="0">
                <a:solidFill>
                  <a:prstClr val="white"/>
                </a:solidFill>
              </a:rPr>
              <a:t>з</a:t>
            </a:r>
            <a:r>
              <a:rPr lang="ru-RU" sz="2400" b="1" dirty="0" smtClean="0">
                <a:solidFill>
                  <a:prstClr val="white"/>
                </a:solidFill>
              </a:rPr>
              <a:t>аписи состоявшихся </a:t>
            </a:r>
            <a:r>
              <a:rPr lang="ru-RU" sz="2400" b="1" dirty="0" err="1" smtClean="0">
                <a:solidFill>
                  <a:prstClr val="white"/>
                </a:solidFill>
              </a:rPr>
              <a:t>вебинаров</a:t>
            </a:r>
            <a:r>
              <a:rPr lang="ru-RU" sz="2400" b="1" dirty="0" smtClean="0">
                <a:solidFill>
                  <a:prstClr val="white"/>
                </a:solidFill>
              </a:rPr>
              <a:t> </a:t>
            </a:r>
          </a:p>
          <a:p>
            <a:pPr marL="342900" lvl="0" indent="-342900">
              <a:buFont typeface="Arial" charset="0"/>
              <a:buChar char="•"/>
            </a:pPr>
            <a:r>
              <a:rPr lang="ru-RU" sz="2400" b="1" dirty="0" smtClean="0">
                <a:solidFill>
                  <a:prstClr val="white"/>
                </a:solidFill>
              </a:rPr>
              <a:t>краткое </a:t>
            </a:r>
            <a:r>
              <a:rPr lang="ru-RU" sz="2400" b="1" dirty="0">
                <a:solidFill>
                  <a:prstClr val="white"/>
                </a:solidFill>
              </a:rPr>
              <a:t>содержание (</a:t>
            </a:r>
            <a:r>
              <a:rPr lang="en-US" sz="2400" b="1" dirty="0">
                <a:solidFill>
                  <a:prstClr val="white"/>
                </a:solidFill>
              </a:rPr>
              <a:t>summary</a:t>
            </a:r>
            <a:r>
              <a:rPr lang="ru-RU" sz="2400" b="1" dirty="0" smtClean="0">
                <a:solidFill>
                  <a:prstClr val="white"/>
                </a:solidFill>
              </a:rPr>
              <a:t>)</a:t>
            </a:r>
            <a:r>
              <a:rPr lang="en-US" sz="2400" b="1" dirty="0" smtClean="0">
                <a:solidFill>
                  <a:prstClr val="white"/>
                </a:solidFill>
              </a:rPr>
              <a:t> </a:t>
            </a:r>
            <a:endParaRPr lang="ru-RU" sz="2400" b="1" dirty="0" smtClean="0">
              <a:solidFill>
                <a:prstClr val="white"/>
              </a:solidFill>
            </a:endParaRPr>
          </a:p>
          <a:p>
            <a:pPr marL="342900" lvl="0" indent="-342900">
              <a:buFont typeface="Arial" charset="0"/>
              <a:buChar char="•"/>
            </a:pPr>
            <a:r>
              <a:rPr lang="ru-RU" sz="2400" b="1" dirty="0" smtClean="0">
                <a:solidFill>
                  <a:prstClr val="white"/>
                </a:solidFill>
              </a:rPr>
              <a:t>голосование по наиболее значимым цитатам</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75" y="2093957"/>
            <a:ext cx="3517295" cy="366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5167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1462125"/>
            <a:ext cx="12191999" cy="5395875"/>
          </a:xfrm>
          <a:prstGeom prst="rect">
            <a:avLst/>
          </a:prstGeom>
          <a:solidFill>
            <a:srgbClr val="B74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63"/>
          </a:p>
        </p:txBody>
      </p:sp>
      <p:cxnSp>
        <p:nvCxnSpPr>
          <p:cNvPr id="11" name="Прямая соединительная линия 10"/>
          <p:cNvCxnSpPr/>
          <p:nvPr/>
        </p:nvCxnSpPr>
        <p:spPr>
          <a:xfrm>
            <a:off x="609600" y="1458183"/>
            <a:ext cx="1097280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3564342" y="365255"/>
            <a:ext cx="7925293" cy="1092928"/>
          </a:xfrm>
          <a:prstGeom prst="rect">
            <a:avLst/>
          </a:prstGeom>
          <a:noFill/>
        </p:spPr>
        <p:txBody>
          <a:bodyPr wrap="square" rtlCol="0">
            <a:spAutoFit/>
          </a:bodyPr>
          <a:lstStyle/>
          <a:p>
            <a:r>
              <a:rPr lang="ru-RU" sz="2800" dirty="0" smtClean="0"/>
              <a:t>Симон Соловейчик</a:t>
            </a:r>
            <a:endParaRPr lang="en-US" sz="2800" dirty="0"/>
          </a:p>
          <a:p>
            <a:r>
              <a:rPr lang="ru-RU" sz="2800" dirty="0" smtClean="0"/>
              <a:t>«Педагогика для всех», М.: АСТ, 2018 </a:t>
            </a:r>
            <a:endParaRPr lang="en-US" sz="2800" dirty="0"/>
          </a:p>
          <a:p>
            <a:endParaRPr lang="ru-RU" sz="902" dirty="0"/>
          </a:p>
        </p:txBody>
      </p:sp>
      <p:sp>
        <p:nvSpPr>
          <p:cNvPr id="4" name="TextBox 3"/>
          <p:cNvSpPr txBox="1"/>
          <p:nvPr/>
        </p:nvSpPr>
        <p:spPr>
          <a:xfrm>
            <a:off x="4542483" y="4001137"/>
            <a:ext cx="6542077" cy="830997"/>
          </a:xfrm>
          <a:prstGeom prst="rect">
            <a:avLst/>
          </a:prstGeom>
          <a:noFill/>
        </p:spPr>
        <p:txBody>
          <a:bodyPr wrap="square" rtlCol="0">
            <a:spAutoFit/>
          </a:bodyPr>
          <a:lstStyle/>
          <a:p>
            <a:r>
              <a:rPr lang="en-US" sz="2400" dirty="0">
                <a:hlinkClick r:id="rId3"/>
              </a:rPr>
              <a:t>https://www.youtube.com/playlist?list=PLGhdhjnY0W-Oa3C2SkqKYSwn2aCN5BaB7</a:t>
            </a:r>
            <a:endParaRPr lang="ru-RU" sz="2400" dirty="0">
              <a:solidFill>
                <a:schemeClr val="tx1">
                  <a:lumMod val="95000"/>
                </a:schemeClr>
              </a:solidFill>
            </a:endParaRPr>
          </a:p>
        </p:txBody>
      </p:sp>
      <p:sp>
        <p:nvSpPr>
          <p:cNvPr id="6" name="TextBox 5"/>
          <p:cNvSpPr txBox="1"/>
          <p:nvPr/>
        </p:nvSpPr>
        <p:spPr>
          <a:xfrm>
            <a:off x="4542483" y="1727368"/>
            <a:ext cx="6694476" cy="2369880"/>
          </a:xfrm>
          <a:prstGeom prst="rect">
            <a:avLst/>
          </a:prstGeom>
          <a:noFill/>
        </p:spPr>
        <p:txBody>
          <a:bodyPr wrap="square" rtlCol="0">
            <a:spAutoFit/>
          </a:bodyPr>
          <a:lstStyle/>
          <a:p>
            <a:pPr lvl="0"/>
            <a:r>
              <a:rPr lang="ru-RU" sz="3600" b="1" dirty="0" err="1" smtClean="0">
                <a:solidFill>
                  <a:prstClr val="white"/>
                </a:solidFill>
              </a:rPr>
              <a:t>Соловейчиковские</a:t>
            </a:r>
            <a:r>
              <a:rPr lang="ru-RU" sz="3600" b="1" dirty="0" smtClean="0">
                <a:solidFill>
                  <a:prstClr val="white"/>
                </a:solidFill>
              </a:rPr>
              <a:t> чтения </a:t>
            </a:r>
          </a:p>
          <a:p>
            <a:pPr lvl="0"/>
            <a:r>
              <a:rPr lang="ru-RU" sz="2400" b="1" dirty="0" smtClean="0">
                <a:solidFill>
                  <a:prstClr val="white"/>
                </a:solidFill>
              </a:rPr>
              <a:t>по книге «Педагогика для всех»</a:t>
            </a:r>
            <a:endParaRPr lang="ru-RU" sz="2800" b="1" dirty="0" smtClean="0">
              <a:solidFill>
                <a:prstClr val="white"/>
              </a:solidFill>
            </a:endParaRPr>
          </a:p>
          <a:p>
            <a:pPr lvl="0"/>
            <a:endParaRPr lang="ru-RU" sz="2400" b="1" dirty="0" smtClean="0">
              <a:solidFill>
                <a:prstClr val="white"/>
              </a:solidFill>
            </a:endParaRPr>
          </a:p>
          <a:p>
            <a:pPr lvl="0"/>
            <a:r>
              <a:rPr lang="ru-RU" sz="2400" b="1" dirty="0" smtClean="0">
                <a:solidFill>
                  <a:prstClr val="white"/>
                </a:solidFill>
              </a:rPr>
              <a:t>Записи </a:t>
            </a:r>
            <a:r>
              <a:rPr lang="ru-RU" sz="2400" b="1" dirty="0" err="1" smtClean="0">
                <a:solidFill>
                  <a:prstClr val="white"/>
                </a:solidFill>
              </a:rPr>
              <a:t>вебинаров</a:t>
            </a:r>
            <a:r>
              <a:rPr lang="ru-RU" sz="2400" b="1" dirty="0" smtClean="0">
                <a:solidFill>
                  <a:prstClr val="white"/>
                </a:solidFill>
              </a:rPr>
              <a:t>:</a:t>
            </a:r>
          </a:p>
          <a:p>
            <a:pPr lvl="0"/>
            <a:endParaRPr lang="ru-RU" sz="1400" b="1" dirty="0" smtClean="0">
              <a:solidFill>
                <a:prstClr val="white"/>
              </a:solidFill>
            </a:endParaRPr>
          </a:p>
          <a:p>
            <a:pPr lvl="0"/>
            <a:r>
              <a:rPr lang="en-US" sz="2400" b="1" dirty="0">
                <a:solidFill>
                  <a:prstClr val="white"/>
                </a:solidFill>
              </a:rPr>
              <a:t>YouTube </a:t>
            </a:r>
            <a:r>
              <a:rPr lang="en-US" sz="2000" b="1" dirty="0">
                <a:solidFill>
                  <a:prstClr val="white"/>
                </a:solidFill>
              </a:rPr>
              <a:t>playlist </a:t>
            </a:r>
            <a:r>
              <a:rPr lang="en-US" sz="2400" b="1" dirty="0">
                <a:solidFill>
                  <a:prstClr val="white"/>
                </a:solidFill>
              </a:rPr>
              <a:t>:</a:t>
            </a:r>
            <a:endParaRPr lang="ru-RU" sz="1200" dirty="0"/>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03482"/>
            <a:ext cx="3489828" cy="4858683"/>
          </a:xfrm>
          <a:prstGeom prst="rect">
            <a:avLst/>
          </a:prstGeom>
        </p:spPr>
      </p:pic>
      <p:sp>
        <p:nvSpPr>
          <p:cNvPr id="8" name="TextBox 7"/>
          <p:cNvSpPr txBox="1"/>
          <p:nvPr/>
        </p:nvSpPr>
        <p:spPr>
          <a:xfrm>
            <a:off x="4562363" y="5067444"/>
            <a:ext cx="7208802" cy="461665"/>
          </a:xfrm>
          <a:prstGeom prst="rect">
            <a:avLst/>
          </a:prstGeom>
          <a:noFill/>
        </p:spPr>
        <p:txBody>
          <a:bodyPr wrap="square" rtlCol="0">
            <a:spAutoFit/>
          </a:bodyPr>
          <a:lstStyle/>
          <a:p>
            <a:pPr lvl="0"/>
            <a:r>
              <a:rPr lang="ru-RU" sz="2400" b="1" dirty="0" smtClean="0">
                <a:solidFill>
                  <a:prstClr val="white"/>
                </a:solidFill>
              </a:rPr>
              <a:t>в личном кабинете:</a:t>
            </a:r>
            <a:endParaRPr lang="ru-RU" sz="1200" dirty="0"/>
          </a:p>
        </p:txBody>
      </p:sp>
      <p:sp>
        <p:nvSpPr>
          <p:cNvPr id="9" name="TextBox 8"/>
          <p:cNvSpPr txBox="1"/>
          <p:nvPr/>
        </p:nvSpPr>
        <p:spPr>
          <a:xfrm>
            <a:off x="4562362" y="5483905"/>
            <a:ext cx="6542077" cy="461665"/>
          </a:xfrm>
          <a:prstGeom prst="rect">
            <a:avLst/>
          </a:prstGeom>
          <a:noFill/>
        </p:spPr>
        <p:txBody>
          <a:bodyPr wrap="square" rtlCol="0">
            <a:spAutoFit/>
          </a:bodyPr>
          <a:lstStyle/>
          <a:p>
            <a:r>
              <a:rPr lang="en-US" sz="2400" dirty="0">
                <a:hlinkClick r:id="rId3"/>
              </a:rPr>
              <a:t>https</a:t>
            </a:r>
            <a:r>
              <a:rPr lang="en-US" sz="2400" dirty="0" smtClean="0">
                <a:hlinkClick r:id="rId3"/>
              </a:rPr>
              <a:t>://my.1september.ru/webinar/archive</a:t>
            </a:r>
          </a:p>
        </p:txBody>
      </p:sp>
    </p:spTree>
    <p:extLst>
      <p:ext uri="{BB962C8B-B14F-4D97-AF65-F5344CB8AC3E}">
        <p14:creationId xmlns:p14="http://schemas.microsoft.com/office/powerpoint/2010/main" val="102816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1462125"/>
            <a:ext cx="12191999" cy="5395875"/>
          </a:xfrm>
          <a:prstGeom prst="rect">
            <a:avLst/>
          </a:prstGeom>
          <a:solidFill>
            <a:srgbClr val="B74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63"/>
          </a:p>
        </p:txBody>
      </p:sp>
      <p:cxnSp>
        <p:nvCxnSpPr>
          <p:cNvPr id="11" name="Прямая соединительная линия 10"/>
          <p:cNvCxnSpPr/>
          <p:nvPr/>
        </p:nvCxnSpPr>
        <p:spPr>
          <a:xfrm>
            <a:off x="609600" y="1458183"/>
            <a:ext cx="1097280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3564342" y="365255"/>
            <a:ext cx="7925293" cy="1092928"/>
          </a:xfrm>
          <a:prstGeom prst="rect">
            <a:avLst/>
          </a:prstGeom>
          <a:noFill/>
        </p:spPr>
        <p:txBody>
          <a:bodyPr wrap="square" rtlCol="0">
            <a:spAutoFit/>
          </a:bodyPr>
          <a:lstStyle/>
          <a:p>
            <a:r>
              <a:rPr lang="ru-RU" sz="2800" dirty="0" smtClean="0"/>
              <a:t>Симон Соловейчик</a:t>
            </a:r>
            <a:endParaRPr lang="en-US" sz="2800" dirty="0"/>
          </a:p>
          <a:p>
            <a:r>
              <a:rPr lang="ru-RU" sz="2800" dirty="0" smtClean="0"/>
              <a:t>«Педагогика для всех», М.: АСТ, 2018 </a:t>
            </a:r>
            <a:endParaRPr lang="en-US" sz="2800" dirty="0"/>
          </a:p>
          <a:p>
            <a:endParaRPr lang="ru-RU" sz="902" dirty="0"/>
          </a:p>
        </p:txBody>
      </p:sp>
      <p:sp>
        <p:nvSpPr>
          <p:cNvPr id="4" name="TextBox 3"/>
          <p:cNvSpPr txBox="1"/>
          <p:nvPr/>
        </p:nvSpPr>
        <p:spPr>
          <a:xfrm>
            <a:off x="4555735" y="3286446"/>
            <a:ext cx="6542077" cy="3062698"/>
          </a:xfrm>
          <a:prstGeom prst="rect">
            <a:avLst/>
          </a:prstGeom>
          <a:noFill/>
        </p:spPr>
        <p:txBody>
          <a:bodyPr wrap="square" rtlCol="0">
            <a:spAutoFit/>
          </a:bodyPr>
          <a:lstStyle/>
          <a:p>
            <a:r>
              <a:rPr lang="ru-RU" sz="3600" b="1" dirty="0" smtClean="0"/>
              <a:t>Новый книжный</a:t>
            </a:r>
          </a:p>
          <a:p>
            <a:endParaRPr lang="en-US" sz="3600" dirty="0"/>
          </a:p>
          <a:p>
            <a:r>
              <a:rPr lang="ru-RU" sz="3600" b="1" dirty="0" smtClean="0"/>
              <a:t>Читай-Город</a:t>
            </a:r>
          </a:p>
          <a:p>
            <a:endParaRPr lang="ru-RU" sz="902" dirty="0" smtClean="0"/>
          </a:p>
          <a:p>
            <a:endParaRPr lang="ru-RU" sz="3600" dirty="0"/>
          </a:p>
          <a:p>
            <a:pPr lvl="0"/>
            <a:r>
              <a:rPr lang="ru-RU" sz="3600" b="1" dirty="0" smtClean="0">
                <a:solidFill>
                  <a:prstClr val="white"/>
                </a:solidFill>
              </a:rPr>
              <a:t>Книжный лабиринт</a:t>
            </a:r>
            <a:endParaRPr lang="ru-RU" sz="902" dirty="0">
              <a:solidFill>
                <a:schemeClr val="tx1">
                  <a:lumMod val="95000"/>
                </a:schemeClr>
              </a:solidFill>
            </a:endParaRPr>
          </a:p>
        </p:txBody>
      </p:sp>
      <p:sp>
        <p:nvSpPr>
          <p:cNvPr id="6" name="TextBox 5"/>
          <p:cNvSpPr txBox="1"/>
          <p:nvPr/>
        </p:nvSpPr>
        <p:spPr>
          <a:xfrm>
            <a:off x="4555735" y="1958787"/>
            <a:ext cx="7208802" cy="830997"/>
          </a:xfrm>
          <a:prstGeom prst="rect">
            <a:avLst/>
          </a:prstGeom>
          <a:noFill/>
        </p:spPr>
        <p:txBody>
          <a:bodyPr wrap="square" rtlCol="0">
            <a:spAutoFit/>
          </a:bodyPr>
          <a:lstStyle/>
          <a:p>
            <a:pPr lvl="0"/>
            <a:r>
              <a:rPr lang="ru-RU" sz="2400" b="1" dirty="0" smtClean="0">
                <a:solidFill>
                  <a:prstClr val="white"/>
                </a:solidFill>
              </a:rPr>
              <a:t>Спрашивайте книгу во всех книжных магазинах страны</a:t>
            </a:r>
            <a:r>
              <a:rPr lang="en-US" sz="2400" b="1" dirty="0">
                <a:solidFill>
                  <a:prstClr val="white"/>
                </a:solidFill>
              </a:rPr>
              <a:t>,</a:t>
            </a:r>
            <a:r>
              <a:rPr lang="ru-RU" sz="2400" b="1" dirty="0" smtClean="0">
                <a:solidFill>
                  <a:prstClr val="white"/>
                </a:solidFill>
              </a:rPr>
              <a:t> в том числе и в сетях книжной торговли:</a:t>
            </a:r>
            <a:endParaRPr lang="ru-RU" sz="12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703482"/>
            <a:ext cx="3489828" cy="4858683"/>
          </a:xfrm>
          <a:prstGeom prst="rect">
            <a:avLst/>
          </a:prstGeom>
        </p:spPr>
      </p:pic>
    </p:spTree>
    <p:extLst>
      <p:ext uri="{BB962C8B-B14F-4D97-AF65-F5344CB8AC3E}">
        <p14:creationId xmlns:p14="http://schemas.microsoft.com/office/powerpoint/2010/main" val="1197082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199089" y="432487"/>
            <a:ext cx="6096000" cy="5909310"/>
          </a:xfrm>
          <a:prstGeom prst="rect">
            <a:avLst/>
          </a:prstGeom>
        </p:spPr>
        <p:txBody>
          <a:bodyPr>
            <a:spAutoFit/>
          </a:bodyPr>
          <a:lstStyle/>
          <a:p>
            <a:pPr>
              <a:spcAft>
                <a:spcPts val="0"/>
              </a:spcAft>
            </a:pPr>
            <a:r>
              <a:rPr lang="ru-RU" sz="3600" b="1" dirty="0">
                <a:solidFill>
                  <a:srgbClr val="FFC000"/>
                </a:solidFill>
                <a:latin typeface="Calibri" charset="0"/>
                <a:ea typeface="Calibri" charset="0"/>
                <a:cs typeface="Times New Roman" charset="0"/>
              </a:rPr>
              <a:t>Педагогика для всех</a:t>
            </a:r>
            <a:endParaRPr lang="ru-RU" sz="1600" dirty="0">
              <a:solidFill>
                <a:srgbClr val="FFC000"/>
              </a:solidFill>
              <a:latin typeface="Calibri" charset="0"/>
              <a:ea typeface="Calibri" charset="0"/>
              <a:cs typeface="Times New Roman" charset="0"/>
            </a:endParaRPr>
          </a:p>
          <a:p>
            <a:pPr>
              <a:spcAft>
                <a:spcPts val="0"/>
              </a:spcAft>
            </a:pPr>
            <a:r>
              <a:rPr lang="ru-RU" dirty="0">
                <a:latin typeface="Calibri" charset="0"/>
                <a:ea typeface="Calibri" charset="0"/>
                <a:cs typeface="Times New Roman" charset="0"/>
              </a:rPr>
              <a:t> </a:t>
            </a:r>
            <a:endParaRPr lang="ru-RU" sz="1600" dirty="0">
              <a:latin typeface="Calibri" charset="0"/>
              <a:ea typeface="Calibri" charset="0"/>
              <a:cs typeface="Times New Roman" charset="0"/>
            </a:endParaRPr>
          </a:p>
          <a:p>
            <a:pPr>
              <a:spcAft>
                <a:spcPts val="0"/>
              </a:spcAft>
            </a:pPr>
            <a:r>
              <a:rPr lang="ru-RU" dirty="0">
                <a:latin typeface="Calibri" charset="0"/>
                <a:ea typeface="Calibri" charset="0"/>
                <a:cs typeface="Times New Roman" charset="0"/>
              </a:rPr>
              <a:t>Книга первая</a:t>
            </a:r>
            <a:endParaRPr lang="ru-RU" sz="1050" dirty="0">
              <a:latin typeface="Times" charset="0"/>
              <a:ea typeface="Calibri" charset="0"/>
              <a:cs typeface="Times New Roman" charset="0"/>
            </a:endParaRPr>
          </a:p>
          <a:p>
            <a:pPr>
              <a:spcAft>
                <a:spcPts val="0"/>
              </a:spcAft>
            </a:pPr>
            <a:r>
              <a:rPr lang="ru-RU" sz="2400" b="1" dirty="0">
                <a:solidFill>
                  <a:srgbClr val="FFC000"/>
                </a:solidFill>
                <a:latin typeface="Calibri" charset="0"/>
                <a:ea typeface="Calibri" charset="0"/>
                <a:cs typeface="Times New Roman" charset="0"/>
              </a:rPr>
              <a:t>Человек для человека </a:t>
            </a:r>
            <a:endParaRPr lang="ru-RU" sz="1050" dirty="0">
              <a:solidFill>
                <a:srgbClr val="FFC000"/>
              </a:solidFill>
              <a:latin typeface="Times" charset="0"/>
              <a:ea typeface="Calibri" charset="0"/>
              <a:cs typeface="Times New Roman" charset="0"/>
            </a:endParaRPr>
          </a:p>
          <a:p>
            <a:pPr>
              <a:spcAft>
                <a:spcPts val="0"/>
              </a:spcAft>
            </a:pPr>
            <a:r>
              <a:rPr lang="ru-RU" sz="1600" dirty="0">
                <a:latin typeface="Calibri" charset="0"/>
                <a:ea typeface="Calibri" charset="0"/>
                <a:cs typeface="Times New Roman" charset="0"/>
              </a:rPr>
              <a:t>Глава 1: </a:t>
            </a:r>
            <a:r>
              <a:rPr lang="ru-RU" dirty="0">
                <a:latin typeface="Calibri" charset="0"/>
                <a:ea typeface="Calibri" charset="0"/>
                <a:cs typeface="Times New Roman" charset="0"/>
              </a:rPr>
              <a:t>Цели воспитания </a:t>
            </a:r>
            <a:endParaRPr lang="en-US" dirty="0" smtClean="0">
              <a:latin typeface="Calibri" charset="0"/>
              <a:ea typeface="Calibri" charset="0"/>
              <a:cs typeface="Times New Roman" charset="0"/>
            </a:endParaRPr>
          </a:p>
          <a:p>
            <a:pPr>
              <a:spcAft>
                <a:spcPts val="0"/>
              </a:spcAft>
            </a:pPr>
            <a:r>
              <a:rPr lang="ru-RU" sz="1600" dirty="0" smtClean="0">
                <a:latin typeface="Calibri" charset="0"/>
                <a:ea typeface="Calibri" charset="0"/>
                <a:cs typeface="Times New Roman" charset="0"/>
              </a:rPr>
              <a:t>Глава </a:t>
            </a:r>
            <a:r>
              <a:rPr lang="ru-RU" sz="1600" dirty="0">
                <a:latin typeface="Calibri" charset="0"/>
                <a:ea typeface="Calibri" charset="0"/>
                <a:cs typeface="Times New Roman" charset="0"/>
              </a:rPr>
              <a:t>2: </a:t>
            </a:r>
            <a:r>
              <a:rPr lang="ru-RU" dirty="0" smtClean="0">
                <a:latin typeface="Calibri" charset="0"/>
                <a:ea typeface="Calibri" charset="0"/>
                <a:cs typeface="Times New Roman" charset="0"/>
              </a:rPr>
              <a:t>Условия воспитания </a:t>
            </a:r>
            <a:endParaRPr lang="en-US" dirty="0" smtClean="0">
              <a:latin typeface="Calibri" charset="0"/>
              <a:ea typeface="Calibri" charset="0"/>
              <a:cs typeface="Times New Roman" charset="0"/>
            </a:endParaRPr>
          </a:p>
          <a:p>
            <a:pPr>
              <a:spcAft>
                <a:spcPts val="0"/>
              </a:spcAft>
            </a:pPr>
            <a:r>
              <a:rPr lang="ru-RU" sz="1600" dirty="0" smtClean="0">
                <a:latin typeface="Calibri" charset="0"/>
                <a:ea typeface="Calibri" charset="0"/>
                <a:cs typeface="Times New Roman" charset="0"/>
              </a:rPr>
              <a:t>Глава </a:t>
            </a:r>
            <a:r>
              <a:rPr lang="ru-RU" sz="1600" dirty="0">
                <a:latin typeface="Calibri" charset="0"/>
                <a:ea typeface="Calibri" charset="0"/>
                <a:cs typeface="Times New Roman" charset="0"/>
              </a:rPr>
              <a:t>3: </a:t>
            </a:r>
            <a:r>
              <a:rPr lang="ru-RU" dirty="0">
                <a:latin typeface="Calibri" charset="0"/>
                <a:ea typeface="Calibri" charset="0"/>
                <a:cs typeface="Times New Roman" charset="0"/>
              </a:rPr>
              <a:t>Средства воспитания </a:t>
            </a:r>
            <a:endParaRPr lang="en-US" dirty="0" smtClean="0">
              <a:latin typeface="Calibri" charset="0"/>
              <a:ea typeface="Calibri" charset="0"/>
              <a:cs typeface="Times New Roman" charset="0"/>
            </a:endParaRPr>
          </a:p>
          <a:p>
            <a:pPr>
              <a:spcAft>
                <a:spcPts val="0"/>
              </a:spcAft>
            </a:pPr>
            <a:r>
              <a:rPr lang="ru-RU" dirty="0">
                <a:latin typeface="Calibri" charset="0"/>
                <a:ea typeface="Calibri" charset="0"/>
                <a:cs typeface="Times New Roman" charset="0"/>
              </a:rPr>
              <a:t> </a:t>
            </a:r>
            <a:endParaRPr lang="ru-RU" sz="1050" dirty="0">
              <a:latin typeface="Times" charset="0"/>
              <a:ea typeface="Calibri" charset="0"/>
              <a:cs typeface="Times New Roman" charset="0"/>
            </a:endParaRPr>
          </a:p>
          <a:p>
            <a:pPr>
              <a:spcAft>
                <a:spcPts val="0"/>
              </a:spcAft>
            </a:pPr>
            <a:r>
              <a:rPr lang="ru-RU" dirty="0">
                <a:latin typeface="Calibri" charset="0"/>
                <a:ea typeface="Calibri" charset="0"/>
                <a:cs typeface="Times New Roman" charset="0"/>
              </a:rPr>
              <a:t>Книга вторая</a:t>
            </a:r>
            <a:endParaRPr lang="ru-RU" sz="1050" dirty="0">
              <a:latin typeface="Times" charset="0"/>
              <a:ea typeface="Calibri" charset="0"/>
              <a:cs typeface="Times New Roman" charset="0"/>
            </a:endParaRPr>
          </a:p>
          <a:p>
            <a:pPr>
              <a:spcAft>
                <a:spcPts val="0"/>
              </a:spcAft>
            </a:pPr>
            <a:r>
              <a:rPr lang="ru-RU" sz="2400" b="1" dirty="0">
                <a:solidFill>
                  <a:srgbClr val="FFC000"/>
                </a:solidFill>
                <a:latin typeface="Calibri" charset="0"/>
                <a:ea typeface="Calibri" charset="0"/>
                <a:cs typeface="Times New Roman" charset="0"/>
              </a:rPr>
              <a:t>Человек в человеке </a:t>
            </a:r>
            <a:endParaRPr lang="ru-RU" sz="1050" dirty="0">
              <a:solidFill>
                <a:srgbClr val="FFC000"/>
              </a:solidFill>
              <a:latin typeface="Times" charset="0"/>
              <a:ea typeface="Calibri" charset="0"/>
              <a:cs typeface="Times New Roman" charset="0"/>
            </a:endParaRPr>
          </a:p>
          <a:p>
            <a:pPr>
              <a:spcAft>
                <a:spcPts val="0"/>
              </a:spcAft>
            </a:pPr>
            <a:r>
              <a:rPr lang="ru-RU" sz="1600" dirty="0">
                <a:latin typeface="Calibri" charset="0"/>
                <a:ea typeface="Calibri" charset="0"/>
                <a:cs typeface="Times New Roman" charset="0"/>
              </a:rPr>
              <a:t>Глава 1: </a:t>
            </a:r>
            <a:r>
              <a:rPr lang="ru-RU" dirty="0">
                <a:latin typeface="Calibri" charset="0"/>
                <a:ea typeface="Calibri" charset="0"/>
                <a:cs typeface="Times New Roman" charset="0"/>
              </a:rPr>
              <a:t>Воспитание сердца </a:t>
            </a:r>
            <a:endParaRPr lang="en-US" dirty="0" smtClean="0">
              <a:latin typeface="Calibri" charset="0"/>
              <a:ea typeface="Calibri" charset="0"/>
              <a:cs typeface="Times New Roman" charset="0"/>
            </a:endParaRPr>
          </a:p>
          <a:p>
            <a:pPr>
              <a:spcAft>
                <a:spcPts val="0"/>
              </a:spcAft>
            </a:pPr>
            <a:r>
              <a:rPr lang="ru-RU" sz="1600" dirty="0" smtClean="0">
                <a:latin typeface="Calibri" charset="0"/>
                <a:ea typeface="Calibri" charset="0"/>
                <a:cs typeface="Times New Roman" charset="0"/>
              </a:rPr>
              <a:t>Глава </a:t>
            </a:r>
            <a:r>
              <a:rPr lang="ru-RU" sz="1600" dirty="0">
                <a:latin typeface="Calibri" charset="0"/>
                <a:ea typeface="Calibri" charset="0"/>
                <a:cs typeface="Times New Roman" charset="0"/>
              </a:rPr>
              <a:t>2: </a:t>
            </a:r>
            <a:r>
              <a:rPr lang="ru-RU" dirty="0">
                <a:latin typeface="Calibri" charset="0"/>
                <a:ea typeface="Calibri" charset="0"/>
                <a:cs typeface="Times New Roman" charset="0"/>
              </a:rPr>
              <a:t>Воспитание духа </a:t>
            </a:r>
            <a:endParaRPr lang="en-US" dirty="0" smtClean="0">
              <a:latin typeface="Calibri" charset="0"/>
              <a:ea typeface="Calibri" charset="0"/>
              <a:cs typeface="Times New Roman" charset="0"/>
            </a:endParaRPr>
          </a:p>
          <a:p>
            <a:pPr>
              <a:spcAft>
                <a:spcPts val="0"/>
              </a:spcAft>
            </a:pPr>
            <a:r>
              <a:rPr lang="ru-RU" sz="1600" dirty="0" smtClean="0">
                <a:latin typeface="Calibri" charset="0"/>
                <a:ea typeface="Calibri" charset="0"/>
                <a:cs typeface="Times New Roman" charset="0"/>
              </a:rPr>
              <a:t>Глава </a:t>
            </a:r>
            <a:r>
              <a:rPr lang="ru-RU" sz="1600" dirty="0">
                <a:latin typeface="Calibri" charset="0"/>
                <a:ea typeface="Calibri" charset="0"/>
                <a:cs typeface="Times New Roman" charset="0"/>
              </a:rPr>
              <a:t>3: </a:t>
            </a:r>
            <a:r>
              <a:rPr lang="ru-RU" dirty="0">
                <a:latin typeface="Calibri" charset="0"/>
                <a:ea typeface="Calibri" charset="0"/>
                <a:cs typeface="Times New Roman" charset="0"/>
              </a:rPr>
              <a:t>Воспитание ума </a:t>
            </a:r>
            <a:endParaRPr lang="en-US" dirty="0" smtClean="0">
              <a:latin typeface="Calibri" charset="0"/>
              <a:ea typeface="Calibri" charset="0"/>
              <a:cs typeface="Times New Roman" charset="0"/>
            </a:endParaRPr>
          </a:p>
          <a:p>
            <a:pPr>
              <a:spcAft>
                <a:spcPts val="0"/>
              </a:spcAft>
            </a:pPr>
            <a:r>
              <a:rPr lang="ru-RU" dirty="0">
                <a:latin typeface="Calibri" charset="0"/>
                <a:ea typeface="Calibri" charset="0"/>
                <a:cs typeface="Times New Roman" charset="0"/>
              </a:rPr>
              <a:t> </a:t>
            </a:r>
            <a:endParaRPr lang="ru-RU" sz="1050" dirty="0">
              <a:latin typeface="Times" charset="0"/>
              <a:ea typeface="Calibri" charset="0"/>
              <a:cs typeface="Times New Roman" charset="0"/>
            </a:endParaRPr>
          </a:p>
          <a:p>
            <a:pPr>
              <a:spcAft>
                <a:spcPts val="0"/>
              </a:spcAft>
            </a:pPr>
            <a:r>
              <a:rPr lang="ru-RU" dirty="0">
                <a:latin typeface="Calibri" charset="0"/>
                <a:ea typeface="Calibri" charset="0"/>
                <a:cs typeface="Times New Roman" charset="0"/>
              </a:rPr>
              <a:t>Книга третья</a:t>
            </a:r>
            <a:endParaRPr lang="ru-RU" sz="1050" dirty="0">
              <a:latin typeface="Times" charset="0"/>
              <a:ea typeface="Calibri" charset="0"/>
              <a:cs typeface="Times New Roman" charset="0"/>
            </a:endParaRPr>
          </a:p>
          <a:p>
            <a:pPr>
              <a:spcAft>
                <a:spcPts val="0"/>
              </a:spcAft>
            </a:pPr>
            <a:r>
              <a:rPr lang="ru-RU" sz="2400" b="1" dirty="0">
                <a:solidFill>
                  <a:srgbClr val="FFC000"/>
                </a:solidFill>
                <a:latin typeface="Calibri" charset="0"/>
                <a:ea typeface="Calibri" charset="0"/>
                <a:cs typeface="Times New Roman" charset="0"/>
              </a:rPr>
              <a:t>Человек и человек </a:t>
            </a:r>
            <a:endParaRPr lang="ru-RU" sz="1050" dirty="0">
              <a:solidFill>
                <a:srgbClr val="FFC000"/>
              </a:solidFill>
              <a:latin typeface="Times" charset="0"/>
              <a:ea typeface="Calibri" charset="0"/>
              <a:cs typeface="Times New Roman" charset="0"/>
            </a:endParaRPr>
          </a:p>
          <a:p>
            <a:pPr>
              <a:spcAft>
                <a:spcPts val="0"/>
              </a:spcAft>
            </a:pPr>
            <a:r>
              <a:rPr lang="ru-RU" sz="1600" dirty="0">
                <a:latin typeface="Calibri" charset="0"/>
                <a:ea typeface="Calibri" charset="0"/>
                <a:cs typeface="Times New Roman" charset="0"/>
              </a:rPr>
              <a:t>Глава 1: </a:t>
            </a:r>
            <a:r>
              <a:rPr lang="ru-RU" dirty="0">
                <a:latin typeface="Calibri" charset="0"/>
                <a:ea typeface="Calibri" charset="0"/>
                <a:cs typeface="Times New Roman" charset="0"/>
              </a:rPr>
              <a:t>Воспитание общением </a:t>
            </a:r>
            <a:endParaRPr lang="en-US" dirty="0" smtClean="0">
              <a:latin typeface="Calibri" charset="0"/>
              <a:ea typeface="Calibri" charset="0"/>
              <a:cs typeface="Times New Roman" charset="0"/>
            </a:endParaRPr>
          </a:p>
          <a:p>
            <a:pPr>
              <a:spcAft>
                <a:spcPts val="0"/>
              </a:spcAft>
            </a:pPr>
            <a:r>
              <a:rPr lang="ru-RU" sz="1600" dirty="0" smtClean="0">
                <a:latin typeface="Calibri" charset="0"/>
                <a:ea typeface="Calibri" charset="0"/>
                <a:cs typeface="Times New Roman" charset="0"/>
              </a:rPr>
              <a:t>Глава </a:t>
            </a:r>
            <a:r>
              <a:rPr lang="ru-RU" sz="1600" dirty="0">
                <a:latin typeface="Calibri" charset="0"/>
                <a:ea typeface="Calibri" charset="0"/>
                <a:cs typeface="Times New Roman" charset="0"/>
              </a:rPr>
              <a:t>2: </a:t>
            </a:r>
            <a:r>
              <a:rPr lang="ru-RU" dirty="0">
                <a:solidFill>
                  <a:srgbClr val="FFC000"/>
                </a:solidFill>
                <a:latin typeface="Calibri" charset="0"/>
                <a:ea typeface="Calibri" charset="0"/>
                <a:cs typeface="Times New Roman" charset="0"/>
              </a:rPr>
              <a:t>Воспитание сотрудничеством </a:t>
            </a:r>
            <a:endParaRPr lang="en-US" dirty="0" smtClean="0">
              <a:solidFill>
                <a:srgbClr val="FFC000"/>
              </a:solidFill>
              <a:latin typeface="Calibri" charset="0"/>
              <a:ea typeface="Calibri" charset="0"/>
              <a:cs typeface="Times New Roman" charset="0"/>
            </a:endParaRPr>
          </a:p>
          <a:p>
            <a:pPr>
              <a:spcAft>
                <a:spcPts val="0"/>
              </a:spcAft>
            </a:pPr>
            <a:r>
              <a:rPr lang="ru-RU" sz="1600" dirty="0" smtClean="0">
                <a:latin typeface="Calibri" charset="0"/>
                <a:ea typeface="Calibri" charset="0"/>
                <a:cs typeface="Times New Roman" charset="0"/>
              </a:rPr>
              <a:t>Глава </a:t>
            </a:r>
            <a:r>
              <a:rPr lang="ru-RU" sz="1600" dirty="0">
                <a:latin typeface="Calibri" charset="0"/>
                <a:ea typeface="Calibri" charset="0"/>
                <a:cs typeface="Times New Roman" charset="0"/>
              </a:rPr>
              <a:t>3: </a:t>
            </a:r>
            <a:r>
              <a:rPr lang="ru-RU" dirty="0">
                <a:latin typeface="Calibri" charset="0"/>
                <a:ea typeface="Calibri" charset="0"/>
                <a:cs typeface="Times New Roman" charset="0"/>
              </a:rPr>
              <a:t>Воспитание </a:t>
            </a:r>
            <a:r>
              <a:rPr lang="ru-RU" dirty="0" smtClean="0">
                <a:latin typeface="Calibri" charset="0"/>
                <a:ea typeface="Calibri" charset="0"/>
                <a:cs typeface="Times New Roman" charset="0"/>
              </a:rPr>
              <a:t>сотворчеством</a:t>
            </a:r>
            <a:endParaRPr lang="ru-RU" sz="1050" dirty="0">
              <a:latin typeface="Times" charset="0"/>
              <a:ea typeface="Calibri" charset="0"/>
              <a:cs typeface="Times New Roman"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01" y="630526"/>
            <a:ext cx="3740649" cy="4233781"/>
          </a:xfrm>
          <a:prstGeom prst="rect">
            <a:avLst/>
          </a:prstGeom>
        </p:spPr>
      </p:pic>
      <p:sp>
        <p:nvSpPr>
          <p:cNvPr id="5" name="Прямоугольник 4"/>
          <p:cNvSpPr/>
          <p:nvPr/>
        </p:nvSpPr>
        <p:spPr>
          <a:xfrm>
            <a:off x="1037401" y="5648959"/>
            <a:ext cx="465512" cy="371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4890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1458183"/>
            <a:ext cx="12192000" cy="5395875"/>
          </a:xfrm>
          <a:prstGeom prst="rect">
            <a:avLst/>
          </a:prstGeom>
          <a:solidFill>
            <a:srgbClr val="B741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63"/>
          </a:p>
        </p:txBody>
      </p:sp>
      <p:cxnSp>
        <p:nvCxnSpPr>
          <p:cNvPr id="11" name="Прямая соединительная линия 10"/>
          <p:cNvCxnSpPr/>
          <p:nvPr/>
        </p:nvCxnSpPr>
        <p:spPr>
          <a:xfrm>
            <a:off x="609600" y="1458183"/>
            <a:ext cx="1097280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4582240" y="1851406"/>
            <a:ext cx="6542077" cy="3908762"/>
          </a:xfrm>
          <a:prstGeom prst="rect">
            <a:avLst/>
          </a:prstGeom>
          <a:noFill/>
        </p:spPr>
        <p:txBody>
          <a:bodyPr wrap="square" rtlCol="0">
            <a:spAutoFit/>
          </a:bodyPr>
          <a:lstStyle/>
          <a:p>
            <a:r>
              <a:rPr lang="ru-RU" sz="3600" b="1" dirty="0" err="1" smtClean="0"/>
              <a:t>ЛитРес</a:t>
            </a:r>
            <a:r>
              <a:rPr lang="ru-RU" sz="3600" b="1" dirty="0"/>
              <a:t> </a:t>
            </a:r>
            <a:r>
              <a:rPr lang="ru-RU" sz="2000" dirty="0" smtClean="0"/>
              <a:t>(электронная версия)</a:t>
            </a:r>
            <a:endParaRPr lang="ru-RU" sz="2000" dirty="0"/>
          </a:p>
          <a:p>
            <a:r>
              <a:rPr lang="ru-RU" sz="2000" dirty="0" smtClean="0"/>
              <a:t>Скоро </a:t>
            </a:r>
            <a:r>
              <a:rPr lang="en-US" sz="2000" dirty="0"/>
              <a:t/>
            </a:r>
            <a:br>
              <a:rPr lang="en-US" sz="2000" dirty="0"/>
            </a:br>
            <a:endParaRPr lang="en-US" sz="2000" dirty="0"/>
          </a:p>
          <a:p>
            <a:r>
              <a:rPr lang="ru-RU" sz="3600" b="1" dirty="0" smtClean="0"/>
              <a:t>Лабиринт </a:t>
            </a:r>
            <a:r>
              <a:rPr lang="ru-RU" sz="2000" dirty="0" smtClean="0"/>
              <a:t>(печатная версия)</a:t>
            </a:r>
          </a:p>
          <a:p>
            <a:r>
              <a:rPr lang="ru-RU" sz="2000" dirty="0" smtClean="0"/>
              <a:t>(заказ по интернету, доставка)</a:t>
            </a:r>
            <a:endParaRPr lang="en-US" sz="2000" dirty="0"/>
          </a:p>
          <a:p>
            <a:r>
              <a:rPr lang="en-US" sz="2000" dirty="0" smtClean="0">
                <a:hlinkClick r:id="rId3"/>
              </a:rPr>
              <a:t>https://www.labirint.ru/books/623298</a:t>
            </a:r>
          </a:p>
          <a:p>
            <a:endParaRPr lang="en-US" sz="2000" dirty="0"/>
          </a:p>
          <a:p>
            <a:r>
              <a:rPr lang="en-US" sz="3600" b="1" dirty="0" smtClean="0">
                <a:solidFill>
                  <a:prstClr val="white"/>
                </a:solidFill>
              </a:rPr>
              <a:t>ozon.ru</a:t>
            </a:r>
            <a:r>
              <a:rPr lang="ru-RU" sz="3600" b="1" dirty="0" smtClean="0">
                <a:solidFill>
                  <a:prstClr val="white"/>
                </a:solidFill>
              </a:rPr>
              <a:t> </a:t>
            </a:r>
            <a:r>
              <a:rPr lang="ru-RU" sz="2000" dirty="0">
                <a:solidFill>
                  <a:prstClr val="white"/>
                </a:solidFill>
              </a:rPr>
              <a:t>(печатная версия</a:t>
            </a:r>
            <a:r>
              <a:rPr lang="ru-RU" sz="2000" dirty="0" smtClean="0">
                <a:solidFill>
                  <a:prstClr val="white"/>
                </a:solidFill>
              </a:rPr>
              <a:t>)</a:t>
            </a:r>
          </a:p>
          <a:p>
            <a:pPr lvl="0"/>
            <a:r>
              <a:rPr lang="ru-RU" sz="2000" dirty="0" smtClean="0">
                <a:solidFill>
                  <a:prstClr val="white"/>
                </a:solidFill>
              </a:rPr>
              <a:t>(заказ </a:t>
            </a:r>
            <a:r>
              <a:rPr lang="ru-RU" sz="2000" dirty="0">
                <a:solidFill>
                  <a:prstClr val="white"/>
                </a:solidFill>
              </a:rPr>
              <a:t>по интернету, доставка)</a:t>
            </a:r>
            <a:endParaRPr lang="en-US" sz="2000" dirty="0">
              <a:solidFill>
                <a:prstClr val="white"/>
              </a:solidFill>
            </a:endParaRPr>
          </a:p>
          <a:p>
            <a:pPr lvl="0"/>
            <a:r>
              <a:rPr lang="en-US" sz="2000" dirty="0" smtClean="0">
                <a:hlinkClick r:id="rId4"/>
              </a:rPr>
              <a:t>https://www.ozon.ru/context/detail/id/143470517/</a:t>
            </a:r>
            <a:endParaRPr lang="en-US" sz="2000" dirty="0" smtClean="0">
              <a:hlinkClick r:id="rId5"/>
            </a:endParaRPr>
          </a:p>
        </p:txBody>
      </p:sp>
      <p:sp>
        <p:nvSpPr>
          <p:cNvPr id="7" name="TextBox 6"/>
          <p:cNvSpPr txBox="1"/>
          <p:nvPr/>
        </p:nvSpPr>
        <p:spPr>
          <a:xfrm>
            <a:off x="3564342" y="365255"/>
            <a:ext cx="7925293" cy="1092928"/>
          </a:xfrm>
          <a:prstGeom prst="rect">
            <a:avLst/>
          </a:prstGeom>
          <a:noFill/>
        </p:spPr>
        <p:txBody>
          <a:bodyPr wrap="square" rtlCol="0">
            <a:spAutoFit/>
          </a:bodyPr>
          <a:lstStyle/>
          <a:p>
            <a:r>
              <a:rPr lang="ru-RU" sz="2800" dirty="0" smtClean="0"/>
              <a:t>Симон Соловейчик</a:t>
            </a:r>
            <a:endParaRPr lang="en-US" sz="2800" dirty="0"/>
          </a:p>
          <a:p>
            <a:r>
              <a:rPr lang="ru-RU" sz="2800" dirty="0" smtClean="0"/>
              <a:t>«Педагогика для всех», М.: АСТ, 2018 </a:t>
            </a:r>
            <a:endParaRPr lang="en-US" sz="2800" dirty="0"/>
          </a:p>
          <a:p>
            <a:endParaRPr lang="ru-RU" sz="902" dirty="0"/>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1703482"/>
            <a:ext cx="3489828" cy="4858683"/>
          </a:xfrm>
          <a:prstGeom prst="rect">
            <a:avLst/>
          </a:prstGeom>
        </p:spPr>
      </p:pic>
    </p:spTree>
    <p:extLst>
      <p:ext uri="{BB962C8B-B14F-4D97-AF65-F5344CB8AC3E}">
        <p14:creationId xmlns:p14="http://schemas.microsoft.com/office/powerpoint/2010/main" val="171281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4089" y="4624168"/>
            <a:ext cx="4223079" cy="646331"/>
          </a:xfrm>
          <a:prstGeom prst="rect">
            <a:avLst/>
          </a:prstGeom>
          <a:noFill/>
        </p:spPr>
        <p:txBody>
          <a:bodyPr wrap="none" rtlCol="0">
            <a:spAutoFit/>
          </a:bodyPr>
          <a:lstStyle/>
          <a:p>
            <a:r>
              <a:rPr lang="ru-RU" sz="3600" b="1" smtClean="0">
                <a:solidFill>
                  <a:srgbClr val="FFC000"/>
                </a:solidFill>
              </a:rPr>
              <a:t>18 </a:t>
            </a:r>
            <a:r>
              <a:rPr lang="ru-RU" sz="3600" b="1" dirty="0" smtClean="0">
                <a:solidFill>
                  <a:srgbClr val="FFC000"/>
                </a:solidFill>
              </a:rPr>
              <a:t>апреля </a:t>
            </a:r>
            <a:r>
              <a:rPr lang="ru-RU" sz="2800" b="1" dirty="0" smtClean="0">
                <a:solidFill>
                  <a:srgbClr val="FFC000"/>
                </a:solidFill>
              </a:rPr>
              <a:t>2018 в 18.00</a:t>
            </a:r>
          </a:p>
        </p:txBody>
      </p:sp>
      <p:sp>
        <p:nvSpPr>
          <p:cNvPr id="7" name="TextBox 6"/>
          <p:cNvSpPr txBox="1"/>
          <p:nvPr/>
        </p:nvSpPr>
        <p:spPr>
          <a:xfrm>
            <a:off x="5319158" y="893767"/>
            <a:ext cx="6512600" cy="1384995"/>
          </a:xfrm>
          <a:prstGeom prst="rect">
            <a:avLst/>
          </a:prstGeom>
          <a:noFill/>
        </p:spPr>
        <p:txBody>
          <a:bodyPr wrap="square" rtlCol="0">
            <a:spAutoFit/>
          </a:bodyPr>
          <a:lstStyle/>
          <a:p>
            <a:r>
              <a:rPr lang="ru-RU" sz="2400" b="1" dirty="0" err="1" smtClean="0"/>
              <a:t>Соловейчиковские</a:t>
            </a:r>
            <a:r>
              <a:rPr lang="ru-RU" sz="2400" b="1" dirty="0" smtClean="0"/>
              <a:t> чтения</a:t>
            </a:r>
          </a:p>
          <a:p>
            <a:endParaRPr lang="ru-RU" sz="1200" b="1" dirty="0" smtClean="0">
              <a:solidFill>
                <a:schemeClr val="tx1">
                  <a:lumMod val="50000"/>
                </a:schemeClr>
              </a:solidFill>
            </a:endParaRPr>
          </a:p>
          <a:p>
            <a:r>
              <a:rPr lang="ru-RU" sz="4800" b="1" dirty="0" smtClean="0">
                <a:solidFill>
                  <a:srgbClr val="FFC000"/>
                </a:solidFill>
              </a:rPr>
              <a:t>Педагогика для всех</a:t>
            </a:r>
          </a:p>
        </p:txBody>
      </p:sp>
      <p:sp>
        <p:nvSpPr>
          <p:cNvPr id="6" name="TextBox 5"/>
          <p:cNvSpPr txBox="1"/>
          <p:nvPr/>
        </p:nvSpPr>
        <p:spPr>
          <a:xfrm>
            <a:off x="5319158" y="2830187"/>
            <a:ext cx="3634328" cy="1508105"/>
          </a:xfrm>
          <a:prstGeom prst="rect">
            <a:avLst/>
          </a:prstGeom>
          <a:noFill/>
        </p:spPr>
        <p:txBody>
          <a:bodyPr wrap="none" rtlCol="0">
            <a:spAutoFit/>
          </a:bodyPr>
          <a:lstStyle/>
          <a:p>
            <a:r>
              <a:rPr lang="ru-RU" sz="2000" b="1" dirty="0" smtClean="0"/>
              <a:t>Следующая встреча (</a:t>
            </a:r>
            <a:r>
              <a:rPr lang="ru-RU" sz="2800" b="1" dirty="0" smtClean="0"/>
              <a:t>10</a:t>
            </a:r>
            <a:r>
              <a:rPr lang="ru-RU" sz="2000" b="1" dirty="0" smtClean="0"/>
              <a:t>)</a:t>
            </a:r>
            <a:r>
              <a:rPr lang="ru-RU" sz="2000" b="1" dirty="0" smtClean="0">
                <a:solidFill>
                  <a:prstClr val="white"/>
                </a:solidFill>
              </a:rPr>
              <a:t> </a:t>
            </a:r>
          </a:p>
          <a:p>
            <a:r>
              <a:rPr lang="ru-RU" sz="2000" b="1" dirty="0" smtClean="0">
                <a:solidFill>
                  <a:prstClr val="white"/>
                </a:solidFill>
              </a:rPr>
              <a:t>«Воспитание сотворчеством»</a:t>
            </a:r>
            <a:r>
              <a:rPr lang="ru-RU" sz="2400" b="1" dirty="0" smtClean="0"/>
              <a:t> </a:t>
            </a:r>
            <a:endParaRPr lang="ru-RU" sz="2400" b="1" dirty="0"/>
          </a:p>
          <a:p>
            <a:endParaRPr lang="ru-RU" sz="2000" b="1" dirty="0"/>
          </a:p>
          <a:p>
            <a:r>
              <a:rPr lang="ru-RU" sz="2000" b="1" dirty="0" smtClean="0"/>
              <a:t>состоится</a:t>
            </a:r>
            <a:endParaRPr lang="ru-RU" sz="600" b="1"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89" y="414327"/>
            <a:ext cx="4348332" cy="6053928"/>
          </a:xfrm>
          <a:prstGeom prst="rect">
            <a:avLst/>
          </a:prstGeom>
        </p:spPr>
      </p:pic>
      <p:sp>
        <p:nvSpPr>
          <p:cNvPr id="2" name="TextBox 1"/>
          <p:cNvSpPr txBox="1"/>
          <p:nvPr/>
        </p:nvSpPr>
        <p:spPr>
          <a:xfrm>
            <a:off x="2124512" y="2856516"/>
            <a:ext cx="1972015" cy="2215991"/>
          </a:xfrm>
          <a:prstGeom prst="rect">
            <a:avLst/>
          </a:prstGeom>
          <a:noFill/>
        </p:spPr>
        <p:txBody>
          <a:bodyPr wrap="none" rtlCol="0">
            <a:spAutoFit/>
          </a:bodyPr>
          <a:lstStyle/>
          <a:p>
            <a:r>
              <a:rPr lang="ru-RU" sz="13800" b="1" dirty="0" smtClean="0"/>
              <a:t>10</a:t>
            </a:r>
            <a:endParaRPr lang="ru-RU" sz="3200" dirty="0"/>
          </a:p>
        </p:txBody>
      </p:sp>
      <p:sp>
        <p:nvSpPr>
          <p:cNvPr id="9" name="TextBox 8"/>
          <p:cNvSpPr txBox="1"/>
          <p:nvPr/>
        </p:nvSpPr>
        <p:spPr>
          <a:xfrm>
            <a:off x="5319158" y="5821924"/>
            <a:ext cx="6445144" cy="646331"/>
          </a:xfrm>
          <a:prstGeom prst="rect">
            <a:avLst/>
          </a:prstGeom>
          <a:noFill/>
        </p:spPr>
        <p:txBody>
          <a:bodyPr wrap="square" rtlCol="0">
            <a:spAutoFit/>
          </a:bodyPr>
          <a:lstStyle/>
          <a:p>
            <a:r>
              <a:rPr lang="ru-RU" b="1" dirty="0"/>
              <a:t>Обсуждение книги Симона Соловейчика </a:t>
            </a:r>
          </a:p>
          <a:p>
            <a:r>
              <a:rPr lang="ru-RU" b="1" dirty="0" smtClean="0"/>
              <a:t>«Педагогика для всех», книга 3, глава 3, </a:t>
            </a:r>
            <a:r>
              <a:rPr lang="de-DE" b="1" dirty="0" smtClean="0"/>
              <a:t>c. </a:t>
            </a:r>
            <a:r>
              <a:rPr lang="ru-RU" b="1" dirty="0" smtClean="0"/>
              <a:t>365</a:t>
            </a:r>
            <a:r>
              <a:rPr lang="de-DE" dirty="0" smtClean="0"/>
              <a:t>–</a:t>
            </a:r>
            <a:r>
              <a:rPr lang="ru-RU" b="1" dirty="0" smtClean="0"/>
              <a:t>380</a:t>
            </a:r>
            <a:endParaRPr lang="ru-RU" b="1" dirty="0"/>
          </a:p>
        </p:txBody>
      </p:sp>
    </p:spTree>
    <p:extLst>
      <p:ext uri="{BB962C8B-B14F-4D97-AF65-F5344CB8AC3E}">
        <p14:creationId xmlns:p14="http://schemas.microsoft.com/office/powerpoint/2010/main" val="146290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532752"/>
            <a:ext cx="7874239" cy="15494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800" b="1" dirty="0" smtClean="0"/>
              <a:t>Вся книг</a:t>
            </a:r>
            <a:r>
              <a:rPr lang="ru-RU" sz="2800" b="1" dirty="0"/>
              <a:t>а</a:t>
            </a:r>
            <a:r>
              <a:rPr lang="ru-RU" sz="2800" b="1" dirty="0" smtClean="0"/>
              <a:t> представляет </a:t>
            </a:r>
            <a:r>
              <a:rPr lang="ru-RU" sz="2800" b="1" dirty="0"/>
              <a:t>собой ответ на </a:t>
            </a:r>
            <a:r>
              <a:rPr lang="ru-RU" sz="2800" b="1" dirty="0" smtClean="0"/>
              <a:t>простейший с </a:t>
            </a:r>
            <a:r>
              <a:rPr lang="ru-RU" sz="2800" b="1" dirty="0"/>
              <a:t>виду </a:t>
            </a:r>
            <a:r>
              <a:rPr lang="ru-RU" sz="2800" b="1" dirty="0" smtClean="0"/>
              <a:t>вопрос</a:t>
            </a:r>
            <a:r>
              <a:rPr lang="ru-RU" sz="2800" b="1" dirty="0"/>
              <a:t>: как вырастить самостоятельного человека?</a:t>
            </a:r>
          </a:p>
        </p:txBody>
      </p:sp>
      <p:sp>
        <p:nvSpPr>
          <p:cNvPr id="4" name="TextBox 3"/>
          <p:cNvSpPr txBox="1"/>
          <p:nvPr/>
        </p:nvSpPr>
        <p:spPr>
          <a:xfrm>
            <a:off x="2300539" y="1235488"/>
            <a:ext cx="6056478" cy="395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p:txBody>
      </p:sp>
      <p:sp>
        <p:nvSpPr>
          <p:cNvPr id="2" name="Прямоугольник 1"/>
          <p:cNvSpPr/>
          <p:nvPr/>
        </p:nvSpPr>
        <p:spPr>
          <a:xfrm>
            <a:off x="464301" y="448887"/>
            <a:ext cx="465512" cy="371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292620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3515234"/>
            <a:ext cx="8593238" cy="626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Сотрудничество в воспитании — то же, что дух в личности.</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92099267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961236"/>
            <a:ext cx="8593238" cy="1734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Одну схему воспитания держат в уме все: «Я — большой, ребенок — маленький. Я знаю, как жить, он не знает. Я его веду». </a:t>
            </a:r>
            <a:r>
              <a:rPr lang="ru-RU" sz="2400" dirty="0" smtClean="0"/>
              <a:t>В </a:t>
            </a:r>
            <a:r>
              <a:rPr lang="ru-RU" sz="2400" dirty="0"/>
              <a:t>прекрасной схеме «я веду — он идет» есть слабый пункт, а именно ребенок. Ребенок мешает!</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0819258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2776570"/>
            <a:ext cx="8593238" cy="21034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В семье, где идет спор за власть, чем бы он ни кончился, этот спор, и чему бы ни учили ребенка, его учат спорить за власть — и только. Его учат, встречаясь с человеком, во что бы то ни стало добиваться «верха» или смиряться, покоряться. Учат глядеть на мир с точки зрения силы: или твоя сила, или моя.</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136101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9" y="3330568"/>
            <a:ext cx="8593238" cy="995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У людей должно быть одно начальство — дело, которое должно быть сделано лучшим образом. </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327566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00538" y="3330568"/>
            <a:ext cx="8844539" cy="995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fontAlgn="ctr"/>
            <a:endParaRPr lang="ru-RU" sz="1200" dirty="0"/>
          </a:p>
          <a:p>
            <a:r>
              <a:rPr lang="ru-RU" sz="2400" dirty="0"/>
              <a:t>Ужаснейшая из </a:t>
            </a:r>
            <a:r>
              <a:rPr lang="ru-RU" sz="2400" dirty="0" err="1"/>
              <a:t>псевдопедагогических</a:t>
            </a:r>
            <a:r>
              <a:rPr lang="ru-RU" sz="2400" dirty="0"/>
              <a:t> мыслей: «Как ты со мной — так и я с тобой». С ребенком нельзя вести счеты. Просчитаемся!</a:t>
            </a:r>
          </a:p>
        </p:txBody>
      </p:sp>
      <p:sp>
        <p:nvSpPr>
          <p:cNvPr id="4" name="TextBox 3"/>
          <p:cNvSpPr txBox="1"/>
          <p:nvPr/>
        </p:nvSpPr>
        <p:spPr>
          <a:xfrm>
            <a:off x="2300539" y="819990"/>
            <a:ext cx="6056478" cy="12262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ru-RU" b="1" dirty="0" smtClean="0">
                <a:solidFill>
                  <a:srgbClr val="FFC000"/>
                </a:solidFill>
                <a:latin typeface="Helvetica Neue"/>
                <a:ea typeface="Helvetica Neue"/>
                <a:cs typeface="Helvetica Neue"/>
                <a:sym typeface="Helvetica Neue"/>
              </a:rPr>
              <a:t>Симон Соловейчик. </a:t>
            </a:r>
            <a:r>
              <a:rPr lang="ru-RU" sz="2000" b="1" dirty="0" smtClean="0">
                <a:solidFill>
                  <a:srgbClr val="FFC000"/>
                </a:solidFill>
                <a:latin typeface="Helvetica Neue"/>
                <a:ea typeface="Helvetica Neue"/>
                <a:cs typeface="Helvetica Neue"/>
                <a:sym typeface="Helvetica Neue"/>
              </a:rPr>
              <a:t>Педагогика для всех</a:t>
            </a:r>
          </a:p>
          <a:p>
            <a:pPr defTabSz="410751" hangingPunct="0"/>
            <a:endParaRPr lang="ru-RU" sz="1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Книга 3.</a:t>
            </a:r>
            <a:r>
              <a:rPr lang="ru-RU" sz="2000" b="1" dirty="0" smtClean="0">
                <a:solidFill>
                  <a:srgbClr val="FFC000"/>
                </a:solidFill>
                <a:latin typeface="Helvetica Neue"/>
                <a:ea typeface="Helvetica Neue"/>
                <a:cs typeface="Helvetica Neue"/>
                <a:sym typeface="Helvetica Neue"/>
              </a:rPr>
              <a:t> </a:t>
            </a:r>
            <a:r>
              <a:rPr lang="ru-RU" sz="2800" b="1" dirty="0" smtClean="0">
                <a:solidFill>
                  <a:srgbClr val="FFC000"/>
                </a:solidFill>
                <a:latin typeface="Helvetica Neue"/>
                <a:ea typeface="Helvetica Neue"/>
                <a:cs typeface="Helvetica Neue"/>
                <a:sym typeface="Helvetica Neue"/>
              </a:rPr>
              <a:t>Человек </a:t>
            </a:r>
            <a:r>
              <a:rPr lang="ru-RU" sz="2800" b="1" dirty="0">
                <a:solidFill>
                  <a:srgbClr val="FFC000"/>
                </a:solidFill>
                <a:latin typeface="Helvetica Neue"/>
                <a:ea typeface="Helvetica Neue"/>
                <a:cs typeface="Helvetica Neue"/>
                <a:sym typeface="Helvetica Neue"/>
              </a:rPr>
              <a:t>и</a:t>
            </a:r>
            <a:r>
              <a:rPr lang="ru-RU" sz="2800" b="1" dirty="0" smtClean="0">
                <a:solidFill>
                  <a:srgbClr val="FFC000"/>
                </a:solidFill>
                <a:latin typeface="Helvetica Neue"/>
                <a:ea typeface="Helvetica Neue"/>
                <a:cs typeface="Helvetica Neue"/>
                <a:sym typeface="Helvetica Neue"/>
              </a:rPr>
              <a:t> человек</a:t>
            </a:r>
          </a:p>
          <a:p>
            <a:pPr defTabSz="410751" hangingPunct="0"/>
            <a:endParaRPr lang="en-US" sz="700" b="1" dirty="0" smtClean="0">
              <a:solidFill>
                <a:srgbClr val="FFC000"/>
              </a:solidFill>
              <a:latin typeface="Helvetica Neue"/>
              <a:ea typeface="Helvetica Neue"/>
              <a:cs typeface="Helvetica Neue"/>
              <a:sym typeface="Helvetica Neue"/>
            </a:endParaRPr>
          </a:p>
          <a:p>
            <a:pPr defTabSz="410751" hangingPunct="0"/>
            <a:r>
              <a:rPr lang="ru-RU" b="1" dirty="0" smtClean="0">
                <a:solidFill>
                  <a:srgbClr val="FFC000"/>
                </a:solidFill>
                <a:latin typeface="Helvetica Neue"/>
                <a:ea typeface="Helvetica Neue"/>
                <a:cs typeface="Helvetica Neue"/>
                <a:sym typeface="Helvetica Neue"/>
              </a:rPr>
              <a:t>Глава 2.  Воспитание сотрудничеством</a:t>
            </a:r>
            <a:endParaRPr lang="ru-RU" b="1" dirty="0">
              <a:solidFill>
                <a:srgbClr val="FFC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7025926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10001006" id="{A55DF1DA-22EC-4DA4-B170-D3F0FF81047C}" vid="{3BFA2149-51D1-489C-9B65-4F9563B089D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11386</TotalTime>
  <Words>1415</Words>
  <Application>Microsoft Office PowerPoint</Application>
  <PresentationFormat>Произвольный</PresentationFormat>
  <Paragraphs>298</Paragraphs>
  <Slides>31</Slides>
  <Notes>30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TF10001006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Мариана Бузоева</cp:lastModifiedBy>
  <cp:revision>222</cp:revision>
  <dcterms:created xsi:type="dcterms:W3CDTF">2017-06-21T03:52:05Z</dcterms:created>
  <dcterms:modified xsi:type="dcterms:W3CDTF">2018-04-18T12:56:52Z</dcterms:modified>
</cp:coreProperties>
</file>