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54"/>
  </p:notesMasterIdLst>
  <p:handoutMasterIdLst>
    <p:handoutMasterId r:id="rId55"/>
  </p:handoutMasterIdLst>
  <p:sldIdLst>
    <p:sldId id="351" r:id="rId5"/>
    <p:sldId id="352" r:id="rId6"/>
    <p:sldId id="353" r:id="rId7"/>
    <p:sldId id="354" r:id="rId8"/>
    <p:sldId id="355" r:id="rId9"/>
    <p:sldId id="356" r:id="rId10"/>
    <p:sldId id="357" r:id="rId11"/>
    <p:sldId id="359" r:id="rId12"/>
    <p:sldId id="358" r:id="rId13"/>
    <p:sldId id="362" r:id="rId14"/>
    <p:sldId id="417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418" r:id="rId35"/>
    <p:sldId id="384" r:id="rId36"/>
    <p:sldId id="386" r:id="rId37"/>
    <p:sldId id="387" r:id="rId38"/>
    <p:sldId id="389" r:id="rId39"/>
    <p:sldId id="390" r:id="rId40"/>
    <p:sldId id="391" r:id="rId41"/>
    <p:sldId id="392" r:id="rId42"/>
    <p:sldId id="393" r:id="rId43"/>
    <p:sldId id="394" r:id="rId44"/>
    <p:sldId id="396" r:id="rId45"/>
    <p:sldId id="399" r:id="rId46"/>
    <p:sldId id="403" r:id="rId47"/>
    <p:sldId id="406" r:id="rId48"/>
    <p:sldId id="407" r:id="rId49"/>
    <p:sldId id="408" r:id="rId50"/>
    <p:sldId id="411" r:id="rId51"/>
    <p:sldId id="415" r:id="rId52"/>
    <p:sldId id="41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2012" autoAdjust="0"/>
  </p:normalViewPr>
  <p:slideViewPr>
    <p:cSldViewPr snapToGrid="0" showGuides="1">
      <p:cViewPr>
        <p:scale>
          <a:sx n="93" d="100"/>
          <a:sy n="93" d="100"/>
        </p:scale>
        <p:origin x="-79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9C163-9B1D-4067-B5E3-D3464231F18E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A465B8-993A-4508-9FA1-BFAD6886E7D0}">
      <dgm:prSet phldrT="[Текст]"/>
      <dgm:spPr/>
      <dgm:t>
        <a:bodyPr/>
        <a:lstStyle/>
        <a:p>
          <a:r>
            <a:rPr lang="ru-RU" dirty="0" smtClean="0"/>
            <a:t>Демонстрационный</a:t>
          </a:r>
          <a:endParaRPr lang="ru-RU" dirty="0"/>
        </a:p>
      </dgm:t>
    </dgm:pt>
    <dgm:pt modelId="{DFA43407-4279-4497-86E7-BD48ADC5B2E9}" type="parTrans" cxnId="{D6C1D9EB-73E9-4302-9299-42A578820EDD}">
      <dgm:prSet/>
      <dgm:spPr/>
      <dgm:t>
        <a:bodyPr/>
        <a:lstStyle/>
        <a:p>
          <a:endParaRPr lang="ru-RU"/>
        </a:p>
      </dgm:t>
    </dgm:pt>
    <dgm:pt modelId="{8B2FA3C4-2F46-49DC-A547-3CC2E092F4AB}" type="sibTrans" cxnId="{D6C1D9EB-73E9-4302-9299-42A578820EDD}">
      <dgm:prSet/>
      <dgm:spPr/>
      <dgm:t>
        <a:bodyPr/>
        <a:lstStyle/>
        <a:p>
          <a:endParaRPr lang="ru-RU"/>
        </a:p>
      </dgm:t>
    </dgm:pt>
    <dgm:pt modelId="{5696A457-1C5F-40BD-B485-A9F78DA405C7}">
      <dgm:prSet phldrT="[Текст]"/>
      <dgm:spPr/>
      <dgm:t>
        <a:bodyPr/>
        <a:lstStyle/>
        <a:p>
          <a:r>
            <a:rPr lang="ru-RU" b="0" i="0" dirty="0" smtClean="0"/>
            <a:t>В демонстрационном режиме учебник  транслируется с экрана компьютера учителя через проектор на экран для общего просмотра или интерактивную доску </a:t>
          </a:r>
          <a:r>
            <a:rPr lang="ru-RU" b="0" i="0" u="none" dirty="0" smtClean="0"/>
            <a:t>и (или) для работы в интерактивном режиме при использовании интерактивного оборудования в классе</a:t>
          </a:r>
          <a:endParaRPr lang="ru-RU" dirty="0"/>
        </a:p>
      </dgm:t>
    </dgm:pt>
    <dgm:pt modelId="{3035A29A-46B4-4F74-9695-F6E8AE29D695}" type="parTrans" cxnId="{E44A58CF-85C6-40DC-BD83-2D8BF701944F}">
      <dgm:prSet/>
      <dgm:spPr/>
      <dgm:t>
        <a:bodyPr/>
        <a:lstStyle/>
        <a:p>
          <a:endParaRPr lang="ru-RU"/>
        </a:p>
      </dgm:t>
    </dgm:pt>
    <dgm:pt modelId="{8726EFBB-704F-4327-88B8-659CDAB7FDBE}" type="sibTrans" cxnId="{E44A58CF-85C6-40DC-BD83-2D8BF701944F}">
      <dgm:prSet/>
      <dgm:spPr/>
      <dgm:t>
        <a:bodyPr/>
        <a:lstStyle/>
        <a:p>
          <a:endParaRPr lang="ru-RU"/>
        </a:p>
      </dgm:t>
    </dgm:pt>
    <dgm:pt modelId="{B8042274-DBD0-4011-8083-A59C690F6FAE}">
      <dgm:prSet phldrT="[Текст]"/>
      <dgm:spPr/>
      <dgm:t>
        <a:bodyPr/>
        <a:lstStyle/>
        <a:p>
          <a:r>
            <a:rPr lang="ru-RU" dirty="0" smtClean="0"/>
            <a:t>Компьютерный класс</a:t>
          </a:r>
          <a:endParaRPr lang="ru-RU" dirty="0"/>
        </a:p>
      </dgm:t>
    </dgm:pt>
    <dgm:pt modelId="{55F36C65-63A1-406F-A2D7-00F1F52A0224}" type="parTrans" cxnId="{9AE152B8-4A38-4F53-A8C1-4A0DF7764C5C}">
      <dgm:prSet/>
      <dgm:spPr/>
      <dgm:t>
        <a:bodyPr/>
        <a:lstStyle/>
        <a:p>
          <a:endParaRPr lang="ru-RU"/>
        </a:p>
      </dgm:t>
    </dgm:pt>
    <dgm:pt modelId="{41B94CCD-48BE-40BD-A10E-E5F6DE95B2DE}" type="sibTrans" cxnId="{9AE152B8-4A38-4F53-A8C1-4A0DF7764C5C}">
      <dgm:prSet/>
      <dgm:spPr/>
      <dgm:t>
        <a:bodyPr/>
        <a:lstStyle/>
        <a:p>
          <a:endParaRPr lang="ru-RU"/>
        </a:p>
      </dgm:t>
    </dgm:pt>
    <dgm:pt modelId="{9DB727DF-EF5B-4E9C-81B3-7081E06D1465}">
      <dgm:prSet phldrT="[Текст]"/>
      <dgm:spPr/>
      <dgm:t>
        <a:bodyPr/>
        <a:lstStyle/>
        <a:p>
          <a:r>
            <a:rPr lang="ru-RU" b="0" i="0" dirty="0" smtClean="0"/>
            <a:t>Устройства и учебники не покидают стен класса, на одном устройстве последовательно работают разные пользователи и получают доступ к своим учебникам через личный кабинет либо через кабинет, привязанный к конкретному устройству</a:t>
          </a:r>
          <a:endParaRPr lang="ru-RU" dirty="0"/>
        </a:p>
      </dgm:t>
    </dgm:pt>
    <dgm:pt modelId="{EABE391A-1FA5-4F44-84F2-32C0449875A7}" type="parTrans" cxnId="{D80A5431-5BBC-46C5-8DF8-E548753CD9D4}">
      <dgm:prSet/>
      <dgm:spPr/>
      <dgm:t>
        <a:bodyPr/>
        <a:lstStyle/>
        <a:p>
          <a:endParaRPr lang="ru-RU"/>
        </a:p>
      </dgm:t>
    </dgm:pt>
    <dgm:pt modelId="{F2F06B39-82E2-46CD-B4B7-A65E97B29AE8}" type="sibTrans" cxnId="{D80A5431-5BBC-46C5-8DF8-E548753CD9D4}">
      <dgm:prSet/>
      <dgm:spPr/>
      <dgm:t>
        <a:bodyPr/>
        <a:lstStyle/>
        <a:p>
          <a:endParaRPr lang="ru-RU"/>
        </a:p>
      </dgm:t>
    </dgm:pt>
    <dgm:pt modelId="{09A57919-24BB-4CEA-9777-349C8C64BD74}">
      <dgm:prSet phldrT="[Текст]"/>
      <dgm:spPr/>
      <dgm:t>
        <a:bodyPr/>
        <a:lstStyle/>
        <a:p>
          <a:r>
            <a:rPr lang="ru-RU" dirty="0" smtClean="0"/>
            <a:t>Мобильный класс</a:t>
          </a:r>
          <a:endParaRPr lang="ru-RU" dirty="0"/>
        </a:p>
      </dgm:t>
    </dgm:pt>
    <dgm:pt modelId="{CEDE1857-D66E-4B9A-8ED2-91434DAD9036}" type="parTrans" cxnId="{611B8E79-A539-430C-8699-D202017798F8}">
      <dgm:prSet/>
      <dgm:spPr/>
      <dgm:t>
        <a:bodyPr/>
        <a:lstStyle/>
        <a:p>
          <a:endParaRPr lang="ru-RU"/>
        </a:p>
      </dgm:t>
    </dgm:pt>
    <dgm:pt modelId="{E1FE4CA7-E731-4511-88CB-30735F15CA9B}" type="sibTrans" cxnId="{611B8E79-A539-430C-8699-D202017798F8}">
      <dgm:prSet/>
      <dgm:spPr/>
      <dgm:t>
        <a:bodyPr/>
        <a:lstStyle/>
        <a:p>
          <a:endParaRPr lang="ru-RU"/>
        </a:p>
      </dgm:t>
    </dgm:pt>
    <dgm:pt modelId="{EA2D2B59-9800-4576-8EE2-664DD1D78646}">
      <dgm:prSet phldrT="[Текст]"/>
      <dgm:spPr/>
      <dgm:t>
        <a:bodyPr/>
        <a:lstStyle/>
        <a:p>
          <a:r>
            <a:rPr lang="ru-RU" b="0" i="0" dirty="0" smtClean="0"/>
            <a:t>Электронные учебники доступны школьнику всегда и везде, они используются на портативных устройствах, которые ученик носит с собой, либо с помощью функции привязки используются на школьных и домашних устройствах</a:t>
          </a:r>
          <a:endParaRPr lang="ru-RU" dirty="0"/>
        </a:p>
      </dgm:t>
    </dgm:pt>
    <dgm:pt modelId="{877F28AD-9343-4D37-9DBF-9ABDCDA49679}" type="parTrans" cxnId="{897705BA-6059-46DF-8142-334CD94EED81}">
      <dgm:prSet/>
      <dgm:spPr/>
      <dgm:t>
        <a:bodyPr/>
        <a:lstStyle/>
        <a:p>
          <a:endParaRPr lang="ru-RU"/>
        </a:p>
      </dgm:t>
    </dgm:pt>
    <dgm:pt modelId="{49616F73-6EE6-4FDB-BFEF-9F6DC78C244E}" type="sibTrans" cxnId="{897705BA-6059-46DF-8142-334CD94EED81}">
      <dgm:prSet/>
      <dgm:spPr/>
      <dgm:t>
        <a:bodyPr/>
        <a:lstStyle/>
        <a:p>
          <a:endParaRPr lang="ru-RU"/>
        </a:p>
      </dgm:t>
    </dgm:pt>
    <dgm:pt modelId="{96735898-F1D2-4AD8-83D4-40CA6C43045D}">
      <dgm:prSet phldrT="[Текст]"/>
      <dgm:spPr/>
      <dgm:t>
        <a:bodyPr/>
        <a:lstStyle/>
        <a:p>
          <a:r>
            <a:rPr lang="en-US" dirty="0" smtClean="0"/>
            <a:t>BYOD</a:t>
          </a:r>
          <a:endParaRPr lang="ru-RU" dirty="0"/>
        </a:p>
      </dgm:t>
    </dgm:pt>
    <dgm:pt modelId="{F277131B-5017-47F1-B5FF-642F716B5E6E}" type="parTrans" cxnId="{F47D5A78-79AB-4C22-9C46-BA2494466E74}">
      <dgm:prSet/>
      <dgm:spPr/>
      <dgm:t>
        <a:bodyPr/>
        <a:lstStyle/>
        <a:p>
          <a:endParaRPr lang="ru-RU"/>
        </a:p>
      </dgm:t>
    </dgm:pt>
    <dgm:pt modelId="{63A1B5E6-8C14-4D66-A78E-AF395C51C247}" type="sibTrans" cxnId="{F47D5A78-79AB-4C22-9C46-BA2494466E74}">
      <dgm:prSet/>
      <dgm:spPr/>
      <dgm:t>
        <a:bodyPr/>
        <a:lstStyle/>
        <a:p>
          <a:endParaRPr lang="ru-RU"/>
        </a:p>
      </dgm:t>
    </dgm:pt>
    <dgm:pt modelId="{9FBBEADD-926B-493C-8114-A57A16EFE5BC}">
      <dgm:prSet phldrT="[Текст]"/>
      <dgm:spPr/>
      <dgm:t>
        <a:bodyPr/>
        <a:lstStyle/>
        <a:p>
          <a:r>
            <a:rPr lang="ru-RU" b="0" i="0" dirty="0" smtClean="0"/>
            <a:t>BYOD -  такой подход к организации  учебного процесса, при котором ученики используют  на уроках свои собственные мобильные устройства, получая доступ к сети Интернет и  образовательным ресурсам школы. Доступ к электронной форме учебников учащийся имеет и в школе и дома со своего личного устройства.</a:t>
          </a:r>
          <a:endParaRPr lang="ru-RU" dirty="0"/>
        </a:p>
      </dgm:t>
    </dgm:pt>
    <dgm:pt modelId="{CF7E09DE-5008-4943-ADC1-40A2A5CD2E6E}" type="parTrans" cxnId="{4629D47B-AC72-4BE1-B238-C0701643F27B}">
      <dgm:prSet/>
      <dgm:spPr/>
      <dgm:t>
        <a:bodyPr/>
        <a:lstStyle/>
        <a:p>
          <a:endParaRPr lang="ru-RU"/>
        </a:p>
      </dgm:t>
    </dgm:pt>
    <dgm:pt modelId="{5F02A175-74F0-4FDD-B5A5-77481FEDD56B}" type="sibTrans" cxnId="{4629D47B-AC72-4BE1-B238-C0701643F27B}">
      <dgm:prSet/>
      <dgm:spPr/>
      <dgm:t>
        <a:bodyPr/>
        <a:lstStyle/>
        <a:p>
          <a:endParaRPr lang="ru-RU"/>
        </a:p>
      </dgm:t>
    </dgm:pt>
    <dgm:pt modelId="{2CCE003A-7D2E-4B4E-8018-9D91013B64DC}" type="pres">
      <dgm:prSet presAssocID="{66B9C163-9B1D-4067-B5E3-D3464231F1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442F5-21FB-4C3D-8DCE-B4A1F5CC02E9}" type="pres">
      <dgm:prSet presAssocID="{3EA465B8-993A-4508-9FA1-BFAD6886E7D0}" presName="linNode" presStyleCnt="0"/>
      <dgm:spPr/>
    </dgm:pt>
    <dgm:pt modelId="{A6C46E14-28A4-4287-9AC1-AEEE6D4F94DC}" type="pres">
      <dgm:prSet presAssocID="{3EA465B8-993A-4508-9FA1-BFAD6886E7D0}" presName="parentText" presStyleLbl="node1" presStyleIdx="0" presStyleCnt="4" custScaleX="74763" custLinFactNeighborX="-7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E21E3-FD9D-44F8-BA75-2831E8F5A2CE}" type="pres">
      <dgm:prSet presAssocID="{3EA465B8-993A-4508-9FA1-BFAD6886E7D0}" presName="descendantText" presStyleLbl="alignAccFollowNode1" presStyleIdx="0" presStyleCnt="4" custScaleX="11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F9EF0-EFF3-4B7C-8DFD-430C700CDFB9}" type="pres">
      <dgm:prSet presAssocID="{8B2FA3C4-2F46-49DC-A547-3CC2E092F4AB}" presName="sp" presStyleCnt="0"/>
      <dgm:spPr/>
    </dgm:pt>
    <dgm:pt modelId="{676A66CB-7172-4866-B93F-0146660CABAE}" type="pres">
      <dgm:prSet presAssocID="{B8042274-DBD0-4011-8083-A59C690F6FAE}" presName="linNode" presStyleCnt="0"/>
      <dgm:spPr/>
    </dgm:pt>
    <dgm:pt modelId="{85B610F9-4B17-4915-BCF9-96DE9D828C12}" type="pres">
      <dgm:prSet presAssocID="{B8042274-DBD0-4011-8083-A59C690F6FAE}" presName="parentText" presStyleLbl="node1" presStyleIdx="1" presStyleCnt="4" custScaleX="74763" custLinFactNeighborX="-7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5B114-5D30-4FBB-9150-3798A929FEEB}" type="pres">
      <dgm:prSet presAssocID="{B8042274-DBD0-4011-8083-A59C690F6FAE}" presName="descendantText" presStyleLbl="alignAccFollowNode1" presStyleIdx="1" presStyleCnt="4" custScaleX="11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BEA74-3221-47B6-93DB-34B887E6B8FE}" type="pres">
      <dgm:prSet presAssocID="{41B94CCD-48BE-40BD-A10E-E5F6DE95B2DE}" presName="sp" presStyleCnt="0"/>
      <dgm:spPr/>
    </dgm:pt>
    <dgm:pt modelId="{BE5616C0-B59B-42FA-A099-3E747ED72450}" type="pres">
      <dgm:prSet presAssocID="{09A57919-24BB-4CEA-9777-349C8C64BD74}" presName="linNode" presStyleCnt="0"/>
      <dgm:spPr/>
    </dgm:pt>
    <dgm:pt modelId="{5581D701-D873-4BDA-81F3-62A265E3A692}" type="pres">
      <dgm:prSet presAssocID="{09A57919-24BB-4CEA-9777-349C8C64BD74}" presName="parentText" presStyleLbl="node1" presStyleIdx="2" presStyleCnt="4" custScaleX="74763" custLinFactNeighborX="-7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0998A-1DDC-4CEC-ACDA-A79952A1435F}" type="pres">
      <dgm:prSet presAssocID="{09A57919-24BB-4CEA-9777-349C8C64BD74}" presName="descendantText" presStyleLbl="alignAccFollowNode1" presStyleIdx="2" presStyleCnt="4" custScaleX="11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C3A1F-B369-4E88-85EE-09FE8D033B44}" type="pres">
      <dgm:prSet presAssocID="{E1FE4CA7-E731-4511-88CB-30735F15CA9B}" presName="sp" presStyleCnt="0"/>
      <dgm:spPr/>
    </dgm:pt>
    <dgm:pt modelId="{3592B0C0-3703-42A5-B76D-E0136F847B2E}" type="pres">
      <dgm:prSet presAssocID="{96735898-F1D2-4AD8-83D4-40CA6C43045D}" presName="linNode" presStyleCnt="0"/>
      <dgm:spPr/>
    </dgm:pt>
    <dgm:pt modelId="{D3B731D1-902B-4996-8360-4552B0CA26F6}" type="pres">
      <dgm:prSet presAssocID="{96735898-F1D2-4AD8-83D4-40CA6C43045D}" presName="parentText" presStyleLbl="node1" presStyleIdx="3" presStyleCnt="4" custScaleX="74763" custLinFactNeighborX="-7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C176B-104F-4599-A972-EBA3696AAA8B}" type="pres">
      <dgm:prSet presAssocID="{96735898-F1D2-4AD8-83D4-40CA6C43045D}" presName="descendantText" presStyleLbl="alignAccFollowNode1" presStyleIdx="3" presStyleCnt="4" custScaleX="11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9576C-596B-4ECA-91D5-BA89E568240F}" type="presOf" srcId="{B8042274-DBD0-4011-8083-A59C690F6FAE}" destId="{85B610F9-4B17-4915-BCF9-96DE9D828C12}" srcOrd="0" destOrd="0" presId="urn:microsoft.com/office/officeart/2005/8/layout/vList5"/>
    <dgm:cxn modelId="{E44A58CF-85C6-40DC-BD83-2D8BF701944F}" srcId="{3EA465B8-993A-4508-9FA1-BFAD6886E7D0}" destId="{5696A457-1C5F-40BD-B485-A9F78DA405C7}" srcOrd="0" destOrd="0" parTransId="{3035A29A-46B4-4F74-9695-F6E8AE29D695}" sibTransId="{8726EFBB-704F-4327-88B8-659CDAB7FDBE}"/>
    <dgm:cxn modelId="{7254AEF5-885E-4214-9293-F9212BDAADBB}" type="presOf" srcId="{09A57919-24BB-4CEA-9777-349C8C64BD74}" destId="{5581D701-D873-4BDA-81F3-62A265E3A692}" srcOrd="0" destOrd="0" presId="urn:microsoft.com/office/officeart/2005/8/layout/vList5"/>
    <dgm:cxn modelId="{651A8274-1369-40CF-B739-B6E425B05389}" type="presOf" srcId="{9DB727DF-EF5B-4E9C-81B3-7081E06D1465}" destId="{4CF5B114-5D30-4FBB-9150-3798A929FEEB}" srcOrd="0" destOrd="0" presId="urn:microsoft.com/office/officeart/2005/8/layout/vList5"/>
    <dgm:cxn modelId="{8AB12FA2-45DB-4BB2-8CB3-E3C2B7B04924}" type="presOf" srcId="{96735898-F1D2-4AD8-83D4-40CA6C43045D}" destId="{D3B731D1-902B-4996-8360-4552B0CA26F6}" srcOrd="0" destOrd="0" presId="urn:microsoft.com/office/officeart/2005/8/layout/vList5"/>
    <dgm:cxn modelId="{D6C1D9EB-73E9-4302-9299-42A578820EDD}" srcId="{66B9C163-9B1D-4067-B5E3-D3464231F18E}" destId="{3EA465B8-993A-4508-9FA1-BFAD6886E7D0}" srcOrd="0" destOrd="0" parTransId="{DFA43407-4279-4497-86E7-BD48ADC5B2E9}" sibTransId="{8B2FA3C4-2F46-49DC-A547-3CC2E092F4AB}"/>
    <dgm:cxn modelId="{897705BA-6059-46DF-8142-334CD94EED81}" srcId="{09A57919-24BB-4CEA-9777-349C8C64BD74}" destId="{EA2D2B59-9800-4576-8EE2-664DD1D78646}" srcOrd="0" destOrd="0" parTransId="{877F28AD-9343-4D37-9DBF-9ABDCDA49679}" sibTransId="{49616F73-6EE6-4FDB-BFEF-9F6DC78C244E}"/>
    <dgm:cxn modelId="{611B8E79-A539-430C-8699-D202017798F8}" srcId="{66B9C163-9B1D-4067-B5E3-D3464231F18E}" destId="{09A57919-24BB-4CEA-9777-349C8C64BD74}" srcOrd="2" destOrd="0" parTransId="{CEDE1857-D66E-4B9A-8ED2-91434DAD9036}" sibTransId="{E1FE4CA7-E731-4511-88CB-30735F15CA9B}"/>
    <dgm:cxn modelId="{80177626-FEDE-41EF-BF3B-0D1D9082DE06}" type="presOf" srcId="{3EA465B8-993A-4508-9FA1-BFAD6886E7D0}" destId="{A6C46E14-28A4-4287-9AC1-AEEE6D4F94DC}" srcOrd="0" destOrd="0" presId="urn:microsoft.com/office/officeart/2005/8/layout/vList5"/>
    <dgm:cxn modelId="{9AE152B8-4A38-4F53-A8C1-4A0DF7764C5C}" srcId="{66B9C163-9B1D-4067-B5E3-D3464231F18E}" destId="{B8042274-DBD0-4011-8083-A59C690F6FAE}" srcOrd="1" destOrd="0" parTransId="{55F36C65-63A1-406F-A2D7-00F1F52A0224}" sibTransId="{41B94CCD-48BE-40BD-A10E-E5F6DE95B2DE}"/>
    <dgm:cxn modelId="{4629D47B-AC72-4BE1-B238-C0701643F27B}" srcId="{96735898-F1D2-4AD8-83D4-40CA6C43045D}" destId="{9FBBEADD-926B-493C-8114-A57A16EFE5BC}" srcOrd="0" destOrd="0" parTransId="{CF7E09DE-5008-4943-ADC1-40A2A5CD2E6E}" sibTransId="{5F02A175-74F0-4FDD-B5A5-77481FEDD56B}"/>
    <dgm:cxn modelId="{7F45254B-E656-465A-BBDF-780DB5A77390}" type="presOf" srcId="{EA2D2B59-9800-4576-8EE2-664DD1D78646}" destId="{97C0998A-1DDC-4CEC-ACDA-A79952A1435F}" srcOrd="0" destOrd="0" presId="urn:microsoft.com/office/officeart/2005/8/layout/vList5"/>
    <dgm:cxn modelId="{F47D5A78-79AB-4C22-9C46-BA2494466E74}" srcId="{66B9C163-9B1D-4067-B5E3-D3464231F18E}" destId="{96735898-F1D2-4AD8-83D4-40CA6C43045D}" srcOrd="3" destOrd="0" parTransId="{F277131B-5017-47F1-B5FF-642F716B5E6E}" sibTransId="{63A1B5E6-8C14-4D66-A78E-AF395C51C247}"/>
    <dgm:cxn modelId="{B8E14089-E0E3-46F8-A3F4-F39B02A58856}" type="presOf" srcId="{66B9C163-9B1D-4067-B5E3-D3464231F18E}" destId="{2CCE003A-7D2E-4B4E-8018-9D91013B64DC}" srcOrd="0" destOrd="0" presId="urn:microsoft.com/office/officeart/2005/8/layout/vList5"/>
    <dgm:cxn modelId="{3EB37E9D-74E6-4C87-8555-DFD73C2D1DF0}" type="presOf" srcId="{5696A457-1C5F-40BD-B485-A9F78DA405C7}" destId="{63BE21E3-FD9D-44F8-BA75-2831E8F5A2CE}" srcOrd="0" destOrd="0" presId="urn:microsoft.com/office/officeart/2005/8/layout/vList5"/>
    <dgm:cxn modelId="{E9A9BD65-08C0-4485-9E07-D333DFE32004}" type="presOf" srcId="{9FBBEADD-926B-493C-8114-A57A16EFE5BC}" destId="{489C176B-104F-4599-A972-EBA3696AAA8B}" srcOrd="0" destOrd="0" presId="urn:microsoft.com/office/officeart/2005/8/layout/vList5"/>
    <dgm:cxn modelId="{D80A5431-5BBC-46C5-8DF8-E548753CD9D4}" srcId="{B8042274-DBD0-4011-8083-A59C690F6FAE}" destId="{9DB727DF-EF5B-4E9C-81B3-7081E06D1465}" srcOrd="0" destOrd="0" parTransId="{EABE391A-1FA5-4F44-84F2-32C0449875A7}" sibTransId="{F2F06B39-82E2-46CD-B4B7-A65E97B29AE8}"/>
    <dgm:cxn modelId="{29898DE3-705C-4298-BD6C-D94E8358A51F}" type="presParOf" srcId="{2CCE003A-7D2E-4B4E-8018-9D91013B64DC}" destId="{DAE442F5-21FB-4C3D-8DCE-B4A1F5CC02E9}" srcOrd="0" destOrd="0" presId="urn:microsoft.com/office/officeart/2005/8/layout/vList5"/>
    <dgm:cxn modelId="{6B9C5D58-CCE0-4B6E-91C9-0BB151B434E0}" type="presParOf" srcId="{DAE442F5-21FB-4C3D-8DCE-B4A1F5CC02E9}" destId="{A6C46E14-28A4-4287-9AC1-AEEE6D4F94DC}" srcOrd="0" destOrd="0" presId="urn:microsoft.com/office/officeart/2005/8/layout/vList5"/>
    <dgm:cxn modelId="{FDBDD3F0-838C-452A-B821-B685D7BBB1E3}" type="presParOf" srcId="{DAE442F5-21FB-4C3D-8DCE-B4A1F5CC02E9}" destId="{63BE21E3-FD9D-44F8-BA75-2831E8F5A2CE}" srcOrd="1" destOrd="0" presId="urn:microsoft.com/office/officeart/2005/8/layout/vList5"/>
    <dgm:cxn modelId="{4FDB7F6B-6A1A-422E-B039-9BE73F225404}" type="presParOf" srcId="{2CCE003A-7D2E-4B4E-8018-9D91013B64DC}" destId="{0B9F9EF0-EFF3-4B7C-8DFD-430C700CDFB9}" srcOrd="1" destOrd="0" presId="urn:microsoft.com/office/officeart/2005/8/layout/vList5"/>
    <dgm:cxn modelId="{F0DB7725-1709-4EE0-B3A0-65C635E6CA8B}" type="presParOf" srcId="{2CCE003A-7D2E-4B4E-8018-9D91013B64DC}" destId="{676A66CB-7172-4866-B93F-0146660CABAE}" srcOrd="2" destOrd="0" presId="urn:microsoft.com/office/officeart/2005/8/layout/vList5"/>
    <dgm:cxn modelId="{81644589-B966-4022-A73E-47B35DBD8D46}" type="presParOf" srcId="{676A66CB-7172-4866-B93F-0146660CABAE}" destId="{85B610F9-4B17-4915-BCF9-96DE9D828C12}" srcOrd="0" destOrd="0" presId="urn:microsoft.com/office/officeart/2005/8/layout/vList5"/>
    <dgm:cxn modelId="{D3412BC0-5FD4-446E-AD74-547AF808959E}" type="presParOf" srcId="{676A66CB-7172-4866-B93F-0146660CABAE}" destId="{4CF5B114-5D30-4FBB-9150-3798A929FEEB}" srcOrd="1" destOrd="0" presId="urn:microsoft.com/office/officeart/2005/8/layout/vList5"/>
    <dgm:cxn modelId="{03018003-08B3-4371-90A2-1EF3D88D1A81}" type="presParOf" srcId="{2CCE003A-7D2E-4B4E-8018-9D91013B64DC}" destId="{414BEA74-3221-47B6-93DB-34B887E6B8FE}" srcOrd="3" destOrd="0" presId="urn:microsoft.com/office/officeart/2005/8/layout/vList5"/>
    <dgm:cxn modelId="{4A8663EB-F97C-4E69-9D87-DADEB41FFB86}" type="presParOf" srcId="{2CCE003A-7D2E-4B4E-8018-9D91013B64DC}" destId="{BE5616C0-B59B-42FA-A099-3E747ED72450}" srcOrd="4" destOrd="0" presId="urn:microsoft.com/office/officeart/2005/8/layout/vList5"/>
    <dgm:cxn modelId="{A2178FC1-30F6-404E-A515-FEE9738123F9}" type="presParOf" srcId="{BE5616C0-B59B-42FA-A099-3E747ED72450}" destId="{5581D701-D873-4BDA-81F3-62A265E3A692}" srcOrd="0" destOrd="0" presId="urn:microsoft.com/office/officeart/2005/8/layout/vList5"/>
    <dgm:cxn modelId="{E770E4FF-85EC-45F9-85E4-A03380873224}" type="presParOf" srcId="{BE5616C0-B59B-42FA-A099-3E747ED72450}" destId="{97C0998A-1DDC-4CEC-ACDA-A79952A1435F}" srcOrd="1" destOrd="0" presId="urn:microsoft.com/office/officeart/2005/8/layout/vList5"/>
    <dgm:cxn modelId="{5D078145-99C7-4015-86A1-A2A5781208FF}" type="presParOf" srcId="{2CCE003A-7D2E-4B4E-8018-9D91013B64DC}" destId="{496C3A1F-B369-4E88-85EE-09FE8D033B44}" srcOrd="5" destOrd="0" presId="urn:microsoft.com/office/officeart/2005/8/layout/vList5"/>
    <dgm:cxn modelId="{1A0B124B-2597-4279-A4DB-77016AC52B68}" type="presParOf" srcId="{2CCE003A-7D2E-4B4E-8018-9D91013B64DC}" destId="{3592B0C0-3703-42A5-B76D-E0136F847B2E}" srcOrd="6" destOrd="0" presId="urn:microsoft.com/office/officeart/2005/8/layout/vList5"/>
    <dgm:cxn modelId="{E5C947E7-CD3E-4F45-8792-B6C1DC26B159}" type="presParOf" srcId="{3592B0C0-3703-42A5-B76D-E0136F847B2E}" destId="{D3B731D1-902B-4996-8360-4552B0CA26F6}" srcOrd="0" destOrd="0" presId="urn:microsoft.com/office/officeart/2005/8/layout/vList5"/>
    <dgm:cxn modelId="{A1942DFE-7335-4212-A0FB-6E66B434E060}" type="presParOf" srcId="{3592B0C0-3703-42A5-B76D-E0136F847B2E}" destId="{489C176B-104F-4599-A972-EBA3696AAA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3CEAAF3-9831-450B-8D59-2C09DB96C8FC}" type="datetimeFigureOut">
              <a:rPr lang="ru-RU"/>
              <a:pPr/>
              <a:t>09.04.2018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6834459-7356-44BF-850D-8B30C4FB3B6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D50CD79-FC16-4410-AB61-17F26E6D3BC8}" type="datetimeFigureOut">
              <a:rPr lang="ru-RU"/>
              <a:pPr/>
              <a:t>09.04.2018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863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/>
          <a:lstStyle/>
          <a:p>
            <a:fld id="{402B9795-92DC-40DC-A1CA-9A4B349D7824}" type="datetimeFigureOut">
              <a:rPr lang="ru-RU"/>
              <a:pPr/>
              <a:t>09.04.2018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1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22308C7-88CC-4094-9840-7E18C576D433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B70A3530-4C56-4910-A852-7F4B21C69C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1028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9144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kudimovanv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31" y="1387011"/>
            <a:ext cx="8453628" cy="18378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Электронная форма учебника </a:t>
            </a:r>
            <a:br>
              <a:rPr lang="ru-RU" dirty="0" smtClean="0"/>
            </a:br>
            <a:r>
              <a:rPr lang="ru-RU" dirty="0" smtClean="0"/>
              <a:t>как средство повышения качества образования: обзор ЭФУ </a:t>
            </a:r>
            <a:br>
              <a:rPr lang="ru-RU" dirty="0" smtClean="0"/>
            </a:br>
            <a:r>
              <a:rPr lang="ru-RU" dirty="0" smtClean="0"/>
              <a:t>основных российских издательств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48575" y="5013789"/>
            <a:ext cx="8613426" cy="1366168"/>
          </a:xfrm>
        </p:spPr>
        <p:txBody>
          <a:bodyPr/>
          <a:lstStyle/>
          <a:p>
            <a:pPr algn="ctr"/>
            <a:r>
              <a:rPr lang="ru-RU" dirty="0" smtClean="0"/>
              <a:t>Автор: Кудимова Наталья Вячеславовна</a:t>
            </a:r>
          </a:p>
          <a:p>
            <a:endParaRPr lang="ru-RU" dirty="0" smtClean="0"/>
          </a:p>
        </p:txBody>
      </p:sp>
      <p:pic>
        <p:nvPicPr>
          <p:cNvPr id="4" name="Picture 2" descr="C:\!VIDEO\!!!!!Вебинары\2018\03_март\заставка грант без фон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477" y="3629712"/>
            <a:ext cx="3024336" cy="10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78671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Требования к электронным учебникам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929618" cy="5429288"/>
          </a:xfrm>
        </p:spPr>
        <p:txBody>
          <a:bodyPr>
            <a:normAutofit fontScale="55000" lnSpcReduction="20000"/>
          </a:bodyPr>
          <a:lstStyle/>
          <a:p>
            <a:pPr marL="228600" lvl="1" indent="-228600">
              <a:lnSpc>
                <a:spcPct val="110000"/>
              </a:lnSpc>
              <a:spcBef>
                <a:spcPts val="1000"/>
              </a:spcBef>
              <a:buClrTx/>
              <a:defRPr/>
            </a:pPr>
            <a:r>
              <a:rPr lang="ru-RU" sz="4400" dirty="0" smtClean="0"/>
              <a:t>Электронная форма учебника:</a:t>
            </a:r>
          </a:p>
          <a:p>
            <a:pPr marL="475488" lvl="2">
              <a:lnSpc>
                <a:spcPct val="110000"/>
              </a:lnSpc>
              <a:spcBef>
                <a:spcPts val="1000"/>
              </a:spcBef>
              <a:buClrTx/>
              <a:buFont typeface="Arial"/>
              <a:buChar char="•"/>
              <a:defRPr/>
            </a:pPr>
            <a:r>
              <a:rPr lang="ru-RU" sz="3300" dirty="0" smtClean="0"/>
              <a:t>представлена </a:t>
            </a:r>
            <a:r>
              <a:rPr lang="ru-RU" sz="3300" b="1" dirty="0" smtClean="0"/>
              <a:t>в общедоступных форматах</a:t>
            </a:r>
            <a:r>
              <a:rPr lang="ru-RU" sz="3300" dirty="0" smtClean="0"/>
              <a:t>, не имеющих лицензионных ограничений для участника образовательных отношений;</a:t>
            </a:r>
          </a:p>
          <a:p>
            <a:pPr marL="475488" lvl="2">
              <a:lnSpc>
                <a:spcPct val="110000"/>
              </a:lnSpc>
              <a:spcBef>
                <a:spcPts val="1000"/>
              </a:spcBef>
              <a:buClrTx/>
              <a:buFont typeface="Arial"/>
              <a:buChar char="•"/>
              <a:defRPr/>
            </a:pPr>
            <a:r>
              <a:rPr lang="ru-RU" sz="3300" dirty="0" smtClean="0"/>
              <a:t>корректно отображается и функционирует с помощью программ </a:t>
            </a:r>
            <a:r>
              <a:rPr lang="ru-RU" sz="3300" b="1" dirty="0" smtClean="0"/>
              <a:t>для</a:t>
            </a:r>
            <a:r>
              <a:rPr lang="ru-RU" sz="3300" dirty="0" smtClean="0"/>
              <a:t> </a:t>
            </a:r>
            <a:r>
              <a:rPr lang="ru-RU" sz="3300" b="1" dirty="0" smtClean="0"/>
              <a:t>трех или более операционных систем</a:t>
            </a:r>
            <a:r>
              <a:rPr lang="ru-RU" sz="3300" dirty="0" smtClean="0"/>
              <a:t>, не менее двух из которых - для мобильных устройств;</a:t>
            </a:r>
          </a:p>
          <a:p>
            <a:pPr marL="475488" lvl="2">
              <a:lnSpc>
                <a:spcPct val="110000"/>
              </a:lnSpc>
              <a:spcBef>
                <a:spcPts val="1000"/>
              </a:spcBef>
              <a:buClrTx/>
              <a:buFont typeface="Arial"/>
              <a:buChar char="•"/>
              <a:defRPr/>
            </a:pPr>
            <a:r>
              <a:rPr lang="ru-RU" sz="3300" dirty="0" smtClean="0"/>
              <a:t>корректно отображается и функционирует на </a:t>
            </a:r>
            <a:r>
              <a:rPr lang="ru-RU" sz="3300" b="1" dirty="0" smtClean="0"/>
              <a:t>не менее чем двух видах электронных устройств</a:t>
            </a:r>
            <a:r>
              <a:rPr lang="ru-RU" sz="3300" dirty="0" smtClean="0"/>
              <a:t> (стационарный или персональный компьютер, в том числе с подключением к интерактивной доске, планшетный компьютер и иное);</a:t>
            </a:r>
          </a:p>
          <a:p>
            <a:pPr marL="475488" lvl="2">
              <a:lnSpc>
                <a:spcPct val="110000"/>
              </a:lnSpc>
              <a:spcBef>
                <a:spcPts val="1000"/>
              </a:spcBef>
              <a:buClrTx/>
              <a:buFont typeface="Arial"/>
              <a:buChar char="•"/>
              <a:defRPr/>
            </a:pPr>
            <a:r>
              <a:rPr lang="ru-RU" sz="3300" dirty="0" smtClean="0"/>
              <a:t>функционирует на устройствах пользователей </a:t>
            </a:r>
            <a:r>
              <a:rPr lang="ru-RU" sz="3300" b="1" dirty="0" smtClean="0"/>
              <a:t>без подключения к сети Интернет </a:t>
            </a:r>
            <a:r>
              <a:rPr lang="ru-RU" sz="3300" dirty="0" smtClean="0"/>
              <a:t>(за исключением внешних ссылок) и </a:t>
            </a:r>
            <a:r>
              <a:rPr lang="ru-RU" sz="3300" dirty="0" err="1" smtClean="0"/>
              <a:t>Интранет</a:t>
            </a:r>
            <a:r>
              <a:rPr lang="ru-RU" sz="3300" dirty="0" smtClean="0"/>
              <a:t>;</a:t>
            </a:r>
          </a:p>
          <a:p>
            <a:pPr marL="475488" lvl="2">
              <a:lnSpc>
                <a:spcPct val="110000"/>
              </a:lnSpc>
              <a:spcBef>
                <a:spcPts val="1000"/>
              </a:spcBef>
              <a:buClrTx/>
              <a:buFont typeface="Arial"/>
              <a:buChar char="•"/>
              <a:defRPr/>
            </a:pPr>
            <a:r>
              <a:rPr lang="ru-RU" sz="3300" dirty="0" smtClean="0"/>
              <a:t>реализует возможность создания пользователем </a:t>
            </a:r>
            <a:r>
              <a:rPr lang="ru-RU" sz="3300" b="1" dirty="0" smtClean="0"/>
              <a:t>заметок, закладок и перехода по ним</a:t>
            </a:r>
            <a:r>
              <a:rPr lang="ru-RU" sz="3300" dirty="0" smtClean="0"/>
              <a:t>;</a:t>
            </a:r>
          </a:p>
          <a:p>
            <a:pPr marL="475488" lvl="2">
              <a:lnSpc>
                <a:spcPct val="110000"/>
              </a:lnSpc>
              <a:spcBef>
                <a:spcPts val="1000"/>
              </a:spcBef>
              <a:buClrTx/>
              <a:buFont typeface="Arial"/>
              <a:buChar char="•"/>
              <a:defRPr/>
            </a:pPr>
            <a:r>
              <a:rPr lang="ru-RU" sz="3300" dirty="0" smtClean="0"/>
              <a:t>поддерживает возможность </a:t>
            </a:r>
            <a:r>
              <a:rPr lang="ru-RU" sz="3300" b="1" dirty="0" smtClean="0"/>
              <a:t>определения номера страниц печатной версии учебника</a:t>
            </a:r>
            <a:r>
              <a:rPr lang="ru-RU" sz="3300" dirty="0" smtClean="0"/>
              <a:t>, на которой расположено содержание текущей страницы учебника в электронной форме»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Нормативно-правовое обеспечение использования электронной формы учебников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45218" y="1587700"/>
            <a:ext cx="79987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Приказ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Минобрнауки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России №1643 от 29 декабря 2014 года «О внесении изменений в приказ Министерства образования и науки Российской Федерации от 6 октября 2009 г. №373 «Об утверждении и введении в действие федерального государственного образовательного стандарта начального общего образования»»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142976" y="2690033"/>
            <a:ext cx="8001024" cy="283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 smtClean="0"/>
              <a:t>"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Организация, осуществляющая образовательную деятельность, должна быть обеспечена учебниками, учебно-методической литературой и материалами по всем учебным предметам основной образовательной программы начального общего образования на определенных учредителем организации, осуществляющей образовательную деятельность, языках обучения и воспитания. Норма обеспеченности образовательной деятельности учебными изданиями определяется исходя из расчета:</a:t>
            </a:r>
          </a:p>
          <a:p>
            <a:pPr marL="742950" lvl="1" indent="-285750" fontAlgn="base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менее одного учебника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печатной и (или) электронной форме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достаточного для освоения программы учебного предмета на каждого обучающегося по каждому учебному предмету, входящему в обязательную часть учебного плана основной образовательной программы начального общего образования;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1143008" y="188877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Нормативно-правовое обеспечение использования электронной формы учебников 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000100" y="1285860"/>
            <a:ext cx="8143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Приказ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Минобрнауки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России №1643 от 29 декабря 2014 года «О внесении изменений в приказ Министерства образования и науки Российской Федерации от 6 октября 2009 г. №373 «Об утверждении и введении в действие федерального государственного образовательного стандарта начального общего образования»»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142976" y="2814320"/>
            <a:ext cx="8001024" cy="37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"</a:t>
            </a:r>
            <a:r>
              <a:rPr lang="ru-RU" sz="15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Организация, осуществляющая образовательную деятельность, должна быть обеспечена учебниками, учебно-методической литературой и материалами по всем учебным предметам основной образовательной программы начального общего образования на определенных учредителем организации, осуществляющей образовательную деятельность, языках обучения и воспитания. Норма обеспеченности образовательной деятельности учебными изданиями определяется исходя из расчета: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менее одного учебника в печатной и (или) электронной форме, достаточного для освоения программы учебного предмета на каждого обучающегося по каждому учебному предмету, входящему в обязательную часть учебного плана основной образовательной программы начального общего образования;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менее одного учебника в печатной и (или) электронной форме или учебного пособия, достаточного для освоения программы учебного предмета на каждого обучающегося по каждому учебному предмету, входящему в часть, формируемую участниками образовательных отношений, учебного плана основной образовательной программы начального общего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739" y="541931"/>
            <a:ext cx="7929586" cy="9397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/>
              <a:t>ВАЖНО:</a:t>
            </a:r>
            <a:r>
              <a:rPr lang="en-US" sz="4000" dirty="0" smtClean="0"/>
              <a:t> </a:t>
            </a:r>
            <a:r>
              <a:rPr lang="ru-RU" sz="4000" dirty="0" smtClean="0"/>
              <a:t>НЕ ПУТАЕМ</a:t>
            </a:r>
            <a:r>
              <a:rPr lang="en-US" sz="4000" dirty="0" smtClean="0"/>
              <a:t>!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0445" y="3388490"/>
            <a:ext cx="3569096" cy="10001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Электронное приложение к учебнику</a:t>
            </a:r>
          </a:p>
        </p:txBody>
      </p:sp>
      <p:pic>
        <p:nvPicPr>
          <p:cNvPr id="2050" name="Picture 2" descr="Картинки по запросу ДВ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58" y="1481585"/>
            <a:ext cx="1905000" cy="1838325"/>
          </a:xfrm>
          <a:prstGeom prst="rect">
            <a:avLst/>
          </a:prstGeom>
          <a:noFill/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4678532" y="3518610"/>
            <a:ext cx="4270159" cy="95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Электронная копия учебника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178114" y="5121703"/>
            <a:ext cx="2757478" cy="118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Электронная форма учебника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Картинки по запросу пдф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463" y="1447059"/>
            <a:ext cx="2114357" cy="2114357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851" y="4626642"/>
            <a:ext cx="4357716" cy="17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2564904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atin typeface="+mj-lt"/>
                <a:ea typeface="+mj-ea"/>
                <a:cs typeface="+mj-cs"/>
                <a:sym typeface="Georgia"/>
              </a:rPr>
              <a:t>Платформы для работы с ЭФУ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321" y="525008"/>
            <a:ext cx="7543824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Вариация платформ</a:t>
            </a:r>
            <a:endParaRPr lang="ru-RU" sz="40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071538" y="3000372"/>
            <a:ext cx="2571768" cy="3286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АКИПРО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БИНОМ. Лаборатория знаний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Дрофа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err="1" smtClean="0">
                <a:solidFill>
                  <a:schemeClr val="tx2"/>
                </a:solidFill>
              </a:rPr>
              <a:t>Вентана-Граф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Астрель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Центр электронного тестирования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714744" y="2928934"/>
            <a:ext cx="285752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chemeClr val="tx2"/>
                </a:solidFill>
              </a:rPr>
              <a:t>Ассоциация </a:t>
            </a:r>
            <a:r>
              <a:rPr lang="en-US" b="1" dirty="0" smtClean="0">
                <a:solidFill>
                  <a:schemeClr val="tx2"/>
                </a:solidFill>
              </a:rPr>
              <a:t>XXI</a:t>
            </a:r>
            <a:r>
              <a:rPr lang="ru-RU" b="1" dirty="0" smtClean="0">
                <a:solidFill>
                  <a:schemeClr val="tx2"/>
                </a:solidFill>
              </a:rPr>
              <a:t> век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chemeClr val="tx2"/>
                </a:solidFill>
              </a:rPr>
              <a:t>Просвещение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chemeClr val="tx2"/>
                </a:solidFill>
              </a:rPr>
              <a:t>БИНОМ. Лаборатория знаний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864" y="1447792"/>
            <a:ext cx="1064474" cy="10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6715140" y="2643182"/>
            <a:ext cx="242886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chemeClr val="tx2"/>
                </a:solidFill>
              </a:rPr>
              <a:t>Русское слово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572008"/>
            <a:ext cx="2321279" cy="6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5286380" y="5286388"/>
            <a:ext cx="285752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err="1" smtClean="0">
                <a:solidFill>
                  <a:schemeClr val="tx2"/>
                </a:solidFill>
              </a:rPr>
              <a:t>Академкнига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285860"/>
            <a:ext cx="11430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285860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533470"/>
            <a:ext cx="7543824" cy="10001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Учебник цифрового века</a:t>
            </a:r>
            <a:endParaRPr lang="ru-RU" sz="40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47" y="1390305"/>
            <a:ext cx="7421732" cy="494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1071546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 цифрового века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741" y="1628801"/>
            <a:ext cx="7844709" cy="425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16686"/>
            <a:ext cx="7786710" cy="9397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БИНОМ. Лаборатория знаний</a:t>
            </a:r>
            <a:endParaRPr lang="ru-RU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357298"/>
            <a:ext cx="8762594" cy="428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7072330" y="1357298"/>
            <a:ext cx="192882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Lbz.ru</a:t>
            </a:r>
            <a:endParaRPr lang="ru-RU" sz="3600" b="1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 цифрового века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90" y="1458306"/>
            <a:ext cx="8165498" cy="44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/>
              <a:buChar char="•"/>
              <a:defRPr/>
            </a:pPr>
            <a:r>
              <a:rPr lang="ru-RU" dirty="0" smtClean="0"/>
              <a:t>Требования к электронной форме учебников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/>
              <a:buChar char="•"/>
              <a:defRPr/>
            </a:pPr>
            <a:r>
              <a:rPr lang="ru-RU" dirty="0" smtClean="0"/>
              <a:t>Обзор платформ для использования ЭФУ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/>
              <a:buChar char="•"/>
              <a:defRPr/>
            </a:pPr>
            <a:r>
              <a:rPr lang="ru-RU" dirty="0" smtClean="0"/>
              <a:t>Модели использования электронных форм учебников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/>
              <a:buChar char="•"/>
              <a:defRPr/>
            </a:pPr>
            <a:r>
              <a:rPr lang="ru-RU" dirty="0" smtClean="0"/>
              <a:t>Приемы использования ЭФУ в образовательном процессе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543824" cy="12747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err="1" smtClean="0"/>
              <a:t>Лекта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9729" y="1626834"/>
            <a:ext cx="69645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7072330" y="1018692"/>
            <a:ext cx="207167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Lecta.ru</a:t>
            </a:r>
            <a:endParaRPr lang="ru-RU" sz="3600" b="1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880" y="443314"/>
            <a:ext cx="7786710" cy="9397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err="1" smtClean="0"/>
              <a:t>Лекта</a:t>
            </a:r>
            <a:r>
              <a:rPr lang="ru-RU" sz="4000" dirty="0" smtClean="0"/>
              <a:t> </a:t>
            </a:r>
            <a:r>
              <a:rPr lang="ru-RU" sz="3200" dirty="0" smtClean="0"/>
              <a:t>(Акция для школ)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8782404" cy="496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72296"/>
            <a:ext cx="7786710" cy="9397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err="1" smtClean="0"/>
              <a:t>Лекта</a:t>
            </a:r>
            <a:r>
              <a:rPr lang="ru-RU" sz="4000" dirty="0" smtClean="0"/>
              <a:t> </a:t>
            </a:r>
            <a:r>
              <a:rPr lang="ru-RU" sz="3200" dirty="0" smtClean="0"/>
              <a:t>(акция для педагогов)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6" y="1357298"/>
            <a:ext cx="86569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6736"/>
            <a:ext cx="8229600" cy="725488"/>
          </a:xfrm>
        </p:spPr>
        <p:txBody>
          <a:bodyPr/>
          <a:lstStyle/>
          <a:p>
            <a:r>
              <a:rPr lang="ru-RU" dirty="0" err="1" smtClean="0"/>
              <a:t>Лекта</a:t>
            </a:r>
            <a:r>
              <a:rPr lang="en-US" dirty="0" smtClean="0"/>
              <a:t> (</a:t>
            </a:r>
            <a:r>
              <a:rPr lang="ru-RU" dirty="0" err="1" smtClean="0"/>
              <a:t>онлайн</a:t>
            </a:r>
            <a:r>
              <a:rPr lang="ru-RU" dirty="0" smtClean="0"/>
              <a:t> доступ)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29" y="1197739"/>
            <a:ext cx="577184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541" y="2868721"/>
            <a:ext cx="423545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Лекта</a:t>
            </a:r>
            <a:r>
              <a:rPr lang="en-US" dirty="0" smtClean="0"/>
              <a:t> (</a:t>
            </a:r>
            <a:r>
              <a:rPr lang="ru-RU" dirty="0" err="1" smtClean="0"/>
              <a:t>оффлайн</a:t>
            </a:r>
            <a:r>
              <a:rPr lang="ru-RU" dirty="0" smtClean="0"/>
              <a:t> доступ)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99" y="1563572"/>
            <a:ext cx="8215170" cy="440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786710" cy="939784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Русское слово</a:t>
            </a: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" y="1285861"/>
            <a:ext cx="896903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6429388" y="1063910"/>
            <a:ext cx="2714644" cy="57150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russkoe-slovo.ru</a:t>
            </a:r>
            <a:endParaRPr lang="ru-RU" sz="2400" b="1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Русское слово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80" y="1474920"/>
            <a:ext cx="8470199" cy="456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786710" cy="939784"/>
          </a:xfrm>
        </p:spPr>
        <p:txBody>
          <a:bodyPr>
            <a:normAutofit/>
          </a:bodyPr>
          <a:lstStyle/>
          <a:p>
            <a:pPr algn="r"/>
            <a:r>
              <a:rPr lang="ru-RU" sz="4000" dirty="0" err="1" smtClean="0"/>
              <a:t>Академкнига</a:t>
            </a:r>
            <a:endParaRPr lang="ru-RU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77" y="1285860"/>
            <a:ext cx="8792729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6072198" y="1285860"/>
            <a:ext cx="3000364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shop-akbooks.ru</a:t>
            </a:r>
            <a:endParaRPr lang="ru-RU" sz="2400" b="1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Академкнига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5" y="1454204"/>
            <a:ext cx="589638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868" y="3290640"/>
            <a:ext cx="3764132" cy="308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29" y="558723"/>
            <a:ext cx="7329510" cy="9397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Портфель ученика</a:t>
            </a:r>
            <a:endParaRPr lang="ru-RU" sz="4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8643998" cy="23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37" y="558985"/>
            <a:ext cx="8229600" cy="7254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ПРИКАЗ МИНОБРНАУКИ РОССИИ ОТ 18 ИЮЛЯ 2016 Г. № 870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3996" y="2539014"/>
            <a:ext cx="7910004" cy="39461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«В федеральный перечень учебников включаются учебники, в том числе специальные учебники (далее вместе – учебники), рекомендованные Научно-методическим советом по учебникам, создаваемым Министерством образования и науки Российской Федерации (далее - Совет), на основании положительных экспертных заключений по результатам научной (</a:t>
            </a:r>
            <a:r>
              <a:rPr lang="ru-RU" sz="160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научной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историко-культурной – для учебников истории России), педагогической, общественной, этнокультурной и региональной экспертиз и отвечающих требованиям: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б) представленные </a:t>
            </a:r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 печатной форме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, полученной печатанием и тиснением, </a:t>
            </a:r>
            <a:r>
              <a:rPr lang="ru-RU" sz="160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полиграфически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самостоятельно оформленные, </a:t>
            </a:r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и электронной форме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, содержащий адаптированный под электронный формат иллюстрационный материал, </a:t>
            </a:r>
            <a:r>
              <a:rPr lang="ru-RU" sz="160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мультимедийные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элементы и интерактивные ссылки, расширяющие и дополняющие содержание учебника;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г) имеющие инструкции по установке, настройке и использованию электронной формы учебника.</a:t>
            </a:r>
            <a:endParaRPr lang="ru-RU" sz="1600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9091" y="1171297"/>
            <a:ext cx="84249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«ОБ УТВЕРЖДЕНИИ ПОРЯДКА ФОРМИРОВАНИЯ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4414" y="1037276"/>
            <a:ext cx="7822082" cy="51435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base">
              <a:spcAft>
                <a:spcPts val="600"/>
              </a:spcAft>
              <a:buClr>
                <a:srgbClr val="434343"/>
              </a:buClr>
              <a:buSzPct val="100000"/>
            </a:pPr>
            <a:r>
              <a:rPr lang="ru-RU" sz="2000" dirty="0" smtClean="0"/>
              <a:t>Технические устройства пользователя должны обладать характеристиками не ниже следующих:</a:t>
            </a:r>
          </a:p>
          <a:p>
            <a:pPr marL="457200" indent="-342900" fontAlgn="base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−"/>
            </a:pPr>
            <a:r>
              <a:rPr lang="ru-RU" sz="2000" dirty="0" smtClean="0"/>
              <a:t>Процессор 1ГГц,</a:t>
            </a:r>
          </a:p>
          <a:p>
            <a:pPr marL="457200" indent="-342900" fontAlgn="base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−"/>
            </a:pPr>
            <a:r>
              <a:rPr lang="ru-RU" sz="2000" dirty="0" smtClean="0"/>
              <a:t>Оперативная память от 2 ГБ,</a:t>
            </a:r>
          </a:p>
          <a:p>
            <a:pPr marL="457200" indent="-342900" fontAlgn="base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−"/>
            </a:pPr>
            <a:r>
              <a:rPr lang="ru-RU" sz="2000" dirty="0" smtClean="0"/>
              <a:t>100МБ свободного места на жестком диске для установки приложения,</a:t>
            </a:r>
          </a:p>
          <a:p>
            <a:pPr marL="457200" indent="-342900" fontAlgn="base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−"/>
            </a:pPr>
            <a:r>
              <a:rPr lang="ru-RU" sz="2000" dirty="0" smtClean="0"/>
              <a:t>Свободное место на диске для хранения электронных учебников (один интерактивный учебник занимает объем от 300 Мб до 3 Гб).</a:t>
            </a:r>
          </a:p>
          <a:p>
            <a:pPr fontAlgn="base">
              <a:spcAft>
                <a:spcPts val="600"/>
              </a:spcAft>
              <a:buClr>
                <a:srgbClr val="434343"/>
              </a:buClr>
              <a:buSzPct val="100000"/>
            </a:pPr>
            <a:r>
              <a:rPr lang="ru-RU" sz="2000" dirty="0" smtClean="0"/>
              <a:t>Технические устройства пользователя должны иметь программное обеспечение:</a:t>
            </a:r>
          </a:p>
          <a:p>
            <a:pPr marL="457200" indent="-342900" fontAlgn="base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−"/>
            </a:pPr>
            <a:r>
              <a:rPr lang="ru-RU" sz="2000" dirty="0" smtClean="0"/>
              <a:t>Операционная система, одна из перечисленных:</a:t>
            </a:r>
          </a:p>
          <a:p>
            <a:pPr lvl="2" indent="-342900" fontAlgn="base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−"/>
            </a:pPr>
            <a:r>
              <a:rPr lang="ru-RU" sz="2000" dirty="0" err="1" smtClean="0"/>
              <a:t>Windows</a:t>
            </a:r>
            <a:r>
              <a:rPr lang="ru-RU" sz="2000" dirty="0" smtClean="0"/>
              <a:t> 7</a:t>
            </a:r>
            <a:r>
              <a:rPr lang="en-US" sz="2000" dirty="0" smtClean="0"/>
              <a:t> </a:t>
            </a:r>
            <a:r>
              <a:rPr lang="ru-RU" sz="2000" dirty="0" smtClean="0"/>
              <a:t>и выше </a:t>
            </a:r>
          </a:p>
          <a:p>
            <a:pPr lvl="2" indent="-342900" fontAlgn="base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−"/>
            </a:pPr>
            <a:r>
              <a:rPr lang="ru-RU" sz="2000" dirty="0" err="1" smtClean="0"/>
              <a:t>Android</a:t>
            </a:r>
            <a:r>
              <a:rPr lang="ru-RU" sz="2000" dirty="0" smtClean="0"/>
              <a:t> 4.2+,</a:t>
            </a:r>
          </a:p>
          <a:p>
            <a:pPr lvl="2" indent="-342900" fontAlgn="base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−"/>
            </a:pPr>
            <a:r>
              <a:rPr lang="ru-RU" sz="2000" dirty="0" err="1" smtClean="0"/>
              <a:t>iOS</a:t>
            </a:r>
            <a:r>
              <a:rPr lang="ru-RU" sz="2000" dirty="0" smtClean="0"/>
              <a:t>;</a:t>
            </a:r>
          </a:p>
          <a:p>
            <a:pPr marL="457200" indent="-342900" fontAlgn="base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−"/>
            </a:pPr>
            <a:r>
              <a:rPr lang="ru-RU" sz="2000" dirty="0" smtClean="0"/>
              <a:t>Приложение для работы с электронной формой учебника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1377015" y="627592"/>
            <a:ext cx="6389274" cy="4781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775" indent="-1063698" algn="ctr" fontAlgn="base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atin typeface="+mj-lt"/>
                <a:ea typeface="+mj-ea"/>
                <a:cs typeface="+mj-cs"/>
              </a:rPr>
              <a:t>Технические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2847275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использования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9798" y="1367162"/>
          <a:ext cx="8833282" cy="490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49846"/>
            <a:ext cx="7329510" cy="939784"/>
          </a:xfrm>
        </p:spPr>
        <p:txBody>
          <a:bodyPr>
            <a:normAutofit/>
          </a:bodyPr>
          <a:lstStyle/>
          <a:p>
            <a:pPr marR="5775" indent="-1063698" algn="ctr">
              <a:lnSpc>
                <a:spcPts val="3151"/>
              </a:lnSpc>
              <a:defRPr/>
            </a:pPr>
            <a:r>
              <a:rPr lang="ru-RU" sz="4000" dirty="0" smtClean="0">
                <a:sym typeface="Georgia"/>
              </a:rPr>
              <a:t>Демонстрационный режим</a:t>
            </a:r>
            <a:endParaRPr lang="ru-RU" sz="4000" dirty="0">
              <a:sym typeface="Georgia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Фронтальная работа с классом с мультимедиа объектами</a:t>
            </a:r>
          </a:p>
          <a:p>
            <a:r>
              <a:rPr lang="ru-RU" dirty="0" smtClean="0"/>
              <a:t>Индивидуальная (групповая) работа с интерактивными объектами </a:t>
            </a:r>
          </a:p>
          <a:p>
            <a:r>
              <a:rPr lang="ru-RU" dirty="0" smtClean="0"/>
              <a:t>Индивидуальная работа с заданиями для самоконтроля и контроля</a:t>
            </a:r>
            <a:endParaRPr lang="ru-RU" dirty="0"/>
          </a:p>
        </p:txBody>
      </p:sp>
      <p:sp>
        <p:nvSpPr>
          <p:cNvPr id="6146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Uch\Downloads\Ima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1928802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6"/>
          <p:cNvSpPr>
            <a:spLocks noChangeArrowheads="1"/>
          </p:cNvSpPr>
          <p:nvPr/>
        </p:nvSpPr>
        <p:spPr bwMode="auto">
          <a:xfrm>
            <a:off x="0" y="630707"/>
            <a:ext cx="90106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R="5775" indent="-1063698" algn="ctr" fontAlgn="base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atin typeface="+mj-lt"/>
                <a:ea typeface="+mj-ea"/>
                <a:cs typeface="+mj-cs"/>
                <a:sym typeface="Georgia" pitchFamily="18" charset="0"/>
              </a:rPr>
              <a:t>Примеры использования</a:t>
            </a:r>
            <a:endParaRPr lang="ru-RU" sz="4000" b="1" dirty="0">
              <a:latin typeface="+mj-lt"/>
              <a:ea typeface="+mj-ea"/>
              <a:cs typeface="+mj-cs"/>
              <a:sym typeface="Georgia" pitchFamily="18" charset="0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3194697" y="1018713"/>
            <a:ext cx="5759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Объяснение материала с использованием опорного конспекта</a:t>
            </a:r>
          </a:p>
        </p:txBody>
      </p:sp>
      <p:pic>
        <p:nvPicPr>
          <p:cNvPr id="21509" name="Picture 2" descr="I:\БИНОМ\БИНОМ\IMG_179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268" y="1877222"/>
            <a:ext cx="5956238" cy="44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554" y="1631637"/>
            <a:ext cx="6929486" cy="46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45235" y="743489"/>
            <a:ext cx="546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Обсуждение: Какую роль играет данный эпизод в сказке?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6050" y="663590"/>
            <a:ext cx="63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Обсуждение: Исчезла ли механическая энергия шара после ударения его о пластину?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044" y="1509663"/>
            <a:ext cx="6572296" cy="487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00496" y="699101"/>
            <a:ext cx="5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Озвучивание проведения опыта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831" y="1207810"/>
            <a:ext cx="6873144" cy="518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81652" y="690223"/>
            <a:ext cx="546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Описание фотографии (формирование навыков описания изображения)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693" y="1592284"/>
            <a:ext cx="74188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608108" y="650963"/>
            <a:ext cx="8535892" cy="4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1063625" algn="ctr">
              <a:lnSpc>
                <a:spcPts val="3150"/>
              </a:lnSpc>
              <a:spcBef>
                <a:spcPct val="0"/>
              </a:spcBef>
              <a:defRPr/>
            </a:pPr>
            <a:r>
              <a:rPr lang="ru-RU" sz="2400" dirty="0">
                <a:sym typeface="Georgia" pitchFamily="18" charset="0"/>
              </a:rPr>
              <a:t>Работа по цепочке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99" y="1126062"/>
            <a:ext cx="423749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548" y="1099453"/>
            <a:ext cx="451445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377" y="2949999"/>
            <a:ext cx="45198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64452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285720" y="500042"/>
            <a:ext cx="8750206" cy="4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063625" algn="ctr">
              <a:lnSpc>
                <a:spcPts val="3150"/>
              </a:lnSpc>
              <a:spcBef>
                <a:spcPct val="0"/>
              </a:spcBef>
              <a:defRPr/>
            </a:pPr>
            <a:r>
              <a:rPr lang="ru-RU" sz="2400" dirty="0">
                <a:sym typeface="Georgia" pitchFamily="18" charset="0"/>
              </a:rPr>
              <a:t>Контрольные материалы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245" y="1903903"/>
            <a:ext cx="4286280" cy="43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32656"/>
            <a:ext cx="8143900" cy="9397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Требования к электронным учебникам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838"/>
            <a:ext cx="8001024" cy="4482354"/>
          </a:xfr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Tx/>
              <a:buSzTx/>
              <a:defRPr/>
            </a:pPr>
            <a:r>
              <a:rPr lang="ru-RU" sz="2400" dirty="0" smtClean="0"/>
              <a:t>	Структура и содержание печатной и электронной форм учебника соответствуют друг другу;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" name="Рисунок 9" descr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56" y="2071678"/>
            <a:ext cx="5742228" cy="41593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791" y="549846"/>
            <a:ext cx="8329642" cy="939784"/>
          </a:xfrm>
        </p:spPr>
        <p:txBody>
          <a:bodyPr>
            <a:normAutofit/>
          </a:bodyPr>
          <a:lstStyle/>
          <a:p>
            <a:pPr indent="-1063625" algn="ctr">
              <a:lnSpc>
                <a:spcPts val="3150"/>
              </a:lnSpc>
              <a:defRPr/>
            </a:pPr>
            <a:r>
              <a:rPr lang="ru-RU" sz="4000" dirty="0" smtClean="0">
                <a:sym typeface="Georgia" pitchFamily="18" charset="0"/>
              </a:rPr>
              <a:t>Компьютерный класс</a:t>
            </a:r>
            <a:endParaRPr lang="ru-RU" sz="4000" dirty="0">
              <a:sym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в парах (тройках) с материалами электронного учебника </a:t>
            </a:r>
          </a:p>
          <a:p>
            <a:r>
              <a:rPr lang="ru-RU" dirty="0" smtClean="0"/>
              <a:t>Активное использование зонального обучения: зона работы с учителем и зона работы с электронной формой учебника</a:t>
            </a:r>
          </a:p>
        </p:txBody>
      </p:sp>
      <p:pic>
        <p:nvPicPr>
          <p:cNvPr id="9" name="Picture 7" descr="E:\фото\кабинет\Фото 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3648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I:\БИНОМ\БИНОМ\IMG_18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8096"/>
            <a:ext cx="47879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8372"/>
            <a:ext cx="9144000" cy="806065"/>
          </a:xfrm>
        </p:spPr>
        <p:txBody>
          <a:bodyPr rtlCol="0">
            <a:noAutofit/>
          </a:bodyPr>
          <a:lstStyle/>
          <a:p>
            <a:pPr indent="-1063625" algn="ctr" fontAlgn="auto">
              <a:lnSpc>
                <a:spcPts val="3150"/>
              </a:lnSpc>
              <a:spcAft>
                <a:spcPts val="600"/>
              </a:spcAft>
              <a:defRPr/>
            </a:pPr>
            <a:r>
              <a:rPr lang="ru-RU" sz="4000" dirty="0" smtClean="0">
                <a:sym typeface="Georgia" pitchFamily="18" charset="0"/>
              </a:rPr>
              <a:t>Математика 5 класс</a:t>
            </a:r>
            <a:endParaRPr lang="ru-RU" sz="3200" dirty="0">
              <a:sym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119379"/>
            <a:ext cx="7429525" cy="1214423"/>
          </a:xfrm>
        </p:spPr>
        <p:txBody>
          <a:bodyPr rtlCol="0">
            <a:normAutofit fontScale="85000" lnSpcReduction="20000"/>
          </a:bodyPr>
          <a:lstStyle/>
          <a:p>
            <a:pPr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Решение упражнений в тетрадях (работа в парах) </a:t>
            </a:r>
          </a:p>
          <a:p>
            <a:pPr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Проверка ответов с использованием Тренажера</a:t>
            </a:r>
          </a:p>
          <a:p>
            <a:pPr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Обсуждение результатов работы (самооценка)</a:t>
            </a:r>
          </a:p>
        </p:txBody>
      </p:sp>
      <p:pic>
        <p:nvPicPr>
          <p:cNvPr id="9218" name="Picture 2" descr="I:\БИНОМ\БИНОМ\IMG_18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509" y="1589581"/>
            <a:ext cx="4787900" cy="348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18070"/>
            <a:ext cx="7972452" cy="9397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ym typeface="Georgia" pitchFamily="18" charset="0"/>
              </a:rPr>
              <a:t>Математика 6 класс</a:t>
            </a:r>
            <a:endParaRPr lang="ru-RU" sz="3200" dirty="0">
              <a:sym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57818" y="1358548"/>
            <a:ext cx="3786182" cy="3357586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 smtClean="0"/>
              <a:t>I</a:t>
            </a:r>
            <a:r>
              <a:rPr lang="ru-RU" dirty="0" smtClean="0"/>
              <a:t> Этап:</a:t>
            </a:r>
          </a:p>
          <a:p>
            <a:pPr lvl="1" fontAlgn="base"/>
            <a:r>
              <a:rPr lang="ru-RU" dirty="0" smtClean="0"/>
              <a:t>Первая группа учащихся выполняет индивидуальные задания с помощью карточек-подсказок</a:t>
            </a:r>
          </a:p>
          <a:p>
            <a:pPr lvl="1" fontAlgn="base"/>
            <a:r>
              <a:rPr lang="ru-RU" dirty="0" smtClean="0"/>
              <a:t>Вторая группа  учащихся выполняет интерактивное задание из ЭФУ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515963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1000100" y="4752894"/>
            <a:ext cx="8143900" cy="171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этап:</a:t>
            </a:r>
          </a:p>
          <a:p>
            <a:pPr marL="742950" lvl="1" indent="-285750" fontAlgn="base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3100" dirty="0" smtClean="0"/>
              <a:t>Первая группа  учащихся выполняет интерактивное задание из ЭФУ </a:t>
            </a:r>
          </a:p>
          <a:p>
            <a:pPr marL="742950" lvl="1" indent="-285750" fontAlgn="base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Вторая группа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работают в парах, составляют для одноклассника 10 заданий на сложение чисел, меняются заданиями и затем проверяют решение и оценивают свою работ и работу одноклассника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603124"/>
            <a:ext cx="9144000" cy="939800"/>
          </a:xfrm>
        </p:spPr>
        <p:txBody>
          <a:bodyPr>
            <a:normAutofit/>
          </a:bodyPr>
          <a:lstStyle/>
          <a:p>
            <a:pPr indent="-1063625" algn="ctr">
              <a:lnSpc>
                <a:spcPts val="3150"/>
              </a:lnSpc>
            </a:pPr>
            <a:r>
              <a:rPr lang="ru-RU" sz="4000" dirty="0" smtClean="0">
                <a:sym typeface="Georgia" pitchFamily="18" charset="0"/>
              </a:rPr>
              <a:t>Мобильный класс</a:t>
            </a:r>
            <a:br>
              <a:rPr lang="ru-RU" sz="4000" dirty="0" smtClean="0">
                <a:sym typeface="Georgia" pitchFamily="18" charset="0"/>
              </a:rPr>
            </a:br>
            <a:r>
              <a:rPr lang="ru-RU" sz="4000" dirty="0" smtClean="0">
                <a:sym typeface="Georgia" pitchFamily="18" charset="0"/>
              </a:rPr>
              <a:t>Модель </a:t>
            </a:r>
            <a:r>
              <a:rPr lang="en-US" sz="4000" dirty="0" smtClean="0">
                <a:sym typeface="Georgia" pitchFamily="18" charset="0"/>
              </a:rPr>
              <a:t>BYOD</a:t>
            </a:r>
            <a:endParaRPr lang="ru-RU" sz="4000" dirty="0" smtClean="0">
              <a:sym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99643" y="2077375"/>
            <a:ext cx="4887157" cy="4048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Индивидуальная работа с </a:t>
            </a:r>
            <a:r>
              <a:rPr lang="ru-RU" dirty="0" err="1" smtClean="0"/>
              <a:t>медиаматериалами</a:t>
            </a:r>
            <a:r>
              <a:rPr lang="ru-RU" dirty="0" smtClean="0"/>
              <a:t> учебника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Работа с тренажерами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Активное использование технологий смешанного обучения: зональное обучение, перевернутый урок </a:t>
            </a:r>
          </a:p>
        </p:txBody>
      </p:sp>
      <p:sp>
        <p:nvSpPr>
          <p:cNvPr id="34820" name="AutoShape 2" descr="&quot;Электронный учеб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4825" name="Picture 11" descr="E:\фото\2015\IMG_1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30" y="2063890"/>
            <a:ext cx="3055707" cy="289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6"/>
          <p:cNvSpPr>
            <a:spLocks noChangeArrowheads="1"/>
          </p:cNvSpPr>
          <p:nvPr/>
        </p:nvSpPr>
        <p:spPr bwMode="auto">
          <a:xfrm>
            <a:off x="0" y="578278"/>
            <a:ext cx="9010650" cy="9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063625" algn="ctr" fontAlgn="base">
              <a:lnSpc>
                <a:spcPts val="315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+mj-lt"/>
                <a:ea typeface="+mj-ea"/>
                <a:cs typeface="+mj-cs"/>
                <a:sym typeface="Georgia" pitchFamily="18" charset="0"/>
              </a:rPr>
              <a:t>Использование заметок </a:t>
            </a:r>
            <a:r>
              <a:rPr lang="en-US" sz="4000" b="1" dirty="0" smtClean="0">
                <a:latin typeface="+mj-lt"/>
                <a:ea typeface="+mj-ea"/>
                <a:cs typeface="+mj-cs"/>
                <a:sym typeface="Georgia" pitchFamily="18" charset="0"/>
              </a:rPr>
              <a:t/>
            </a:r>
            <a:br>
              <a:rPr lang="en-US" sz="4000" b="1" dirty="0" smtClean="0">
                <a:latin typeface="+mj-lt"/>
                <a:ea typeface="+mj-ea"/>
                <a:cs typeface="+mj-cs"/>
                <a:sym typeface="Georgia" pitchFamily="18" charset="0"/>
              </a:rPr>
            </a:br>
            <a:r>
              <a:rPr lang="ru-RU" sz="4000" b="1" dirty="0" smtClean="0">
                <a:latin typeface="+mj-lt"/>
                <a:ea typeface="+mj-ea"/>
                <a:cs typeface="+mj-cs"/>
                <a:sym typeface="Georgia" pitchFamily="18" charset="0"/>
              </a:rPr>
              <a:t>(</a:t>
            </a:r>
            <a:r>
              <a:rPr lang="ru-RU" sz="4000" b="1" dirty="0">
                <a:latin typeface="+mj-lt"/>
                <a:ea typeface="+mj-ea"/>
                <a:cs typeface="+mj-cs"/>
                <a:sym typeface="Georgia" pitchFamily="18" charset="0"/>
              </a:rPr>
              <a:t>глоссарий)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5042517" y="1376039"/>
            <a:ext cx="39205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Выделение определений по тексту и добавление их в заметки (создания глоссария понятий)</a:t>
            </a:r>
          </a:p>
        </p:txBody>
      </p:sp>
      <p:pic>
        <p:nvPicPr>
          <p:cNvPr id="37894" name="Picture 2" descr="I:\БИНОМ\БИНОМ\IMG_18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72451"/>
            <a:ext cx="5256213" cy="3854450"/>
          </a:xfrm>
        </p:spPr>
      </p:pic>
      <p:pic>
        <p:nvPicPr>
          <p:cNvPr id="37895" name="Picture 3" descr="I:\БИНОМ\БИНОМ\IMG_17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203" y="2938510"/>
            <a:ext cx="4731797" cy="34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33" y="408763"/>
            <a:ext cx="8072462" cy="1143000"/>
          </a:xfrm>
        </p:spPr>
        <p:txBody>
          <a:bodyPr rtlCol="0">
            <a:normAutofit/>
          </a:bodyPr>
          <a:lstStyle/>
          <a:p>
            <a:pPr indent="-1063625" algn="ctr" fontAlgn="auto">
              <a:lnSpc>
                <a:spcPts val="3150"/>
              </a:lnSpc>
              <a:spcAft>
                <a:spcPts val="0"/>
              </a:spcAft>
              <a:defRPr/>
            </a:pPr>
            <a:r>
              <a:rPr lang="ru-RU" dirty="0" smtClean="0">
                <a:sym typeface="Georgia" pitchFamily="18" charset="0"/>
              </a:rPr>
              <a:t>Использование заметок </a:t>
            </a:r>
            <a:r>
              <a:rPr lang="en-US" sz="4000" dirty="0" smtClean="0">
                <a:sym typeface="Georgia" pitchFamily="18" charset="0"/>
              </a:rPr>
              <a:t/>
            </a:r>
            <a:br>
              <a:rPr lang="en-US" sz="4000" dirty="0" smtClean="0">
                <a:sym typeface="Georgia" pitchFamily="18" charset="0"/>
              </a:rPr>
            </a:br>
            <a:r>
              <a:rPr lang="ru-RU" sz="2800" dirty="0" smtClean="0">
                <a:sym typeface="Georgia" pitchFamily="18" charset="0"/>
              </a:rPr>
              <a:t>(ответы на вопросы)</a:t>
            </a:r>
          </a:p>
        </p:txBody>
      </p:sp>
      <p:sp>
        <p:nvSpPr>
          <p:cNvPr id="38916" name="Содержимое 5"/>
          <p:cNvSpPr>
            <a:spLocks noGrp="1"/>
          </p:cNvSpPr>
          <p:nvPr>
            <p:ph idx="1"/>
          </p:nvPr>
        </p:nvSpPr>
        <p:spPr>
          <a:xfrm>
            <a:off x="5877016" y="1143706"/>
            <a:ext cx="3266983" cy="194627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1800" dirty="0" smtClean="0"/>
              <a:t>	Используя функцию заметка, приведите примеры каждого вида программного обеспечения: офисные пакеты, графические редакторы, браузеры, </a:t>
            </a:r>
            <a:r>
              <a:rPr lang="ru-RU" sz="1800" dirty="0" err="1" smtClean="0"/>
              <a:t>аудиоредакторы</a:t>
            </a:r>
            <a:r>
              <a:rPr lang="ru-RU" sz="1800" dirty="0" smtClean="0"/>
              <a:t>, </a:t>
            </a:r>
            <a:r>
              <a:rPr lang="ru-RU" sz="1800" dirty="0" err="1" smtClean="0"/>
              <a:t>видеоредакторы</a:t>
            </a:r>
            <a:r>
              <a:rPr lang="ru-RU" sz="1800" dirty="0" smtClean="0"/>
              <a:t>.</a:t>
            </a:r>
          </a:p>
        </p:txBody>
      </p:sp>
      <p:pic>
        <p:nvPicPr>
          <p:cNvPr id="3891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867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109" y="2938508"/>
            <a:ext cx="4374891" cy="347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7743"/>
            <a:ext cx="5857884" cy="309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1285852" y="542766"/>
            <a:ext cx="7678636" cy="9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1063625" algn="ctr">
              <a:lnSpc>
                <a:spcPts val="3150"/>
              </a:lnSpc>
              <a:spcBef>
                <a:spcPct val="0"/>
              </a:spcBef>
              <a:defRPr/>
            </a:pPr>
            <a:r>
              <a:rPr lang="ru-RU" sz="3600" b="1" dirty="0">
                <a:latin typeface="+mj-lt"/>
                <a:ea typeface="+mj-ea"/>
                <a:cs typeface="+mj-cs"/>
                <a:sym typeface="Georgia" pitchFamily="18" charset="0"/>
              </a:rPr>
              <a:t>Использование заметок </a:t>
            </a:r>
            <a:r>
              <a:rPr lang="en-US" sz="3600" b="1" dirty="0" smtClean="0">
                <a:latin typeface="+mj-lt"/>
                <a:ea typeface="+mj-ea"/>
                <a:cs typeface="+mj-cs"/>
                <a:sym typeface="Georgia" pitchFamily="18" charset="0"/>
              </a:rPr>
              <a:t/>
            </a:r>
            <a:br>
              <a:rPr lang="en-US" sz="3600" b="1" dirty="0" smtClean="0">
                <a:latin typeface="+mj-lt"/>
                <a:ea typeface="+mj-ea"/>
                <a:cs typeface="+mj-cs"/>
                <a:sym typeface="Georgia" pitchFamily="18" charset="0"/>
              </a:rPr>
            </a:br>
            <a:r>
              <a:rPr lang="ru-RU" sz="2800" b="1" dirty="0" smtClean="0">
                <a:latin typeface="+mj-lt"/>
                <a:ea typeface="+mj-ea"/>
                <a:cs typeface="+mj-cs"/>
                <a:sym typeface="Georgia" pitchFamily="18" charset="0"/>
              </a:rPr>
              <a:t>(</a:t>
            </a:r>
            <a:r>
              <a:rPr lang="ru-RU" sz="2800" b="1" dirty="0">
                <a:latin typeface="+mj-lt"/>
                <a:ea typeface="+mj-ea"/>
                <a:cs typeface="+mj-cs"/>
                <a:sym typeface="Georgia" pitchFamily="18" charset="0"/>
              </a:rPr>
              <a:t>словарик)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7884" y="1214422"/>
            <a:ext cx="31048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Выделение определений</a:t>
            </a:r>
            <a:r>
              <a:rPr lang="en-US" sz="2200" dirty="0" smtClean="0"/>
              <a:t>(</a:t>
            </a:r>
            <a:r>
              <a:rPr lang="ru-RU" sz="2200" dirty="0" smtClean="0"/>
              <a:t>правил, незнакомых слов) по тексту и добавление их в заметки</a:t>
            </a:r>
            <a:endParaRPr lang="ru-RU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684" y="2974020"/>
            <a:ext cx="6003316" cy="34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8272"/>
            <a:ext cx="9144000" cy="797580"/>
          </a:xfrm>
        </p:spPr>
        <p:txBody>
          <a:bodyPr>
            <a:noAutofit/>
          </a:bodyPr>
          <a:lstStyle/>
          <a:p>
            <a:pPr indent="-1063625" algn="ctr">
              <a:lnSpc>
                <a:spcPts val="3150"/>
              </a:lnSpc>
              <a:defRPr/>
            </a:pPr>
            <a:r>
              <a:rPr lang="ru-RU" sz="4000" dirty="0" smtClean="0">
                <a:sym typeface="Georgia" pitchFamily="18" charset="0"/>
              </a:rPr>
              <a:t>Задание с использованием ЭФУ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775" y="1099737"/>
            <a:ext cx="6372225" cy="6477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	Работая с параграфом, выделите текст, указывающий связь предмета с другими предметными областями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5062" name="Picture 1" descr="C:\Users\Uch\Downloads\image4 (4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7539"/>
            <a:ext cx="6426015" cy="46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Прямоугольник 6"/>
          <p:cNvSpPr>
            <a:spLocks noChangeArrowheads="1"/>
          </p:cNvSpPr>
          <p:nvPr/>
        </p:nvSpPr>
        <p:spPr bwMode="auto">
          <a:xfrm>
            <a:off x="6858016" y="5357826"/>
            <a:ext cx="2285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В комментариях к заметке укажите эту предметную область.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1348412" y="551773"/>
            <a:ext cx="7607198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063625" algn="ctr" fontAlgn="base">
              <a:lnSpc>
                <a:spcPts val="31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atin typeface="+mj-lt"/>
                <a:ea typeface="+mj-ea"/>
                <a:cs typeface="+mj-cs"/>
                <a:sym typeface="Georgia" pitchFamily="18" charset="0"/>
              </a:rPr>
              <a:t>Требования </a:t>
            </a:r>
            <a:r>
              <a:rPr lang="ru-RU" sz="3600" b="1" dirty="0" err="1">
                <a:latin typeface="+mj-lt"/>
                <a:ea typeface="+mj-ea"/>
                <a:cs typeface="+mj-cs"/>
                <a:sym typeface="Georgia" pitchFamily="18" charset="0"/>
              </a:rPr>
              <a:t>СанПин</a:t>
            </a:r>
            <a:endParaRPr lang="en-US" sz="3600" b="1" dirty="0">
              <a:latin typeface="+mj-lt"/>
              <a:ea typeface="+mj-ea"/>
              <a:cs typeface="+mj-cs"/>
              <a:sym typeface="Georgia" pitchFamily="18" charset="0"/>
            </a:endParaRPr>
          </a:p>
          <a:p>
            <a:pP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ПОСТАНОВЛЕНИЕ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от 24 ноября 2015 года N 81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О внесении изменений N 3 в </a:t>
            </a:r>
            <a:r>
              <a:rPr lang="ru-RU" sz="1200" b="1" dirty="0" err="1" smtClean="0">
                <a:latin typeface="Tahoma" pitchFamily="34" charset="0"/>
                <a:cs typeface="Tahoma" pitchFamily="34" charset="0"/>
              </a:rPr>
              <a:t>СанПиН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 2.4.2.2821-10 "Санитарно-эпидемиологические требования к условиям и организации обучения, содержания в общеобразовательных организациях"</a:t>
            </a:r>
          </a:p>
          <a:p>
            <a:pPr>
              <a:defRPr/>
            </a:pPr>
            <a:endParaRPr lang="ru-RU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00100" y="1544715"/>
            <a:ext cx="8001056" cy="517043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Продолжительность непрерывного использования компьютера с жидкокристаллическим монитором на уроках составляет: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для учащихся 1 - 2-х классов - не более 20 минут,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для учащихся 3 - 4 классов -  не  более   25 минут,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для учащихся 5 - 6 классов - не  более  30  минут, 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для   учащихся 7 - 11 классов - 35 минут.</a:t>
            </a:r>
          </a:p>
          <a:p>
            <a:endParaRPr lang="ru-RU" sz="900" dirty="0" smtClean="0"/>
          </a:p>
          <a:p>
            <a:r>
              <a:rPr lang="ru-RU" sz="2000" dirty="0" smtClean="0"/>
              <a:t>Непрерывная продолжительность работы обучающихся непосредственно с интерактивной доской на уроках: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в 1 - 4 классах не должна превышать 5 минут, 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в 5-11  классах - 10  минут.   </a:t>
            </a:r>
          </a:p>
          <a:p>
            <a:endParaRPr lang="ru-RU" sz="1000" dirty="0" smtClean="0"/>
          </a:p>
          <a:p>
            <a:r>
              <a:rPr lang="ru-RU" sz="2000" dirty="0" smtClean="0"/>
              <a:t>Суммарная продолжительность использования интерактивной доски на уроках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в 1 - 2 классах составляет не более 25 минут,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3 - 4 классах и старше - не более 30 минут 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 smtClean="0"/>
          </a:p>
          <a:p>
            <a:pPr marL="0" lvl="1">
              <a:buNone/>
            </a:pPr>
            <a:r>
              <a:rPr lang="ru-RU" sz="2000" dirty="0" smtClean="0"/>
              <a:t>С целью профилактики утомления обучающихся не допускается использование на уроке более двух видов средств электронного обучения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496" y="622659"/>
            <a:ext cx="7598078" cy="1080120"/>
          </a:xfrm>
        </p:spPr>
        <p:txBody>
          <a:bodyPr>
            <a:normAutofit/>
          </a:bodyPr>
          <a:lstStyle/>
          <a:p>
            <a:pPr indent="-1063625" algn="ctr">
              <a:lnSpc>
                <a:spcPts val="3150"/>
              </a:lnSpc>
              <a:defRPr/>
            </a:pPr>
            <a:r>
              <a:rPr lang="ru-RU" sz="4000" dirty="0" smtClean="0">
                <a:sym typeface="Georgia"/>
              </a:rPr>
              <a:t>СПАСИБО ЗА ВНИМАНИЕ!</a:t>
            </a:r>
            <a:endParaRPr lang="ru-RU" sz="4000" dirty="0">
              <a:sym typeface="Georgi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11045"/>
            <a:ext cx="7929618" cy="4315118"/>
          </a:xfrm>
        </p:spPr>
        <p:txBody>
          <a:bodyPr>
            <a:normAutofit/>
          </a:bodyPr>
          <a:lstStyle/>
          <a:p>
            <a:r>
              <a:rPr lang="ru-RU" dirty="0" smtClean="0"/>
              <a:t>Наталья Кудимова, почетный работник общего образования РФ, учитель информатики высшей категории</a:t>
            </a:r>
          </a:p>
          <a:p>
            <a:endParaRPr lang="ru-RU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kudimovanv@gmail.com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Skype</a:t>
            </a:r>
            <a:r>
              <a:rPr lang="en-US" dirty="0"/>
              <a:t>:</a:t>
            </a:r>
            <a:r>
              <a:rPr lang="en-US" dirty="0" smtClean="0"/>
              <a:t> sch14balakhna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46076"/>
            <a:ext cx="8001024" cy="9397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Требования к электронным учебникам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3282"/>
            <a:ext cx="8001024" cy="4787486"/>
          </a:xfrm>
        </p:spPr>
        <p:txBody>
          <a:bodyPr>
            <a:norm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ru-RU" sz="2400" dirty="0" smtClean="0"/>
              <a:t>	</a:t>
            </a:r>
            <a:r>
              <a:rPr lang="ru-RU" sz="2000" dirty="0" smtClean="0"/>
              <a:t>Электронная форма учебника содержит все иллюстрации, содержащиеся в печатной форме учебника с учетом их адаптации к электронному формату и (или) изменения композиции;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 descr="Screenshot_2015-08-29-17-28-4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8022" y="2181960"/>
            <a:ext cx="7294410" cy="41433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71742"/>
            <a:ext cx="8072462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Требования к электронным учебникам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24744"/>
            <a:ext cx="8143900" cy="4947462"/>
          </a:xfrm>
        </p:spPr>
        <p:txBody>
          <a:bodyPr>
            <a:norm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ru-RU" sz="2000" dirty="0" smtClean="0"/>
              <a:t>	Педагогически обоснованное для усвоения материала учебника количество </a:t>
            </a:r>
            <a:r>
              <a:rPr lang="ru-RU" sz="2000" dirty="0" err="1" smtClean="0"/>
              <a:t>мультимедийных</a:t>
            </a:r>
            <a:r>
              <a:rPr lang="ru-RU" sz="2000" dirty="0" smtClean="0"/>
              <a:t> и (или) интерактивных элементов (галереи изображений, </a:t>
            </a:r>
            <a:r>
              <a:rPr lang="ru-RU" sz="2000" dirty="0" err="1" smtClean="0"/>
              <a:t>аудиофрагменты</a:t>
            </a:r>
            <a:r>
              <a:rPr lang="ru-RU" sz="2000" dirty="0" smtClean="0"/>
              <a:t>, видеоролики, презентации, анимационные ролики, интерактивные карты, тренажеры, лабораторные работы, эксперименты и (или) иное);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19" y="2678922"/>
            <a:ext cx="3786214" cy="360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4778" y="2659868"/>
            <a:ext cx="4929222" cy="36210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78671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Требования к электронным учебникам</a:t>
            </a:r>
            <a:endParaRPr lang="ru-RU" sz="32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38" y="1090552"/>
            <a:ext cx="3668420" cy="27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2847" y="1143817"/>
            <a:ext cx="4286248" cy="240566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130" y="3512232"/>
            <a:ext cx="631657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78671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Требования к электронным учебникам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28403"/>
            <a:ext cx="7786742" cy="4786346"/>
          </a:xfrm>
        </p:spPr>
        <p:txBody>
          <a:bodyPr>
            <a:norm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ru-RU" sz="2400" dirty="0" smtClean="0"/>
              <a:t>	Средства контроля и самоконтроля.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 descr="image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5703" y="1429305"/>
            <a:ext cx="6780523" cy="49404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140" y="1099845"/>
            <a:ext cx="4103860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78671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Требования к электронным учебникам</a:t>
            </a:r>
            <a:endParaRPr lang="ru-RU" sz="3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099" y="1082090"/>
            <a:ext cx="406647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99" y="3672865"/>
            <a:ext cx="633411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видеолек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59749-484A-4444-8368-710F51146B8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1202</Words>
  <Application>Microsoft Office PowerPoint</Application>
  <PresentationFormat>Экран (4:3)</PresentationFormat>
  <Paragraphs>159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Презентация_видеолекции</vt:lpstr>
      <vt:lpstr>Электронная форма учебника  как средство повышения качества образования: обзор ЭФУ  основных российских издательств</vt:lpstr>
      <vt:lpstr>Вопросы вебинара</vt:lpstr>
      <vt:lpstr>ПРИКАЗ МИНОБРНАУКИ РОССИИ ОТ 18 ИЮЛЯ 2016 Г. № 870</vt:lpstr>
      <vt:lpstr>Требования к электронным учебникам</vt:lpstr>
      <vt:lpstr>Требования к электронным учебникам</vt:lpstr>
      <vt:lpstr>Требования к электронным учебникам</vt:lpstr>
      <vt:lpstr>Требования к электронным учебникам</vt:lpstr>
      <vt:lpstr>Требования к электронным учебникам</vt:lpstr>
      <vt:lpstr>Требования к электронным учебникам</vt:lpstr>
      <vt:lpstr>Требования к электронным учебникам</vt:lpstr>
      <vt:lpstr>Нормативно-правовое обеспечение использования электронной формы учебников</vt:lpstr>
      <vt:lpstr>Презентация PowerPoint</vt:lpstr>
      <vt:lpstr>ВАЖНО: НЕ ПУТАЕМ!</vt:lpstr>
      <vt:lpstr>Презентация PowerPoint</vt:lpstr>
      <vt:lpstr>Вариация платформ</vt:lpstr>
      <vt:lpstr>Учебник цифрового века</vt:lpstr>
      <vt:lpstr>Учебник цифрового века</vt:lpstr>
      <vt:lpstr>БИНОМ. Лаборатория знаний</vt:lpstr>
      <vt:lpstr>Учебник цифрового века </vt:lpstr>
      <vt:lpstr>Лекта</vt:lpstr>
      <vt:lpstr>Лекта (Акция для школ)</vt:lpstr>
      <vt:lpstr>Лекта (акция для педагогов)</vt:lpstr>
      <vt:lpstr>Лекта (онлайн доступ)</vt:lpstr>
      <vt:lpstr>Лекта (оффлайн доступ)</vt:lpstr>
      <vt:lpstr>Русское слово</vt:lpstr>
      <vt:lpstr>Русское слово</vt:lpstr>
      <vt:lpstr>Академкнига</vt:lpstr>
      <vt:lpstr>Академкнига</vt:lpstr>
      <vt:lpstr>Портфель ученика</vt:lpstr>
      <vt:lpstr>Презентация PowerPoint</vt:lpstr>
      <vt:lpstr>Модели использования</vt:lpstr>
      <vt:lpstr>Демонстрационный режим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Компьютерный класс</vt:lpstr>
      <vt:lpstr>Математика 5 класс</vt:lpstr>
      <vt:lpstr>Математика 6 класс</vt:lpstr>
      <vt:lpstr>Мобильный класс Модель BYOD</vt:lpstr>
      <vt:lpstr>Презентация PowerPoint</vt:lpstr>
      <vt:lpstr>Использование заметок  (ответы на вопросы)</vt:lpstr>
      <vt:lpstr>Презентация PowerPoint</vt:lpstr>
      <vt:lpstr>Задание с использованием ЭФУ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 макетом рисунка</dc:title>
  <dc:creator>Michael</dc:creator>
  <cp:lastModifiedBy>Анастасия Черепнева</cp:lastModifiedBy>
  <cp:revision>100</cp:revision>
  <dcterms:created xsi:type="dcterms:W3CDTF">2013-04-05T19:49:59Z</dcterms:created>
  <dcterms:modified xsi:type="dcterms:W3CDTF">2018-04-09T11:56:40Z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