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23"/>
  </p:notesMasterIdLst>
  <p:handoutMasterIdLst>
    <p:handoutMasterId r:id="rId24"/>
  </p:handoutMasterIdLst>
  <p:sldIdLst>
    <p:sldId id="324" r:id="rId5"/>
    <p:sldId id="351" r:id="rId6"/>
    <p:sldId id="329" r:id="rId7"/>
    <p:sldId id="307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50" r:id="rId16"/>
    <p:sldId id="303" r:id="rId17"/>
    <p:sldId id="282" r:id="rId18"/>
    <p:sldId id="345" r:id="rId19"/>
    <p:sldId id="352" r:id="rId20"/>
    <p:sldId id="353" r:id="rId21"/>
    <p:sldId id="35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2012" autoAdjust="0"/>
  </p:normalViewPr>
  <p:slideViewPr>
    <p:cSldViewPr snapToGrid="0" showGuides="1">
      <p:cViewPr varScale="1">
        <p:scale>
          <a:sx n="104" d="100"/>
          <a:sy n="104" d="100"/>
        </p:scale>
        <p:origin x="-18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1734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9.2559784193642539E-2"/>
          <c:y val="4.0089363829521336E-2"/>
          <c:w val="0.70989501312336034"/>
          <c:h val="0.856531058617673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ОО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21</c:v>
                </c:pt>
                <c:pt idx="2">
                  <c:v>29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Проекты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28</c:v>
                </c:pt>
                <c:pt idx="2">
                  <c:v>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Педагоги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</c:v>
                </c:pt>
                <c:pt idx="1">
                  <c:v>38</c:v>
                </c:pt>
                <c:pt idx="2">
                  <c:v>63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Воспитанники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</c:v>
                </c:pt>
                <c:pt idx="1">
                  <c:v>164</c:v>
                </c:pt>
                <c:pt idx="2">
                  <c:v>224</c:v>
                </c:pt>
              </c:numCache>
            </c:numRef>
          </c:val>
        </c:ser>
        <c:axId val="302614784"/>
        <c:axId val="302618112"/>
      </c:barChart>
      <c:catAx>
        <c:axId val="302614784"/>
        <c:scaling>
          <c:orientation val="minMax"/>
        </c:scaling>
        <c:axPos val="b"/>
        <c:tickLblPos val="nextTo"/>
        <c:crossAx val="302618112"/>
        <c:crosses val="autoZero"/>
        <c:auto val="1"/>
        <c:lblAlgn val="ctr"/>
        <c:lblOffset val="100"/>
      </c:catAx>
      <c:valAx>
        <c:axId val="302618112"/>
        <c:scaling>
          <c:orientation val="minMax"/>
        </c:scaling>
        <c:axPos val="l"/>
        <c:majorGridlines/>
        <c:numFmt formatCode="General" sourceLinked="1"/>
        <c:tickLblPos val="nextTo"/>
        <c:crossAx val="30261478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3CEAAF3-9831-450B-8D59-2C09DB96C8FC}" type="datetimeFigureOut">
              <a:rPr lang="ru-RU"/>
              <a:pPr/>
              <a:t>03.04.2018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6834459-7356-44BF-850D-8B30C4FB3B6B}" type="slidenum">
              <a:rPr lang="ru-RU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2D50CD79-FC16-4410-AB61-17F26E6D3BC8}" type="datetimeFigureOut">
              <a:rPr lang="ru-RU"/>
              <a:pPr/>
              <a:t>03.04.2018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3429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8166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35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0850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6414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141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5014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49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3977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4492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421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922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668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7900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8863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/>
          <a:lstStyle/>
          <a:p>
            <a:fld id="{402B9795-92DC-40DC-A1CA-9A4B349D7824}" type="datetimeFigureOut">
              <a:rPr lang="ru-RU"/>
              <a:pPr/>
              <a:t>03.04.2018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6613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692150"/>
            <a:ext cx="8229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</p:txBody>
      </p:sp>
      <p:pic>
        <p:nvPicPr>
          <p:cNvPr id="1028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8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88100"/>
            <a:ext cx="91440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934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hyperlink" Target="file:///F:\NoviyDisc\&#1052;&#1054;\&#1057;&#1076;&#1077;&#1083;&#1072;&#1081;%201%20&#1057;&#1083;&#1086;&#1074;&#1072;&#1088;&#1085;&#1099;&#1077;%20&#1089;&#1083;&#1086;&#1074;&#1072;%20118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hyperlink" Target="file:///F:\NoviyDisc\&#1052;&#1054;\&#1048;&#1089;&#1090;&#1086;&#1088;&#1080;&#1103;%20&#1089;&#1087;%20&#1042;&#1086;&#1076;&#1103;&#1085;&#1086;&#1081;%201583.sw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chool@nd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04732" y="3604690"/>
            <a:ext cx="8229600" cy="2046302"/>
          </a:xfrm>
        </p:spPr>
        <p:txBody>
          <a:bodyPr>
            <a:normAutofit fontScale="85000" lnSpcReduction="10000"/>
          </a:bodyPr>
          <a:lstStyle/>
          <a:p>
            <a:pPr lvl="0" algn="ctr"/>
            <a:r>
              <a:rPr lang="ru-RU" b="1" dirty="0" smtClean="0"/>
              <a:t>Интерактивные конструкторские среды для организации проектной деятельности в начальной школе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Автор</a:t>
            </a:r>
            <a:r>
              <a:rPr lang="ru-RU" dirty="0" smtClean="0"/>
              <a:t>: </a:t>
            </a:r>
            <a:r>
              <a:rPr lang="ru-RU" dirty="0" smtClean="0"/>
              <a:t>Акимова Наталья Вячеславовна</a:t>
            </a:r>
            <a:endParaRPr lang="ru-RU" dirty="0" smtClean="0"/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!VIDEO\!!!!!Вебинары\2018\03_март\заставка грант без фон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8537" y="1588195"/>
            <a:ext cx="3648047" cy="12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018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СЕРИЯ «ПРОЕКТНАЯ ДЕЯТЕЛЬНОСТЬ»</a:t>
            </a:r>
            <a:endParaRPr lang="ru-RU" sz="28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8264" y="2184625"/>
            <a:ext cx="4572000" cy="23750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 Формирование </a:t>
            </a:r>
            <a:r>
              <a:rPr lang="ru-RU" sz="2000" dirty="0" smtClean="0">
                <a:cs typeface="Arial" pitchFamily="34" charset="0"/>
              </a:rPr>
              <a:t>навыков работы</a:t>
            </a:r>
          </a:p>
          <a:p>
            <a:r>
              <a:rPr lang="ru-RU" sz="2000" dirty="0" smtClean="0">
                <a:cs typeface="Arial" pitchFamily="34" charset="0"/>
              </a:rPr>
              <a:t> в инструментальной компьютерной среде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 Наличие </a:t>
            </a:r>
            <a:r>
              <a:rPr lang="ru-RU" sz="2000" dirty="0" smtClean="0">
                <a:cs typeface="Arial" pitchFamily="34" charset="0"/>
              </a:rPr>
              <a:t>демонстрационных материалов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 Наработка </a:t>
            </a:r>
            <a:r>
              <a:rPr lang="ru-RU" sz="2000" dirty="0" err="1" smtClean="0">
                <a:cs typeface="Arial" pitchFamily="34" charset="0"/>
              </a:rPr>
              <a:t>портфолио</a:t>
            </a:r>
            <a:r>
              <a:rPr lang="ru-RU" sz="2000" dirty="0" smtClean="0">
                <a:cs typeface="Arial" pitchFamily="34" charset="0"/>
              </a:rPr>
              <a:t> педагогов </a:t>
            </a:r>
            <a:r>
              <a:rPr lang="ru-RU" sz="2000" dirty="0" smtClean="0">
                <a:cs typeface="Arial" pitchFamily="34" charset="0"/>
              </a:rPr>
              <a:t>                   и </a:t>
            </a:r>
            <a:r>
              <a:rPr lang="ru-RU" sz="2000" dirty="0" smtClean="0">
                <a:cs typeface="Arial" pitchFamily="34" charset="0"/>
              </a:rPr>
              <a:t>воспитанников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3318"/>
            <a:ext cx="41338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75169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СЕРИЯ «ПРОЕКТНАЯ ДЕЯТЕЛЬНОСТЬ»</a:t>
            </a:r>
            <a:endParaRPr lang="ru-RU" sz="28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42816" y="1707765"/>
            <a:ext cx="4690872" cy="4257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Элементы конструкторской среды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 звуки </a:t>
            </a:r>
            <a:r>
              <a:rPr lang="ru-RU" dirty="0" smtClean="0">
                <a:cs typeface="Arial" pitchFamily="34" charset="0"/>
              </a:rPr>
              <a:t>музыкальных инструментов, окружающего </a:t>
            </a:r>
            <a:r>
              <a:rPr lang="ru-RU" dirty="0" smtClean="0">
                <a:cs typeface="Arial" pitchFamily="34" charset="0"/>
              </a:rPr>
              <a:t>мира </a:t>
            </a:r>
            <a:r>
              <a:rPr lang="ru-RU" dirty="0" smtClean="0">
                <a:cs typeface="Arial" pitchFamily="34" charset="0"/>
              </a:rPr>
              <a:t>и инструменты </a:t>
            </a:r>
            <a:r>
              <a:rPr lang="ru-RU" dirty="0" smtClean="0">
                <a:cs typeface="Arial" pitchFamily="34" charset="0"/>
              </a:rPr>
              <a:t>                              для </a:t>
            </a:r>
            <a:r>
              <a:rPr lang="ru-RU" dirty="0" smtClean="0">
                <a:cs typeface="Arial" pitchFamily="34" charset="0"/>
              </a:rPr>
              <a:t>создания ритмов, </a:t>
            </a:r>
            <a:r>
              <a:rPr lang="ru-RU" dirty="0" smtClean="0">
                <a:cs typeface="Arial" pitchFamily="34" charset="0"/>
              </a:rPr>
              <a:t>мелодий</a:t>
            </a:r>
            <a:r>
              <a:rPr lang="ru-RU" dirty="0" smtClean="0">
                <a:cs typeface="Arial" pitchFamily="34" charset="0"/>
              </a:rPr>
              <a:t>, аранжировки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 тематические </a:t>
            </a:r>
            <a:r>
              <a:rPr lang="ru-RU" dirty="0" smtClean="0">
                <a:cs typeface="Arial" pitchFamily="34" charset="0"/>
              </a:rPr>
              <a:t>коллекции изображений </a:t>
            </a:r>
            <a:r>
              <a:rPr lang="ru-RU" dirty="0" smtClean="0">
                <a:cs typeface="Arial" pitchFamily="34" charset="0"/>
              </a:rPr>
              <a:t>          и </a:t>
            </a:r>
            <a:r>
              <a:rPr lang="ru-RU" dirty="0" err="1" smtClean="0">
                <a:cs typeface="Arial" pitchFamily="34" charset="0"/>
              </a:rPr>
              <a:t>анимаций</a:t>
            </a:r>
            <a:endParaRPr lang="ru-RU" dirty="0" smtClean="0">
              <a:cs typeface="Arial" pitchFamily="34" charset="0"/>
            </a:endParaRP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 инструменты </a:t>
            </a:r>
            <a:r>
              <a:rPr lang="ru-RU" dirty="0" smtClean="0">
                <a:cs typeface="Arial" pitchFamily="34" charset="0"/>
              </a:rPr>
              <a:t>для рисования </a:t>
            </a:r>
            <a:r>
              <a:rPr lang="ru-RU" dirty="0" smtClean="0">
                <a:cs typeface="Arial" pitchFamily="34" charset="0"/>
              </a:rPr>
              <a:t>и </a:t>
            </a:r>
            <a:r>
              <a:rPr lang="ru-RU" dirty="0" err="1" smtClean="0">
                <a:cs typeface="Arial" pitchFamily="34" charset="0"/>
              </a:rPr>
              <a:t>покадровой</a:t>
            </a:r>
            <a:r>
              <a:rPr lang="ru-RU" dirty="0" smtClean="0">
                <a:cs typeface="Arial" pitchFamily="34" charset="0"/>
              </a:rPr>
              <a:t>  мультипликации   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 редакторы </a:t>
            </a:r>
            <a:r>
              <a:rPr lang="ru-RU" dirty="0" smtClean="0">
                <a:cs typeface="Arial" pitchFamily="34" charset="0"/>
              </a:rPr>
              <a:t>для работы с текстом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 шаблоны </a:t>
            </a:r>
            <a:r>
              <a:rPr lang="ru-RU" dirty="0" smtClean="0">
                <a:cs typeface="Arial" pitchFamily="34" charset="0"/>
              </a:rPr>
              <a:t>и образцы для создания интерактивных  упражнений, игр, тестов, викторин, виртуальных </a:t>
            </a:r>
            <a:r>
              <a:rPr lang="ru-RU" dirty="0" smtClean="0">
                <a:cs typeface="Arial" pitchFamily="34" charset="0"/>
              </a:rPr>
              <a:t>книг </a:t>
            </a:r>
            <a:r>
              <a:rPr lang="ru-RU" dirty="0" smtClean="0">
                <a:cs typeface="Arial" pitchFamily="34" charset="0"/>
              </a:rPr>
              <a:t>и справочников, анимированных </a:t>
            </a:r>
            <a:r>
              <a:rPr lang="ru-RU" dirty="0" smtClean="0">
                <a:cs typeface="Arial" pitchFamily="34" charset="0"/>
              </a:rPr>
              <a:t>и </a:t>
            </a:r>
            <a:r>
              <a:rPr lang="ru-RU" dirty="0" smtClean="0">
                <a:cs typeface="Arial" pitchFamily="34" charset="0"/>
              </a:rPr>
              <a:t>озвученных историй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34503"/>
            <a:ext cx="40862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7297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СЕРИЯ «ПРОЕКТНАЯ ДЕЯТЕЛЬНОСТЬ</a:t>
            </a:r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473" y="2154348"/>
            <a:ext cx="1744780" cy="132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6430" y="2137620"/>
            <a:ext cx="1744780" cy="131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9635" y="2119408"/>
            <a:ext cx="1744765" cy="131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99751" y="1215664"/>
            <a:ext cx="1979838" cy="218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3710937"/>
            <a:ext cx="54626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Проектная деятельность. Музыкальный конструктор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73122" y="371093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Проектная деятельность. Создай свою историю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3337" y="4361052"/>
            <a:ext cx="1688632" cy="127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16795" y="4333620"/>
            <a:ext cx="1698960" cy="12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0" y="5811033"/>
            <a:ext cx="55864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Проектная деятельность. Сделай сам: задания, тесты игры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64499" y="4326742"/>
            <a:ext cx="1760435" cy="12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72840" y="4344363"/>
            <a:ext cx="1661183" cy="1269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4818447" y="5820177"/>
            <a:ext cx="55499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Проектная деятельность. Рисуем, считаем, создаём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3994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КОНКУРС «ЛУЧШИЙ ИНТЕРАКТИВНЫЙ ПРОЕКТ»</a:t>
            </a:r>
            <a:endParaRPr lang="ru-RU" sz="28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1144" y="1492472"/>
            <a:ext cx="828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Создание учащимися начальных классов проектов в программах серии «Проектная деятельность».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2730" y="2531758"/>
            <a:ext cx="2538041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Статистика конкурса: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от 6 до 29 ОО;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от 7 до 53 проектов;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от 8 до 63 педагогов;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от 11 до 224 воспитанников. </a:t>
            </a:r>
          </a:p>
          <a:p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sz="17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737" y="4398265"/>
            <a:ext cx="236251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218045861"/>
              </p:ext>
            </p:extLst>
          </p:nvPr>
        </p:nvGraphicFramePr>
        <p:xfrm>
          <a:off x="3738768" y="2345511"/>
          <a:ext cx="4737720" cy="302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57975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КОНКУРС «ЛУЧШИЙ ИНТЕРАКТИВНЫЙ ПРОЕКТ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353" y="1487354"/>
            <a:ext cx="83332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Разнообразие тем и используемых разделов программ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Развитие стандартных навыков взаимодействия с компьютером </a:t>
            </a:r>
            <a:r>
              <a:rPr lang="ru-RU" sz="2000" dirty="0" smtClean="0">
                <a:cs typeface="Arial" pitchFamily="34" charset="0"/>
              </a:rPr>
              <a:t>              и </a:t>
            </a:r>
            <a:r>
              <a:rPr lang="ru-RU" sz="2000" dirty="0" smtClean="0">
                <a:cs typeface="Arial" pitchFamily="34" charset="0"/>
              </a:rPr>
              <a:t>закрепление содержательных знаний из различных предметных областей в процессе работы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Использование разнообразных технических и функциональных возможностей программ (инструменты для рисования, звуковые </a:t>
            </a:r>
            <a:r>
              <a:rPr lang="ru-RU" sz="2000" dirty="0" smtClean="0">
                <a:cs typeface="Arial" pitchFamily="34" charset="0"/>
              </a:rPr>
              <a:t>                     и </a:t>
            </a:r>
            <a:r>
              <a:rPr lang="ru-RU" sz="2000" dirty="0" smtClean="0">
                <a:cs typeface="Arial" pitchFamily="34" charset="0"/>
              </a:rPr>
              <a:t>анимационные эффекты, шаблоны изображений и заранее созданные рисунки и фотографии, дополнительное оборудование)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Практическая значимость проектов</a:t>
            </a:r>
            <a:endParaRPr lang="ru-RU" sz="2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750" y="4502864"/>
            <a:ext cx="194817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Рисунок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0336" y="4453296"/>
            <a:ext cx="198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1587" y="4478457"/>
            <a:ext cx="2580827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1149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КОНКУРС «ЛУЧШИЙ ИНТЕРАКТИВНЫЙ </a:t>
            </a:r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ПРОЕКТ»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11" name="Рисунок 10">
            <a:hlinkClick r:id="rId2" action="ppaction://hlinkfile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8671" y="2277568"/>
            <a:ext cx="1800000" cy="1441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5571" y="4194927"/>
            <a:ext cx="1800000" cy="1441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1772" y="1540785"/>
            <a:ext cx="822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cs typeface="Arial" pitchFamily="34" charset="0"/>
              </a:rPr>
              <a:t>«Проектная </a:t>
            </a:r>
            <a:r>
              <a:rPr lang="ru-RU" sz="2000" b="1" dirty="0" smtClean="0">
                <a:latin typeface="+mj-lt"/>
                <a:cs typeface="Arial" pitchFamily="34" charset="0"/>
              </a:rPr>
              <a:t>деятельность. Сделай сам: задания, </a:t>
            </a:r>
            <a:r>
              <a:rPr lang="ru-RU" sz="2000" b="1" dirty="0" smtClean="0">
                <a:latin typeface="+mj-lt"/>
                <a:cs typeface="Arial" pitchFamily="34" charset="0"/>
              </a:rPr>
              <a:t>тесты, игры»</a:t>
            </a:r>
            <a:endParaRPr lang="ru-RU" sz="2000" b="1" dirty="0">
              <a:latin typeface="+mj-lt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822" y="2248572"/>
            <a:ext cx="1800000" cy="1438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3035" y="4147850"/>
            <a:ext cx="1800000" cy="14410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5901" y="2263397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9169" y="2274258"/>
            <a:ext cx="1800000" cy="14410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6179" y="4223314"/>
            <a:ext cx="1800000" cy="14383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87919" y="4207449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275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КОНКУРС «ЛУЧШИЙ ИНТЕРАКТИВНЫЙ </a:t>
            </a:r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ПРОЕКТ»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10" name="Рисунок 9">
            <a:hlinkClick r:id="rId2" action="ppaction://hlinkfile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107" y="2237692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1772" y="1540785"/>
            <a:ext cx="822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cs typeface="Arial" pitchFamily="34" charset="0"/>
              </a:rPr>
              <a:t>«Проектная </a:t>
            </a:r>
            <a:r>
              <a:rPr lang="ru-RU" sz="2000" b="1" dirty="0" smtClean="0">
                <a:latin typeface="+mj-lt"/>
                <a:cs typeface="Arial" pitchFamily="34" charset="0"/>
              </a:rPr>
              <a:t>деятельность. </a:t>
            </a:r>
            <a:r>
              <a:rPr lang="ru-RU" sz="2000" b="1" dirty="0" smtClean="0">
                <a:latin typeface="+mj-lt"/>
                <a:cs typeface="Arial" pitchFamily="34" charset="0"/>
              </a:rPr>
              <a:t>Создай свою историю»</a:t>
            </a:r>
            <a:endParaRPr lang="ru-RU" sz="2000" b="1" dirty="0">
              <a:latin typeface="+mj-lt"/>
              <a:cs typeface="Arial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5416" y="2244979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88" y="2276924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2000" y="3950352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7656" y="3972587"/>
            <a:ext cx="252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5760" y="3967176"/>
            <a:ext cx="252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8352" y="2226544"/>
            <a:ext cx="1794496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275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КОНКУРС «ЛУЧШИЙ ИНТЕРАКТИВНЫЙ </a:t>
            </a:r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ПРОЕКТ»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4232" y="3974739"/>
            <a:ext cx="252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61772" y="1467633"/>
            <a:ext cx="8220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  <a:cs typeface="Arial" pitchFamily="34" charset="0"/>
              </a:rPr>
              <a:t>«Проектная </a:t>
            </a:r>
            <a:r>
              <a:rPr lang="ru-RU" sz="2000" b="1" dirty="0" smtClean="0">
                <a:latin typeface="+mj-lt"/>
                <a:cs typeface="Arial" pitchFamily="34" charset="0"/>
              </a:rPr>
              <a:t>деятельность. </a:t>
            </a:r>
            <a:r>
              <a:rPr lang="ru-RU" sz="2000" b="1" dirty="0" smtClean="0">
                <a:latin typeface="+mj-lt"/>
                <a:cs typeface="Arial" pitchFamily="34" charset="0"/>
              </a:rPr>
              <a:t>Рисуем, считаем, создаём»</a:t>
            </a:r>
            <a:endParaRPr lang="ru-RU" sz="2000" b="1" dirty="0">
              <a:latin typeface="+mj-lt"/>
              <a:cs typeface="Arial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3599" y="2186504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1400" y="2192183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836" y="2204872"/>
            <a:ext cx="1802532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57472" y="2197984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1144" y="4016546"/>
            <a:ext cx="1800000" cy="144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9072" y="4043953"/>
            <a:ext cx="25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275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24" y="1899158"/>
            <a:ext cx="8229600" cy="2371090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Департамент </a:t>
            </a:r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образования</a:t>
            </a:r>
            <a:b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</a:br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компании «Новый Диск»</a:t>
            </a:r>
            <a:r>
              <a:rPr lang="ru-RU" sz="2800" dirty="0" smtClean="0">
                <a:solidFill>
                  <a:srgbClr val="389EE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389EE4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solidFill>
                  <a:srgbClr val="389EE4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rgbClr val="389EE4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+mn-lt"/>
                <a:cs typeface="Arial" pitchFamily="34" charset="0"/>
              </a:rPr>
              <a:t>По </a:t>
            </a:r>
            <a:r>
              <a:rPr lang="ru-RU" sz="2000" dirty="0" smtClean="0">
                <a:latin typeface="+mn-lt"/>
                <a:cs typeface="Arial" pitchFamily="34" charset="0"/>
              </a:rPr>
              <a:t>вопросам сотрудничества </a:t>
            </a:r>
            <a:r>
              <a:rPr lang="ru-RU" sz="2000" dirty="0" smtClean="0">
                <a:latin typeface="+mn-lt"/>
                <a:cs typeface="Arial" pitchFamily="34" charset="0"/>
              </a:rPr>
              <a:t/>
            </a:r>
            <a:br>
              <a:rPr lang="ru-RU" sz="2000" dirty="0" smtClean="0">
                <a:latin typeface="+mn-lt"/>
                <a:cs typeface="Arial" pitchFamily="34" charset="0"/>
              </a:rPr>
            </a:br>
            <a:r>
              <a:rPr lang="ru-RU" sz="2000" dirty="0" smtClean="0">
                <a:latin typeface="+mn-lt"/>
                <a:cs typeface="Arial" pitchFamily="34" charset="0"/>
              </a:rPr>
              <a:t>обращаться </a:t>
            </a:r>
            <a:r>
              <a:rPr lang="ru-RU" sz="2000" dirty="0" smtClean="0">
                <a:latin typeface="+mn-lt"/>
                <a:cs typeface="Arial" pitchFamily="34" charset="0"/>
              </a:rPr>
              <a:t>по телефону + 7 (495) 785-65-14 </a:t>
            </a:r>
            <a:br>
              <a:rPr lang="ru-RU" sz="2000" dirty="0" smtClean="0">
                <a:latin typeface="+mn-lt"/>
                <a:cs typeface="Arial" pitchFamily="34" charset="0"/>
              </a:rPr>
            </a:br>
            <a:r>
              <a:rPr lang="ru-RU" sz="2000" dirty="0" err="1" smtClean="0">
                <a:latin typeface="+mn-lt"/>
                <a:cs typeface="Arial" pitchFamily="34" charset="0"/>
              </a:rPr>
              <a:t>e-mail</a:t>
            </a:r>
            <a:r>
              <a:rPr lang="ru-RU" sz="2000" dirty="0" smtClean="0">
                <a:latin typeface="+mn-lt"/>
                <a:cs typeface="Arial" pitchFamily="34" charset="0"/>
              </a:rPr>
              <a:t>: </a:t>
            </a:r>
            <a:r>
              <a:rPr lang="ru-RU" sz="2000" dirty="0" err="1" smtClean="0">
                <a:latin typeface="+mn-lt"/>
                <a:cs typeface="Arial" pitchFamily="34" charset="0"/>
                <a:hlinkClick r:id="rId2"/>
              </a:rPr>
              <a:t>school@nd.ru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rgbClr val="389EE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9057" y="4506939"/>
            <a:ext cx="25299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www.school.nd.ru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3422757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7000"/>
              </a:lnSpc>
            </a:pPr>
            <a:r>
              <a:rPr lang="ru-RU" sz="2800" dirty="0" smtClean="0">
                <a:solidFill>
                  <a:srgbClr val="F6A70A"/>
                </a:solidFill>
                <a:cs typeface="Arial" pitchFamily="34" charset="0"/>
              </a:rPr>
              <a:t>СОВРЕМЕННЫЕ </a:t>
            </a:r>
            <a:r>
              <a:rPr lang="ru-RU" sz="2800" dirty="0" smtClean="0">
                <a:solidFill>
                  <a:srgbClr val="F6A70A"/>
                </a:solidFill>
                <a:cs typeface="Arial" pitchFamily="34" charset="0"/>
              </a:rPr>
              <a:t>ОБРАЗОВАТЕЛЬНЫЕ ТЕХНОЛОГИИ</a:t>
            </a:r>
            <a:endParaRPr lang="ru-RU" sz="2800" dirty="0" smtClean="0">
              <a:solidFill>
                <a:srgbClr val="F6A70A"/>
              </a:solidFill>
              <a:cs typeface="Arial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57200" y="134417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 smtClean="0"/>
              <a:t> Формирование </a:t>
            </a:r>
            <a:r>
              <a:rPr lang="ru-RU" sz="2000" dirty="0" err="1" smtClean="0"/>
              <a:t>ИКТ-компетентности</a:t>
            </a:r>
            <a:endParaRPr lang="ru-RU" sz="2000" dirty="0" smtClean="0"/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 smtClean="0"/>
              <a:t> Развитие самостоятельности в постановке задач, пробах действий, достижении результата и рефлексии деятельности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2000" dirty="0" smtClean="0"/>
              <a:t> Возможность конструировать учебную деятельность и повышать мотивацию к обучению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ПРОЕКТНАЯ ДЕЯТЕЛЬНОСТЬ: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/>
              <a:t>изменяет роль ученика в учебном процессе – </a:t>
            </a:r>
            <a:endParaRPr lang="ru-RU" sz="2000" dirty="0" smtClean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dirty="0" smtClean="0"/>
              <a:t>от </a:t>
            </a:r>
            <a:r>
              <a:rPr lang="ru-RU" sz="2000" dirty="0" smtClean="0"/>
              <a:t>пассивного </a:t>
            </a:r>
            <a:r>
              <a:rPr lang="ru-RU" sz="2000" dirty="0" smtClean="0"/>
              <a:t>слушателя </a:t>
            </a:r>
            <a:r>
              <a:rPr lang="ru-RU" sz="2000" dirty="0" smtClean="0"/>
              <a:t>к активному участнику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/>
              <a:t> формирует комплекс умений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ru-RU" b="1" dirty="0" smtClean="0">
              <a:solidFill>
                <a:srgbClr val="FF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4" name="Picture 18" descr="5-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1487" y="3895402"/>
            <a:ext cx="1972977" cy="1630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2919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r>
              <a:rPr lang="ru-RU" sz="2800" dirty="0" smtClean="0">
                <a:solidFill>
                  <a:srgbClr val="F6A70A"/>
                </a:solidFill>
                <a:cs typeface="Arial" pitchFamily="34" charset="0"/>
              </a:rPr>
              <a:t>ИНФОРМАЦИОННО-ОБРАЗОВАТЕЛЬНАЯ СРЕДА  СОВРЕМЕННОЙ ШКОЛЫ</a:t>
            </a:r>
            <a:endParaRPr lang="ru-RU" sz="28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57201" y="1865376"/>
            <a:ext cx="3712463" cy="3849624"/>
          </a:xfrm>
        </p:spPr>
        <p:txBody>
          <a:bodyPr>
            <a:normAutofit fontScale="3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6000" dirty="0" smtClean="0">
                <a:cs typeface="Arial" pitchFamily="34" charset="0"/>
              </a:rPr>
              <a:t> Комплекс </a:t>
            </a:r>
            <a:r>
              <a:rPr lang="ru-RU" sz="6000" dirty="0" smtClean="0">
                <a:cs typeface="Arial" pitchFamily="34" charset="0"/>
              </a:rPr>
              <a:t>информационных образовательных ресурсов            (в т.ч. ЦОР)</a:t>
            </a:r>
          </a:p>
          <a:p>
            <a:pPr>
              <a:buFont typeface="Arial" pitchFamily="34" charset="0"/>
              <a:buChar char="•"/>
            </a:pPr>
            <a:r>
              <a:rPr lang="ru-RU" sz="6000" dirty="0" smtClean="0">
                <a:cs typeface="Arial" pitchFamily="34" charset="0"/>
              </a:rPr>
              <a:t> Совокупность </a:t>
            </a:r>
            <a:r>
              <a:rPr lang="ru-RU" sz="6000" dirty="0" smtClean="0">
                <a:cs typeface="Arial" pitchFamily="34" charset="0"/>
              </a:rPr>
              <a:t>технологических средств ИКТ                         (компьютеры, оборудование, коммуникационные каналы)</a:t>
            </a:r>
          </a:p>
          <a:p>
            <a:pPr>
              <a:buFont typeface="Arial" pitchFamily="34" charset="0"/>
              <a:buChar char="•"/>
            </a:pPr>
            <a:r>
              <a:rPr lang="ru-RU" sz="6000" dirty="0" smtClean="0">
                <a:cs typeface="Arial" pitchFamily="34" charset="0"/>
              </a:rPr>
              <a:t> Система </a:t>
            </a:r>
            <a:r>
              <a:rPr lang="ru-RU" sz="6000" dirty="0" smtClean="0">
                <a:cs typeface="Arial" pitchFamily="34" charset="0"/>
              </a:rPr>
              <a:t>современных педагогических технологий, обеспечивающих обучение                 в ИОС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6" name="Picture 3" descr="C:\Документы\Презентации\Подарок\++\2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0548" y="2987806"/>
            <a:ext cx="217328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Документы\Web\Сайт-каталог\+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7963" y="1699662"/>
            <a:ext cx="25860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236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ИНТЕРАКТИВНЫЕ КОНСТРУКТОРСКИЕ СРЕДЫ</a:t>
            </a:r>
            <a:endParaRPr lang="ru-RU" sz="28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38328" y="2157984"/>
            <a:ext cx="3849624" cy="292608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 Организация </a:t>
            </a:r>
            <a:r>
              <a:rPr lang="ru-RU" sz="2000" dirty="0" smtClean="0">
                <a:cs typeface="Arial" pitchFamily="34" charset="0"/>
              </a:rPr>
              <a:t>познавательно-исследовательской  </a:t>
            </a:r>
            <a:r>
              <a:rPr lang="ru-RU" sz="2000" dirty="0" smtClean="0">
                <a:cs typeface="Arial" pitchFamily="34" charset="0"/>
              </a:rPr>
              <a:t>                            и </a:t>
            </a:r>
            <a:r>
              <a:rPr lang="ru-RU" sz="2000" dirty="0" smtClean="0">
                <a:cs typeface="Arial" pitchFamily="34" charset="0"/>
              </a:rPr>
              <a:t>продуктивной деятельности </a:t>
            </a:r>
            <a:r>
              <a:rPr lang="ru-RU" sz="2000" dirty="0" smtClean="0">
                <a:cs typeface="Arial" pitchFamily="34" charset="0"/>
              </a:rPr>
              <a:t>         на </a:t>
            </a:r>
            <a:r>
              <a:rPr lang="ru-RU" sz="2000" dirty="0" smtClean="0">
                <a:cs typeface="Arial" pitchFamily="34" charset="0"/>
              </a:rPr>
              <a:t>основе интеграции образовательных и предметных областей </a:t>
            </a:r>
          </a:p>
          <a:p>
            <a:pPr>
              <a:spcBef>
                <a:spcPts val="700"/>
              </a:spcBef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 Обширный </a:t>
            </a:r>
            <a:r>
              <a:rPr lang="ru-RU" sz="2000" dirty="0" smtClean="0">
                <a:cs typeface="Arial" pitchFamily="34" charset="0"/>
              </a:rPr>
              <a:t>набор объектов </a:t>
            </a:r>
            <a:r>
              <a:rPr lang="ru-RU" sz="2000" dirty="0" smtClean="0">
                <a:cs typeface="Arial" pitchFamily="34" charset="0"/>
              </a:rPr>
              <a:t>         и </a:t>
            </a:r>
            <a:r>
              <a:rPr lang="ru-RU" sz="2000" dirty="0" smtClean="0">
                <a:cs typeface="Arial" pitchFamily="34" charset="0"/>
              </a:rPr>
              <a:t>инструментов для творчества, экспериментирования, моделирования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3453" y="1368331"/>
            <a:ext cx="8405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+mj-lt"/>
                <a:cs typeface="Arial" pitchFamily="34" charset="0"/>
              </a:rPr>
              <a:t>Программы серии </a:t>
            </a:r>
            <a:r>
              <a:rPr lang="ru-RU" sz="2400" b="1" dirty="0" smtClean="0">
                <a:latin typeface="+mj-lt"/>
                <a:cs typeface="Arial" pitchFamily="34" charset="0"/>
              </a:rPr>
              <a:t>«Фантазёры» </a:t>
            </a:r>
            <a:r>
              <a:rPr lang="ru-RU" sz="2400" dirty="0" smtClean="0">
                <a:latin typeface="+mj-lt"/>
                <a:cs typeface="Arial" pitchFamily="34" charset="0"/>
              </a:rPr>
              <a:t>и </a:t>
            </a:r>
            <a:r>
              <a:rPr lang="ru-RU" sz="2400" b="1" dirty="0" smtClean="0">
                <a:latin typeface="+mj-lt"/>
                <a:cs typeface="Arial" pitchFamily="34" charset="0"/>
              </a:rPr>
              <a:t>«Проектная деятельность»</a:t>
            </a:r>
            <a:endParaRPr lang="ru-RU" sz="2400" dirty="0" smtClean="0">
              <a:latin typeface="+mj-lt"/>
              <a:cs typeface="Arial" pitchFamily="34" charset="0"/>
            </a:endParaRPr>
          </a:p>
        </p:txBody>
      </p:sp>
      <p:pic>
        <p:nvPicPr>
          <p:cNvPr id="5" name="Picture 2" descr="\\Pm-server2\Common\Новая папка (5)\Web\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393" y="2296344"/>
            <a:ext cx="4538447" cy="3190056"/>
          </a:xfrm>
          <a:prstGeom prst="roundRect">
            <a:avLst>
              <a:gd name="adj" fmla="val 0"/>
            </a:avLst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489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СЕРИЯ «ФАНТАЗЁРЫ»</a:t>
            </a:r>
            <a:endParaRPr lang="ru-RU" sz="28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343400" y="2039112"/>
            <a:ext cx="4654296" cy="408705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 Моделирование </a:t>
            </a:r>
            <a:r>
              <a:rPr lang="ru-RU" sz="2000" dirty="0" smtClean="0">
                <a:cs typeface="Arial" pitchFamily="34" charset="0"/>
              </a:rPr>
              <a:t>и конструирование, аппликация, художественно-декоративная деятельность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 Создание </a:t>
            </a:r>
            <a:r>
              <a:rPr lang="ru-RU" sz="2000" dirty="0" smtClean="0">
                <a:cs typeface="Arial" pitchFamily="34" charset="0"/>
              </a:rPr>
              <a:t>образов, сюжетов, моделей объектов окружающего мира, которые можно использовать </a:t>
            </a:r>
            <a:r>
              <a:rPr lang="ru-RU" sz="2000" dirty="0" smtClean="0">
                <a:cs typeface="Arial" pitchFamily="34" charset="0"/>
              </a:rPr>
              <a:t>в </a:t>
            </a:r>
            <a:r>
              <a:rPr lang="ru-RU" sz="2000" dirty="0" smtClean="0">
                <a:cs typeface="Arial" pitchFamily="34" charset="0"/>
              </a:rPr>
              <a:t>предметной деятельности, в игре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sz="2000" dirty="0" smtClean="0">
                <a:cs typeface="Arial" pitchFamily="34" charset="0"/>
              </a:rPr>
              <a:t> Формирование </a:t>
            </a:r>
            <a:r>
              <a:rPr lang="ru-RU" sz="2000" dirty="0" smtClean="0">
                <a:cs typeface="Arial" pitchFamily="34" charset="0"/>
              </a:rPr>
              <a:t>умения планировать свои действия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15109"/>
            <a:ext cx="40576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739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СЕРИЯ «ФАНТАЗЁРЫ»</a:t>
            </a: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6240" y="1499616"/>
            <a:ext cx="4937760" cy="4075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Элементы конструкторской среды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геометрические </a:t>
            </a:r>
            <a:r>
              <a:rPr lang="ru-RU" dirty="0" smtClean="0">
                <a:cs typeface="Arial" pitchFamily="34" charset="0"/>
              </a:rPr>
              <a:t>фигуры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 объекты </a:t>
            </a:r>
            <a:r>
              <a:rPr lang="ru-RU" dirty="0" smtClean="0">
                <a:cs typeface="Arial" pitchFamily="34" charset="0"/>
              </a:rPr>
              <a:t>окружающего мира (шишки,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ru-RU" dirty="0" smtClean="0">
                <a:cs typeface="Arial" pitchFamily="34" charset="0"/>
              </a:rPr>
              <a:t>листья </a:t>
            </a:r>
            <a:r>
              <a:rPr lang="ru-RU" dirty="0" smtClean="0">
                <a:cs typeface="Arial" pitchFamily="34" charset="0"/>
              </a:rPr>
              <a:t>      и </a:t>
            </a:r>
            <a:r>
              <a:rPr lang="ru-RU" dirty="0" smtClean="0">
                <a:cs typeface="Arial" pitchFamily="34" charset="0"/>
              </a:rPr>
              <a:t>пр.)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 элементы </a:t>
            </a:r>
            <a:r>
              <a:rPr lang="ru-RU" dirty="0" smtClean="0">
                <a:cs typeface="Arial" pitchFamily="34" charset="0"/>
              </a:rPr>
              <a:t>для художественно-декоративной деятельности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 фоновые </a:t>
            </a:r>
            <a:r>
              <a:rPr lang="ru-RU" dirty="0" smtClean="0">
                <a:cs typeface="Arial" pitchFamily="34" charset="0"/>
              </a:rPr>
              <a:t>заготовки и </a:t>
            </a:r>
            <a:r>
              <a:rPr lang="ru-RU" dirty="0" smtClean="0">
                <a:cs typeface="Arial" pitchFamily="34" charset="0"/>
              </a:rPr>
              <a:t>элементы для поделок    в </a:t>
            </a:r>
            <a:r>
              <a:rPr lang="ru-RU" dirty="0" smtClean="0">
                <a:cs typeface="Arial" pitchFamily="34" charset="0"/>
              </a:rPr>
              <a:t>стиле народных промыслов России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 фоновые </a:t>
            </a:r>
            <a:r>
              <a:rPr lang="ru-RU" dirty="0" smtClean="0">
                <a:cs typeface="Arial" pitchFamily="34" charset="0"/>
              </a:rPr>
              <a:t>заготовки к сюжетным картинам </a:t>
            </a:r>
            <a:r>
              <a:rPr lang="ru-RU" dirty="0" smtClean="0">
                <a:cs typeface="Arial" pitchFamily="34" charset="0"/>
              </a:rPr>
              <a:t>      на </a:t>
            </a:r>
            <a:r>
              <a:rPr lang="ru-RU" dirty="0" smtClean="0">
                <a:cs typeface="Arial" pitchFamily="34" charset="0"/>
              </a:rPr>
              <a:t>тему «Моя Родина»</a:t>
            </a:r>
          </a:p>
          <a:p>
            <a:pPr>
              <a:spcBef>
                <a:spcPts val="500"/>
              </a:spcBef>
              <a:buFont typeface="Arial" pitchFamily="34" charset="0"/>
              <a:buChar char="•"/>
            </a:pPr>
            <a:r>
              <a:rPr lang="ru-RU" dirty="0" smtClean="0">
                <a:cs typeface="Arial" pitchFamily="34" charset="0"/>
              </a:rPr>
              <a:t> заготовки </a:t>
            </a:r>
            <a:r>
              <a:rPr lang="ru-RU" dirty="0" smtClean="0">
                <a:cs typeface="Arial" pitchFamily="34" charset="0"/>
              </a:rPr>
              <a:t>для создания объемных бумажных кукол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8214"/>
            <a:ext cx="40195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0230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СЕРИЯ «ФАНТАЗЁРЫ»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71" y="1906002"/>
            <a:ext cx="1868162" cy="14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1004" y="1904405"/>
            <a:ext cx="1977180" cy="1407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3243" y="1906001"/>
            <a:ext cx="1909145" cy="142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806" y="1915209"/>
            <a:ext cx="1920888" cy="14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2547" y="3860235"/>
            <a:ext cx="1868162" cy="140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93635" y="3814515"/>
            <a:ext cx="1867641" cy="1428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90288" y="3814515"/>
            <a:ext cx="1884222" cy="1415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2382" y="3814515"/>
            <a:ext cx="1947360" cy="146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496863" y="5622444"/>
            <a:ext cx="3381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Фантазёры.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Волшебный конструктор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89482" y="5549292"/>
            <a:ext cx="2109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Фантазёры. </a:t>
            </a:r>
          </a:p>
          <a:p>
            <a:pPr algn="ctr"/>
            <a:r>
              <a:rPr lang="ru-RU" sz="1200" b="1" dirty="0" err="1" smtClean="0">
                <a:latin typeface="Arial" pitchFamily="34" charset="0"/>
                <a:cs typeface="Arial" pitchFamily="34" charset="0"/>
              </a:rPr>
              <a:t>МУЛЬТИтворчество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69491" y="5512653"/>
            <a:ext cx="33813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Фантазёры. </a:t>
            </a: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Моя страна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87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КОНКУРС «МОЯ РОДИНА»</a:t>
            </a:r>
            <a:endParaRPr lang="ru-RU" sz="28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429768" y="1473350"/>
            <a:ext cx="8229600" cy="2232248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cs typeface="Arial" pitchFamily="34" charset="0"/>
              </a:rPr>
              <a:t>Создание </a:t>
            </a:r>
            <a:r>
              <a:rPr lang="ru-RU" sz="1800" dirty="0" smtClean="0">
                <a:cs typeface="Arial" pitchFamily="34" charset="0"/>
              </a:rPr>
              <a:t>младшими школьниками (под </a:t>
            </a:r>
            <a:r>
              <a:rPr lang="ru-RU" sz="1800" dirty="0">
                <a:cs typeface="Arial" pitchFamily="34" charset="0"/>
              </a:rPr>
              <a:t>руководством </a:t>
            </a:r>
            <a:r>
              <a:rPr lang="ru-RU" sz="1800" dirty="0" smtClean="0">
                <a:cs typeface="Arial" pitchFamily="34" charset="0"/>
              </a:rPr>
              <a:t>педагогов) творческой работы </a:t>
            </a:r>
            <a:r>
              <a:rPr lang="ru-RU" sz="1800" dirty="0">
                <a:cs typeface="Arial" pitchFamily="34" charset="0"/>
              </a:rPr>
              <a:t>с использованием </a:t>
            </a:r>
            <a:r>
              <a:rPr lang="ru-RU" sz="1800" dirty="0" smtClean="0">
                <a:cs typeface="Arial" pitchFamily="34" charset="0"/>
              </a:rPr>
              <a:t>программ серии «Фантазёры».</a:t>
            </a:r>
          </a:p>
          <a:p>
            <a:r>
              <a:rPr lang="ru-RU" sz="1800" dirty="0" smtClean="0">
                <a:cs typeface="Arial" pitchFamily="34" charset="0"/>
              </a:rPr>
              <a:t>Работа является </a:t>
            </a:r>
            <a:r>
              <a:rPr lang="ru-RU" sz="1800" dirty="0">
                <a:cs typeface="Arial" pitchFamily="34" charset="0"/>
              </a:rPr>
              <a:t>итогом проектной деятельности с воспитанниками на тему «Моя Родина – Россия». </a:t>
            </a:r>
          </a:p>
          <a:p>
            <a:r>
              <a:rPr lang="ru-RU" sz="1800" dirty="0" smtClean="0">
                <a:cs typeface="Arial" pitchFamily="34" charset="0"/>
              </a:rPr>
              <a:t>Результат – видеоролик (мультфильм), в </a:t>
            </a:r>
            <a:r>
              <a:rPr lang="ru-RU" sz="1800" dirty="0">
                <a:cs typeface="Arial" pitchFamily="34" charset="0"/>
              </a:rPr>
              <a:t>котором декорации и </a:t>
            </a:r>
            <a:r>
              <a:rPr lang="ru-RU" sz="1800" dirty="0" smtClean="0">
                <a:cs typeface="Arial" pitchFamily="34" charset="0"/>
              </a:rPr>
              <a:t>объекты </a:t>
            </a:r>
            <a:r>
              <a:rPr lang="ru-RU" sz="1800" dirty="0">
                <a:cs typeface="Arial" pitchFamily="34" charset="0"/>
              </a:rPr>
              <a:t>(персонажи) созданы из элементов конструкторской среды "</a:t>
            </a:r>
            <a:r>
              <a:rPr lang="ru-RU" sz="1800" dirty="0" smtClean="0">
                <a:cs typeface="Arial" pitchFamily="34" charset="0"/>
              </a:rPr>
              <a:t>Фантазёры</a:t>
            </a:r>
            <a:r>
              <a:rPr lang="ru-RU" sz="1800" dirty="0">
                <a:cs typeface="Arial" pitchFamily="34" charset="0"/>
              </a:rPr>
              <a:t>". Сюжет </a:t>
            </a:r>
            <a:r>
              <a:rPr lang="ru-RU" sz="1800" dirty="0" smtClean="0">
                <a:cs typeface="Arial" pitchFamily="34" charset="0"/>
              </a:rPr>
              <a:t>может </a:t>
            </a:r>
            <a:r>
              <a:rPr lang="ru-RU" sz="1800" dirty="0">
                <a:cs typeface="Arial" pitchFamily="34" charset="0"/>
              </a:rPr>
              <a:t>быть разработан обучающимися (авторский сюжет) или представлять собой </a:t>
            </a:r>
            <a:r>
              <a:rPr lang="ru-RU" sz="1800" dirty="0" smtClean="0">
                <a:cs typeface="Arial" pitchFamily="34" charset="0"/>
              </a:rPr>
              <a:t>экранизацию по </a:t>
            </a:r>
            <a:r>
              <a:rPr lang="ru-RU" sz="1800" dirty="0">
                <a:cs typeface="Arial" pitchFamily="34" charset="0"/>
              </a:rPr>
              <a:t>мотивам литературного произведения. 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6" name="Рисунок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7226" y="4063697"/>
            <a:ext cx="2160000" cy="18000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Объект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93666" y="4052711"/>
            <a:ext cx="2160000" cy="1800000"/>
          </a:xfrm>
          <a:prstGeom prst="rect">
            <a:avLst/>
          </a:prstGeom>
        </p:spPr>
      </p:pic>
      <p:pic>
        <p:nvPicPr>
          <p:cNvPr id="8" name="Picture 2" descr="D:\Документы\Катя\работа\колядки\кадры\DSC_0104.JPG"/>
          <p:cNvPicPr/>
          <p:nvPr/>
        </p:nvPicPr>
        <p:blipFill>
          <a:blip r:embed="rId5" cstate="print">
            <a:lum bright="17000" contrast="17000"/>
          </a:blip>
          <a:srcRect/>
          <a:stretch>
            <a:fillRect/>
          </a:stretch>
        </p:blipFill>
        <p:spPr bwMode="auto">
          <a:xfrm>
            <a:off x="3492000" y="4052925"/>
            <a:ext cx="2160000" cy="18000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20056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FFC000"/>
                </a:solidFill>
                <a:cs typeface="Arial" pitchFamily="34" charset="0"/>
              </a:rPr>
              <a:t>КОНКУРС «ЛУЧШИЙ ИНТЕРАКТИВНЫЙ УРОК»</a:t>
            </a:r>
            <a:endParaRPr lang="ru-RU" sz="28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2000" y="1479310"/>
            <a:ext cx="828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cs typeface="Arial" pitchFamily="34" charset="0"/>
              </a:rPr>
              <a:t>Разработка и проведение образовательной деятельности с </a:t>
            </a:r>
            <a:r>
              <a:rPr lang="ru-RU" sz="2000" dirty="0" smtClean="0">
                <a:cs typeface="Arial" pitchFamily="34" charset="0"/>
              </a:rPr>
              <a:t>младшими школьниками с </a:t>
            </a:r>
            <a:r>
              <a:rPr lang="ru-RU" sz="2000" dirty="0" smtClean="0">
                <a:cs typeface="Arial" pitchFamily="34" charset="0"/>
              </a:rPr>
              <a:t>использованием программ серии «Фантазёры».</a:t>
            </a:r>
          </a:p>
          <a:p>
            <a:pPr algn="just"/>
            <a:r>
              <a:rPr lang="ru-RU" sz="2000" dirty="0" smtClean="0">
                <a:cs typeface="Arial" pitchFamily="34" charset="0"/>
              </a:rPr>
              <a:t>Результат – видеоролик, демонстрирующий проведение образовательной деятельности.   </a:t>
            </a:r>
            <a:endParaRPr lang="ru-RU" sz="2000" dirty="0"/>
          </a:p>
        </p:txBody>
      </p:sp>
      <p:pic>
        <p:nvPicPr>
          <p:cNvPr id="6" name="Picture 4" descr="C:\Users\Admin\Desktop\НАТАША РАБОТА\Конкурс интерактивный урок\картинки\1551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155" y="3312414"/>
            <a:ext cx="2195690" cy="18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\Desktop\НАТАША РАБОТА\Конкурс интерактивный урок\картинки\2103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389" y="3279248"/>
            <a:ext cx="2192827" cy="18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НАТАША РАБОТА\Конкурс интерактивный урок\картинки\2103-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3928" y="3332832"/>
            <a:ext cx="2147696" cy="180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6322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видеолекц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159749-484A-4444-8368-710F51146B8D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F22C80C-2A12-4ADF-A25C-A987BFB8D7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E0F479-A72A-4310-AA64-690A596FA5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661</Words>
  <Application>Microsoft Office PowerPoint</Application>
  <PresentationFormat>Экран (4:3)</PresentationFormat>
  <Paragraphs>97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Презентация_видеолекции</vt:lpstr>
      <vt:lpstr>Слайд 1</vt:lpstr>
      <vt:lpstr>СОВРЕМЕННЫЕ ОБРАЗОВАТЕЛЬНЫЕ ТЕХНОЛОГИИ</vt:lpstr>
      <vt:lpstr>ИНФОРМАЦИОННО-ОБРАЗОВАТЕЛЬНАЯ СРЕДА  СОВРЕМЕННОЙ ШКОЛЫ</vt:lpstr>
      <vt:lpstr>ИНТЕРАКТИВНЫЕ КОНСТРУКТОРСКИЕ СРЕДЫ</vt:lpstr>
      <vt:lpstr>СЕРИЯ «ФАНТАЗЁРЫ»</vt:lpstr>
      <vt:lpstr>СЕРИЯ «ФАНТАЗЁРЫ»</vt:lpstr>
      <vt:lpstr>СЕРИЯ «ФАНТАЗЁРЫ»</vt:lpstr>
      <vt:lpstr>КОНКУРС «МОЯ РОДИНА»</vt:lpstr>
      <vt:lpstr>КОНКУРС «ЛУЧШИЙ ИНТЕРАКТИВНЫЙ УРОК»</vt:lpstr>
      <vt:lpstr>СЕРИЯ «ПРОЕКТНАЯ ДЕЯТЕЛЬНОСТЬ»</vt:lpstr>
      <vt:lpstr>СЕРИЯ «ПРОЕКТНАЯ ДЕЯТЕЛЬНОСТЬ»</vt:lpstr>
      <vt:lpstr>СЕРИЯ «ПРОЕКТНАЯ ДЕЯТЕЛЬНОСТЬ»</vt:lpstr>
      <vt:lpstr>КОНКУРС «ЛУЧШИЙ ИНТЕРАКТИВНЫЙ ПРОЕКТ»</vt:lpstr>
      <vt:lpstr>КОНКУРС «ЛУЧШИЙ ИНТЕРАКТИВНЫЙ ПРОЕКТ»</vt:lpstr>
      <vt:lpstr>КОНКУРС «ЛУЧШИЙ ИНТЕРАКТИВНЫЙ ПРОЕКТ»</vt:lpstr>
      <vt:lpstr>КОНКУРС «ЛУЧШИЙ ИНТЕРАКТИВНЫЙ ПРОЕКТ»</vt:lpstr>
      <vt:lpstr>КОНКУРС «ЛУЧШИЙ ИНТЕРАКТИВНЫЙ ПРОЕКТ»</vt:lpstr>
      <vt:lpstr>Департамент образования  компании «Новый Диск»  По вопросам сотрудничества  обращаться по телефону + 7 (495) 785-65-14  e-mail: school@nd.ru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 макетом рисунка</dc:title>
  <dc:creator>Michael</dc:creator>
  <cp:lastModifiedBy>nakimova</cp:lastModifiedBy>
  <cp:revision>94</cp:revision>
  <dcterms:created xsi:type="dcterms:W3CDTF">2013-04-05T19:49:59Z</dcterms:created>
  <dcterms:modified xsi:type="dcterms:W3CDTF">2018-04-03T15:39:35Z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