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hUyAoEvo7XsODTS6HVO4xharSz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ddd46fc6f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gfddd46fc6f_0_3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ddd46fc6f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fddd46fc6f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ddd46fc6f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gfddd46fc6f_0_3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1f0f7077cb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g11f0f7077cb_2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ddd46fc6f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ddd46fc6f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f0f70779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g11f0f707798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1" name="Google Shape;1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ddd46fc6f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ddd46fc6f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ddd46fc6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fddd46fc6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ddd46fc6f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ddd46fc6f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ddd46fc6f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ddd46fc6f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ddd46fc6f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ddd46fc6f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ddd46fc6f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gfddd46fc6f_0_3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ddd46fc6f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gfddd46fc6f_0_3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ddd46fc6f_0_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gfddd46fc6f_0_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83" name="Google Shape;83;gfddd46fc6f_0_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vk.com/smmblog" TargetMode="External"/><Relationship Id="rId4" Type="http://schemas.openxmlformats.org/officeDocument/2006/relationships/hyperlink" Target="https://smmplanner.com/blog/kak-stat-smm-mieniedzhierom-chto-nuzhno-umiet-i-s-chiegho-nachat-obuchieniie/" TargetMode="External"/><Relationship Id="rId5" Type="http://schemas.openxmlformats.org/officeDocument/2006/relationships/hyperlink" Target="https://vc.ru/social/86833-izuchaem-smm-bolshaya-podborka-statey" TargetMode="External"/><Relationship Id="rId6" Type="http://schemas.openxmlformats.org/officeDocument/2006/relationships/hyperlink" Target="https://mel.fm/blog/startupjunior/69321-11-uprazhneny-kotoryye-pomogut-luchshe-ponimat-svoi-i-chuzhiye-emotsii" TargetMode="External"/><Relationship Id="rId7" Type="http://schemas.openxmlformats.org/officeDocument/2006/relationships/hyperlink" Target="https://app-list.ru/prilozheniya-dlya-samoanaliza-na-android-i-ios/#10-mesto-dlya-dushi-e5f3fca7-be2a-4cef-b1bf-315fa66e43a8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1" Type="http://schemas.openxmlformats.org/officeDocument/2006/relationships/hyperlink" Target="https://ds.1sept.ru/" TargetMode="External"/><Relationship Id="rId10" Type="http://schemas.openxmlformats.org/officeDocument/2006/relationships/image" Target="../media/image3.png"/><Relationship Id="rId13" Type="http://schemas.openxmlformats.org/officeDocument/2006/relationships/hyperlink" Target="https://ok.ru/digital.september" TargetMode="External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edu.1sept.ru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urok.1sept.ru/" TargetMode="External"/><Relationship Id="rId15" Type="http://schemas.openxmlformats.org/officeDocument/2006/relationships/hyperlink" Target="https://vk.com/digital.september" TargetMode="External"/><Relationship Id="rId14" Type="http://schemas.openxmlformats.org/officeDocument/2006/relationships/image" Target="../media/image4.png"/><Relationship Id="rId17" Type="http://schemas.openxmlformats.org/officeDocument/2006/relationships/hyperlink" Target="https://www.youtube.com/user/PervoeSentyabrya" TargetMode="External"/><Relationship Id="rId16" Type="http://schemas.openxmlformats.org/officeDocument/2006/relationships/image" Target="../media/image5.png"/><Relationship Id="rId5" Type="http://schemas.openxmlformats.org/officeDocument/2006/relationships/hyperlink" Target="https://video.1sept.ru/" TargetMode="External"/><Relationship Id="rId19" Type="http://schemas.openxmlformats.org/officeDocument/2006/relationships/image" Target="../media/image8.png"/><Relationship Id="rId6" Type="http://schemas.openxmlformats.org/officeDocument/2006/relationships/image" Target="../media/image6.png"/><Relationship Id="rId18" Type="http://schemas.openxmlformats.org/officeDocument/2006/relationships/image" Target="../media/image7.png"/><Relationship Id="rId7" Type="http://schemas.openxmlformats.org/officeDocument/2006/relationships/hyperlink" Target="https://1sept.ru/" TargetMode="External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5637544" y="2493769"/>
            <a:ext cx="3426000" cy="1254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644"/>
              <a:buFont typeface="Arial"/>
              <a:buNone/>
            </a:pPr>
            <a:r>
              <a:rPr b="1" lang="ru-RU" sz="2377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Мини-курс: “Вот и всё…”</a:t>
            </a:r>
            <a:endParaRPr b="1" sz="2377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3644"/>
              <a:buFont typeface="Arial"/>
              <a:buNone/>
            </a:pPr>
            <a:r>
              <a:rPr lang="ru-RU" sz="2377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(часть первая)</a:t>
            </a:r>
            <a:endParaRPr sz="2377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6666"/>
              <a:buFont typeface="Arial"/>
              <a:buNone/>
            </a:pPr>
            <a:r>
              <a:t/>
            </a:r>
            <a:endParaRPr b="1" sz="3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0769"/>
              <a:buFont typeface="Arial"/>
              <a:buNone/>
            </a:pPr>
            <a:r>
              <a:t/>
            </a:r>
            <a:endParaRPr b="1" sz="26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5598459" y="3563170"/>
            <a:ext cx="30654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</a:pPr>
            <a:r>
              <a:t/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</a:pPr>
            <a:r>
              <a:t/>
            </a:r>
            <a:endParaRPr b="1"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ts val="1500"/>
              <a:buNone/>
            </a:pPr>
            <a:r>
              <a:rPr b="1" lang="ru-RU" sz="15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Дмитрий Дворецкий</a:t>
            </a:r>
            <a:endParaRPr b="1" sz="1500">
              <a:solidFill>
                <a:srgbClr val="FF0000"/>
              </a:solidFill>
            </a:endParaRPr>
          </a:p>
        </p:txBody>
      </p:sp>
      <p:sp>
        <p:nvSpPr>
          <p:cNvPr id="90" name="Google Shape;90;p1"/>
          <p:cNvSpPr txBox="1"/>
          <p:nvPr>
            <p:ph idx="4294967295" type="body"/>
          </p:nvPr>
        </p:nvSpPr>
        <p:spPr>
          <a:xfrm>
            <a:off x="367400" y="1215300"/>
            <a:ext cx="4996500" cy="2823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55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ru-RU" sz="140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¯\_(ツ)_/¯</a:t>
            </a:r>
            <a:endParaRPr sz="151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ddd46fc6f_0_331"/>
          <p:cNvSpPr txBox="1"/>
          <p:nvPr/>
        </p:nvSpPr>
        <p:spPr>
          <a:xfrm>
            <a:off x="0" y="1524000"/>
            <a:ext cx="96783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Пришли: боты, хейтеры?..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Смешайте фокус обсуждения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Не отвечайте на злобу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Не распространяйте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Комментарии можно убирать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"/>
          <p:cNvSpPr txBox="1"/>
          <p:nvPr/>
        </p:nvSpPr>
        <p:spPr>
          <a:xfrm>
            <a:off x="0" y="1571825"/>
            <a:ext cx="9144000" cy="38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Где ещё можно писать</a:t>
            </a: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Мел</a:t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Живой Журнал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blogger.com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Одноклассники 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385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500"/>
              <a:buFont typeface="Times New Roman"/>
              <a:buChar char="-"/>
            </a:pPr>
            <a:r>
              <a:rPr lang="ru-RU" sz="18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Пикабу</a:t>
            </a:r>
            <a:endParaRPr sz="15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ddd46fc6f_0_336"/>
          <p:cNvSpPr txBox="1"/>
          <p:nvPr>
            <p:ph idx="1" type="body"/>
          </p:nvPr>
        </p:nvSpPr>
        <p:spPr>
          <a:xfrm>
            <a:off x="0" y="482850"/>
            <a:ext cx="9144000" cy="429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42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ЛЮДЯМ НУЖНЫ ЛЮДИ</a:t>
            </a:r>
            <a:endParaRPr sz="42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ddd46fc6f_0_390"/>
          <p:cNvSpPr txBox="1"/>
          <p:nvPr/>
        </p:nvSpPr>
        <p:spPr>
          <a:xfrm>
            <a:off x="0" y="1571825"/>
            <a:ext cx="9144000" cy="47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Информационные источники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2931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-"/>
            </a:pPr>
            <a:r>
              <a:rPr lang="ru-RU" sz="18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SMM блог Шмакова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-RU" sz="18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smmplanner.com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-RU" sz="18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vc.ru (подборка)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-RU" sz="18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11 упражнений, которые помогут…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-"/>
            </a:pPr>
            <a:r>
              <a:rPr lang="ru-RU" sz="18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Приложения для самоанализа на</a:t>
            </a:r>
            <a:endParaRPr sz="1800">
              <a:solidFill>
                <a:srgbClr val="11111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f0f7077cb_2_14"/>
          <p:cNvSpPr txBox="1"/>
          <p:nvPr/>
        </p:nvSpPr>
        <p:spPr>
          <a:xfrm>
            <a:off x="4550" y="479550"/>
            <a:ext cx="9144000" cy="30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0000"/>
              </a:solidFill>
              <a:highlight>
                <a:srgbClr val="F9F9F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2"/>
              </a:solidFill>
              <a:highlight>
                <a:srgbClr val="F9F9F9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ru-RU" sz="30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Список используемой литературы</a:t>
            </a:r>
            <a:endParaRPr b="1" i="0" sz="3000" u="none" cap="none" strike="noStrike">
              <a:solidFill>
                <a:schemeClr val="dk2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2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ru-RU" sz="2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Аккаунт. Реактивное продвижение в соц. сетях</a:t>
            </a:r>
            <a:r>
              <a:rPr lang="ru-RU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-- </a:t>
            </a:r>
            <a:r>
              <a:rPr lang="ru-RU" sz="2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Миколай Пискорски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Char char="●"/>
            </a:pPr>
            <a:r>
              <a:rPr lang="ru-RU" sz="2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Текст, который продает товар, услугу или бренд</a:t>
            </a:r>
            <a:r>
              <a:rPr lang="ru-RU" sz="22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-- </a:t>
            </a:r>
            <a:r>
              <a:rPr lang="ru-RU" sz="2200">
                <a:solidFill>
                  <a:srgbClr val="002E1D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Анна Шуст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rtl="0" algn="l">
              <a:lnSpc>
                <a:spcPct val="21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ru-RU" sz="22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Гормоны счастья… -- Лоретта Бройнинг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ddd46fc6f_0_221"/>
          <p:cNvSpPr txBox="1"/>
          <p:nvPr>
            <p:ph idx="1" type="body"/>
          </p:nvPr>
        </p:nvSpPr>
        <p:spPr>
          <a:xfrm>
            <a:off x="0" y="25"/>
            <a:ext cx="9144000" cy="514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39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ВАШИ ВОПРОСЫ</a:t>
            </a:r>
            <a:endParaRPr sz="330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1f0f707798_1_1"/>
          <p:cNvSpPr/>
          <p:nvPr/>
        </p:nvSpPr>
        <p:spPr>
          <a:xfrm>
            <a:off x="-2558" y="2005403"/>
            <a:ext cx="9149100" cy="10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b="0" i="0" lang="ru-RU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Моя почта для связи: </a:t>
            </a:r>
            <a:br>
              <a:rPr b="0" i="0" lang="ru-RU" sz="3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ru-RU" sz="3300" u="sng" cap="none" strike="noStrik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d.v.dvoretsky@inbox.ru</a:t>
            </a:r>
            <a:endParaRPr b="0" i="0" sz="3300" u="sng" cap="none" strike="noStrik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"/>
          <p:cNvSpPr txBox="1"/>
          <p:nvPr>
            <p:ph idx="1" type="subTitle"/>
          </p:nvPr>
        </p:nvSpPr>
        <p:spPr>
          <a:xfrm>
            <a:off x="2591780" y="3147814"/>
            <a:ext cx="3960440" cy="36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E4A1F"/>
              </a:buClr>
              <a:buSzPts val="1800"/>
              <a:buNone/>
            </a:pPr>
            <a:r>
              <a:rPr lang="ru-RU" sz="1800">
                <a:solidFill>
                  <a:srgbClr val="CE4A1F"/>
                </a:solidFill>
                <a:latin typeface="Roboto"/>
                <a:ea typeface="Roboto"/>
                <a:cs typeface="Roboto"/>
                <a:sym typeface="Roboto"/>
              </a:rPr>
              <a:t>Наши социальные сети</a:t>
            </a:r>
            <a:endParaRPr/>
          </a:p>
        </p:txBody>
      </p:sp>
      <p:grpSp>
        <p:nvGrpSpPr>
          <p:cNvPr id="174" name="Google Shape;174;p4"/>
          <p:cNvGrpSpPr/>
          <p:nvPr/>
        </p:nvGrpSpPr>
        <p:grpSpPr>
          <a:xfrm>
            <a:off x="1241884" y="1290230"/>
            <a:ext cx="6660232" cy="1137504"/>
            <a:chOff x="936104" y="1290230"/>
            <a:chExt cx="6660232" cy="1137504"/>
          </a:xfrm>
        </p:grpSpPr>
        <p:pic>
          <p:nvPicPr>
            <p:cNvPr id="175" name="Google Shape;175;p4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347864" y="1290230"/>
              <a:ext cx="1872208" cy="4174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4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724128" y="1290230"/>
              <a:ext cx="1872208" cy="4174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4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936104" y="1290230"/>
              <a:ext cx="1872208" cy="4174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4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2411760" y="2010310"/>
              <a:ext cx="1872208" cy="4174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4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4788024" y="2010310"/>
              <a:ext cx="1872208" cy="4174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0" name="Google Shape;180;p4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320726" y="3723877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3986799" y="3723877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>
            <a:hlinkClick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5318946" y="3723877"/>
            <a:ext cx="504056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652872" y="3723877"/>
            <a:ext cx="504057" cy="504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ddd46fc6f_0_165"/>
          <p:cNvSpPr txBox="1"/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-RU" sz="3559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 мини-курса “Вот и всё…”</a:t>
            </a:r>
            <a:endParaRPr b="1" sz="3559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gfddd46fc6f_0_165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делать с информационными потоками? </a:t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лучше вести социальные сети? </a:t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справляться с эмоциями? </a:t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 чем не стыдно говорить сейчас? </a:t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Стал ли библиотекарь поддерживающей профессией? </a:t>
            </a:r>
            <a:endParaRPr sz="255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905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550"/>
              <a:buFont typeface="Times New Roman"/>
              <a:buChar char="-"/>
            </a:pPr>
            <a:r>
              <a:rPr lang="ru-RU" sz="255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Инструменты поддержки для себя и окружающих. </a:t>
            </a:r>
            <a:endParaRPr sz="46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ddd46fc6f_0_55"/>
          <p:cNvSpPr txBox="1"/>
          <p:nvPr>
            <p:ph idx="1" type="body"/>
          </p:nvPr>
        </p:nvSpPr>
        <p:spPr>
          <a:xfrm>
            <a:off x="0" y="25"/>
            <a:ext cx="9144000" cy="514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35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РАБОТАТЬ ДАЛЬШЕ?..</a:t>
            </a:r>
            <a:endParaRPr sz="2900">
              <a:highlight>
                <a:schemeClr val="lt1"/>
              </a:highlight>
            </a:endParaRPr>
          </a:p>
        </p:txBody>
      </p:sp>
      <p:sp>
        <p:nvSpPr>
          <p:cNvPr id="102" name="Google Shape;102;gfddd46fc6f_0_55"/>
          <p:cNvSpPr txBox="1"/>
          <p:nvPr/>
        </p:nvSpPr>
        <p:spPr>
          <a:xfrm rot="-2998863">
            <a:off x="6689160" y="3196815"/>
            <a:ext cx="2279482" cy="11083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solidFill>
                  <a:srgbClr val="66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ВЕБИНАР ПЕРВЫЙ</a:t>
            </a:r>
            <a:endParaRPr b="1" sz="3000">
              <a:solidFill>
                <a:srgbClr val="66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ddd46fc6f_0_105"/>
          <p:cNvSpPr txBox="1"/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-RU" sz="3559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План вебинара </a:t>
            </a:r>
            <a:endParaRPr b="1" sz="3559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gfddd46fc6f_0_105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950">
              <a:solidFill>
                <a:srgbClr val="212529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2300"/>
              <a:buFont typeface="Times New Roman"/>
              <a:buChar char="-"/>
            </a:pPr>
            <a:r>
              <a:rPr lang="ru-RU" sz="30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делать с информационными потоками? </a:t>
            </a:r>
            <a:endParaRPr sz="30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2300"/>
              <a:buFont typeface="Times New Roman"/>
              <a:buChar char="-"/>
            </a:pPr>
            <a:r>
              <a:rPr lang="ru-RU" sz="30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справляться с эмоциями? </a:t>
            </a:r>
            <a:endParaRPr sz="30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2300"/>
              <a:buFont typeface="Times New Roman"/>
              <a:buChar char="-"/>
            </a:pPr>
            <a:r>
              <a:rPr lang="ru-RU" sz="30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Личным опытом, лайфхаками, список рекомендательных источников информации.</a:t>
            </a:r>
            <a:endParaRPr sz="30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rtl="0" algn="l"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2300"/>
              <a:buFont typeface="Times New Roman"/>
              <a:buChar char="-"/>
            </a:pPr>
            <a:r>
              <a:rPr lang="ru-RU" sz="30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Вопросы</a:t>
            </a:r>
            <a:endParaRPr sz="30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ddd46fc6f_0_172"/>
          <p:cNvSpPr txBox="1"/>
          <p:nvPr>
            <p:ph idx="1" type="body"/>
          </p:nvPr>
        </p:nvSpPr>
        <p:spPr>
          <a:xfrm>
            <a:off x="0" y="25"/>
            <a:ext cx="9144000" cy="514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2500">
                <a:solidFill>
                  <a:schemeClr val="lt1"/>
                </a:solidFill>
                <a:highlight>
                  <a:srgbClr val="073763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b="1" sz="2500">
              <a:solidFill>
                <a:schemeClr val="lt1"/>
              </a:solidFill>
              <a:highlight>
                <a:srgbClr val="073763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2500">
                <a:solidFill>
                  <a:schemeClr val="lt1"/>
                </a:solidFill>
                <a:highlight>
                  <a:srgbClr val="073763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делать с информационным потоком? </a:t>
            </a:r>
            <a:endParaRPr b="1" sz="2500">
              <a:solidFill>
                <a:schemeClr val="lt1"/>
              </a:solidFill>
              <a:highlight>
                <a:srgbClr val="073763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Устройте день/дни тишины 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Ограничьте доступ к информации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Определите для себя три информационных источника, которым доверяете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Отключите всевозможные уведомления и звук у телефона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Отписывайтесь от всего, что вас тревожит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Найдите замену информационному потоку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Общайтесь с близкими на отвлеченные темы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ddd46fc6f_0_270"/>
          <p:cNvSpPr txBox="1"/>
          <p:nvPr>
            <p:ph idx="1" type="body"/>
          </p:nvPr>
        </p:nvSpPr>
        <p:spPr>
          <a:xfrm>
            <a:off x="0" y="25"/>
            <a:ext cx="9144000" cy="514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ru-RU" sz="2716">
                <a:solidFill>
                  <a:schemeClr val="lt1"/>
                </a:solidFill>
                <a:highlight>
                  <a:srgbClr val="073763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лучше вести социальные сети? </a:t>
            </a:r>
            <a:endParaRPr b="1" sz="2716">
              <a:solidFill>
                <a:schemeClr val="lt1"/>
              </a:solidFill>
              <a:highlight>
                <a:srgbClr val="073763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Не спешите удалять социальные сети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Исследуйте новые формы: Телеграм, Яндекс.Дзен, ВКонтакте и т.п.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 любой ситуации используйте разные браузеры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Используйте VPN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Смотрите на другие библиотеки, как они работают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73763"/>
              </a:solidFill>
              <a:highlight>
                <a:srgbClr val="FBFBFB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 txBox="1"/>
          <p:nvPr/>
        </p:nvSpPr>
        <p:spPr>
          <a:xfrm>
            <a:off x="0" y="1295400"/>
            <a:ext cx="9144000" cy="26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Контент?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Не нужно требовать от других действий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Если есть сомнения -- не публикуйте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Если не хотите -- не публикуйте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Если хочется, то публикуйте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Расскажите про свои мотивы</a:t>
            </a:r>
            <a:r>
              <a:rPr lang="ru-RU" sz="1800">
                <a:solidFill>
                  <a:srgbClr val="073763"/>
                </a:solidFill>
                <a:highlight>
                  <a:srgbClr val="FBFBFB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ddd46fc6f_0_321"/>
          <p:cNvSpPr txBox="1"/>
          <p:nvPr/>
        </p:nvSpPr>
        <p:spPr>
          <a:xfrm>
            <a:off x="0" y="1524000"/>
            <a:ext cx="91440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Простые мысли?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Люди могут воспринимать мир, через нас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Доносим пользу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Блокируйте и тормозите негатив 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Оставайтесь собой </a:t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ddd46fc6f_0_327"/>
          <p:cNvSpPr txBox="1"/>
          <p:nvPr/>
        </p:nvSpPr>
        <p:spPr>
          <a:xfrm>
            <a:off x="0" y="1295400"/>
            <a:ext cx="9144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публиковать? </a:t>
            </a:r>
            <a:endParaRPr b="1" sz="5000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происходит именно с вами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Ваши мысли и решения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Личный опыт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Как переживаете данный период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Рекомендации, как формы поддержки</a:t>
            </a:r>
            <a:endParaRPr sz="1800">
              <a:solidFill>
                <a:srgbClr val="073763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Times New Roman"/>
              <a:buChar char="-"/>
            </a:pPr>
            <a:r>
              <a:rPr lang="ru-RU" sz="1800">
                <a:solidFill>
                  <a:srgbClr val="073763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Свои ценности  </a:t>
            </a:r>
            <a:endParaRPr b="1" sz="2500">
              <a:solidFill>
                <a:schemeClr val="lt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2019-11-08T08:59:02Z</dcterms:created>
  <dc:creator>Анастасия Черепнева</dc:creator>
</cp:coreProperties>
</file>