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2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8526-6F31-4468-8E80-964B8694E70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6E40-0D59-4FB8-9B87-CEF5F842A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1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8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3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7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4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1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3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2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A7C8-BC3F-486A-8717-61AAE00D87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univers.ru/info/publishers/izdatelstvo_intellekt_tsent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ya206@mail.ru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37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38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s://video.1sep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761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87D0"/>
                </a:solidFill>
                <a:latin typeface="-apple-system"/>
              </a:rPr>
              <a:t>Подготовка к ОГЭ и ЕГЭ </a:t>
            </a:r>
          </a:p>
          <a:p>
            <a:pPr algn="ctr"/>
            <a:r>
              <a:rPr lang="ru-RU" sz="3200" dirty="0">
                <a:solidFill>
                  <a:srgbClr val="0087D0"/>
                </a:solidFill>
                <a:latin typeface="-apple-system"/>
              </a:rPr>
              <a:t>по английскому языку в 2024 году</a:t>
            </a:r>
            <a:endParaRPr lang="ru-RU" sz="3200" b="0" i="0" dirty="0">
              <a:solidFill>
                <a:srgbClr val="0087D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7284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62656"/>
            <a:ext cx="8784976" cy="429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к выполнению задания 38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указать тему проекта и/или его цель и использование статистических данных (результаты социологического опроса по определенной теме в соответствующей стране, изложенной в таблице или диаграмме). В данном задании не требуется перифраз. Необходимо упомянуть страну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Zetland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абзаце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указать 2-3 факта: желательно самое высокое и самое низкое значение (возможно, среднее значение). Обязательно указывать цифры (% из таблицы) хотя бы в скобках.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абзаце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данные (содержащиеся во второй/третьей/четвертой строках таблицы). Обязательно нужно сделать комментарий по статистическим данным.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абзац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предложение с описанием проблемы. Далее следует предложение решения проблемы. Должна быть логика между проблемой и решением.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должен обязательно высказать мнение по указанной теме и обосновать свою позицию по указанной теме (смотри пункт 5)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Задания 1 и 2 «Устная часть»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42336"/>
              </p:ext>
            </p:extLst>
          </p:nvPr>
        </p:nvGraphicFramePr>
        <p:xfrm>
          <a:off x="251520" y="3867895"/>
          <a:ext cx="3384376" cy="648071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Задания и критерии оценивания остались те же.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15567"/>
            <a:ext cx="3960440" cy="2520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99" y="987574"/>
            <a:ext cx="368039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9830"/>
            <a:ext cx="8229600" cy="795735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Задание 3 «УСТНАЯ ЧАСТЬ»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60" y="915566"/>
            <a:ext cx="3702552" cy="345638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41486"/>
              </p:ext>
            </p:extLst>
          </p:nvPr>
        </p:nvGraphicFramePr>
        <p:xfrm>
          <a:off x="170047" y="4443958"/>
          <a:ext cx="3517178" cy="288032"/>
        </p:xfrm>
        <a:graphic>
          <a:graphicData uri="http://schemas.openxmlformats.org/drawingml/2006/table">
            <a:tbl>
              <a:tblPr/>
              <a:tblGrid>
                <a:gridCol w="3517178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Задания и критерии оценивания остались те же.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65" y="915565"/>
            <a:ext cx="3889311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0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157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Задание 4 «УСТНАЯ ЧАСТЬ»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87574"/>
            <a:ext cx="4104455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44" y="3867894"/>
            <a:ext cx="4022104" cy="6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1470"/>
            <a:ext cx="8229600" cy="579711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Рекомендации к выполнению задания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78497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• Строить высказывание в соответствии с планом.</a:t>
            </a:r>
            <a:br>
              <a:rPr lang="ru-RU" sz="2400" dirty="0"/>
            </a:br>
            <a:r>
              <a:rPr lang="ru-RU" sz="2400" dirty="0"/>
              <a:t>• Начинать следует с вступительной фразы с обращением к другу. Закончить обязательно завершающей фразой, попрощавшись. Должно получиться законченное высказывание.</a:t>
            </a:r>
          </a:p>
          <a:p>
            <a:pPr marL="0" indent="0">
              <a:buNone/>
            </a:pPr>
            <a:r>
              <a:rPr lang="ru-RU" sz="2400" dirty="0"/>
              <a:t>• Избегать давать избыточную информацию, которая не относится к теме задания.</a:t>
            </a:r>
          </a:p>
          <a:p>
            <a:pPr marL="0" indent="0">
              <a:buNone/>
            </a:pPr>
            <a:r>
              <a:rPr lang="ru-RU" sz="2400" dirty="0"/>
              <a:t>• Обязательно использовать средства логической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01799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83518"/>
            <a:ext cx="7992888" cy="57971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выполнение экзаменационной работы уменьшен со 86 до 82 баллов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9534"/>
              </p:ext>
            </p:extLst>
          </p:nvPr>
        </p:nvGraphicFramePr>
        <p:xfrm>
          <a:off x="1835696" y="1364332"/>
          <a:ext cx="5472602" cy="3385762"/>
        </p:xfrm>
        <a:graphic>
          <a:graphicData uri="http://schemas.openxmlformats.org/drawingml/2006/table">
            <a:tbl>
              <a:tblPr/>
              <a:tblGrid>
                <a:gridCol w="456050">
                  <a:extLst>
                    <a:ext uri="{9D8B030D-6E8A-4147-A177-3AD203B41FA5}">
                      <a16:colId xmlns:a16="http://schemas.microsoft.com/office/drawing/2014/main" xmlns="" val="3452628916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2645581328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1923432462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1805547917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3125152132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2133568517"/>
                    </a:ext>
                  </a:extLst>
                </a:gridCol>
                <a:gridCol w="304033">
                  <a:extLst>
                    <a:ext uri="{9D8B030D-6E8A-4147-A177-3AD203B41FA5}">
                      <a16:colId xmlns:a16="http://schemas.microsoft.com/office/drawing/2014/main" xmlns="" val="1528270827"/>
                    </a:ext>
                  </a:extLst>
                </a:gridCol>
                <a:gridCol w="608069">
                  <a:extLst>
                    <a:ext uri="{9D8B030D-6E8A-4147-A177-3AD203B41FA5}">
                      <a16:colId xmlns:a16="http://schemas.microsoft.com/office/drawing/2014/main" xmlns="" val="728268738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2137757374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184736398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659060919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2601592220"/>
                    </a:ext>
                  </a:extLst>
                </a:gridCol>
              </a:tblGrid>
              <a:tr h="352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>
                          <a:effectLst/>
                          <a:latin typeface="inherit"/>
                        </a:rPr>
                        <a:t>Тест</a:t>
                      </a:r>
                      <a:r>
                        <a:rPr lang="ru-RU" sz="9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Тест.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Тест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 err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>
                          <a:effectLst/>
                          <a:latin typeface="inherit"/>
                        </a:rPr>
                        <a:t>Тест</a:t>
                      </a:r>
                      <a:r>
                        <a:rPr lang="ru-RU" sz="9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Тест.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Первич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Тест</a:t>
                      </a:r>
                      <a:r>
                        <a:rPr lang="ru-RU" sz="90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891067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43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48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600976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93806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888408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4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5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464270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47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74194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34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39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364380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40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49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>
                          <a:effectLst/>
                          <a:latin typeface="inherit"/>
                        </a:rPr>
                        <a:t>55</a:t>
                      </a:r>
                      <a:endParaRPr lang="ru-RU" sz="900" dirty="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63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69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77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822298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10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85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035776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57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65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72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79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86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647260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80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88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35086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81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90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4443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12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15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82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92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401519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55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61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69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83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94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028371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28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32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47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56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62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70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77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84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96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595972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85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98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18395"/>
                  </a:ext>
                </a:extLst>
              </a:tr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>
                          <a:effectLst/>
                          <a:latin typeface="inherit"/>
                        </a:rPr>
                        <a:t>86</a:t>
                      </a:r>
                      <a:endParaRPr lang="ru-RU" sz="90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dirty="0">
                          <a:effectLst/>
                          <a:latin typeface="inherit"/>
                        </a:rPr>
                        <a:t>100</a:t>
                      </a:r>
                      <a:endParaRPr lang="ru-RU" sz="900" dirty="0">
                        <a:effectLst/>
                        <a:latin typeface="inherit"/>
                      </a:endParaRPr>
                    </a:p>
                  </a:txBody>
                  <a:tcPr marL="45866" marR="45866" marT="22933" marB="22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4096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63888" y="98757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638" y="-94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173" y="22882"/>
            <a:ext cx="8229600" cy="57971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ПОСОБИЯ ДЛЯ ПОДГОТОВКИ К ЕГЭ И ОГЭ</a:t>
            </a:r>
          </a:p>
        </p:txBody>
      </p:sp>
      <p:sp>
        <p:nvSpPr>
          <p:cNvPr id="5" name="AutoShape 2" descr="OGE_2022_Английский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OGE_2022_Английский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OGE_2022_Английский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 descr="C:\Users\Юлия\Desktop\обложки\angl_tem_trenager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60" y="1069624"/>
            <a:ext cx="2086273" cy="32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7406BC1A-C8D0-4BE3-AC23-AC55395EA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1" y="1056000"/>
            <a:ext cx="2236095" cy="326079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" y="1081607"/>
            <a:ext cx="2191926" cy="323671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73" y="1066757"/>
            <a:ext cx="2123819" cy="32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1C9FB-22F4-4D80-A8B4-95040FA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7735"/>
            <a:ext cx="7447175" cy="3944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98142-A902-46EC-BCA1-9F5F1C31BE8A}"/>
              </a:ext>
            </a:extLst>
          </p:cNvPr>
          <p:cNvSpPr txBox="1"/>
          <p:nvPr/>
        </p:nvSpPr>
        <p:spPr>
          <a:xfrm>
            <a:off x="2267744" y="420904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</p:spTree>
    <p:extLst>
      <p:ext uri="{BB962C8B-B14F-4D97-AF65-F5344CB8AC3E}">
        <p14:creationId xmlns:p14="http://schemas.microsoft.com/office/powerpoint/2010/main" val="83229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7849C-3D8C-4B36-849B-F62D0F740E57}"/>
              </a:ext>
            </a:extLst>
          </p:cNvPr>
          <p:cNvSpPr txBox="1"/>
          <p:nvPr/>
        </p:nvSpPr>
        <p:spPr>
          <a:xfrm>
            <a:off x="1114431" y="400844"/>
            <a:ext cx="649944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 Издательства «Интеллект-Центр» можно купить в интернет-магазине электронных изданий «Электронный универс»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(e-Univers.ru)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783">
              <a:defRPr/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4D86E0-4173-4CFC-B8F2-BD6CACD86F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952377"/>
            <a:ext cx="1257300" cy="10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BB628-5682-47B7-B86C-D16EE4265BD7}"/>
              </a:ext>
            </a:extLst>
          </p:cNvPr>
          <p:cNvSpPr txBox="1"/>
          <p:nvPr/>
        </p:nvSpPr>
        <p:spPr>
          <a:xfrm>
            <a:off x="1907299" y="1443588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srgbClr val="005BD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https://e-univers.ru/info/publishers/izdatelstvo_intellekt_tsentr/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5A88D1-F995-46D7-8D0E-4F5AC77F4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79" y="699542"/>
            <a:ext cx="1208853" cy="11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349A18-6DD3-4CCE-A171-2D6CD846ED33}"/>
              </a:ext>
            </a:extLst>
          </p:cNvPr>
          <p:cNvSpPr txBox="1"/>
          <p:nvPr/>
        </p:nvSpPr>
        <p:spPr>
          <a:xfrm>
            <a:off x="107504" y="2107169"/>
            <a:ext cx="6805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наше время, когда и учителя, и ученики чаще смотрят на экран, чем на запечатанный бумажный лист, все большую роль играют электронные издания. 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3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преимущества очевидны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Легко купить, не выходя из дома.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издания снабжены навигационным меню. 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занимают места в квартире и сумке.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читать на различных устройствах.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легко перенести тот или иной фрагмент в рабочий материал.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 легко увеличить и приспособить к самому требовательному зрению.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книги, как правило, существенно дешевле своих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бумажных аналогов и т.д. и т.п.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373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29261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 ПОВЫШЕНИЯ КВАЛИФИКАЦИИ ДЛЯ УЧИТЕЛЕЙ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24859"/>
            <a:ext cx="835292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Запись на сайте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www.intellectcentre.ru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квалификации: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Автор: Веселова Ю.С. </a:t>
            </a:r>
          </a:p>
          <a:p>
            <a:pPr algn="just"/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методист и автор пособий Издательства «Интеллект-Центр»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 обучения: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 применением дистанционных образовательных технологий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об окончании обучения: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удостоверение о повышении квалификации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образца</a:t>
            </a:r>
          </a:p>
          <a:p>
            <a:pPr algn="just"/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курса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 обучение учителей и репетиторов английского языка новым подходам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методикам в учебной деятельности, стратегиям подготовки к итоговой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аттестации, практикам выполнения и оценивания заданий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развернутым ответом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ФГОС при подготовке обучающихся к итоговой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00676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0538"/>
            <a:ext cx="8928992" cy="576065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/>
            </a:r>
            <a:br>
              <a:rPr lang="ru-RU" sz="2800" dirty="0"/>
            </a:br>
            <a:r>
              <a:rPr lang="ru-RU" sz="1800" dirty="0"/>
              <a:t>Документы, определяющие структуру и содержание КИМ ЕГЭ 2024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1"/>
            <a:ext cx="8856984" cy="324036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 единого государственного экзамена 2024 года по АНГЛИЙСКОМУ ЯЗЫКУ (письменная часть)</a:t>
            </a:r>
          </a:p>
          <a:p>
            <a:pPr lvl="0">
              <a:lnSpc>
                <a:spcPct val="12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 единого государственного экзамена 2024 года по АНГЛИЙСКОМУ ЯЗЫКУ (устная часть) </a:t>
            </a:r>
          </a:p>
          <a:p>
            <a:pPr lvl="0">
              <a:lnSpc>
                <a:spcPct val="12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контрольных измерительных материалов для проведения в 2024 году единого государственного экзамена по ИНОСТРАННЫМ ЯЗЫКАМ (английскому, немецкому, французскому, испанскому языкам) подготовлена федеральным государственным бюджетным научным учреждением «ФЕДЕРАЛЬНЫЙ ИНСТИТУТ ПЕДАГОГИЧЕСКИХ ИЗМЕРЕНИЙ»</a:t>
            </a:r>
          </a:p>
          <a:p>
            <a:pPr lvl="0">
              <a:lnSpc>
                <a:spcPct val="12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АНГЛИЙСКОМУ ЯЗЫКУ</a:t>
            </a:r>
          </a:p>
          <a:p>
            <a:pPr lvl="0">
              <a:lnSpc>
                <a:spcPct val="12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учителей, подготовленные на основе анализа типичных ошибок участников ЕГЭ 2022 года (за 2023 год пока не опубликованы)</a:t>
            </a:r>
          </a:p>
          <a:p>
            <a:pPr marL="0" indent="0">
              <a:buNone/>
            </a:pP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3926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55526"/>
            <a:ext cx="3069668" cy="2631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Уважаемая Юлия Сергеевна, большое спасибо за ваш курс, за очень полезную, просто излагаемую и интересную информацию. Я очень продуктивно поработала и прояснила непонятные моменты. Слушала и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переслушивала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ваши видео и находила то, на что не обратила внимание первый раз или была уверена, что всё запомнила. Особенно спасибо за разбор ошибок в эссе: чётко, понятно и грамотно. Оказывается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оценивать гораздо сложнее, чем писать. Очень полезно! Отличная подача информации, а главное своевременно, когда она нужна. Большое-большое спасибо.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6" y="3236417"/>
            <a:ext cx="306966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2C2D2E"/>
                </a:solidFill>
                <a:latin typeface="Arial" panose="020B0604020202020204" pitchFamily="34" charset="0"/>
              </a:rPr>
              <a:t>Большое спасибо за Ваши пособия, активно ими пользуемся и ждем новых. Особая благодарность за Ваш курс, возможность общения и получения ответов на вопросы, связанные с особенностями предстоящих экзаменов.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8351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Отзывы на курс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5119" y="519637"/>
            <a:ext cx="3364704" cy="2631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5459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понравился. Я посещала данные </a:t>
            </a:r>
            <a:r>
              <a:rPr lang="ru-RU" sz="1100" dirty="0" err="1">
                <a:solidFill>
                  <a:srgbClr val="5459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1100" dirty="0">
                <a:solidFill>
                  <a:srgbClr val="5459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целью быть в курсе последних изменений в ЕГЭ и получить знания, необходимые для индивидуальной подготовки ребят к экзамену. Занятия полностью оправдали ожидания: обучение дало мне больше </a:t>
            </a:r>
            <a:r>
              <a:rPr lang="ru-RU" sz="1100" dirty="0" err="1">
                <a:solidFill>
                  <a:srgbClr val="5459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экспертности</a:t>
            </a:r>
            <a:r>
              <a:rPr lang="ru-RU" sz="1100" dirty="0">
                <a:solidFill>
                  <a:srgbClr val="5459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вопросе оценивания экзаменационных работ. Все структурно и по шагам. Понравилось, что к каждому домашнему заданию были комментарии и обратная связь. Очень правильно построена схема проведения курсов, была возможность в свободное время просматривать интернет трансляции, что немало важно для работающих учителей. Уровень преподавания: всё рационально и содержательно, получаемая информация усваивалось легко и с удовольствием!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257802" y="942830"/>
            <a:ext cx="2258923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Вам за содержательные занятия, особенно полезными были практикумы. Разбор и оценивание вариантов - это как раз то, чего всегда не хватает! Здорово, что после курсов наши копилки пополнятся новыми вариантами для тренировки эссе. 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245567" y="2813224"/>
            <a:ext cx="2168861" cy="195438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спасибо Вам за проведенный курс! Он, действительно очень помог в работе и был полезен в связи со многими нюансами, появившимися после изменений в экзамене. Очень хорошо, что мы смогли на практике потренировать теоретические моменты. Курс был выстроен логично и понятно.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7814" y="3187016"/>
            <a:ext cx="3558681" cy="1615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Примите мою искреннюю благодарность за курс повышения компетентности преподавателей английского языка в подготовке к ЕГЭ! Курс реально помог понять алгоритм подготовки и пересмотреть подходы к работе с выпускниками. Самое главное в курсе - наша практика и Ваша ее оценка. Убеждена, что каждый неоднократно еще вернется к Вашим презентациям, чтобы наилучшим образом применять все методические рекомендации в своей работе.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2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1" y="915566"/>
            <a:ext cx="374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003798"/>
            <a:ext cx="444624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/>
              <a:t>Веселова Юлия Сергеевна</a:t>
            </a:r>
          </a:p>
          <a:p>
            <a:pPr lvl="0" algn="ctr">
              <a:lnSpc>
                <a:spcPct val="107000"/>
              </a:lnSpc>
            </a:pPr>
            <a:r>
              <a:rPr lang="en-US" sz="2000" b="1" dirty="0">
                <a:hlinkClick r:id="rId2"/>
              </a:rPr>
              <a:t>juliya206@mail.ru</a:t>
            </a:r>
            <a:endParaRPr lang="en-US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580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3478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Изменения в ОГЭ и ЕГЭ 2024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744416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2024 года в сравнении с КИМ 2023 отсутствуют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содержании КИМ ЕГЭ в сравнении с КИМ 2023 отсутствуют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измененным в 2022 г. ФГОС СОО изменена система уровней сложности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заданий. Все задания распределены по двум уровням сложности: базовому (соответствует требованиям ФГОС по программе базового уровня) и высокому (соответствует требованиям ФГОС по программе углубленного уровня).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формулировки задания 38 письменной части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формулировки задания 4 устной части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критерии оценивания ответов на задания 4 устной части (апелляции)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эффективной дифференциации участников экзамена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Уменьшено максимальное количество баллов за выполнение заданий 1, 2, 10 и 11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выполнение экзаменационной работы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уменьшен со 86 до 82 баллов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3478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Оценивание заданий 1 и 11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24180"/>
              </p:ext>
            </p:extLst>
          </p:nvPr>
        </p:nvGraphicFramePr>
        <p:xfrm>
          <a:off x="457200" y="3579862"/>
          <a:ext cx="3589040" cy="1075382"/>
        </p:xfrm>
        <a:graphic>
          <a:graphicData uri="http://schemas.openxmlformats.org/drawingml/2006/table">
            <a:tbl>
              <a:tblPr/>
              <a:tblGrid>
                <a:gridCol w="3589040">
                  <a:extLst>
                    <a:ext uri="{9D8B030D-6E8A-4147-A177-3AD203B41FA5}">
                      <a16:colId xmlns:a16="http://schemas.microsoft.com/office/drawing/2014/main" xmlns="" val="1695868493"/>
                    </a:ext>
                  </a:extLst>
                </a:gridCol>
              </a:tblGrid>
              <a:tr h="10753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 за верное выполнение каждого из заданий 1 и 11 стал равен 2 баллам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ответы верны и на своем месте – 2 балла</a:t>
                      </a:r>
                    </a:p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1 ошибка – 1 балл</a:t>
                      </a:r>
                    </a:p>
                    <a:p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2 и более ошибок – 0 баллов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4953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3740" y="3181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902246"/>
            <a:ext cx="4176464" cy="2376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146224"/>
            <a:ext cx="3600399" cy="3525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967306"/>
            <a:ext cx="1196727" cy="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-9254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Оценивание заданий 2 и 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7854"/>
            <a:ext cx="345638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за верное выполнение каждого из заданий 2 и 10 стал равен 3 баллам.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верны и на своем месте – 3 балла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1 ошибка – 2 балла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2 ошибки – 1 балл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3 и более ошибок - 0 баллов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987575"/>
            <a:ext cx="3528393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295" y="843558"/>
            <a:ext cx="5256584" cy="3672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936155"/>
            <a:ext cx="1297069" cy="1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6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254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Задания 3-9 и задания 12-18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24930"/>
              </p:ext>
            </p:extLst>
          </p:nvPr>
        </p:nvGraphicFramePr>
        <p:xfrm>
          <a:off x="169096" y="4013144"/>
          <a:ext cx="5771056" cy="640080"/>
        </p:xfrm>
        <a:graphic>
          <a:graphicData uri="http://schemas.openxmlformats.org/drawingml/2006/table">
            <a:tbl>
              <a:tblPr/>
              <a:tblGrid>
                <a:gridCol w="5771056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462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Правильное выполнение каждого из заданий 3–9, 12–18 оценивается 1 баллом.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 за верное выполнение разделов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«Чтение» стал равен 12 баллам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3623597"/>
            <a:ext cx="11688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96" y="852601"/>
            <a:ext cx="3466800" cy="2770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15566"/>
            <a:ext cx="1800200" cy="2892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915566"/>
            <a:ext cx="3528392" cy="29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417"/>
            <a:ext cx="8229600" cy="723727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Задания 19-24, задания 25-29, задания 30-36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95507"/>
              </p:ext>
            </p:extLst>
          </p:nvPr>
        </p:nvGraphicFramePr>
        <p:xfrm>
          <a:off x="179512" y="4083918"/>
          <a:ext cx="5544616" cy="648072"/>
        </p:xfrm>
        <a:graphic>
          <a:graphicData uri="http://schemas.openxmlformats.org/drawingml/2006/table">
            <a:tbl>
              <a:tblPr/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Правильное выполнение каждого из заданий 19-36 оценивается 1 баллом. </a:t>
                      </a:r>
                    </a:p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Задания 19-36 без изменений.</a:t>
                      </a:r>
                    </a:p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В разделе «Грамматика и лексика» всего 18 заданий.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" y="960925"/>
            <a:ext cx="4392488" cy="2790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0925"/>
            <a:ext cx="4392487" cy="2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00407"/>
            <a:ext cx="8229600" cy="360041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Задание 37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530" y="3646553"/>
            <a:ext cx="437746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указывать адрес и дату – ошибка по 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ссылка не предыдущие контакты (не ошибка)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соблюсти нормы вежливости: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благодарность за полученное письмо или/и выражение положительных эмоций от его получения, надежда на последующие контакты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1851671"/>
            <a:ext cx="2546052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530" y="915566"/>
            <a:ext cx="4665494" cy="265897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47708"/>
              </p:ext>
            </p:extLst>
          </p:nvPr>
        </p:nvGraphicFramePr>
        <p:xfrm>
          <a:off x="5194300" y="915620"/>
          <a:ext cx="3770188" cy="792034"/>
        </p:xfrm>
        <a:graphic>
          <a:graphicData uri="http://schemas.openxmlformats.org/drawingml/2006/table">
            <a:tbl>
              <a:tblPr/>
              <a:tblGrid>
                <a:gridCol w="3770188">
                  <a:extLst>
                    <a:ext uri="{9D8B030D-6E8A-4147-A177-3AD203B41FA5}">
                      <a16:colId xmlns:a16="http://schemas.microsoft.com/office/drawing/2014/main" xmlns="" val="4025759658"/>
                    </a:ext>
                  </a:extLst>
                </a:gridCol>
              </a:tblGrid>
              <a:tr h="792034">
                <a:tc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Правильное использование средств логической связи предполагает обязательные логические связки-переходы между всеми частями высказывания.   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06430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94300" y="592138"/>
            <a:ext cx="9871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23478"/>
            <a:ext cx="8229600" cy="288031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Задание 38 - 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точнены формулировки задания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54436"/>
              </p:ext>
            </p:extLst>
          </p:nvPr>
        </p:nvGraphicFramePr>
        <p:xfrm>
          <a:off x="251520" y="4372898"/>
          <a:ext cx="2880320" cy="27432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3368282151"/>
                    </a:ext>
                  </a:extLst>
                </a:gridCol>
              </a:tblGrid>
              <a:tr h="24022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Критерии оценивания остались те же.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97814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" y="915566"/>
            <a:ext cx="4706507" cy="3384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612" y="922035"/>
            <a:ext cx="4221868" cy="37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5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1435</Words>
  <Application>Microsoft Office PowerPoint</Application>
  <PresentationFormat>Экран (16:9)</PresentationFormat>
  <Paragraphs>319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Документы, определяющие структуру и содержание КИМ ЕГЭ 2024  </vt:lpstr>
      <vt:lpstr>Изменения в ОГЭ и ЕГЭ 2024</vt:lpstr>
      <vt:lpstr>Оценивание заданий 1 и 11</vt:lpstr>
      <vt:lpstr>Оценивание заданий 2 и 10</vt:lpstr>
      <vt:lpstr>Задания 3-9 и задания 12-18</vt:lpstr>
      <vt:lpstr>Задания 19-24, задания 25-29, задания 30-36</vt:lpstr>
      <vt:lpstr>Задание 37</vt:lpstr>
      <vt:lpstr>Задание 38 - уточнены формулировки задания</vt:lpstr>
      <vt:lpstr>Презентация PowerPoint</vt:lpstr>
      <vt:lpstr>Задания 1 и 2 «Устная часть»</vt:lpstr>
      <vt:lpstr>Задание 3 «УСТНАЯ ЧАСТЬ»</vt:lpstr>
      <vt:lpstr>Задание 4 «УСТНАЯ ЧАСТЬ»</vt:lpstr>
      <vt:lpstr>Рекомендации к выполнению задания 4</vt:lpstr>
      <vt:lpstr>Максимальный первичный балл за выполнение экзаменационной работы уменьшен со 86 до 82 баллов</vt:lpstr>
      <vt:lpstr>ПОСОБИЯ ДЛЯ ПОДГОТОВКИ К ЕГЭ И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Павел Кукушкин</cp:lastModifiedBy>
  <cp:revision>14</cp:revision>
  <dcterms:created xsi:type="dcterms:W3CDTF">2023-03-27T17:12:42Z</dcterms:created>
  <dcterms:modified xsi:type="dcterms:W3CDTF">2023-09-07T12:55:19Z</dcterms:modified>
</cp:coreProperties>
</file>