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</p:sldIdLst>
  <p:sldSz cy="5143500" cx="9144000"/>
  <p:notesSz cx="6858000" cy="9144000"/>
  <p:embeddedFontLst>
    <p:embeddedFont>
      <p:font typeface="Roboto Black"/>
      <p:bold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48" roundtripDataSignature="AMtx7mjdg+qfD80CzpMFg0C3A8mPpcmlp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44" Type="http://schemas.openxmlformats.org/officeDocument/2006/relationships/slide" Target="slides/slide38.xml"/><Relationship Id="rId21" Type="http://schemas.openxmlformats.org/officeDocument/2006/relationships/slide" Target="slides/slide15.xml"/><Relationship Id="rId43" Type="http://schemas.openxmlformats.org/officeDocument/2006/relationships/slide" Target="slides/slide37.xml"/><Relationship Id="rId24" Type="http://schemas.openxmlformats.org/officeDocument/2006/relationships/slide" Target="slides/slide18.xml"/><Relationship Id="rId46" Type="http://schemas.openxmlformats.org/officeDocument/2006/relationships/font" Target="fonts/RobotoBlack-bold.fntdata"/><Relationship Id="rId23" Type="http://schemas.openxmlformats.org/officeDocument/2006/relationships/slide" Target="slides/slide17.xml"/><Relationship Id="rId45" Type="http://schemas.openxmlformats.org/officeDocument/2006/relationships/slide" Target="slides/slide39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48" Type="http://customschemas.google.com/relationships/presentationmetadata" Target="metadata"/><Relationship Id="rId25" Type="http://schemas.openxmlformats.org/officeDocument/2006/relationships/slide" Target="slides/slide19.xml"/><Relationship Id="rId47" Type="http://schemas.openxmlformats.org/officeDocument/2006/relationships/font" Target="fonts/RobotoBlack-bold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6" name="Google Shape;166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9db5204c9d_0_4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g29db5204c9d_0_4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9db5204c9d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g29db5204c9d_0_9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9db5204c9d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g29db5204c9d_0_9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9db5204c9d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g29db5204c9d_0_10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9db5204c9d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g29db5204c9d_0_10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9db5204c9d_0_2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g29db5204c9d_0_2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9db5204c9d_0_3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g29db5204c9d_0_3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9db5204c9d_0_3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29db5204c9d_0_3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9db5204c9d_0_3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g29db5204c9d_0_3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9db5204c9d_0_3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g29db5204c9d_0_3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767fa0e7a2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g2767fa0e7a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9db5204c9d_0_4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g29db5204c9d_0_4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9db5204c9d_0_4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g29db5204c9d_0_4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9db5204c9d_0_4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g29db5204c9d_0_4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9db5204c9d_0_5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g29db5204c9d_0_58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9db5204c9d_0_5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g29db5204c9d_0_5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9db5204c9d_0_5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g29db5204c9d_0_59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9db5204c9d_0_6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g29db5204c9d_0_6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9db5204c9d_0_6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g29db5204c9d_0_6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9db5204c9d_0_70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0" name="Google Shape;360;g29db5204c9d_0_7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9db5204c9d_0_7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g29db5204c9d_0_7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9db5204c9d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g29db5204c9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9db5204c9d_0_7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g29db5204c9d_0_7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9db5204c9d_0_7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g29db5204c9d_0_7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9db5204c9d_0_8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g29db5204c9d_0_8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9db5204c9d_0_8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g29db5204c9d_0_8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9db5204c9d_0_8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g29db5204c9d_0_8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9db5204c9d_0_8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g29db5204c9d_0_84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9db5204c9d_0_9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g29db5204c9d_0_9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9db5204c9d_0_10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29db5204c9d_0_10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2767fa0e7a2_0_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3" name="Google Shape;423;g2767fa0e7a2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9" name="Google Shape;429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9db5204c9d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g29db5204c9d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9db5204c9d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g29db5204c9d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9db5204c9d_0_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29db5204c9d_0_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9db5204c9d_0_8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g29db5204c9d_0_8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9db5204c9d_0_4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g29db5204c9d_0_4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9db5204c9d_0_4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g29db5204c9d_0_4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4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4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descr="1648061945(1).jpg" id="16" name="Google Shape;16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3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3"/>
          <p:cNvSpPr txBox="1"/>
          <p:nvPr>
            <p:ph idx="1" type="body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33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3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3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4"/>
          <p:cNvSpPr txBox="1"/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4"/>
          <p:cNvSpPr txBox="1"/>
          <p:nvPr>
            <p:ph idx="1" type="body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34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4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4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9db5204c9d_0_303"/>
          <p:cNvSpPr txBox="1"/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g29db5204c9d_0_303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2" name="Google Shape;92;g29db5204c9d_0_30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g29db5204c9d_0_303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g29db5204c9d_0_30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9db5204c9d_0_309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g29db5204c9d_0_309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g29db5204c9d_0_309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descr="1648061945(1).jpg" id="99" name="Google Shape;99;g29db5204c9d_0_3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9db5204c9d_0_314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g29db5204c9d_0_314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g29db5204c9d_0_314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g29db5204c9d_0_314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g29db5204c9d_0_31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9db5204c9d_0_320"/>
          <p:cNvSpPr txBox="1"/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g29db5204c9d_0_320"/>
          <p:cNvSpPr txBox="1"/>
          <p:nvPr>
            <p:ph idx="1" type="body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9" name="Google Shape;109;g29db5204c9d_0_320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g29db5204c9d_0_320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g29db5204c9d_0_320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9db5204c9d_0_326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g29db5204c9d_0_326"/>
          <p:cNvSpPr txBox="1"/>
          <p:nvPr>
            <p:ph idx="1" type="body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15" name="Google Shape;115;g29db5204c9d_0_326"/>
          <p:cNvSpPr txBox="1"/>
          <p:nvPr>
            <p:ph idx="2" type="body"/>
          </p:nvPr>
        </p:nvSpPr>
        <p:spPr>
          <a:xfrm>
            <a:off x="4648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16" name="Google Shape;116;g29db5204c9d_0_326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g29db5204c9d_0_326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g29db5204c9d_0_326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9db5204c9d_0_333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g29db5204c9d_0_333"/>
          <p:cNvSpPr txBox="1"/>
          <p:nvPr>
            <p:ph idx="1" type="body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2" name="Google Shape;122;g29db5204c9d_0_333"/>
          <p:cNvSpPr txBox="1"/>
          <p:nvPr>
            <p:ph idx="2" type="body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23" name="Google Shape;123;g29db5204c9d_0_333"/>
          <p:cNvSpPr txBox="1"/>
          <p:nvPr>
            <p:ph idx="3" type="body"/>
          </p:nvPr>
        </p:nvSpPr>
        <p:spPr>
          <a:xfrm>
            <a:off x="4645026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4" name="Google Shape;124;g29db5204c9d_0_333"/>
          <p:cNvSpPr txBox="1"/>
          <p:nvPr>
            <p:ph idx="4" type="body"/>
          </p:nvPr>
        </p:nvSpPr>
        <p:spPr>
          <a:xfrm>
            <a:off x="4645026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25" name="Google Shape;125;g29db5204c9d_0_33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g29db5204c9d_0_333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g29db5204c9d_0_33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9db5204c9d_0_342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g29db5204c9d_0_342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g29db5204c9d_0_342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g29db5204c9d_0_342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9db5204c9d_0_347"/>
          <p:cNvSpPr txBox="1"/>
          <p:nvPr>
            <p:ph type="title"/>
          </p:nvPr>
        </p:nvSpPr>
        <p:spPr>
          <a:xfrm>
            <a:off x="457201" y="204787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g29db5204c9d_0_347"/>
          <p:cNvSpPr txBox="1"/>
          <p:nvPr>
            <p:ph idx="1" type="body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6" name="Google Shape;136;g29db5204c9d_0_347"/>
          <p:cNvSpPr txBox="1"/>
          <p:nvPr>
            <p:ph idx="2" type="body"/>
          </p:nvPr>
        </p:nvSpPr>
        <p:spPr>
          <a:xfrm>
            <a:off x="457201" y="1076326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37" name="Google Shape;137;g29db5204c9d_0_347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g29db5204c9d_0_347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g29db5204c9d_0_347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5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5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25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5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5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9db5204c9d_0_354"/>
          <p:cNvSpPr txBox="1"/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g29db5204c9d_0_354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g29db5204c9d_0_354"/>
          <p:cNvSpPr txBox="1"/>
          <p:nvPr>
            <p:ph idx="1" type="body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44" name="Google Shape;144;g29db5204c9d_0_354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g29db5204c9d_0_354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g29db5204c9d_0_35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9db5204c9d_0_361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g29db5204c9d_0_361"/>
          <p:cNvSpPr txBox="1"/>
          <p:nvPr>
            <p:ph idx="1" type="body"/>
          </p:nvPr>
        </p:nvSpPr>
        <p:spPr>
          <a:xfrm rot="5400000">
            <a:off x="2874750" y="-1217399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g29db5204c9d_0_361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g29db5204c9d_0_361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g29db5204c9d_0_361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9db5204c9d_0_367"/>
          <p:cNvSpPr txBox="1"/>
          <p:nvPr>
            <p:ph type="title"/>
          </p:nvPr>
        </p:nvSpPr>
        <p:spPr>
          <a:xfrm rot="5400000">
            <a:off x="5463750" y="1371629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g29db5204c9d_0_367"/>
          <p:cNvSpPr txBox="1"/>
          <p:nvPr>
            <p:ph idx="1" type="body"/>
          </p:nvPr>
        </p:nvSpPr>
        <p:spPr>
          <a:xfrm rot="5400000">
            <a:off x="1272750" y="-609571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g29db5204c9d_0_367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g29db5204c9d_0_367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g29db5204c9d_0_367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9db5204c9d_0_3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g29db5204c9d_0_37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7500" lvl="0" marL="4572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04800" lvl="1" marL="914400" rtl="0">
              <a:spcBef>
                <a:spcPts val="56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rtl="0">
              <a:spcBef>
                <a:spcPts val="48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rtl="0">
              <a:spcBef>
                <a:spcPts val="400"/>
              </a:spcBef>
              <a:spcAft>
                <a:spcPts val="0"/>
              </a:spcAft>
              <a:buSzPts val="1200"/>
              <a:buChar char="»"/>
              <a:defRPr sz="1200"/>
            </a:lvl5pPr>
            <a:lvl6pPr indent="-304800" lvl="5" marL="27432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62" name="Google Shape;162;g29db5204c9d_0_37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7500" lvl="0" marL="4572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04800" lvl="1" marL="914400" rtl="0">
              <a:spcBef>
                <a:spcPts val="56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rtl="0">
              <a:spcBef>
                <a:spcPts val="48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rtl="0">
              <a:spcBef>
                <a:spcPts val="400"/>
              </a:spcBef>
              <a:spcAft>
                <a:spcPts val="0"/>
              </a:spcAft>
              <a:buSzPts val="1200"/>
              <a:buChar char="»"/>
              <a:defRPr sz="1200"/>
            </a:lvl5pPr>
            <a:lvl6pPr indent="-304800" lvl="5" marL="27432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63" name="Google Shape;163;g29db5204c9d_0_37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6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6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6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6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7"/>
          <p:cNvSpPr txBox="1"/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7"/>
          <p:cNvSpPr txBox="1"/>
          <p:nvPr>
            <p:ph idx="1" type="subTitle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1" name="Google Shape;31;p27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7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7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8"/>
          <p:cNvSpPr txBox="1"/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8"/>
          <p:cNvSpPr txBox="1"/>
          <p:nvPr>
            <p:ph idx="1" type="body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7" name="Google Shape;37;p28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8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8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9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9"/>
          <p:cNvSpPr txBox="1"/>
          <p:nvPr>
            <p:ph idx="1" type="body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3" name="Google Shape;43;p29"/>
          <p:cNvSpPr txBox="1"/>
          <p:nvPr>
            <p:ph idx="2" type="body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4" name="Google Shape;44;p29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9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9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0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0"/>
          <p:cNvSpPr txBox="1"/>
          <p:nvPr>
            <p:ph idx="1" type="body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30"/>
          <p:cNvSpPr txBox="1"/>
          <p:nvPr>
            <p:ph idx="2" type="body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1" name="Google Shape;51;p30"/>
          <p:cNvSpPr txBox="1"/>
          <p:nvPr>
            <p:ph idx="3" type="body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30"/>
          <p:cNvSpPr txBox="1"/>
          <p:nvPr>
            <p:ph idx="4" type="body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3" name="Google Shape;53;p30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0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0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1"/>
          <p:cNvSpPr txBox="1"/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1"/>
          <p:cNvSpPr txBox="1"/>
          <p:nvPr>
            <p:ph idx="1" type="body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9" name="Google Shape;59;p31"/>
          <p:cNvSpPr txBox="1"/>
          <p:nvPr>
            <p:ph idx="2" type="body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0" name="Google Shape;60;p31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1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1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2"/>
          <p:cNvSpPr txBox="1"/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2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32"/>
          <p:cNvSpPr txBox="1"/>
          <p:nvPr>
            <p:ph idx="1" type="body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7" name="Google Shape;67;p32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2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2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3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3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3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3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descr="1648061945(1).jpg" id="11" name="Google Shape;11;p2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9db5204c9d_0_296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" name="Google Shape;84;g29db5204c9d_0_296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g29db5204c9d_0_296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g29db5204c9d_0_296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g29db5204c9d_0_296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descr="1648061945(1).jpg" id="88" name="Google Shape;88;g29db5204c9d_0_29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6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Relationship Id="rId4" Type="http://schemas.openxmlformats.org/officeDocument/2006/relationships/image" Target="../media/image3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png"/><Relationship Id="rId4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jpg"/><Relationship Id="rId4" Type="http://schemas.openxmlformats.org/officeDocument/2006/relationships/image" Target="../media/image2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jpg"/><Relationship Id="rId4" Type="http://schemas.openxmlformats.org/officeDocument/2006/relationships/image" Target="../media/image36.jpg"/><Relationship Id="rId9" Type="http://schemas.openxmlformats.org/officeDocument/2006/relationships/image" Target="../media/image50.jpg"/><Relationship Id="rId5" Type="http://schemas.openxmlformats.org/officeDocument/2006/relationships/image" Target="../media/image46.jpg"/><Relationship Id="rId6" Type="http://schemas.openxmlformats.org/officeDocument/2006/relationships/image" Target="../media/image47.jpg"/><Relationship Id="rId7" Type="http://schemas.openxmlformats.org/officeDocument/2006/relationships/image" Target="../media/image42.jpg"/><Relationship Id="rId8" Type="http://schemas.openxmlformats.org/officeDocument/2006/relationships/image" Target="../media/image43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://www.englishteachers.ru/shop" TargetMode="External"/><Relationship Id="rId4" Type="http://schemas.openxmlformats.org/officeDocument/2006/relationships/hyperlink" Target="https://www.ozon.ru/seller/izdatelstvo-titul-6954/knigi-16500/" TargetMode="External"/><Relationship Id="rId5" Type="http://schemas.openxmlformats.org/officeDocument/2006/relationships/hyperlink" Target="https://www.wildberries.ru/brands/izdatelstvo-titul" TargetMode="External"/></Relationships>
</file>

<file path=ppt/slides/_rels/slide39.xml.rels><?xml version="1.0" encoding="UTF-8" standalone="yes"?><Relationships xmlns="http://schemas.openxmlformats.org/package/2006/relationships"><Relationship Id="rId20" Type="http://schemas.openxmlformats.org/officeDocument/2006/relationships/image" Target="../media/image51.png"/><Relationship Id="rId11" Type="http://schemas.openxmlformats.org/officeDocument/2006/relationships/hyperlink" Target="https://ds.1sept.ru/" TargetMode="External"/><Relationship Id="rId10" Type="http://schemas.openxmlformats.org/officeDocument/2006/relationships/image" Target="../media/image48.png"/><Relationship Id="rId13" Type="http://schemas.openxmlformats.org/officeDocument/2006/relationships/hyperlink" Target="https://urok.1sept.ru/" TargetMode="External"/><Relationship Id="rId1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s://t.me/pervoesent" TargetMode="External"/><Relationship Id="rId4" Type="http://schemas.openxmlformats.org/officeDocument/2006/relationships/image" Target="../media/image52.png"/><Relationship Id="rId9" Type="http://schemas.openxmlformats.org/officeDocument/2006/relationships/hyperlink" Target="https://vk.com/digital.september" TargetMode="External"/><Relationship Id="rId15" Type="http://schemas.openxmlformats.org/officeDocument/2006/relationships/hyperlink" Target="https://video.1sept.ru/" TargetMode="External"/><Relationship Id="rId14" Type="http://schemas.openxmlformats.org/officeDocument/2006/relationships/image" Target="../media/image45.png"/><Relationship Id="rId17" Type="http://schemas.openxmlformats.org/officeDocument/2006/relationships/hyperlink" Target="https://1sept.ru/" TargetMode="External"/><Relationship Id="rId16" Type="http://schemas.openxmlformats.org/officeDocument/2006/relationships/image" Target="../media/image55.png"/><Relationship Id="rId5" Type="http://schemas.openxmlformats.org/officeDocument/2006/relationships/hyperlink" Target="https://ok.ru/digital.september" TargetMode="External"/><Relationship Id="rId19" Type="http://schemas.openxmlformats.org/officeDocument/2006/relationships/hyperlink" Target="https://edu.1sept.ru/" TargetMode="External"/><Relationship Id="rId6" Type="http://schemas.openxmlformats.org/officeDocument/2006/relationships/image" Target="../media/image53.png"/><Relationship Id="rId18" Type="http://schemas.openxmlformats.org/officeDocument/2006/relationships/image" Target="../media/image56.png"/><Relationship Id="rId7" Type="http://schemas.openxmlformats.org/officeDocument/2006/relationships/hyperlink" Target="https://www.youtube.com/user/PervoeSentyabrya" TargetMode="External"/><Relationship Id="rId8" Type="http://schemas.openxmlformats.org/officeDocument/2006/relationships/image" Target="../media/image4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Relationship Id="rId4" Type="http://schemas.openxmlformats.org/officeDocument/2006/relationships/hyperlink" Target="http://audio.neteducom.com/books/47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"/>
          <p:cNvSpPr txBox="1"/>
          <p:nvPr/>
        </p:nvSpPr>
        <p:spPr>
          <a:xfrm>
            <a:off x="446567" y="1105786"/>
            <a:ext cx="83997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ru-RU" sz="2400">
                <a:solidFill>
                  <a:schemeClr val="dk2"/>
                </a:solidFill>
              </a:rPr>
              <a:t>Storytelling как методический прием: от начальной школы до подготовки к олимпиадам по английскому языку</a:t>
            </a:r>
            <a:endParaRPr b="1" i="1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ru-RU"/>
              <a:t>Коноб</a:t>
            </a:r>
            <a:r>
              <a:rPr b="1" i="1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еев Алексей Васильевич, к.пед.н., </a:t>
            </a:r>
            <a:r>
              <a:rPr b="1" i="1" lang="ru-RU"/>
              <a:t>ст.н.с. ИСРО РАО, доцент ИИЯ МПГУ, академический директор Умскул Академии, главный редактор издательства “Титул”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9db5204c9d_0_495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27" name="Google Shape;227;g29db5204c9d_0_49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0350" y="486450"/>
            <a:ext cx="3108000" cy="417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g29db5204c9d_0_495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38350" y="486450"/>
            <a:ext cx="3108000" cy="422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9db5204c9d_0_93"/>
          <p:cNvSpPr txBox="1"/>
          <p:nvPr>
            <p:ph type="title"/>
          </p:nvPr>
        </p:nvSpPr>
        <p:spPr>
          <a:xfrm>
            <a:off x="1485900" y="205975"/>
            <a:ext cx="70860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9144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</a:rPr>
              <a:t>Arthur Frost. </a:t>
            </a:r>
            <a:r>
              <a:rPr lang="ru-RU">
                <a:solidFill>
                  <a:schemeClr val="lt1"/>
                </a:solidFill>
              </a:rPr>
              <a:t>In the City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34" name="Google Shape;234;g29db5204c9d_0_9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6944" y="600076"/>
            <a:ext cx="6315900" cy="433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g29db5204c9d_0_9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0125" y="721050"/>
            <a:ext cx="6014700" cy="413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g29db5204c9d_0_98"/>
          <p:cNvSpPr txBox="1"/>
          <p:nvPr>
            <p:ph type="title"/>
          </p:nvPr>
        </p:nvSpPr>
        <p:spPr>
          <a:xfrm>
            <a:off x="1485900" y="205975"/>
            <a:ext cx="70860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9144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</a:rPr>
              <a:t>Arthur Frost. In the City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g29db5204c9d_0_10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38125" y="725101"/>
            <a:ext cx="5785200" cy="397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g29db5204c9d_0_103"/>
          <p:cNvSpPr txBox="1"/>
          <p:nvPr>
            <p:ph type="title"/>
          </p:nvPr>
        </p:nvSpPr>
        <p:spPr>
          <a:xfrm>
            <a:off x="1485900" y="205975"/>
            <a:ext cx="70860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9144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</a:rPr>
              <a:t>Arthur Frost. In the City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g29db5204c9d_0_10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46875" y="735775"/>
            <a:ext cx="5854800" cy="402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g29db5204c9d_0_108"/>
          <p:cNvSpPr txBox="1"/>
          <p:nvPr>
            <p:ph type="title"/>
          </p:nvPr>
        </p:nvSpPr>
        <p:spPr>
          <a:xfrm>
            <a:off x="1485900" y="205975"/>
            <a:ext cx="70860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9144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</a:rPr>
              <a:t>Arthur Frost. In the City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9db5204c9d_0_288"/>
          <p:cNvSpPr txBox="1"/>
          <p:nvPr>
            <p:ph type="title"/>
          </p:nvPr>
        </p:nvSpPr>
        <p:spPr>
          <a:xfrm>
            <a:off x="2111875" y="205975"/>
            <a:ext cx="68526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ru-RU" sz="3600">
                <a:solidFill>
                  <a:schemeClr val="lt1"/>
                </a:solidFill>
              </a:rPr>
              <a:t>Серия книг для начальной школы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58" name="Google Shape;258;g29db5204c9d_0_28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492" y="1473530"/>
            <a:ext cx="1810800" cy="2489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текст, транспорт, фургон&#10;&#10;Автоматически созданное описание" id="259" name="Google Shape;259;g29db5204c9d_0_2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25362" y="1423262"/>
            <a:ext cx="1911575" cy="25902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карта&#10;&#10;Автоматически созданное описание" id="260" name="Google Shape;260;g29db5204c9d_0_2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1995" y="1473530"/>
            <a:ext cx="1911579" cy="2630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29db5204c9d_0_28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64775" y="1482575"/>
            <a:ext cx="1911575" cy="2612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9db5204c9d_0_378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67" name="Google Shape;267;g29db5204c9d_0_37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301241"/>
            <a:ext cx="4038600" cy="31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29db5204c9d_0_378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66336" y="1200150"/>
            <a:ext cx="2602200" cy="339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9db5204c9d_0_384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74" name="Google Shape;274;g29db5204c9d_0_38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4983" y="555526"/>
            <a:ext cx="3177900" cy="424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29db5204c9d_0_384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41243" y="544075"/>
            <a:ext cx="3177900" cy="426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9db5204c9d_0_390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81" name="Google Shape;281;g29db5204c9d_0_39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8778" y="483518"/>
            <a:ext cx="3112800" cy="411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g29db5204c9d_0_390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13406" y="771551"/>
            <a:ext cx="3693900" cy="382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9db5204c9d_0_396"/>
          <p:cNvSpPr txBox="1"/>
          <p:nvPr>
            <p:ph type="title"/>
          </p:nvPr>
        </p:nvSpPr>
        <p:spPr>
          <a:xfrm>
            <a:off x="2114525" y="0"/>
            <a:ext cx="6556200" cy="82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rPr lang="ru-RU" sz="2700">
                <a:solidFill>
                  <a:schemeClr val="lt1"/>
                </a:solidFill>
              </a:rPr>
              <a:t>Ю. А. Левченко. Английский через сказку</a:t>
            </a:r>
            <a:endParaRPr sz="2700">
              <a:solidFill>
                <a:schemeClr val="lt1"/>
              </a:solidFill>
            </a:endParaRPr>
          </a:p>
        </p:txBody>
      </p:sp>
      <p:pic>
        <p:nvPicPr>
          <p:cNvPr id="288" name="Google Shape;288;g29db5204c9d_0_396"/>
          <p:cNvPicPr preferRelativeResize="0"/>
          <p:nvPr/>
        </p:nvPicPr>
        <p:blipFill rotWithShape="1">
          <a:blip r:embed="rId3">
            <a:alphaModFix/>
          </a:blip>
          <a:srcRect b="0" l="0" r="0" t="3864"/>
          <a:stretch/>
        </p:blipFill>
        <p:spPr>
          <a:xfrm>
            <a:off x="322325" y="1291442"/>
            <a:ext cx="2564892" cy="3390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g29db5204c9d_0_396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3883" l="0" r="0" t="0"/>
          <a:stretch/>
        </p:blipFill>
        <p:spPr>
          <a:xfrm>
            <a:off x="3170128" y="1291442"/>
            <a:ext cx="2565300" cy="3390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g29db5204c9d_0_396"/>
          <p:cNvSpPr txBox="1"/>
          <p:nvPr>
            <p:ph idx="1" type="body"/>
          </p:nvPr>
        </p:nvSpPr>
        <p:spPr>
          <a:xfrm>
            <a:off x="5940153" y="1515618"/>
            <a:ext cx="2857200" cy="296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ru-RU" sz="2000"/>
              <a:t>Сценарии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ru-RU" sz="2000"/>
              <a:t>Система упражнений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ru-RU" sz="2000"/>
              <a:t>Задания на развитие памяти 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ru-RU" sz="2000"/>
              <a:t>Иллюстрации</a:t>
            </a:r>
            <a:endParaRPr sz="2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767fa0e7a2_0_0"/>
          <p:cNvSpPr txBox="1"/>
          <p:nvPr>
            <p:ph type="title"/>
          </p:nvPr>
        </p:nvSpPr>
        <p:spPr>
          <a:xfrm>
            <a:off x="457200" y="4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Две стороны storytelling</a:t>
            </a:r>
            <a:endParaRPr sz="2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g2767fa0e7a2_0_0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ru-RU" sz="1800">
                <a:latin typeface="Arial"/>
                <a:ea typeface="Arial"/>
                <a:cs typeface="Arial"/>
                <a:sym typeface="Arial"/>
              </a:rPr>
              <a:t>Обучение через рассказы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ru-RU" sz="1800">
                <a:latin typeface="Arial"/>
                <a:ea typeface="Arial"/>
                <a:cs typeface="Arial"/>
                <a:sym typeface="Arial"/>
              </a:rPr>
              <a:t>мотивирует;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ru-RU" sz="1800">
                <a:latin typeface="Arial"/>
                <a:ea typeface="Arial"/>
                <a:cs typeface="Arial"/>
                <a:sym typeface="Arial"/>
              </a:rPr>
              <a:t>создает значимый контекст;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ru-RU" sz="1800">
                <a:latin typeface="Arial"/>
                <a:ea typeface="Arial"/>
                <a:cs typeface="Arial"/>
                <a:sym typeface="Arial"/>
              </a:rPr>
              <a:t>опора на знания на родном языке;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ru-RU" sz="1800">
                <a:latin typeface="Arial"/>
                <a:ea typeface="Arial"/>
                <a:cs typeface="Arial"/>
                <a:sym typeface="Arial"/>
              </a:rPr>
              <a:t>развитие умений вероятностного прогнозирования;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ru-RU" sz="1800">
                <a:latin typeface="Arial"/>
                <a:ea typeface="Arial"/>
                <a:cs typeface="Arial"/>
                <a:sym typeface="Arial"/>
              </a:rPr>
              <a:t>комплексное развитие видов речевой деятельности;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ru-RU" sz="1800">
                <a:latin typeface="Arial"/>
                <a:ea typeface="Arial"/>
                <a:cs typeface="Arial"/>
                <a:sym typeface="Arial"/>
              </a:rPr>
              <a:t>развитие воображения и творческого мышления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9db5204c9d_0_403"/>
          <p:cNvSpPr txBox="1"/>
          <p:nvPr>
            <p:ph type="title"/>
          </p:nvPr>
        </p:nvSpPr>
        <p:spPr>
          <a:xfrm>
            <a:off x="651510" y="304181"/>
            <a:ext cx="37512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t/>
            </a:r>
            <a:endParaRPr sz="2700"/>
          </a:p>
        </p:txBody>
      </p:sp>
      <p:pic>
        <p:nvPicPr>
          <p:cNvPr id="296" name="Google Shape;296;g29db5204c9d_0_403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2075" y="635725"/>
            <a:ext cx="3100800" cy="40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29db5204c9d_0_403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19101" y="612799"/>
            <a:ext cx="3192900" cy="408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9db5204c9d_0_409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303" name="Google Shape;303;g29db5204c9d_0_40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0551" y="646501"/>
            <a:ext cx="3270300" cy="4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g29db5204c9d_0_409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20851" y="646500"/>
            <a:ext cx="3175800" cy="418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9db5204c9d_0_415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310" name="Google Shape;310;g29db5204c9d_0_41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04250" y="368101"/>
            <a:ext cx="3447000" cy="440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9db5204c9d_0_58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g29db5204c9d_0_581"/>
          <p:cNvSpPr txBox="1"/>
          <p:nvPr>
            <p:ph type="title"/>
          </p:nvPr>
        </p:nvSpPr>
        <p:spPr>
          <a:xfrm>
            <a:off x="4197376" y="367131"/>
            <a:ext cx="4316100" cy="125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ru-RU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Книги для чтения</a:t>
            </a:r>
            <a:endParaRPr/>
          </a:p>
        </p:txBody>
      </p:sp>
      <p:pic>
        <p:nvPicPr>
          <p:cNvPr descr="Комплект для чтения “Почитай! / READ UP!” для начальной школы (3 книги)" id="317" name="Google Shape;317;g29db5204c9d_0_581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5608" y="688980"/>
            <a:ext cx="2578200" cy="344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29db5204c9d_0_581"/>
          <p:cNvSpPr txBox="1"/>
          <p:nvPr>
            <p:ph idx="1" type="body"/>
          </p:nvPr>
        </p:nvSpPr>
        <p:spPr>
          <a:xfrm>
            <a:off x="4197377" y="1804421"/>
            <a:ext cx="4316100" cy="23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ru-RU" sz="1700">
                <a:latin typeface="Arial"/>
                <a:ea typeface="Arial"/>
                <a:cs typeface="Arial"/>
                <a:sym typeface="Arial"/>
              </a:rPr>
              <a:t>Серия “Почитай!”/“Read Up!” для 2-11 классов предназначена для формирования коммуникативной компетенции учеников на основе жанровых рассказов, стихов, познавательных текстов.</a:t>
            </a:r>
            <a:r>
              <a:rPr lang="ru-RU" sz="1500"/>
              <a:t> </a:t>
            </a:r>
            <a:endParaRPr/>
          </a:p>
        </p:txBody>
      </p:sp>
      <p:sp>
        <p:nvSpPr>
          <p:cNvPr id="319" name="Google Shape;319;g29db5204c9d_0_581"/>
          <p:cNvSpPr/>
          <p:nvPr/>
        </p:nvSpPr>
        <p:spPr>
          <a:xfrm flipH="1" rot="10800000">
            <a:off x="0" y="4800579"/>
            <a:ext cx="9144000" cy="342600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  <a:gs pos="100000">
                <a:srgbClr val="000000"/>
              </a:gs>
            </a:gsLst>
            <a:lin ang="2399891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g29db5204c9d_0_581"/>
          <p:cNvSpPr/>
          <p:nvPr/>
        </p:nvSpPr>
        <p:spPr>
          <a:xfrm flipH="1">
            <a:off x="3029099" y="4800599"/>
            <a:ext cx="6114900" cy="342600"/>
          </a:xfrm>
          <a:prstGeom prst="rect">
            <a:avLst/>
          </a:prstGeom>
          <a:gradFill>
            <a:gsLst>
              <a:gs pos="0">
                <a:srgbClr val="000000">
                  <a:alpha val="49803"/>
                </a:srgbClr>
              </a:gs>
              <a:gs pos="100000">
                <a:srgbClr val="2F5496"/>
              </a:gs>
            </a:gsLst>
            <a:lin ang="1380014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9db5204c9d_0_590"/>
          <p:cNvSpPr txBox="1"/>
          <p:nvPr>
            <p:ph type="title"/>
          </p:nvPr>
        </p:nvSpPr>
        <p:spPr>
          <a:xfrm>
            <a:off x="3724072" y="1"/>
            <a:ext cx="4939800" cy="9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libri"/>
              <a:buNone/>
            </a:pPr>
            <a:r>
              <a:rPr lang="ru-RU" sz="2700">
                <a:solidFill>
                  <a:schemeClr val="lt1"/>
                </a:solidFill>
              </a:rPr>
              <a:t>Книги для чтения К.И. Кауфман, М.Ю. Кауфман</a:t>
            </a:r>
            <a:endParaRPr sz="4000">
              <a:solidFill>
                <a:schemeClr val="lt1"/>
              </a:solidFill>
            </a:endParaRPr>
          </a:p>
        </p:txBody>
      </p:sp>
      <p:sp>
        <p:nvSpPr>
          <p:cNvPr id="326" name="Google Shape;326;g29db5204c9d_0_590"/>
          <p:cNvSpPr txBox="1"/>
          <p:nvPr>
            <p:ph idx="1" type="body"/>
          </p:nvPr>
        </p:nvSpPr>
        <p:spPr>
          <a:xfrm>
            <a:off x="3724073" y="1828800"/>
            <a:ext cx="4939800" cy="28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ru-RU" sz="1500">
                <a:latin typeface="Arial"/>
                <a:ea typeface="Arial"/>
                <a:cs typeface="Arial"/>
                <a:sym typeface="Arial"/>
              </a:rPr>
              <a:t>Книга для чтения на английском языке “Adventures of Bob, the Hedgehog, and his friends” адресована ученикам 5–6 классов.</a:t>
            </a:r>
            <a:br>
              <a:rPr lang="ru-RU" sz="1500">
                <a:latin typeface="Arial"/>
                <a:ea typeface="Arial"/>
                <a:cs typeface="Arial"/>
                <a:sym typeface="Arial"/>
              </a:rPr>
            </a:br>
            <a:r>
              <a:rPr lang="ru-RU" sz="1500">
                <a:latin typeface="Arial"/>
                <a:ea typeface="Arial"/>
                <a:cs typeface="Arial"/>
                <a:sym typeface="Arial"/>
              </a:rPr>
              <a:t>Книга состоит из коротких рассказов в виде „дневниковых записей“ ежика Боба, живущего в саду английского коттеджа, и мальчика Тома и позволяет взглянуть на повседневную жизнь английской семьи с необычного ракурса. Все рассказы сопровождаются серией упражнений, которые помогают закрепить изучаемые лексические и грамматические темы и обсудить различные стороны жизни современной Великобритании.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762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 sz="1500"/>
          </a:p>
        </p:txBody>
      </p:sp>
      <p:pic>
        <p:nvPicPr>
          <p:cNvPr descr="Кауфман М. Ю. и др. Книга для чтения в 5–6 классе. Приключения ежика Боба и его друзей / Adventures of Bob, the Hedgehog, and his friends. Учебное пособие. Английский язык" id="327" name="Google Shape;327;g29db5204c9d_0_590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4835" r="5114" t="0"/>
          <a:stretch/>
        </p:blipFill>
        <p:spPr>
          <a:xfrm>
            <a:off x="15" y="8"/>
            <a:ext cx="34767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8" name="Google Shape;328;g29db5204c9d_0_590"/>
          <p:cNvCxnSpPr/>
          <p:nvPr/>
        </p:nvCxnSpPr>
        <p:spPr>
          <a:xfrm>
            <a:off x="3810700" y="1586338"/>
            <a:ext cx="4731900" cy="0"/>
          </a:xfrm>
          <a:prstGeom prst="straightConnector1">
            <a:avLst/>
          </a:prstGeom>
          <a:noFill/>
          <a:ln cap="flat" cmpd="sng" w="19050">
            <a:solidFill>
              <a:srgbClr val="F6FA6F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9db5204c9d_0_597"/>
          <p:cNvSpPr txBox="1"/>
          <p:nvPr>
            <p:ph type="title"/>
          </p:nvPr>
        </p:nvSpPr>
        <p:spPr>
          <a:xfrm>
            <a:off x="3476722" y="1"/>
            <a:ext cx="4939800" cy="9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libri"/>
              <a:buNone/>
            </a:pPr>
            <a:r>
              <a:rPr lang="ru-RU" sz="2400">
                <a:solidFill>
                  <a:schemeClr val="lt1"/>
                </a:solidFill>
              </a:rPr>
              <a:t>Книги для чтения К.И. Кауфман, М.Ю. Кауфман</a:t>
            </a:r>
            <a:endParaRPr sz="4100"/>
          </a:p>
        </p:txBody>
      </p:sp>
      <p:sp>
        <p:nvSpPr>
          <p:cNvPr id="334" name="Google Shape;334;g29db5204c9d_0_597"/>
          <p:cNvSpPr txBox="1"/>
          <p:nvPr>
            <p:ph idx="1" type="body"/>
          </p:nvPr>
        </p:nvSpPr>
        <p:spPr>
          <a:xfrm>
            <a:off x="3724073" y="1828800"/>
            <a:ext cx="4939800" cy="28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20000"/>
          </a:bodyPr>
          <a:lstStyle/>
          <a:p>
            <a:pPr indent="-1778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ru-RU" sz="1400">
                <a:latin typeface="Arial"/>
                <a:ea typeface="Arial"/>
                <a:cs typeface="Arial"/>
                <a:sym typeface="Arial"/>
              </a:rPr>
              <a:t>Книга для чтения на английском языке “The Ring of the Druids” адресована ученикам 7–8 классов.</a:t>
            </a:r>
            <a:br>
              <a:rPr lang="ru-RU" sz="1400">
                <a:latin typeface="Arial"/>
                <a:ea typeface="Arial"/>
                <a:cs typeface="Arial"/>
                <a:sym typeface="Arial"/>
              </a:rPr>
            </a:br>
            <a:r>
              <a:rPr lang="ru-RU" sz="1400">
                <a:latin typeface="Arial"/>
                <a:ea typeface="Arial"/>
                <a:cs typeface="Arial"/>
                <a:sym typeface="Arial"/>
              </a:rPr>
              <a:t>Содержание книги способствует формированию устойчивых страноведческих знаний по истории Великобритании с помощью создания атмосферы эмоционального сопереживания с героями, живущими и действующими в ту или иную историческую эпоху.</a:t>
            </a:r>
            <a:br>
              <a:rPr lang="ru-RU" sz="1400">
                <a:latin typeface="Arial"/>
                <a:ea typeface="Arial"/>
                <a:cs typeface="Arial"/>
                <a:sym typeface="Arial"/>
              </a:rPr>
            </a:br>
            <a:r>
              <a:rPr lang="ru-RU" sz="1400">
                <a:latin typeface="Arial"/>
                <a:ea typeface="Arial"/>
                <a:cs typeface="Arial"/>
                <a:sym typeface="Arial"/>
              </a:rPr>
              <a:t>Юные читатели узнают историю возникновения таинственного кольца друидов. Следя за приключениями владельцев кольца, школьники знакомятся с историей Великобритании — от завоевания острова римлянами до победы герцога Вильгельма Завоевателя, а затем до времен последних королей династии Тюдоров.</a:t>
            </a:r>
            <a:br>
              <a:rPr lang="ru-RU" sz="1400">
                <a:latin typeface="Arial"/>
                <a:ea typeface="Arial"/>
                <a:cs typeface="Arial"/>
                <a:sym typeface="Arial"/>
              </a:rPr>
            </a:br>
            <a:r>
              <a:rPr lang="ru-RU" sz="1400">
                <a:latin typeface="Arial"/>
                <a:ea typeface="Arial"/>
                <a:cs typeface="Arial"/>
                <a:sym typeface="Arial"/>
              </a:rPr>
              <a:t>Каждый рассказ сопровождается системой заданий.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889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400"/>
          </a:p>
        </p:txBody>
      </p:sp>
      <p:pic>
        <p:nvPicPr>
          <p:cNvPr descr="Кауфман М. Ю. и др. Книга для чтения в 7–8 классе. Кольцо друидов. Рассказы об истории Великобритании / The Ring of the Druids. Stories about the History of Britain. Учебное пособие. Английский язык" id="335" name="Google Shape;335;g29db5204c9d_0_597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4944" r="5968" t="0"/>
          <a:stretch/>
        </p:blipFill>
        <p:spPr>
          <a:xfrm>
            <a:off x="15" y="8"/>
            <a:ext cx="34767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6" name="Google Shape;336;g29db5204c9d_0_597"/>
          <p:cNvCxnSpPr/>
          <p:nvPr/>
        </p:nvCxnSpPr>
        <p:spPr>
          <a:xfrm>
            <a:off x="3810700" y="1586338"/>
            <a:ext cx="4731900" cy="0"/>
          </a:xfrm>
          <a:prstGeom prst="straightConnector1">
            <a:avLst/>
          </a:prstGeom>
          <a:noFill/>
          <a:ln cap="flat" cmpd="sng" w="19050">
            <a:solidFill>
              <a:srgbClr val="F4FB27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9db5204c9d_0_604"/>
          <p:cNvSpPr txBox="1"/>
          <p:nvPr>
            <p:ph type="title"/>
          </p:nvPr>
        </p:nvSpPr>
        <p:spPr>
          <a:xfrm>
            <a:off x="3602797" y="56426"/>
            <a:ext cx="4939800" cy="9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libri"/>
              <a:buNone/>
            </a:pPr>
            <a:r>
              <a:rPr lang="ru-RU" sz="2500">
                <a:solidFill>
                  <a:schemeClr val="lt1"/>
                </a:solidFill>
              </a:rPr>
              <a:t>Книги для чтения К.И. Кауфман, М.Ю. Кауфман</a:t>
            </a:r>
            <a:endParaRPr sz="4200"/>
          </a:p>
        </p:txBody>
      </p:sp>
      <p:sp>
        <p:nvSpPr>
          <p:cNvPr id="342" name="Google Shape;342;g29db5204c9d_0_604"/>
          <p:cNvSpPr txBox="1"/>
          <p:nvPr>
            <p:ph idx="1" type="body"/>
          </p:nvPr>
        </p:nvSpPr>
        <p:spPr>
          <a:xfrm>
            <a:off x="3724073" y="1828800"/>
            <a:ext cx="4939800" cy="28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20000"/>
          </a:bodyPr>
          <a:lstStyle/>
          <a:p>
            <a:pPr indent="-1778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ru-RU" sz="1400">
                <a:latin typeface="Arial"/>
                <a:ea typeface="Arial"/>
                <a:cs typeface="Arial"/>
                <a:sym typeface="Arial"/>
              </a:rPr>
              <a:t>Книга для чтения на английском языке “Robin MacWizard’s diary” адресована ученикам 9 класса.</a:t>
            </a:r>
            <a:br>
              <a:rPr lang="ru-RU" sz="1400">
                <a:latin typeface="Arial"/>
                <a:ea typeface="Arial"/>
                <a:cs typeface="Arial"/>
                <a:sym typeface="Arial"/>
              </a:rPr>
            </a:br>
            <a:r>
              <a:rPr lang="ru-RU" sz="1400">
                <a:latin typeface="Arial"/>
                <a:ea typeface="Arial"/>
                <a:cs typeface="Arial"/>
                <a:sym typeface="Arial"/>
              </a:rPr>
              <a:t>Читая дневниковые записи Робина Маквизарда, ученики смогут глазами очевидца увидеть путешествие переселенцев из Англии в США на корабле „Мэйфлауэр“, узнать о жизни первых колонистов, познакомиться с основными событиями в истории США.</a:t>
            </a:r>
            <a:br>
              <a:rPr lang="ru-RU" sz="1400">
                <a:latin typeface="Arial"/>
                <a:ea typeface="Arial"/>
                <a:cs typeface="Arial"/>
                <a:sym typeface="Arial"/>
              </a:rPr>
            </a:br>
            <a:r>
              <a:rPr lang="ru-RU" sz="1400">
                <a:latin typeface="Arial"/>
                <a:ea typeface="Arial"/>
                <a:cs typeface="Arial"/>
                <a:sym typeface="Arial"/>
              </a:rPr>
              <a:t>Книга также содержит короткие рассказы из жизни современной Великобритании, которые, несомненно, вызовут интерес читателей.</a:t>
            </a:r>
            <a:br>
              <a:rPr lang="ru-RU" sz="1400">
                <a:latin typeface="Arial"/>
                <a:ea typeface="Arial"/>
                <a:cs typeface="Arial"/>
                <a:sym typeface="Arial"/>
              </a:rPr>
            </a:br>
            <a:r>
              <a:rPr lang="ru-RU" sz="1400">
                <a:latin typeface="Arial"/>
                <a:ea typeface="Arial"/>
                <a:cs typeface="Arial"/>
                <a:sym typeface="Arial"/>
              </a:rPr>
              <a:t>Все рассказы сопровождаются списком слов, комментариями и системой заданий, позволяющими закрепить изучаемый лексический и грамматический материал и развивать умения устной речи.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889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400"/>
          </a:p>
        </p:txBody>
      </p:sp>
      <p:pic>
        <p:nvPicPr>
          <p:cNvPr descr="Кауфман М. Ю. и др. Книга для чтения в 9 классе. Дневник Робина Маквизарда. Рассказы об истории США. / Robin MacWizard’s Diary. Stories about the History of the USA. Учебное пособие. Английский язык" id="343" name="Google Shape;343;g29db5204c9d_0_604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4519" r="6154" t="0"/>
          <a:stretch/>
        </p:blipFill>
        <p:spPr>
          <a:xfrm>
            <a:off x="15" y="8"/>
            <a:ext cx="34767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4" name="Google Shape;344;g29db5204c9d_0_604"/>
          <p:cNvCxnSpPr/>
          <p:nvPr/>
        </p:nvCxnSpPr>
        <p:spPr>
          <a:xfrm>
            <a:off x="3810700" y="1586338"/>
            <a:ext cx="4731900" cy="0"/>
          </a:xfrm>
          <a:prstGeom prst="straightConnector1">
            <a:avLst/>
          </a:prstGeom>
          <a:noFill/>
          <a:ln cap="flat" cmpd="sng" w="19050">
            <a:solidFill>
              <a:srgbClr val="FEFC8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9db5204c9d_0_611"/>
          <p:cNvSpPr/>
          <p:nvPr/>
        </p:nvSpPr>
        <p:spPr>
          <a:xfrm>
            <a:off x="-1" y="0"/>
            <a:ext cx="9141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Логан Маршалл / Logan Marshall. Электронная книга (+ аудио). Мифы и легенды всех народов / Myths and Legends of All Nations. Английский язык" id="350" name="Google Shape;350;g29db5204c9d_0_6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5603" y="416719"/>
            <a:ext cx="1071563" cy="17121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Э. Лэнг / Andrew Lang. Электронная книга (+ аудио). Легенды о короле Артуре и Круглом Столе / Tales of King Arthur and the Round Table. Английский язык" id="351" name="Google Shape;351;g29db5204c9d_0_6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5603" y="2177654"/>
            <a:ext cx="1071563" cy="17121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Берроуз Э. Р. / Burroughs E. R. Электронная книга (+ аудио). Тарзан –  приемыш обезьян / Tarzan of the Apes. Английский язык" id="352" name="Google Shape;352;g29db5204c9d_0_6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37172" y="416719"/>
            <a:ext cx="2202657" cy="34718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Артур Конан Дойль / Arthur Conan Doyle Электронная книга (+ аудио). Записки о Шерлоке Холмсе / The Memoirs of Sherlock Holmes. Английский язык" id="353" name="Google Shape;353;g29db5204c9d_0_6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88644" y="416719"/>
            <a:ext cx="1482329" cy="22479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Сара Тисдейл / Sara Teasdale Электронная книга (+ аудио) Реки, текущие к морю / Rivers to the Sea. Английский язык" id="354" name="Google Shape;354;g29db5204c9d_0_611"/>
          <p:cNvPicPr preferRelativeResize="0"/>
          <p:nvPr>
            <p:ph idx="1" type="body"/>
          </p:nvPr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388644" y="2713435"/>
            <a:ext cx="717000" cy="1175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Луиза Мэй Олкотт / Louisa May Alcott. Электронная книга (+ аудио). Маленькие женщины / Little Women. Английский язык" id="355" name="Google Shape;355;g29db5204c9d_0_6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54216" y="2713435"/>
            <a:ext cx="716757" cy="11751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Джейн Остин / Jane Austen Электронная книга (+ аудио). Гордость и предубеждение / Pride and Prejudice. Английский язык" id="356" name="Google Shape;356;g29db5204c9d_0_6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918597" y="416719"/>
            <a:ext cx="2208610" cy="3471863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g29db5204c9d_0_611"/>
          <p:cNvSpPr txBox="1"/>
          <p:nvPr>
            <p:ph type="title"/>
          </p:nvPr>
        </p:nvSpPr>
        <p:spPr>
          <a:xfrm>
            <a:off x="628650" y="4018606"/>
            <a:ext cx="78867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Calibri"/>
              <a:buNone/>
            </a:pPr>
            <a:r>
              <a:rPr lang="ru-RU" sz="3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Художественная литература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9db5204c9d_0_705"/>
          <p:cNvSpPr txBox="1"/>
          <p:nvPr>
            <p:ph type="title"/>
          </p:nvPr>
        </p:nvSpPr>
        <p:spPr>
          <a:xfrm>
            <a:off x="457200" y="4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Обучение созданию рассказов</a:t>
            </a:r>
            <a:endParaRPr sz="2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g29db5204c9d_0_705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ru-RU" sz="1400">
                <a:latin typeface="Arial"/>
                <a:ea typeface="Arial"/>
                <a:cs typeface="Arial"/>
                <a:sym typeface="Arial"/>
              </a:rPr>
              <a:t>Опора на картинки: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lang="ru-RU" sz="1400">
                <a:latin typeface="Arial"/>
                <a:ea typeface="Arial"/>
                <a:cs typeface="Arial"/>
                <a:sym typeface="Arial"/>
              </a:rPr>
              <a:t>Сюжетная картинка: say as much as you can about this picture. Опорные вопросы: WHo is in the picture? What is he/she doing? How are these people related to each other? e.t.c.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lang="ru-RU" sz="1400">
                <a:latin typeface="Arial"/>
                <a:ea typeface="Arial"/>
                <a:cs typeface="Arial"/>
                <a:sym typeface="Arial"/>
              </a:rPr>
              <a:t>Подборка картинок (вырезок из журнала, комиксов) + список слов на доске (love, friendship, anger, travel, marriage, adventure, secretive etc) - ученики придумывают рассказы, выбирая нужные картинки и слова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lang="ru-RU" sz="1400">
                <a:latin typeface="Arial"/>
                <a:ea typeface="Arial"/>
                <a:cs typeface="Arial"/>
                <a:sym typeface="Arial"/>
              </a:rPr>
              <a:t>Story cubes - абстрактные символы как опора для воображения 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9db5204c9d_0_710"/>
          <p:cNvSpPr txBox="1"/>
          <p:nvPr>
            <p:ph type="title"/>
          </p:nvPr>
        </p:nvSpPr>
        <p:spPr>
          <a:xfrm>
            <a:off x="457200" y="4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Обучение созданию рассказов</a:t>
            </a:r>
            <a:endParaRPr sz="2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g29db5204c9d_0_710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ru-RU" sz="1400"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0" name="Google Shape;370;g29db5204c9d_0_7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9525" y="725224"/>
            <a:ext cx="5727426" cy="405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9db5204c9d_0_0"/>
          <p:cNvSpPr txBox="1"/>
          <p:nvPr>
            <p:ph type="title"/>
          </p:nvPr>
        </p:nvSpPr>
        <p:spPr>
          <a:xfrm>
            <a:off x="457200" y="4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Две стороны storytelling</a:t>
            </a:r>
            <a:endParaRPr sz="2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g29db5204c9d_0_0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ru-RU" sz="1700">
                <a:latin typeface="Arial"/>
                <a:ea typeface="Arial"/>
                <a:cs typeface="Arial"/>
                <a:sym typeface="Arial"/>
              </a:rPr>
              <a:t>Обучение созданию рассказов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ru-RU" sz="1700">
                <a:latin typeface="Arial"/>
                <a:ea typeface="Arial"/>
                <a:cs typeface="Arial"/>
                <a:sym typeface="Arial"/>
              </a:rPr>
              <a:t>формирование коммуникативной компетенции;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ru-RU" sz="1700">
                <a:latin typeface="Arial"/>
                <a:ea typeface="Arial"/>
                <a:cs typeface="Arial"/>
                <a:sym typeface="Arial"/>
              </a:rPr>
              <a:t>возможность выразить себя;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ru-RU" sz="1700">
                <a:latin typeface="Arial"/>
                <a:ea typeface="Arial"/>
                <a:cs typeface="Arial"/>
                <a:sym typeface="Arial"/>
              </a:rPr>
              <a:t>возможность практического применения изучаемого языка;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ru-RU" sz="1700">
                <a:latin typeface="Arial"/>
                <a:ea typeface="Arial"/>
                <a:cs typeface="Arial"/>
                <a:sym typeface="Arial"/>
              </a:rPr>
              <a:t>обретение уверенности и мотивация.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9db5204c9d_0_722"/>
          <p:cNvSpPr txBox="1"/>
          <p:nvPr>
            <p:ph type="title"/>
          </p:nvPr>
        </p:nvSpPr>
        <p:spPr>
          <a:xfrm>
            <a:off x="2139525" y="40050"/>
            <a:ext cx="6501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ru-RU" sz="3759">
                <a:solidFill>
                  <a:schemeClr val="lt1"/>
                </a:solidFill>
              </a:rPr>
              <a:t>Расширяем словарный запас</a:t>
            </a:r>
            <a:endParaRPr sz="3759">
              <a:solidFill>
                <a:schemeClr val="lt1"/>
              </a:solidFill>
            </a:endParaRPr>
          </a:p>
        </p:txBody>
      </p:sp>
      <p:sp>
        <p:nvSpPr>
          <p:cNvPr id="376" name="Google Shape;376;g29db5204c9d_0_722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t/>
            </a:r>
            <a:endParaRPr/>
          </a:p>
        </p:txBody>
      </p:sp>
      <p:pic>
        <p:nvPicPr>
          <p:cNvPr id="377" name="Google Shape;377;g29db5204c9d_0_7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9525" y="791450"/>
            <a:ext cx="6463549" cy="3995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9db5204c9d_0_728"/>
          <p:cNvSpPr txBox="1"/>
          <p:nvPr>
            <p:ph type="title"/>
          </p:nvPr>
        </p:nvSpPr>
        <p:spPr>
          <a:xfrm>
            <a:off x="2139525" y="40050"/>
            <a:ext cx="6501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ru-RU" sz="3759">
                <a:solidFill>
                  <a:schemeClr val="lt1"/>
                </a:solidFill>
              </a:rPr>
              <a:t>Расширяем словарный запас</a:t>
            </a:r>
            <a:endParaRPr sz="3759">
              <a:solidFill>
                <a:schemeClr val="lt1"/>
              </a:solidFill>
            </a:endParaRPr>
          </a:p>
        </p:txBody>
      </p:sp>
      <p:sp>
        <p:nvSpPr>
          <p:cNvPr id="383" name="Google Shape;383;g29db5204c9d_0_728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t/>
            </a:r>
            <a:endParaRPr/>
          </a:p>
        </p:txBody>
      </p:sp>
      <p:pic>
        <p:nvPicPr>
          <p:cNvPr id="384" name="Google Shape;384;g29db5204c9d_0_7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6050" y="720175"/>
            <a:ext cx="5237325" cy="4056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9db5204c9d_0_828"/>
          <p:cNvSpPr txBox="1"/>
          <p:nvPr>
            <p:ph type="title"/>
          </p:nvPr>
        </p:nvSpPr>
        <p:spPr>
          <a:xfrm>
            <a:off x="2139525" y="40050"/>
            <a:ext cx="6501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ru-RU" sz="3759">
                <a:solidFill>
                  <a:schemeClr val="lt1"/>
                </a:solidFill>
              </a:rPr>
              <a:t>Опора на типичные ситуации</a:t>
            </a:r>
            <a:endParaRPr sz="3759">
              <a:solidFill>
                <a:schemeClr val="lt1"/>
              </a:solidFill>
            </a:endParaRPr>
          </a:p>
        </p:txBody>
      </p:sp>
      <p:sp>
        <p:nvSpPr>
          <p:cNvPr id="390" name="Google Shape;390;g29db5204c9d_0_828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540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ru-RU" sz="1800">
                <a:latin typeface="Arial"/>
                <a:ea typeface="Arial"/>
                <a:cs typeface="Arial"/>
                <a:sym typeface="Arial"/>
              </a:rPr>
              <a:t>Association game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rtl="0" algn="l">
              <a:spcBef>
                <a:spcPts val="640"/>
              </a:spcBef>
              <a:spcAft>
                <a:spcPts val="0"/>
              </a:spcAft>
              <a:buSzPts val="1800"/>
              <a:buChar char="•"/>
            </a:pPr>
            <a:r>
              <a:rPr lang="ru-RU" sz="1800">
                <a:latin typeface="Arial"/>
                <a:ea typeface="Arial"/>
                <a:cs typeface="Arial"/>
                <a:sym typeface="Arial"/>
              </a:rPr>
              <a:t>Описание ситуации и вопросы “ЧТо сделал бы ты… что сделал бы (герой книги/фильма) и т.д.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9db5204c9d_0_834"/>
          <p:cNvSpPr txBox="1"/>
          <p:nvPr>
            <p:ph type="title"/>
          </p:nvPr>
        </p:nvSpPr>
        <p:spPr>
          <a:xfrm>
            <a:off x="1946075" y="40050"/>
            <a:ext cx="6985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5319"/>
              <a:buFont typeface="Calibri"/>
              <a:buNone/>
            </a:pPr>
            <a:r>
              <a:rPr lang="ru-RU" sz="3759">
                <a:solidFill>
                  <a:schemeClr val="lt1"/>
                </a:solidFill>
              </a:rPr>
              <a:t>Опора на архетипы (для олимпиад)</a:t>
            </a:r>
            <a:endParaRPr sz="3759">
              <a:solidFill>
                <a:schemeClr val="lt1"/>
              </a:solidFill>
            </a:endParaRPr>
          </a:p>
        </p:txBody>
      </p:sp>
      <p:sp>
        <p:nvSpPr>
          <p:cNvPr id="396" name="Google Shape;396;g29db5204c9d_0_834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540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Char char="•"/>
            </a:pPr>
            <a:r>
              <a:rPr lang="ru-RU" sz="1800">
                <a:latin typeface="Arial"/>
                <a:ea typeface="Arial"/>
                <a:cs typeface="Arial"/>
                <a:sym typeface="Arial"/>
              </a:rPr>
              <a:t>Overcoming the Monster: the protagonist sets out to defeat a force that threatens his homeland or family.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Char char="•"/>
            </a:pPr>
            <a:r>
              <a:rPr lang="ru-RU" sz="1800">
                <a:latin typeface="Arial"/>
                <a:ea typeface="Arial"/>
                <a:cs typeface="Arial"/>
                <a:sym typeface="Arial"/>
              </a:rPr>
              <a:t>Rags to Riches: the poor protagonist acquires wealth, power and/or a mate, loses it and regains, growing as a person as a result.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Char char="•"/>
            </a:pPr>
            <a:r>
              <a:rPr lang="ru-RU" sz="1800">
                <a:latin typeface="Arial"/>
                <a:ea typeface="Arial"/>
                <a:cs typeface="Arial"/>
                <a:sym typeface="Arial"/>
              </a:rPr>
              <a:t>The Quest: the protagonist and companions set out to acquire an important object or to get to a location.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9db5204c9d_0_839"/>
          <p:cNvSpPr txBox="1"/>
          <p:nvPr>
            <p:ph type="title"/>
          </p:nvPr>
        </p:nvSpPr>
        <p:spPr>
          <a:xfrm>
            <a:off x="1946075" y="40050"/>
            <a:ext cx="6985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5319"/>
              <a:buFont typeface="Calibri"/>
              <a:buNone/>
            </a:pPr>
            <a:r>
              <a:rPr lang="ru-RU" sz="3759">
                <a:solidFill>
                  <a:schemeClr val="lt1"/>
                </a:solidFill>
              </a:rPr>
              <a:t>Опора на архетипы (для олимпиад)</a:t>
            </a:r>
            <a:endParaRPr sz="3759">
              <a:solidFill>
                <a:schemeClr val="lt1"/>
              </a:solidFill>
            </a:endParaRPr>
          </a:p>
        </p:txBody>
      </p:sp>
      <p:sp>
        <p:nvSpPr>
          <p:cNvPr id="402" name="Google Shape;402;g29db5204c9d_0_839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540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Char char="•"/>
            </a:pPr>
            <a:r>
              <a:rPr lang="ru-RU" sz="1800">
                <a:latin typeface="Arial"/>
                <a:ea typeface="Arial"/>
                <a:cs typeface="Arial"/>
                <a:sym typeface="Arial"/>
              </a:rPr>
              <a:t>Voyage and Return: the protagonist goes to a strange land and, after overcoming the threats, returns with experience.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Char char="•"/>
            </a:pPr>
            <a:r>
              <a:rPr lang="ru-RU" sz="1800">
                <a:latin typeface="Arial"/>
                <a:ea typeface="Arial"/>
                <a:cs typeface="Arial"/>
                <a:sym typeface="Arial"/>
              </a:rPr>
              <a:t>Comedy: a cheerful character triumphs over adverse circumstances, resulting in a happy ending.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Char char="•"/>
            </a:pPr>
            <a:r>
              <a:rPr lang="ru-RU" sz="1800">
                <a:latin typeface="Arial"/>
                <a:ea typeface="Arial"/>
                <a:cs typeface="Arial"/>
                <a:sym typeface="Arial"/>
              </a:rPr>
              <a:t>Tragedy: the protagonist’s faulty character or mistakes results in their undoing and the fall of a fundamentally good character.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Char char="•"/>
            </a:pPr>
            <a:r>
              <a:rPr lang="ru-RU" sz="1800">
                <a:latin typeface="Arial"/>
                <a:ea typeface="Arial"/>
                <a:cs typeface="Arial"/>
                <a:sym typeface="Arial"/>
              </a:rPr>
              <a:t>Rebirth: an event forces the main character to change and become a better person.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9db5204c9d_0_849"/>
          <p:cNvSpPr txBox="1"/>
          <p:nvPr>
            <p:ph type="title"/>
          </p:nvPr>
        </p:nvSpPr>
        <p:spPr>
          <a:xfrm>
            <a:off x="2159450" y="154475"/>
            <a:ext cx="65274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i="0" lang="ru-RU" sz="4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Story planning outline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g29db5204c9d_0_849"/>
          <p:cNvSpPr txBox="1"/>
          <p:nvPr>
            <p:ph idx="1" type="body"/>
          </p:nvPr>
        </p:nvSpPr>
        <p:spPr>
          <a:xfrm>
            <a:off x="457200" y="900113"/>
            <a:ext cx="8229600" cy="25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i="0" lang="ru-RU" sz="23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My main character is a…</a:t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indent="-28575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i="0" lang="ru-RU" sz="23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His objective is to…</a:t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indent="-28575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i="0" lang="ru-RU" sz="23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 is confronted by … who opposes him because …</a:t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indent="-28575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i="0" lang="ru-RU" sz="23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ending will be when…</a:t>
            </a:r>
            <a:endParaRPr sz="23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9db5204c9d_0_929"/>
          <p:cNvSpPr txBox="1"/>
          <p:nvPr>
            <p:ph type="title"/>
          </p:nvPr>
        </p:nvSpPr>
        <p:spPr>
          <a:xfrm>
            <a:off x="2159450" y="154475"/>
            <a:ext cx="65274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i="0" lang="ru-RU" sz="4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Story planning outline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g29db5204c9d_0_929"/>
          <p:cNvSpPr txBox="1"/>
          <p:nvPr>
            <p:ph idx="1" type="body"/>
          </p:nvPr>
        </p:nvSpPr>
        <p:spPr>
          <a:xfrm>
            <a:off x="457200" y="900113"/>
            <a:ext cx="8229600" cy="25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ru-RU" sz="2500">
                <a:latin typeface="Arial"/>
                <a:ea typeface="Arial"/>
                <a:cs typeface="Arial"/>
                <a:sym typeface="Arial"/>
              </a:rPr>
              <a:t>Part 1: the beginning. Readers get to know the character and some of the settings. The problem is presented.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-387350" lvl="0" marL="457200" rtl="0" algn="l">
              <a:spcBef>
                <a:spcPts val="640"/>
              </a:spcBef>
              <a:spcAft>
                <a:spcPts val="0"/>
              </a:spcAft>
              <a:buSzPts val="2500"/>
              <a:buChar char="•"/>
            </a:pPr>
            <a:r>
              <a:rPr lang="ru-RU" sz="2500">
                <a:latin typeface="Arial"/>
                <a:ea typeface="Arial"/>
                <a:cs typeface="Arial"/>
                <a:sym typeface="Arial"/>
              </a:rPr>
              <a:t>Part 2: the middle. The character tries to solve the problem. The confrontation ensues.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-387350" lvl="0" marL="457200" rtl="0" algn="l">
              <a:spcBef>
                <a:spcPts val="640"/>
              </a:spcBef>
              <a:spcAft>
                <a:spcPts val="0"/>
              </a:spcAft>
              <a:buSzPts val="2500"/>
              <a:buChar char="•"/>
            </a:pPr>
            <a:r>
              <a:rPr lang="ru-RU" sz="2500">
                <a:latin typeface="Arial"/>
                <a:ea typeface="Arial"/>
                <a:cs typeface="Arial"/>
                <a:sym typeface="Arial"/>
              </a:rPr>
              <a:t>Part 3: the ending. Readers learn about the resolution of the story.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9db5204c9d_0_1014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g29db5204c9d_0_1014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ru-RU"/>
              <a:t>Продолжение - в декабрьских вебинарах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767fa0e7a2_0_36"/>
          <p:cNvSpPr txBox="1"/>
          <p:nvPr>
            <p:ph type="title"/>
          </p:nvPr>
        </p:nvSpPr>
        <p:spPr>
          <a:xfrm>
            <a:off x="1856400" y="118250"/>
            <a:ext cx="6830400" cy="6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1282"/>
              <a:buNone/>
            </a:pPr>
            <a:r>
              <a:rPr lang="ru-RU" sz="3900">
                <a:solidFill>
                  <a:schemeClr val="lt1"/>
                </a:solidFill>
              </a:rPr>
              <a:t>Где найти эти материалы</a:t>
            </a:r>
            <a:endParaRPr sz="3900">
              <a:solidFill>
                <a:schemeClr val="lt1"/>
              </a:solidFill>
            </a:endParaRPr>
          </a:p>
        </p:txBody>
      </p:sp>
      <p:sp>
        <p:nvSpPr>
          <p:cNvPr id="426" name="Google Shape;426;g2767fa0e7a2_0_36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60810"/>
              <a:buNone/>
            </a:pPr>
            <a:r>
              <a:rPr lang="ru-RU" u="sng">
                <a:solidFill>
                  <a:schemeClr val="hlink"/>
                </a:solidFill>
                <a:hlinkClick r:id="rId3"/>
              </a:rPr>
              <a:t>www.englishteachers.ru/shop</a:t>
            </a:r>
            <a:r>
              <a:rPr lang="ru-RU"/>
              <a:t> - магазин издательства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60810"/>
              <a:buNone/>
            </a:pPr>
            <a:r>
              <a:rPr lang="ru-RU"/>
              <a:t>titul.online - онлайн-подписка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60810"/>
              <a:buNone/>
            </a:pPr>
            <a:r>
              <a:rPr lang="ru-RU" u="sng">
                <a:solidFill>
                  <a:schemeClr val="hlink"/>
                </a:solidFill>
                <a:hlinkClick r:id="rId4"/>
              </a:rPr>
              <a:t>https://www.ozon.ru/seller/izdatelstvo-titul-6954/knigi-16500/</a:t>
            </a:r>
            <a:r>
              <a:rPr lang="ru-RU"/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60810"/>
              <a:buNone/>
            </a:pPr>
            <a:r>
              <a:rPr lang="ru-RU" u="sng">
                <a:solidFill>
                  <a:schemeClr val="hlink"/>
                </a:solidFill>
                <a:hlinkClick r:id="rId5"/>
              </a:rPr>
              <a:t>https://www.wildberries.ru/brands/izdatelstvo-titul</a:t>
            </a:r>
            <a:r>
              <a:rPr lang="ru-RU"/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60810"/>
              <a:buNone/>
            </a:pPr>
            <a:r>
              <a:rPr lang="ru-RU"/>
              <a:t>в книжных магазинах 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" name="Google Shape;431;p21"/>
          <p:cNvGrpSpPr/>
          <p:nvPr/>
        </p:nvGrpSpPr>
        <p:grpSpPr>
          <a:xfrm>
            <a:off x="3143240" y="4000510"/>
            <a:ext cx="2571768" cy="542095"/>
            <a:chOff x="3071802" y="4000510"/>
            <a:chExt cx="2715540" cy="572400"/>
          </a:xfrm>
        </p:grpSpPr>
        <p:pic>
          <p:nvPicPr>
            <p:cNvPr descr="Group 39883(1).png" id="432" name="Google Shape;432;p21">
              <a:hlinkClick r:id="rId3"/>
            </p:cNvPr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71802" y="4000510"/>
              <a:ext cx="571504" cy="5715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oup 39887.png" id="433" name="Google Shape;433;p21">
              <a:hlinkClick r:id="rId5"/>
            </p:cNvPr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214942" y="4000510"/>
              <a:ext cx="572400" cy="57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oup 39886.png" id="434" name="Google Shape;434;p21">
              <a:hlinkClick r:id="rId7"/>
            </p:cNvPr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500562" y="4000510"/>
              <a:ext cx="572400" cy="57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oup 39890.png" id="435" name="Google Shape;435;p21">
              <a:hlinkClick r:id="rId9"/>
            </p:cNvPr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786182" y="4000510"/>
              <a:ext cx="572400" cy="572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6" name="Google Shape;436;p21"/>
          <p:cNvSpPr/>
          <p:nvPr/>
        </p:nvSpPr>
        <p:spPr>
          <a:xfrm>
            <a:off x="3050055" y="3248707"/>
            <a:ext cx="270426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rgbClr val="CE4A1F"/>
                </a:solidFill>
                <a:latin typeface="Roboto Black"/>
                <a:ea typeface="Roboto Black"/>
                <a:cs typeface="Roboto Black"/>
                <a:sym typeface="Roboto Black"/>
              </a:rPr>
              <a:t>Наши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rgbClr val="CE4A1F"/>
                </a:solidFill>
                <a:latin typeface="Roboto Black"/>
                <a:ea typeface="Roboto Black"/>
                <a:cs typeface="Roboto Black"/>
                <a:sym typeface="Roboto Black"/>
              </a:rPr>
              <a:t>социальные сети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7" name="Google Shape;437;p21"/>
          <p:cNvGrpSpPr/>
          <p:nvPr/>
        </p:nvGrpSpPr>
        <p:grpSpPr>
          <a:xfrm>
            <a:off x="785786" y="1500180"/>
            <a:ext cx="7572428" cy="1416787"/>
            <a:chOff x="785786" y="1500180"/>
            <a:chExt cx="7572428" cy="1416787"/>
          </a:xfrm>
        </p:grpSpPr>
        <p:grpSp>
          <p:nvGrpSpPr>
            <p:cNvPr id="438" name="Google Shape;438;p21"/>
            <p:cNvGrpSpPr/>
            <p:nvPr/>
          </p:nvGrpSpPr>
          <p:grpSpPr>
            <a:xfrm>
              <a:off x="785786" y="1500180"/>
              <a:ext cx="7572428" cy="500066"/>
              <a:chOff x="714348" y="1214428"/>
              <a:chExt cx="7572428" cy="500066"/>
            </a:xfrm>
          </p:grpSpPr>
          <p:pic>
            <p:nvPicPr>
              <p:cNvPr descr="логошвц 1.png" id="439" name="Google Shape;439;p21">
                <a:hlinkClick r:id="rId11"/>
              </p:cNvPr>
              <p:cNvPicPr preferRelativeResize="0"/>
              <p:nvPr/>
            </p:nvPicPr>
            <p:blipFill rotWithShape="1">
              <a:blip r:embed="rId12">
                <a:alphaModFix/>
              </a:blip>
              <a:srcRect b="0" l="0" r="0" t="0"/>
              <a:stretch/>
            </p:blipFill>
            <p:spPr>
              <a:xfrm>
                <a:off x="6107789" y="1214428"/>
                <a:ext cx="2178987" cy="486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Group.png" id="440" name="Google Shape;440;p21">
                <a:hlinkClick r:id="rId13"/>
              </p:cNvPr>
              <p:cNvPicPr preferRelativeResize="0"/>
              <p:nvPr/>
            </p:nvPicPr>
            <p:blipFill rotWithShape="1">
              <a:blip r:embed="rId14">
                <a:alphaModFix/>
              </a:blip>
              <a:srcRect b="0" l="0" r="0" t="0"/>
              <a:stretch/>
            </p:blipFill>
            <p:spPr>
              <a:xfrm>
                <a:off x="3357554" y="1229477"/>
                <a:ext cx="2178000" cy="4850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logo1вебинары 1.png" id="441" name="Google Shape;441;p21">
                <a:hlinkClick r:id="rId15"/>
              </p:cNvPr>
              <p:cNvPicPr preferRelativeResize="0"/>
              <p:nvPr/>
            </p:nvPicPr>
            <p:blipFill rotWithShape="1">
              <a:blip r:embed="rId16">
                <a:alphaModFix/>
              </a:blip>
              <a:srcRect b="0" l="0" r="0" t="0"/>
              <a:stretch/>
            </p:blipFill>
            <p:spPr>
              <a:xfrm>
                <a:off x="714348" y="1214428"/>
                <a:ext cx="2178000" cy="48754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42" name="Google Shape;442;p21"/>
            <p:cNvGrpSpPr/>
            <p:nvPr/>
          </p:nvGrpSpPr>
          <p:grpSpPr>
            <a:xfrm>
              <a:off x="2125678" y="2428874"/>
              <a:ext cx="4892644" cy="488093"/>
              <a:chOff x="2214546" y="2214560"/>
              <a:chExt cx="4892644" cy="488093"/>
            </a:xfrm>
          </p:grpSpPr>
          <p:pic>
            <p:nvPicPr>
              <p:cNvPr descr="logo 3.png" id="443" name="Google Shape;443;p21">
                <a:hlinkClick r:id="rId17"/>
              </p:cNvPr>
              <p:cNvPicPr preferRelativeResize="0"/>
              <p:nvPr/>
            </p:nvPicPr>
            <p:blipFill rotWithShape="1">
              <a:blip r:embed="rId18">
                <a:alphaModFix/>
              </a:blip>
              <a:srcRect b="0" l="0" r="0" t="0"/>
              <a:stretch/>
            </p:blipFill>
            <p:spPr>
              <a:xfrm>
                <a:off x="4929190" y="2214560"/>
                <a:ext cx="2178000" cy="48809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logo 2.png" id="444" name="Google Shape;444;p21">
                <a:hlinkClick r:id="rId19"/>
              </p:cNvPr>
              <p:cNvPicPr preferRelativeResize="0"/>
              <p:nvPr/>
            </p:nvPicPr>
            <p:blipFill rotWithShape="1">
              <a:blip r:embed="rId20">
                <a:alphaModFix/>
              </a:blip>
              <a:srcRect b="0" l="0" r="0" t="0"/>
              <a:stretch/>
            </p:blipFill>
            <p:spPr>
              <a:xfrm>
                <a:off x="2214546" y="2214560"/>
                <a:ext cx="2178000" cy="48706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445" name="Google Shape;445;p21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9db5204c9d_0_10"/>
          <p:cNvSpPr txBox="1"/>
          <p:nvPr>
            <p:ph type="title"/>
          </p:nvPr>
        </p:nvSpPr>
        <p:spPr>
          <a:xfrm>
            <a:off x="2058375" y="205975"/>
            <a:ext cx="66285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ru-RU" sz="2560">
                <a:solidFill>
                  <a:schemeClr val="lt1"/>
                </a:solidFill>
              </a:rPr>
              <a:t>«Как научиться читать по-английски»</a:t>
            </a:r>
            <a:endParaRPr sz="2560">
              <a:solidFill>
                <a:schemeClr val="lt1"/>
              </a:solidFill>
            </a:endParaRPr>
          </a:p>
        </p:txBody>
      </p:sp>
      <p:pic>
        <p:nvPicPr>
          <p:cNvPr descr="583.jpg" id="186" name="Google Shape;186;g29db5204c9d_0_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1600" y="1069383"/>
            <a:ext cx="2464500" cy="339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29db5204c9d_0_10"/>
          <p:cNvSpPr txBox="1"/>
          <p:nvPr>
            <p:ph idx="2" type="body"/>
          </p:nvPr>
        </p:nvSpPr>
        <p:spPr>
          <a:xfrm>
            <a:off x="3851920" y="1063229"/>
            <a:ext cx="4834800" cy="35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55000"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/>
              <a:t>Авторская система обучения;</a:t>
            </a:r>
            <a:endParaRPr/>
          </a:p>
          <a:p>
            <a:pPr indent="-342900" lvl="0" marL="342900" rtl="0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/>
              <a:t>Подробные объяснения правил чтения, которые закрепляются в упражнениях, помогающих не только усвоить правила чтения, но и запомнить новые слова и расширить словарный запас. </a:t>
            </a:r>
            <a:endParaRPr/>
          </a:p>
          <a:p>
            <a:pPr indent="-342900" lvl="0" marL="342900" rtl="0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/>
              <a:t>На каждом занятии дети также открывают для себя удивительный мир Великобритании, знакомясь с ее культурой, традициями, бытом.</a:t>
            </a:r>
            <a:endParaRPr/>
          </a:p>
          <a:p>
            <a:pPr indent="-342900" lvl="0" marL="342900" rtl="0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/>
              <a:t>Аудиоприложение, которое можно скачать по QR-коду с обложки книги или по ссылке: </a:t>
            </a:r>
            <a:r>
              <a:rPr lang="ru-RU" u="sng">
                <a:solidFill>
                  <a:schemeClr val="hlink"/>
                </a:solidFill>
                <a:hlinkClick r:id="rId4"/>
              </a:rPr>
              <a:t>http://audio.neteducom.com/books/47/</a:t>
            </a:r>
            <a:r>
              <a:rPr lang="ru-RU"/>
              <a:t>, содержит образцы произношения звуков, слов, словосочетаний, предложений, текстов, ответы к заданиям для самопроверки, а также стихи и песни.</a:t>
            </a:r>
            <a:endParaRPr/>
          </a:p>
          <a:p>
            <a:pPr indent="-342900" lvl="0" marL="342900" rtl="0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/>
              <a:t>Авторы: М. Ю. Кауфман, К.И. Кауфман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9db5204c9d_0_16"/>
          <p:cNvSpPr txBox="1"/>
          <p:nvPr>
            <p:ph type="title"/>
          </p:nvPr>
        </p:nvSpPr>
        <p:spPr>
          <a:xfrm>
            <a:off x="395536" y="205979"/>
            <a:ext cx="8496900" cy="5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ru-RU" sz="2560">
                <a:solidFill>
                  <a:schemeClr val="lt1"/>
                </a:solidFill>
              </a:rPr>
              <a:t>«Как научиться читать по-английски»</a:t>
            </a:r>
            <a:endParaRPr sz="2560">
              <a:solidFill>
                <a:schemeClr val="lt1"/>
              </a:solidFill>
            </a:endParaRPr>
          </a:p>
        </p:txBody>
      </p:sp>
      <p:pic>
        <p:nvPicPr>
          <p:cNvPr id="193" name="Google Shape;193;g29db5204c9d_0_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584" y="771616"/>
            <a:ext cx="3024300" cy="41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29db5204c9d_0_16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4008" y="765417"/>
            <a:ext cx="3031200" cy="410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9db5204c9d_0_85"/>
          <p:cNvSpPr txBox="1"/>
          <p:nvPr>
            <p:ph type="title"/>
          </p:nvPr>
        </p:nvSpPr>
        <p:spPr>
          <a:xfrm>
            <a:off x="2339125" y="205975"/>
            <a:ext cx="6553200" cy="5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ru-RU" sz="2460">
                <a:solidFill>
                  <a:schemeClr val="lt1"/>
                </a:solidFill>
              </a:rPr>
              <a:t>«Happy English.ru» - от рассказа к деятельности</a:t>
            </a:r>
            <a:endParaRPr sz="2460">
              <a:solidFill>
                <a:schemeClr val="lt1"/>
              </a:solidFill>
            </a:endParaRPr>
          </a:p>
        </p:txBody>
      </p:sp>
      <p:pic>
        <p:nvPicPr>
          <p:cNvPr id="200" name="Google Shape;200;g29db5204c9d_0_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475" y="683579"/>
            <a:ext cx="2973240" cy="4049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29db5204c9d_0_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0715" y="683579"/>
            <a:ext cx="2913402" cy="4049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9db5204c9d_0_816"/>
          <p:cNvSpPr txBox="1"/>
          <p:nvPr>
            <p:ph type="title"/>
          </p:nvPr>
        </p:nvSpPr>
        <p:spPr>
          <a:xfrm>
            <a:off x="457200" y="205977"/>
            <a:ext cx="82296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ru-RU" sz="2460">
                <a:solidFill>
                  <a:schemeClr val="lt1"/>
                </a:solidFill>
              </a:rPr>
              <a:t>Какие тексты выбирать?</a:t>
            </a:r>
            <a:endParaRPr sz="2460">
              <a:solidFill>
                <a:schemeClr val="lt1"/>
              </a:solidFill>
            </a:endParaRPr>
          </a:p>
        </p:txBody>
      </p:sp>
      <p:sp>
        <p:nvSpPr>
          <p:cNvPr id="207" name="Google Shape;207;g29db5204c9d_0_816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9400" lvl="0" marL="457200" rtl="0" algn="l">
              <a:spcBef>
                <a:spcPts val="360"/>
              </a:spcBef>
              <a:spcAft>
                <a:spcPts val="0"/>
              </a:spcAft>
              <a:buSzPts val="800"/>
              <a:buChar char="•"/>
            </a:pPr>
            <a:r>
              <a:rPr lang="ru-RU" sz="2200">
                <a:latin typeface="Arial"/>
                <a:ea typeface="Arial"/>
                <a:cs typeface="Arial"/>
                <a:sym typeface="Arial"/>
              </a:rPr>
              <a:t>Высокая повторяемость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•"/>
            </a:pPr>
            <a:r>
              <a:rPr lang="ru-RU" sz="2200">
                <a:latin typeface="Arial"/>
                <a:ea typeface="Arial"/>
                <a:cs typeface="Arial"/>
                <a:sym typeface="Arial"/>
              </a:rPr>
              <a:t>Доступность языка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•"/>
            </a:pPr>
            <a:r>
              <a:rPr lang="ru-RU" sz="2200">
                <a:latin typeface="Arial"/>
                <a:ea typeface="Arial"/>
                <a:cs typeface="Arial"/>
                <a:sym typeface="Arial"/>
              </a:rPr>
              <a:t>Доступность идей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ru-RU" sz="2200">
                <a:latin typeface="Arial"/>
                <a:ea typeface="Arial"/>
                <a:cs typeface="Arial"/>
                <a:sym typeface="Arial"/>
              </a:rPr>
              <a:t>Ритм и/или рифма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9db5204c9d_0_483"/>
          <p:cNvSpPr txBox="1"/>
          <p:nvPr>
            <p:ph type="title"/>
          </p:nvPr>
        </p:nvSpPr>
        <p:spPr>
          <a:xfrm>
            <a:off x="2125750" y="205975"/>
            <a:ext cx="6561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ru-RU">
                <a:solidFill>
                  <a:schemeClr val="lt1"/>
                </a:solidFill>
              </a:rPr>
              <a:t>Английский в стихах 2-4 классы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3" name="Google Shape;213;g29db5204c9d_0_483"/>
          <p:cNvSpPr txBox="1"/>
          <p:nvPr>
            <p:ph idx="1" type="body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ru-RU" sz="1800"/>
              <a:t>Тематика школьной программы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ru-RU" sz="1800"/>
              <a:t>Упражнения на понимание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ru-RU" sz="1800"/>
              <a:t>Отработка лексики и грамматики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ru-RU" sz="1800"/>
              <a:t>Опоры для развития памяти</a:t>
            </a:r>
            <a:endParaRPr/>
          </a:p>
        </p:txBody>
      </p:sp>
      <p:pic>
        <p:nvPicPr>
          <p:cNvPr descr="Кауфман М. Ю. и др. Учебное пособие. Английский в стихах в школе и дома. QR-код для аудио. Английский язык" id="214" name="Google Shape;214;g29db5204c9d_0_4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7004" y="1200151"/>
            <a:ext cx="2460992" cy="3394473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9db5204c9d_0_489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20" name="Google Shape;220;g29db5204c9d_0_48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2075" y="584045"/>
            <a:ext cx="3181800" cy="42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29db5204c9d_0_489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23875" y="615850"/>
            <a:ext cx="3077400" cy="417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Ирина Хитрова</dc:creator>
</cp:coreProperties>
</file>