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</p:sldMasterIdLst>
  <p:notesMasterIdLst>
    <p:notesMasterId r:id="rId44"/>
  </p:notesMasterIdLst>
  <p:sldIdLst>
    <p:sldId id="256" r:id="rId3"/>
    <p:sldId id="347" r:id="rId4"/>
    <p:sldId id="348" r:id="rId5"/>
    <p:sldId id="349" r:id="rId6"/>
    <p:sldId id="375" r:id="rId7"/>
    <p:sldId id="373" r:id="rId8"/>
    <p:sldId id="387" r:id="rId9"/>
    <p:sldId id="406" r:id="rId10"/>
    <p:sldId id="374" r:id="rId11"/>
    <p:sldId id="407" r:id="rId12"/>
    <p:sldId id="408" r:id="rId13"/>
    <p:sldId id="376" r:id="rId14"/>
    <p:sldId id="409" r:id="rId15"/>
    <p:sldId id="412" r:id="rId16"/>
    <p:sldId id="377" r:id="rId17"/>
    <p:sldId id="413" r:id="rId18"/>
    <p:sldId id="414" r:id="rId19"/>
    <p:sldId id="415" r:id="rId20"/>
    <p:sldId id="371" r:id="rId21"/>
    <p:sldId id="417" r:id="rId22"/>
    <p:sldId id="416" r:id="rId23"/>
    <p:sldId id="418" r:id="rId24"/>
    <p:sldId id="400" r:id="rId25"/>
    <p:sldId id="419" r:id="rId26"/>
    <p:sldId id="410" r:id="rId27"/>
    <p:sldId id="411" r:id="rId28"/>
    <p:sldId id="420" r:id="rId29"/>
    <p:sldId id="399" r:id="rId30"/>
    <p:sldId id="421" r:id="rId31"/>
    <p:sldId id="379" r:id="rId32"/>
    <p:sldId id="401" r:id="rId33"/>
    <p:sldId id="402" r:id="rId34"/>
    <p:sldId id="391" r:id="rId35"/>
    <p:sldId id="390" r:id="rId36"/>
    <p:sldId id="388" r:id="rId37"/>
    <p:sldId id="389" r:id="rId38"/>
    <p:sldId id="405" r:id="rId39"/>
    <p:sldId id="403" r:id="rId40"/>
    <p:sldId id="393" r:id="rId41"/>
    <p:sldId id="392" r:id="rId42"/>
    <p:sldId id="333" r:id="rId43"/>
  </p:sldIdLst>
  <p:sldSz cx="24384000" cy="13716000"/>
  <p:notesSz cx="6858000" cy="9144000"/>
  <p:defaultTextStyle>
    <a:defPPr marL="0" marR="0" indent="0" algn="l" defTabSz="9142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566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133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697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266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2825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384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599951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517" algn="ctr" defTabSz="8214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9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7" autoAdjust="0"/>
  </p:normalViewPr>
  <p:slideViewPr>
    <p:cSldViewPr snapToGrid="0">
      <p:cViewPr>
        <p:scale>
          <a:sx n="32" d="100"/>
          <a:sy n="32" d="100"/>
        </p:scale>
        <p:origin x="-1020" y="-74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435-40A3-BCB9-AD8787D63F82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F33-4A77-8154-7602D742F990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ECF-4701-9473-0DC1B5A703C1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460224"/>
        <c:axId val="105874560"/>
      </c:areaChart>
      <c:catAx>
        <c:axId val="6546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05874560"/>
        <c:crosses val="autoZero"/>
        <c:auto val="1"/>
        <c:lblAlgn val="ctr"/>
        <c:lblOffset val="100"/>
        <c:noMultiLvlLbl val="1"/>
      </c:catAx>
      <c:valAx>
        <c:axId val="1058745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6546022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4602499999999998E-2"/>
          <c:y val="8.9979500000000004E-2"/>
          <c:w val="0.92671899999999996"/>
          <c:h val="0.7670169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70080"/>
        <c:axId val="105876288"/>
      </c:areaChart>
      <c:catAx>
        <c:axId val="66670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05876288"/>
        <c:crosses val="autoZero"/>
        <c:auto val="1"/>
        <c:lblAlgn val="ctr"/>
        <c:lblOffset val="100"/>
        <c:noMultiLvlLbl val="1"/>
      </c:catAx>
      <c:valAx>
        <c:axId val="1058762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66670080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5CF-4E74-B549-F01C568C08BA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F08-40A5-81A1-ACAF48DD24E9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82A-451F-9207-035CA1959205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2754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66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33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697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266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25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384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951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517" defTabSz="457133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5 класса остался П. 10 Труд и творчество</a:t>
            </a:r>
            <a:r>
              <a:rPr lang="ru-RU" baseline="0" dirty="0" smtClean="0"/>
              <a:t> и</a:t>
            </a:r>
            <a:r>
              <a:rPr lang="ru-RU" dirty="0" smtClean="0"/>
              <a:t> П. 4 Семейное хозяйство. Но в 7 классе тема</a:t>
            </a:r>
            <a:r>
              <a:rPr lang="ru-RU" baseline="0" dirty="0" smtClean="0"/>
              <a:t> «Домашнее хозяйство».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95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6/7</a:t>
            </a:r>
            <a:r>
              <a:rPr lang="en-US" baseline="0" dirty="0" smtClean="0"/>
              <a:t> </a:t>
            </a:r>
            <a:r>
              <a:rPr lang="ru-RU" baseline="0" dirty="0" smtClean="0"/>
              <a:t>Образование в жизни человека / Образование и самообразование.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43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04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Методический аппарат / дидактический аппарат.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34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53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78143" y="-84878"/>
            <a:ext cx="12613336" cy="1406941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9753" y="4311867"/>
            <a:ext cx="9213336" cy="309221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6741339" y="1841353"/>
            <a:ext cx="10829887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89051" y="3503043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3809" y="-11908"/>
            <a:ext cx="24376413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Прямоугольник"/>
          <p:cNvSpPr/>
          <p:nvPr/>
        </p:nvSpPr>
        <p:spPr>
          <a:xfrm>
            <a:off x="3869" y="1307339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Прямоугольник"/>
          <p:cNvSpPr/>
          <p:nvPr/>
        </p:nvSpPr>
        <p:spPr>
          <a:xfrm>
            <a:off x="4799350" y="5274806"/>
            <a:ext cx="14785331" cy="63494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6113364" y="5299485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9470927" y="5314369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12828490" y="5299485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16186052" y="5299485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6920136" y="6506022"/>
            <a:ext cx="399605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10277699" y="6506022"/>
            <a:ext cx="399605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5781249" y="7634740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13635262" y="6506022"/>
            <a:ext cx="399605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16992822" y="6506022"/>
            <a:ext cx="399605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9138809" y="7634740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12496377" y="7634740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15853937" y="7634740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780235" y="10946937"/>
            <a:ext cx="13707013" cy="4674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2491" y="-30225"/>
            <a:ext cx="24379019" cy="1375100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4815334" y="4935406"/>
            <a:ext cx="14753333" cy="5156636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6777059" y="1246041"/>
            <a:ext cx="10829887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224768" y="2907743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4799350" y="4435584"/>
            <a:ext cx="14785331" cy="63494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6113364" y="4460263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9470927" y="4475145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12828490" y="4460263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16186052" y="4460263"/>
            <a:ext cx="2013181" cy="62132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6920136" y="5702531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10277699" y="5702531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5781249" y="6795516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13635262" y="5702531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16992822" y="5702531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9138809" y="6795516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12496377" y="6795516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15853937" y="6795516"/>
            <a:ext cx="2677384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4799350" y="11001145"/>
            <a:ext cx="14785331" cy="103682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7264720" y="1553661"/>
            <a:ext cx="9783125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89051" y="3215349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17055" y="-11908"/>
            <a:ext cx="2434668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Прямоугольник"/>
          <p:cNvSpPr/>
          <p:nvPr/>
        </p:nvSpPr>
        <p:spPr>
          <a:xfrm>
            <a:off x="-3428" y="13073398"/>
            <a:ext cx="24390856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5176567" y="6058395"/>
            <a:ext cx="6543219" cy="166007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5379414" y="4708107"/>
            <a:ext cx="1076325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5717124" y="4736145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12653686" y="6058395"/>
            <a:ext cx="6543219" cy="166007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12791054" y="4726283"/>
            <a:ext cx="1076325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13128764" y="4736461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5187107" y="10045881"/>
            <a:ext cx="6543221" cy="166007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5389971" y="8695593"/>
            <a:ext cx="1076325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5727684" y="8705771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12664249" y="10045881"/>
            <a:ext cx="6543219" cy="166007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12801611" y="8713754"/>
            <a:ext cx="1076325" cy="894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13139324" y="8723945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8652323" y="2881733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16408" y="-1190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Прямоугольник"/>
          <p:cNvSpPr/>
          <p:nvPr/>
        </p:nvSpPr>
        <p:spPr>
          <a:xfrm>
            <a:off x="-11136" y="13073398"/>
            <a:ext cx="24406272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8603661" y="3985915"/>
            <a:ext cx="8165168" cy="125226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8758902" y="1684059"/>
            <a:ext cx="1076325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9096612" y="1712089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4858137" y="1542677"/>
            <a:ext cx="3299629" cy="329963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5452112" y="7211025"/>
          <a:ext cx="13775099" cy="28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6446491" y="10852186"/>
            <a:ext cx="11736901" cy="109837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16028411" y="6031399"/>
            <a:ext cx="2383808" cy="2383810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16175167" y="6635220"/>
            <a:ext cx="2090333" cy="117614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52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17352164" y="6068097"/>
            <a:ext cx="951474" cy="548419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11535953" y="6658996"/>
            <a:ext cx="4369256" cy="1021432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3710" y="-11908"/>
            <a:ext cx="24376581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Прямоугольник"/>
          <p:cNvSpPr/>
          <p:nvPr/>
        </p:nvSpPr>
        <p:spPr>
          <a:xfrm>
            <a:off x="-14262" y="13073398"/>
            <a:ext cx="24412523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4812014" y="5305167"/>
            <a:ext cx="6543219" cy="166007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4949384" y="3973045"/>
            <a:ext cx="1076325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5287095" y="3983227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7229000" y="1460849"/>
            <a:ext cx="9783125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153331" y="3122543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13440129" y="7010787"/>
            <a:ext cx="1174968" cy="1915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5" tIns="53575" rIns="53575" bIns="53575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6" name="Фигура"/>
          <p:cNvSpPr/>
          <p:nvPr/>
        </p:nvSpPr>
        <p:spPr>
          <a:xfrm>
            <a:off x="15071384" y="5217838"/>
            <a:ext cx="1306699" cy="1174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5" tIns="53575" rIns="53575" bIns="53575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7" name="Фигура"/>
          <p:cNvSpPr/>
          <p:nvPr/>
        </p:nvSpPr>
        <p:spPr>
          <a:xfrm>
            <a:off x="15028227" y="6315902"/>
            <a:ext cx="1722469" cy="2033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5" tIns="53575" rIns="53575" bIns="53575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8" name="Фигура"/>
          <p:cNvSpPr/>
          <p:nvPr/>
        </p:nvSpPr>
        <p:spPr>
          <a:xfrm>
            <a:off x="12041900" y="5174946"/>
            <a:ext cx="3339032" cy="1986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5" tIns="53575" rIns="53575" bIns="53575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9" name="Фигура"/>
          <p:cNvSpPr/>
          <p:nvPr/>
        </p:nvSpPr>
        <p:spPr>
          <a:xfrm>
            <a:off x="18213069" y="7431136"/>
            <a:ext cx="1085456" cy="1160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5" tIns="53575" rIns="53575" bIns="53575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80" name="Фигура"/>
          <p:cNvSpPr/>
          <p:nvPr/>
        </p:nvSpPr>
        <p:spPr>
          <a:xfrm>
            <a:off x="16046697" y="5217851"/>
            <a:ext cx="3066872" cy="2422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5" tIns="53575" rIns="53575" bIns="53575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81" name="Линия"/>
          <p:cNvSpPr/>
          <p:nvPr/>
        </p:nvSpPr>
        <p:spPr>
          <a:xfrm>
            <a:off x="4897513" y="8665465"/>
            <a:ext cx="8429069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2" name="Линия"/>
          <p:cNvSpPr/>
          <p:nvPr/>
        </p:nvSpPr>
        <p:spPr>
          <a:xfrm>
            <a:off x="4897516" y="8665465"/>
            <a:ext cx="1595107" cy="2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3" name="Кружок"/>
          <p:cNvSpPr/>
          <p:nvPr/>
        </p:nvSpPr>
        <p:spPr>
          <a:xfrm>
            <a:off x="5984222" y="8577271"/>
            <a:ext cx="176389" cy="176390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Линия"/>
          <p:cNvSpPr/>
          <p:nvPr/>
        </p:nvSpPr>
        <p:spPr>
          <a:xfrm>
            <a:off x="4897513" y="9612979"/>
            <a:ext cx="8429069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5" name="Линия"/>
          <p:cNvSpPr/>
          <p:nvPr/>
        </p:nvSpPr>
        <p:spPr>
          <a:xfrm>
            <a:off x="4897499" y="9612979"/>
            <a:ext cx="3258453" cy="2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6" name="Кружок"/>
          <p:cNvSpPr/>
          <p:nvPr/>
        </p:nvSpPr>
        <p:spPr>
          <a:xfrm>
            <a:off x="7793971" y="9524785"/>
            <a:ext cx="176389" cy="176390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4842758" y="11178084"/>
            <a:ext cx="8288517" cy="66748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4897513" y="10630829"/>
            <a:ext cx="8429069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9" name="Линия"/>
          <p:cNvSpPr/>
          <p:nvPr/>
        </p:nvSpPr>
        <p:spPr>
          <a:xfrm>
            <a:off x="4897499" y="10630829"/>
            <a:ext cx="5388629" cy="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90" name="Кружок"/>
          <p:cNvSpPr/>
          <p:nvPr/>
        </p:nvSpPr>
        <p:spPr>
          <a:xfrm>
            <a:off x="9865659" y="10542635"/>
            <a:ext cx="176389" cy="17639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4872537" y="8711569"/>
            <a:ext cx="8479021" cy="4058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5598816" y="7967233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9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4872537" y="9675865"/>
            <a:ext cx="8479021" cy="4058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7408565" y="8899025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9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4872537" y="10694265"/>
            <a:ext cx="8479021" cy="4058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9480253" y="9937019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9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13013501" y="5730797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15689659" y="6730917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12739704" y="5119693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9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15415861" y="6126265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9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16785035" y="5599697"/>
            <a:ext cx="399605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16511237" y="4978067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9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14111931" y="9907319"/>
            <a:ext cx="5388629" cy="157543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16310" y="-11905"/>
            <a:ext cx="24416619" cy="13739814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5223897" y="4806055"/>
            <a:ext cx="4125000" cy="194056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4345273" y="7388867"/>
            <a:ext cx="15693464" cy="5191982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5647496" y="7565366"/>
            <a:ext cx="4283408" cy="285219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5655265" y="10375674"/>
            <a:ext cx="4125000" cy="162159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10129505" y="4806055"/>
            <a:ext cx="4125000" cy="194056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10453480" y="7565366"/>
            <a:ext cx="4283408" cy="285219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10479113" y="10375674"/>
            <a:ext cx="4125000" cy="162159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9810752" y="4564162"/>
            <a:ext cx="0" cy="242432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20" name="Линия"/>
          <p:cNvSpPr/>
          <p:nvPr/>
        </p:nvSpPr>
        <p:spPr>
          <a:xfrm flipV="1">
            <a:off x="14656131" y="4564162"/>
            <a:ext cx="0" cy="242432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15229699" y="7565366"/>
            <a:ext cx="3793765" cy="285219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15265425" y="10375674"/>
            <a:ext cx="4125000" cy="162159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14717737" y="4806055"/>
            <a:ext cx="4125000" cy="194056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1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11299049" y="1038719"/>
            <a:ext cx="1785939" cy="1785938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11848681" y="1403972"/>
            <a:ext cx="425272" cy="105542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12110057" y="1403972"/>
            <a:ext cx="425272" cy="105542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12020753" y="1403977"/>
            <a:ext cx="425272" cy="105542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11552611" y="2220529"/>
            <a:ext cx="1278779" cy="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10189051" y="3082079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16978" y="-11908"/>
            <a:ext cx="24346517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Прямоугольник"/>
          <p:cNvSpPr/>
          <p:nvPr/>
        </p:nvSpPr>
        <p:spPr>
          <a:xfrm>
            <a:off x="-3983" y="13073398"/>
            <a:ext cx="24391997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7716769" y="1681081"/>
            <a:ext cx="8879032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89051" y="3342769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6637519" y="10638308"/>
            <a:ext cx="12804883" cy="882933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4887739" y="10773640"/>
            <a:ext cx="1472805" cy="61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5243311" y="10786973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5847576" y="5915475"/>
          <a:ext cx="12666853" cy="381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9848116" y="5676436"/>
            <a:ext cx="1111747" cy="1111748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Кружок"/>
          <p:cNvSpPr/>
          <p:nvPr/>
        </p:nvSpPr>
        <p:spPr>
          <a:xfrm>
            <a:off x="14065788" y="6563224"/>
            <a:ext cx="963149" cy="963148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Кружок"/>
          <p:cNvSpPr/>
          <p:nvPr/>
        </p:nvSpPr>
        <p:spPr>
          <a:xfrm>
            <a:off x="9922415" y="7962213"/>
            <a:ext cx="963149" cy="96315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9848116" y="5993370"/>
            <a:ext cx="1111747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100</a:t>
            </a:r>
            <a:r>
              <a:rPr sz="19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9848116" y="8204842"/>
            <a:ext cx="1111747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25</a:t>
            </a:r>
            <a:r>
              <a:rPr sz="19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13991492" y="6805858"/>
            <a:ext cx="1111747" cy="51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50</a:t>
            </a:r>
            <a:r>
              <a:rPr sz="19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13263076" y="5713165"/>
            <a:ext cx="1969917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7774295" y="5355979"/>
            <a:ext cx="1969917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11065812" y="8373951"/>
            <a:ext cx="1969917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26471" y="-11908"/>
            <a:ext cx="24436941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2" name="Прямоугольник"/>
          <p:cNvSpPr/>
          <p:nvPr/>
        </p:nvSpPr>
        <p:spPr>
          <a:xfrm>
            <a:off x="-991" y="13073398"/>
            <a:ext cx="24405352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7716769" y="1240425"/>
            <a:ext cx="8879032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12308284" y="10654523"/>
            <a:ext cx="6543219" cy="166007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5635272" y="9286678"/>
            <a:ext cx="1076325" cy="894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5972983" y="9296869"/>
            <a:ext cx="36548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6971013" y="5930570"/>
          <a:ext cx="2818080" cy="281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7061816" y="6021373"/>
            <a:ext cx="2636475" cy="263647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7519487" y="6843836"/>
            <a:ext cx="1721165" cy="9915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43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14612768" y="5930570"/>
          <a:ext cx="2818080" cy="281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14703577" y="6021373"/>
            <a:ext cx="2636472" cy="263647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15161242" y="6536567"/>
            <a:ext cx="1721165" cy="160608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43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10782960" y="5930570"/>
          <a:ext cx="2818080" cy="281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10873763" y="6021373"/>
            <a:ext cx="2636475" cy="263647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11376821" y="6752358"/>
            <a:ext cx="1721163" cy="117450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43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532529" y="10732549"/>
            <a:ext cx="6049709" cy="157543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8884670" y="3563770"/>
            <a:ext cx="6543221" cy="63494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10506510" y="3630917"/>
            <a:ext cx="3390350" cy="544379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8884689" y="5136089"/>
            <a:ext cx="6543219" cy="2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80" name="Линия"/>
          <p:cNvSpPr/>
          <p:nvPr/>
        </p:nvSpPr>
        <p:spPr>
          <a:xfrm flipV="1">
            <a:off x="12138421" y="4481376"/>
            <a:ext cx="0" cy="63494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81" name="Линия"/>
          <p:cNvSpPr/>
          <p:nvPr/>
        </p:nvSpPr>
        <p:spPr>
          <a:xfrm flipV="1">
            <a:off x="12138421" y="5078322"/>
            <a:ext cx="0" cy="63494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82" name="Линия"/>
          <p:cNvSpPr/>
          <p:nvPr/>
        </p:nvSpPr>
        <p:spPr>
          <a:xfrm flipV="1">
            <a:off x="8526537" y="5131900"/>
            <a:ext cx="355528" cy="59378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83" name="Линия"/>
          <p:cNvSpPr/>
          <p:nvPr/>
        </p:nvSpPr>
        <p:spPr>
          <a:xfrm flipH="1" flipV="1">
            <a:off x="15419977" y="5127576"/>
            <a:ext cx="355528" cy="59378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5474007" y="5465707"/>
            <a:ext cx="1969917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12784828" y="8733973"/>
            <a:ext cx="1969917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16832954" y="5465707"/>
            <a:ext cx="1969917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3875" y="-11907"/>
            <a:ext cx="24391749" cy="137398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491" y="1"/>
            <a:ext cx="24384981" cy="13716002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9074795" y="2479485"/>
            <a:ext cx="6139163" cy="6139162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7658368" y="5161034"/>
            <a:ext cx="3399888" cy="3399888"/>
          </a:xfrm>
          <a:prstGeom prst="ellipse">
            <a:avLst/>
          </a:prstGeom>
          <a:solidFill>
            <a:srgbClr val="4ECF73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10444450" y="1693664"/>
            <a:ext cx="3399885" cy="3399888"/>
          </a:xfrm>
          <a:prstGeom prst="ellipse">
            <a:avLst/>
          </a:prstGeom>
          <a:solidFill>
            <a:srgbClr val="1ACA9B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13301951" y="5161034"/>
            <a:ext cx="3399885" cy="3399888"/>
          </a:xfrm>
          <a:prstGeom prst="ellipse">
            <a:avLst/>
          </a:prstGeom>
          <a:solidFill>
            <a:schemeClr val="accent1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6851424" y="9865894"/>
            <a:ext cx="10681152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8588567" y="5820110"/>
            <a:ext cx="1496349" cy="1023832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11365816" y="2097918"/>
            <a:ext cx="1557163" cy="142372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4159073" y="5736766"/>
            <a:ext cx="1685496" cy="119044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8143088" y="7062340"/>
            <a:ext cx="2430448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10929152" y="3609528"/>
            <a:ext cx="2430448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13786653" y="7062340"/>
            <a:ext cx="2430448" cy="7290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4881" y="0"/>
            <a:ext cx="24374269" cy="971606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51368" y="4172"/>
            <a:ext cx="24486736" cy="63494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10879143" y="3233134"/>
            <a:ext cx="2625718" cy="282192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11216592" y="5288958"/>
            <a:ext cx="1950853" cy="805989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11299049" y="1450233"/>
            <a:ext cx="1785939" cy="1785938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11848681" y="1815490"/>
            <a:ext cx="425272" cy="105542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12110057" y="1815490"/>
            <a:ext cx="425272" cy="105542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020753" y="1815491"/>
            <a:ext cx="425272" cy="1055422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11552611" y="2632045"/>
            <a:ext cx="1278779" cy="2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5110020" y="10753711"/>
            <a:ext cx="1462435" cy="1462610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5305438" y="11106608"/>
            <a:ext cx="1071381" cy="75670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6655681" y="10814684"/>
            <a:ext cx="1482328" cy="5905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8084429" y="10867321"/>
            <a:ext cx="4281136" cy="4674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6808128" y="11427606"/>
            <a:ext cx="4434352" cy="79060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4185046" y="7461375"/>
            <a:ext cx="3821909" cy="157543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4161421" y="5635142"/>
            <a:ext cx="1484608" cy="1478564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30" name="Кружок"/>
          <p:cNvSpPr/>
          <p:nvPr/>
        </p:nvSpPr>
        <p:spPr>
          <a:xfrm>
            <a:off x="12849067" y="10753711"/>
            <a:ext cx="1462432" cy="1462610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13238441" y="10888959"/>
            <a:ext cx="683976" cy="1192114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16241608" y="10885181"/>
            <a:ext cx="3000096" cy="46743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14795015" y="10814684"/>
            <a:ext cx="1500189" cy="590545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14848576" y="11409748"/>
            <a:ext cx="4434352" cy="790600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11848681" y="1761167"/>
            <a:ext cx="425272" cy="10554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1" name="Линия"/>
          <p:cNvSpPr/>
          <p:nvPr/>
        </p:nvSpPr>
        <p:spPr>
          <a:xfrm flipH="1">
            <a:off x="12110057" y="1761167"/>
            <a:ext cx="425272" cy="10554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2" name="Линия"/>
          <p:cNvSpPr/>
          <p:nvPr/>
        </p:nvSpPr>
        <p:spPr>
          <a:xfrm flipH="1">
            <a:off x="12020753" y="1761167"/>
            <a:ext cx="425272" cy="105542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3" name="Линия"/>
          <p:cNvSpPr/>
          <p:nvPr/>
        </p:nvSpPr>
        <p:spPr>
          <a:xfrm>
            <a:off x="11552611" y="2559857"/>
            <a:ext cx="1278779" cy="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4" name="Прямоугольник"/>
          <p:cNvSpPr/>
          <p:nvPr/>
        </p:nvSpPr>
        <p:spPr>
          <a:xfrm>
            <a:off x="-2779" y="-11908"/>
            <a:ext cx="24389557" cy="63494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/>
          </a:p>
        </p:txBody>
      </p:sp>
      <p:sp>
        <p:nvSpPr>
          <p:cNvPr id="25" name="Прямоугольник"/>
          <p:cNvSpPr/>
          <p:nvPr/>
        </p:nvSpPr>
        <p:spPr>
          <a:xfrm>
            <a:off x="-2779" y="13093640"/>
            <a:ext cx="24389557" cy="63494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73503" y="952177"/>
            <a:ext cx="1047491" cy="109552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01626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2864" y="-4774"/>
            <a:ext cx="24389728" cy="1372554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10879143" y="3464556"/>
            <a:ext cx="2625718" cy="282192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9080577" y="7049797"/>
            <a:ext cx="6222856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6575176" y="9082968"/>
            <a:ext cx="11233648" cy="109837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11216592" y="5520378"/>
            <a:ext cx="1950853" cy="805989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11299049" y="1681650"/>
            <a:ext cx="1785939" cy="1785940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11848681" y="2046919"/>
            <a:ext cx="425272" cy="1055422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110057" y="2046919"/>
            <a:ext cx="425272" cy="1055422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12020753" y="2046919"/>
            <a:ext cx="425272" cy="105542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11552611" y="2863467"/>
            <a:ext cx="1278779" cy="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34452" y="13139989"/>
            <a:ext cx="266098" cy="261610"/>
          </a:xfrm>
          <a:prstGeom prst="rect">
            <a:avLst/>
          </a:prstGeom>
        </p:spPr>
        <p:txBody>
          <a:bodyPr lIns="0" tIns="0" rIns="0" bIns="0"/>
          <a:lstStyle>
            <a:lvl1pPr algn="ctr" defTabSz="1827855">
              <a:defRPr sz="17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992273" y="449775"/>
            <a:ext cx="13581096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266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Стратегические</a:t>
            </a:r>
            <a:endParaRPr sz="10700"/>
          </a:p>
          <a:p>
            <a:pPr algn="l" defTabSz="914266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Ограничения</a:t>
            </a: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34697" y="13140037"/>
            <a:ext cx="266098" cy="261610"/>
          </a:xfrm>
          <a:prstGeom prst="rect">
            <a:avLst/>
          </a:prstGeom>
        </p:spPr>
        <p:txBody>
          <a:bodyPr lIns="0" tIns="0" rIns="0" bIns="0"/>
          <a:lstStyle>
            <a:lvl1pPr algn="ctr" defTabSz="1804736">
              <a:defRPr sz="17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22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05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1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47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9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6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73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28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83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3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7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03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47" indent="0">
              <a:buNone/>
              <a:defRPr sz="4800" b="1"/>
            </a:lvl2pPr>
            <a:lvl3pPr marL="2177095" indent="0">
              <a:buNone/>
              <a:defRPr sz="4300" b="1"/>
            </a:lvl3pPr>
            <a:lvl4pPr marL="3265642" indent="0">
              <a:buNone/>
              <a:defRPr sz="3800" b="1"/>
            </a:lvl4pPr>
            <a:lvl5pPr marL="4354190" indent="0">
              <a:buNone/>
              <a:defRPr sz="3800" b="1"/>
            </a:lvl5pPr>
            <a:lvl6pPr marL="5442737" indent="0">
              <a:buNone/>
              <a:defRPr sz="3800" b="1"/>
            </a:lvl6pPr>
            <a:lvl7pPr marL="6531285" indent="0">
              <a:buNone/>
              <a:defRPr sz="3800" b="1"/>
            </a:lvl7pPr>
            <a:lvl8pPr marL="7619832" indent="0">
              <a:buNone/>
              <a:defRPr sz="3800" b="1"/>
            </a:lvl8pPr>
            <a:lvl9pPr marL="8708380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47" indent="0">
              <a:buNone/>
              <a:defRPr sz="4800" b="1"/>
            </a:lvl2pPr>
            <a:lvl3pPr marL="2177095" indent="0">
              <a:buNone/>
              <a:defRPr sz="4300" b="1"/>
            </a:lvl3pPr>
            <a:lvl4pPr marL="3265642" indent="0">
              <a:buNone/>
              <a:defRPr sz="3800" b="1"/>
            </a:lvl4pPr>
            <a:lvl5pPr marL="4354190" indent="0">
              <a:buNone/>
              <a:defRPr sz="3800" b="1"/>
            </a:lvl5pPr>
            <a:lvl6pPr marL="5442737" indent="0">
              <a:buNone/>
              <a:defRPr sz="3800" b="1"/>
            </a:lvl6pPr>
            <a:lvl7pPr marL="6531285" indent="0">
              <a:buNone/>
              <a:defRPr sz="3800" b="1"/>
            </a:lvl7pPr>
            <a:lvl8pPr marL="7619832" indent="0">
              <a:buNone/>
              <a:defRPr sz="3800" b="1"/>
            </a:lvl8pPr>
            <a:lvl9pPr marL="8708380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35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1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18059" y="-35719"/>
            <a:ext cx="24420389" cy="1378743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3307046" y="8490016"/>
            <a:ext cx="17769909" cy="3414492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5386878" y="9386476"/>
            <a:ext cx="13610275" cy="162159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4622006" y="7075637"/>
            <a:ext cx="2509845" cy="210610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721" y="345261"/>
            <a:ext cx="9213336" cy="309221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44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1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47" indent="0">
              <a:buNone/>
              <a:defRPr sz="2900"/>
            </a:lvl2pPr>
            <a:lvl3pPr marL="2177095" indent="0">
              <a:buNone/>
              <a:defRPr sz="2400"/>
            </a:lvl3pPr>
            <a:lvl4pPr marL="3265642" indent="0">
              <a:buNone/>
              <a:defRPr sz="2100"/>
            </a:lvl4pPr>
            <a:lvl5pPr marL="4354190" indent="0">
              <a:buNone/>
              <a:defRPr sz="2100"/>
            </a:lvl5pPr>
            <a:lvl6pPr marL="5442737" indent="0">
              <a:buNone/>
              <a:defRPr sz="2100"/>
            </a:lvl6pPr>
            <a:lvl7pPr marL="6531285" indent="0">
              <a:buNone/>
              <a:defRPr sz="2100"/>
            </a:lvl7pPr>
            <a:lvl8pPr marL="7619832" indent="0">
              <a:buNone/>
              <a:defRPr sz="2100"/>
            </a:lvl8pPr>
            <a:lvl9pPr marL="8708380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55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47" indent="0">
              <a:buNone/>
              <a:defRPr sz="6700"/>
            </a:lvl2pPr>
            <a:lvl3pPr marL="2177095" indent="0">
              <a:buNone/>
              <a:defRPr sz="5700"/>
            </a:lvl3pPr>
            <a:lvl4pPr marL="3265642" indent="0">
              <a:buNone/>
              <a:defRPr sz="4800"/>
            </a:lvl4pPr>
            <a:lvl5pPr marL="4354190" indent="0">
              <a:buNone/>
              <a:defRPr sz="4800"/>
            </a:lvl5pPr>
            <a:lvl6pPr marL="5442737" indent="0">
              <a:buNone/>
              <a:defRPr sz="4800"/>
            </a:lvl6pPr>
            <a:lvl7pPr marL="6531285" indent="0">
              <a:buNone/>
              <a:defRPr sz="4800"/>
            </a:lvl7pPr>
            <a:lvl8pPr marL="7619832" indent="0">
              <a:buNone/>
              <a:defRPr sz="4800"/>
            </a:lvl8pPr>
            <a:lvl9pPr marL="8708380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47" indent="0">
              <a:buNone/>
              <a:defRPr sz="2900"/>
            </a:lvl2pPr>
            <a:lvl3pPr marL="2177095" indent="0">
              <a:buNone/>
              <a:defRPr sz="2400"/>
            </a:lvl3pPr>
            <a:lvl4pPr marL="3265642" indent="0">
              <a:buNone/>
              <a:defRPr sz="2100"/>
            </a:lvl4pPr>
            <a:lvl5pPr marL="4354190" indent="0">
              <a:buNone/>
              <a:defRPr sz="2100"/>
            </a:lvl5pPr>
            <a:lvl6pPr marL="5442737" indent="0">
              <a:buNone/>
              <a:defRPr sz="2100"/>
            </a:lvl6pPr>
            <a:lvl7pPr marL="6531285" indent="0">
              <a:buNone/>
              <a:defRPr sz="2100"/>
            </a:lvl7pPr>
            <a:lvl8pPr marL="7619832" indent="0">
              <a:buNone/>
              <a:defRPr sz="2100"/>
            </a:lvl8pPr>
            <a:lvl9pPr marL="8708380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79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14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59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30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449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3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11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6350" y="-11908"/>
            <a:ext cx="24396699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Прямоугольник"/>
          <p:cNvSpPr/>
          <p:nvPr/>
        </p:nvSpPr>
        <p:spPr>
          <a:xfrm>
            <a:off x="-7075" y="13055540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0276584" y="1414328"/>
            <a:ext cx="3902507" cy="390250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9597192" y="5540577"/>
            <a:ext cx="5161668" cy="120609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6842021" y="7226521"/>
            <a:ext cx="846139" cy="703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6668806" y="8327141"/>
            <a:ext cx="11046389" cy="148309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624264" y="6732168"/>
            <a:ext cx="3135473" cy="513601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6815707" y="10661714"/>
            <a:ext cx="10681152" cy="109837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7055998" y="2057915"/>
            <a:ext cx="10272042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17623" y="-11908"/>
            <a:ext cx="24419256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Прямоугольник"/>
          <p:cNvSpPr/>
          <p:nvPr/>
        </p:nvSpPr>
        <p:spPr>
          <a:xfrm>
            <a:off x="-995" y="13055540"/>
            <a:ext cx="24385989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89051" y="3719609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15415957" y="5636568"/>
            <a:ext cx="2513141" cy="2513444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Кружок"/>
          <p:cNvSpPr/>
          <p:nvPr/>
        </p:nvSpPr>
        <p:spPr>
          <a:xfrm>
            <a:off x="10935430" y="5636568"/>
            <a:ext cx="2513141" cy="2513444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Кружок"/>
          <p:cNvSpPr/>
          <p:nvPr/>
        </p:nvSpPr>
        <p:spPr>
          <a:xfrm>
            <a:off x="6454899" y="5636568"/>
            <a:ext cx="2513141" cy="2513444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6983111" y="6164921"/>
            <a:ext cx="1456979" cy="145697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11489147" y="6311998"/>
            <a:ext cx="1405781" cy="113460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6116407" y="9508298"/>
            <a:ext cx="3190163" cy="111758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16110049" y="6248530"/>
            <a:ext cx="1125069" cy="133261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10659224" y="9508298"/>
            <a:ext cx="3136992" cy="111758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15077465" y="9508298"/>
            <a:ext cx="3190163" cy="1117584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6327107" y="8818636"/>
            <a:ext cx="2768725" cy="70923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10764654" y="8818636"/>
            <a:ext cx="2768725" cy="70923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15288168" y="8818636"/>
            <a:ext cx="2768725" cy="709236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11106329" y="8404289"/>
            <a:ext cx="8429069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5005040" y="1910007"/>
            <a:ext cx="1076325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Прямоугольник"/>
          <p:cNvSpPr/>
          <p:nvPr/>
        </p:nvSpPr>
        <p:spPr>
          <a:xfrm>
            <a:off x="8513" y="-11908"/>
            <a:ext cx="24367005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261076" y="2579456"/>
            <a:ext cx="4239837" cy="423983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4845142" y="4773172"/>
            <a:ext cx="8622629" cy="237564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11106340" y="8404289"/>
            <a:ext cx="1595107" cy="2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90" name="Кружок"/>
          <p:cNvSpPr/>
          <p:nvPr/>
        </p:nvSpPr>
        <p:spPr>
          <a:xfrm>
            <a:off x="12193048" y="8316097"/>
            <a:ext cx="176389" cy="176390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Линия"/>
          <p:cNvSpPr/>
          <p:nvPr/>
        </p:nvSpPr>
        <p:spPr>
          <a:xfrm>
            <a:off x="11106329" y="9351803"/>
            <a:ext cx="8429069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92" name="Линия"/>
          <p:cNvSpPr/>
          <p:nvPr/>
        </p:nvSpPr>
        <p:spPr>
          <a:xfrm>
            <a:off x="11106323" y="9351803"/>
            <a:ext cx="3258453" cy="2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93" name="Кружок"/>
          <p:cNvSpPr/>
          <p:nvPr/>
        </p:nvSpPr>
        <p:spPr>
          <a:xfrm>
            <a:off x="14002798" y="9263611"/>
            <a:ext cx="176389" cy="176390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4875676" y="3166619"/>
            <a:ext cx="6979474" cy="1206098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9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22981" y="1307339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11176598" y="10916908"/>
            <a:ext cx="8288517" cy="66748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4873599" y="8862156"/>
            <a:ext cx="4239405" cy="2121736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11106329" y="10369653"/>
            <a:ext cx="8429069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99" name="Линия"/>
          <p:cNvSpPr/>
          <p:nvPr/>
        </p:nvSpPr>
        <p:spPr>
          <a:xfrm>
            <a:off x="11106325" y="10369653"/>
            <a:ext cx="5388629" cy="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00" name="Кружок"/>
          <p:cNvSpPr/>
          <p:nvPr/>
        </p:nvSpPr>
        <p:spPr>
          <a:xfrm>
            <a:off x="16074483" y="10281459"/>
            <a:ext cx="176389" cy="17639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11081347" y="8450393"/>
            <a:ext cx="8479019" cy="4058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11807643" y="7706055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19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11081347" y="9414691"/>
            <a:ext cx="8479019" cy="4058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13617392" y="8637849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19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11081347" y="10433091"/>
            <a:ext cx="8479019" cy="405879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15689080" y="9675843"/>
            <a:ext cx="947200" cy="605934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19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6412" y="0"/>
            <a:ext cx="24396824" cy="1371600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4650131" y="5168614"/>
            <a:ext cx="15166517" cy="3414492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10879143" y="9888176"/>
            <a:ext cx="2625718" cy="282192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11216592" y="11944000"/>
            <a:ext cx="1950853" cy="805989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3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6892813" y="5695730"/>
            <a:ext cx="10681152" cy="236026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11890073" y="1618289"/>
            <a:ext cx="425272" cy="1055422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12151441" y="1618289"/>
            <a:ext cx="425272" cy="1055422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062145" y="1618289"/>
            <a:ext cx="425272" cy="1055422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11594000" y="2416983"/>
            <a:ext cx="1278779" cy="2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10230437" y="3005243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427" y="-11908"/>
            <a:ext cx="24384853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Прямоугольник"/>
          <p:cNvSpPr/>
          <p:nvPr/>
        </p:nvSpPr>
        <p:spPr>
          <a:xfrm>
            <a:off x="-6350" y="13073398"/>
            <a:ext cx="24396699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5691374" y="1705577"/>
            <a:ext cx="12929821" cy="1652374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89051" y="3367269"/>
            <a:ext cx="4005904" cy="621323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5781916" y="7911603"/>
          <a:ext cx="3422525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5892179" y="8021872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6448012" y="8385494"/>
            <a:ext cx="2090333" cy="9509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38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6308169" y="9290935"/>
            <a:ext cx="2370019" cy="142642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10425615" y="7911603"/>
          <a:ext cx="3422525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10535877" y="8021872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11055994" y="8385494"/>
            <a:ext cx="2090333" cy="9509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38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10951868" y="9290935"/>
            <a:ext cx="2370019" cy="142642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15179594" y="7911603"/>
          <a:ext cx="3422525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15289853" y="8021872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15845690" y="8385494"/>
            <a:ext cx="2090333" cy="9509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38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15705847" y="9290935"/>
            <a:ext cx="2370019" cy="1426422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6022582" y="5398585"/>
            <a:ext cx="12338867" cy="148309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just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9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6354496" y="4283724"/>
            <a:ext cx="729237" cy="395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6136851" y="4155248"/>
            <a:ext cx="1150939" cy="957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7593" y="2790"/>
            <a:ext cx="24369197" cy="973522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9826" y="4172"/>
            <a:ext cx="24384003" cy="634940"/>
          </a:xfrm>
          <a:prstGeom prst="rect">
            <a:avLst/>
          </a:prstGeom>
          <a:solidFill>
            <a:srgbClr val="F7F6F8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16568" y="1307339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6815707" y="10856378"/>
            <a:ext cx="10681152" cy="1098377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1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10879143" y="3233134"/>
            <a:ext cx="2625718" cy="2821925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11216592" y="5288958"/>
            <a:ext cx="1950853" cy="805989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algn="ctr" defTabSz="82140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3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11299049" y="1450233"/>
            <a:ext cx="1785939" cy="1785938"/>
          </a:xfrm>
          <a:prstGeom prst="ellipse">
            <a:avLst/>
          </a:prstGeom>
          <a:solidFill>
            <a:srgbClr val="FFFFFF"/>
          </a:solidFill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11848681" y="1815490"/>
            <a:ext cx="425272" cy="105542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110057" y="1815490"/>
            <a:ext cx="425272" cy="105542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12020753" y="1815491"/>
            <a:ext cx="425272" cy="1055422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11552611" y="2632045"/>
            <a:ext cx="1278779" cy="2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7" tIns="71437" rIns="71437" bIns="71437" anchor="ctr">
            <a:noAutofit/>
          </a:bodyPr>
          <a:lstStyle>
            <a:lvl1pPr marL="0" indent="0" algn="ctr" defTabSz="195598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7" y="13010554"/>
            <a:ext cx="520975" cy="51360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40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2" rIns="91424" bIns="91422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46261" y="12800844"/>
            <a:ext cx="561339" cy="55396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2" rIns="91424" bIns="91422" anchor="ctr">
            <a:spAutoFit/>
          </a:bodyPr>
          <a:lstStyle>
            <a:lvl1pPr algn="r" defTabSz="914266">
              <a:defRPr sz="24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09"/>
            <a:ext cx="21945600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2" rIns="91424" bIns="91422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1" r:id="rId21"/>
    <p:sldLayoutId id="2147483672" r:id="rId22"/>
    <p:sldLayoutId id="2147483673" r:id="rId2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1828517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457133" marR="0" indent="-457133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990450" marR="0" indent="-533317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1554242" marR="0" indent="-639979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2082483" marR="0" indent="-711091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2539606" marR="0" indent="-711091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2996734" marR="0" indent="-711091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3453867" marR="0" indent="-711091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3911000" marR="0" indent="-711091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4368130" marR="0" indent="-711091" algn="l" defTabSz="1828517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7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457133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914266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1371384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1828517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2285650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2742783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3199911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3657034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9" tIns="108855" rIns="217709" bIns="10885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 vert="horz" lIns="217709" tIns="108855" rIns="217709" bIns="10885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7095" hangingPunct="1"/>
            <a:fld id="{B4C71EC6-210F-42DE-9C53-41977AD35B3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2177095" hangingPunct="1"/>
              <a:t>30.04.2019</a:t>
            </a:fld>
            <a:endParaRPr lang="ru-RU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7095" hangingPunct="1"/>
            <a:endParaRPr lang="ru-RU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 vert="horz" lIns="217709" tIns="108855" rIns="217709" bIns="108855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7095" hangingPunct="1"/>
            <a:fld id="{B19B0651-EE4F-4900-A07F-96A6BFA9D0F0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2177095"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7" r:id="rId13"/>
    <p:sldLayoutId id="2147483728" r:id="rId14"/>
    <p:sldLayoutId id="2147483729" r:id="rId15"/>
  </p:sldLayoutIdLst>
  <p:txStyles>
    <p:titleStyle>
      <a:lvl1pPr algn="ctr" defTabSz="2177095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11" indent="-816411" algn="l" defTabSz="2177095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90" indent="-680342" algn="l" defTabSz="2177095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69" indent="-544274" algn="l" defTabSz="2177095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916" indent="-544274" algn="l" defTabSz="2177095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464" indent="-544274" algn="l" defTabSz="2177095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011" indent="-544274" algn="l" defTabSz="217709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559" indent="-544274" algn="l" defTabSz="217709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106" indent="-544274" algn="l" defTabSz="217709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654" indent="-544274" algn="l" defTabSz="217709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47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95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642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90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737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285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832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380" algn="l" defTabSz="217709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edu.gov.ru/document/9906056a57059c4266eaa78bff1f0bbe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2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1473" y="8606275"/>
            <a:ext cx="2535256" cy="2641546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Предложения по  инструментам реализации  стратегии"/>
          <p:cNvSpPr txBox="1"/>
          <p:nvPr/>
        </p:nvSpPr>
        <p:spPr>
          <a:xfrm>
            <a:off x="1479308" y="3250612"/>
            <a:ext cx="10225555" cy="476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Содержательные изменения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учебниках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обществознанию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6-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10-11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 Боголюбова и др.</a:t>
            </a:r>
          </a:p>
        </p:txBody>
      </p:sp>
      <p:sp>
        <p:nvSpPr>
          <p:cNvPr id="526" name="Подготовил: Сухов Никита…"/>
          <p:cNvSpPr txBox="1"/>
          <p:nvPr/>
        </p:nvSpPr>
        <p:spPr>
          <a:xfrm>
            <a:off x="831500" y="10468533"/>
            <a:ext cx="144334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04337" y="10050595"/>
            <a:ext cx="12112392" cy="3129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Акимова Елена Юрьевна, </a:t>
            </a:r>
          </a:p>
          <a:p>
            <a:pPr defTabSz="821420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методист редакции  истории, </a:t>
            </a:r>
          </a:p>
          <a:p>
            <a:pPr defTabSz="821420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обществознания и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1420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EAkimova@prosv.ru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82142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36" y="810948"/>
            <a:ext cx="8914787" cy="11913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 descr="https://catalog.prosv.ru/images/medium/f1dba424-542e-11e4-9a8a-0050569c7d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948" y="1884071"/>
            <a:ext cx="7377001" cy="97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7600" y="1150374"/>
            <a:ext cx="13936507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Содержательные изменения. 6 класс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862812"/>
              </p:ext>
            </p:extLst>
          </p:nvPr>
        </p:nvGraphicFramePr>
        <p:xfrm>
          <a:off x="704717" y="3185651"/>
          <a:ext cx="21948806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728"/>
                <a:gridCol w="6548284"/>
                <a:gridCol w="6459794"/>
              </a:tblGrid>
              <a:tr h="734524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Линии УМК</a:t>
                      </a:r>
                    </a:p>
                    <a:p>
                      <a:pPr algn="l"/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2014 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2019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глав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 параграфов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12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16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Сокращено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4 (</a:t>
                      </a:r>
                      <a:r>
                        <a:rPr kumimoji="0" lang="ru-RU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sym typeface="Helvetica Light"/>
                        </a:rPr>
                        <a:t>§§ 5,10,11,12)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Добавлено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7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Новые материалы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05556" y="8803869"/>
            <a:ext cx="20792550" cy="2452593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Добавлены материалы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 Black" panose="020B0A04020102020204" pitchFamily="34" charset="0"/>
              </a:rPr>
              <a:t>5 класс   </a:t>
            </a:r>
            <a:r>
              <a:rPr lang="ru-RU" b="1" dirty="0" smtClean="0">
                <a:latin typeface="Arial Black" panose="020B0A04020102020204" pitchFamily="34" charset="0"/>
              </a:rPr>
              <a:t>§§ 1,2,3,5,</a:t>
            </a: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6/7</a:t>
            </a:r>
            <a:r>
              <a:rPr lang="ru-RU" b="1" dirty="0" smtClean="0">
                <a:latin typeface="Arial Black" panose="020B0A04020102020204" pitchFamily="34" charset="0"/>
              </a:rPr>
              <a:t>,8,9 (УМК 2014)</a:t>
            </a:r>
          </a:p>
          <a:p>
            <a:pPr defTabSz="821531"/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Новые материалы </a:t>
            </a:r>
            <a:r>
              <a:rPr lang="ru-RU" b="1" dirty="0" smtClean="0">
                <a:latin typeface="Arial Black" panose="020B0A04020102020204" pitchFamily="34" charset="0"/>
              </a:rPr>
              <a:t>§ 5 Когда возможности ограничены</a:t>
            </a:r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90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Y:\Полученные файлы\Обложки\(cover) Обществознание. 7 класс (Под ред. Боголюбова Л. Н.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32" y="3407630"/>
            <a:ext cx="5583669" cy="773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6443" y="2562226"/>
            <a:ext cx="7448549" cy="9934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7496" y="2947236"/>
            <a:ext cx="7368096" cy="9934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" y="591632"/>
            <a:ext cx="22759235" cy="16831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b="1" dirty="0">
                <a:solidFill>
                  <a:srgbClr val="C00000"/>
                </a:solidFill>
              </a:rPr>
              <a:t>Изменение структуры и содержания учебника </a:t>
            </a:r>
          </a:p>
          <a:p>
            <a:pPr defTabSz="821420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соответствии 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ПООП ООО 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предметной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КОНЦЕПЦИЕЙ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alog.prosv.ru/images/big/759eddde-5471-11e4-9a8a-0050569c7d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257" y="1141638"/>
            <a:ext cx="7875839" cy="1041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3103" y="829103"/>
            <a:ext cx="8001303" cy="10729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1451" y="2131296"/>
            <a:ext cx="8037797" cy="10729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35019" y="693518"/>
            <a:ext cx="13936507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Содержательные изменения. 7 класс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40961"/>
              </p:ext>
            </p:extLst>
          </p:nvPr>
        </p:nvGraphicFramePr>
        <p:xfrm>
          <a:off x="1161966" y="1607229"/>
          <a:ext cx="21948806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728"/>
                <a:gridCol w="6548284"/>
                <a:gridCol w="6459794"/>
              </a:tblGrid>
              <a:tr h="734524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Линии УМК</a:t>
                      </a:r>
                    </a:p>
                    <a:p>
                      <a:pPr algn="l"/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2014 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2019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глав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 параграфов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17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17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Сокращено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11 </a:t>
                      </a:r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(</a:t>
                      </a: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sym typeface="Helvetica Light"/>
                        </a:rPr>
                        <a:t>§§</a:t>
                      </a:r>
                      <a:r>
                        <a:rPr lang="ru-RU" sz="2800" dirty="0" smtClean="0">
                          <a:latin typeface="Arial Black" panose="020B0A04020102020204" pitchFamily="34" charset="0"/>
                        </a:rPr>
                        <a:t> 2,5,6,7,9,11,13, 14,15,16,17)</a:t>
                      </a:r>
                      <a:endParaRPr lang="ru-RU" sz="28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Добавлено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Новые материалы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7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3413" y="6287392"/>
            <a:ext cx="23738870" cy="7438574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Добавлены материалы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200" dirty="0" smtClean="0">
                <a:latin typeface="Arial Black" panose="020B0A04020102020204" pitchFamily="34" charset="0"/>
              </a:rPr>
              <a:t>5 класс   </a:t>
            </a:r>
            <a:r>
              <a:rPr lang="ru-RU" sz="4200" b="1" dirty="0" smtClean="0">
                <a:latin typeface="Arial Black" panose="020B0A04020102020204" pitchFamily="34" charset="0"/>
              </a:rPr>
              <a:t>§§ 11,12,13,14 (УМК 2014)</a:t>
            </a:r>
          </a:p>
          <a:p>
            <a:pPr algn="l" defTabSz="821531"/>
            <a:r>
              <a:rPr kumimoji="0" lang="ru-RU" sz="4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Новые материалы 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1 Как устроена общественная жизнь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6 Домашнее хозяйство </a:t>
            </a:r>
            <a:r>
              <a:rPr lang="ru-RU" sz="4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 вкл. части § 14 Экономика семьи (из УМК 2014)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7 Бедность и богатство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8 Человек в обществе: труд и социальная лестница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9 Зачем людям государство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11 Культура и ее достижения</a:t>
            </a:r>
          </a:p>
          <a:p>
            <a:pPr algn="l" defTabSz="821531"/>
            <a:r>
              <a:rPr lang="ru-RU" sz="4200" b="1" dirty="0" smtClean="0">
                <a:latin typeface="Arial Black" panose="020B0A04020102020204" pitchFamily="34" charset="0"/>
              </a:rPr>
              <a:t>§ 14 Конституция Российской Федерации</a:t>
            </a:r>
          </a:p>
          <a:p>
            <a:pPr defTabSz="821531"/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55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:\Полученные файлы\Обложки\(cover) Обществознание. 8 класс (Под ред. Боголюбова Л. Н.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4371"/>
            <a:ext cx="6256421" cy="818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283" y="4055170"/>
            <a:ext cx="6765963" cy="8987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390" y="880680"/>
            <a:ext cx="21897475" cy="245259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b="1" dirty="0">
                <a:solidFill>
                  <a:srgbClr val="C00000"/>
                </a:solidFill>
              </a:rPr>
              <a:t>Изменение структуры и содержания учебника </a:t>
            </a:r>
          </a:p>
          <a:p>
            <a:pPr defTabSz="821420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соответствии 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ПООП ООО 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предметной</a:t>
            </a:r>
          </a:p>
          <a:p>
            <a:pPr defTabSz="82142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КОНЦЕПЦИЕЙ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8" descr="https://catalog.prosv.ru/images/medium/e040c34e-7576-11e4-9b91-0050569c7d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4717" y="3333273"/>
            <a:ext cx="5403911" cy="810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7890" y="4055170"/>
            <a:ext cx="5797808" cy="8987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7600" y="1150374"/>
            <a:ext cx="13936507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ru-RU" dirty="0" smtClean="0">
                <a:solidFill>
                  <a:srgbClr val="0365C0">
                    <a:lumMod val="75000"/>
                  </a:srgbClr>
                </a:solidFill>
                <a:latin typeface="Arial Black" panose="020B0A04020102020204" pitchFamily="34" charset="0"/>
              </a:rPr>
              <a:t>Содержательные изменения. 8 класс</a:t>
            </a:r>
            <a:endParaRPr lang="ru-RU" dirty="0">
              <a:solidFill>
                <a:srgbClr val="0365C0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737196"/>
              </p:ext>
            </p:extLst>
          </p:nvPr>
        </p:nvGraphicFramePr>
        <p:xfrm>
          <a:off x="1427441" y="2595715"/>
          <a:ext cx="21948806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728"/>
                <a:gridCol w="6548284"/>
                <a:gridCol w="6459794"/>
              </a:tblGrid>
              <a:tr h="734524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Линии УМК</a:t>
                      </a:r>
                    </a:p>
                    <a:p>
                      <a:pPr algn="l"/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2014 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2019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глав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 параграфов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28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28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Сокращено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6 (</a:t>
                      </a:r>
                      <a:r>
                        <a:rPr kumimoji="0" lang="ru-RU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sym typeface="Helvetica Light"/>
                        </a:rPr>
                        <a:t>§§ 5,8,19,24,25,28)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Добавлено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Новые материалы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6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32906" y="7235230"/>
            <a:ext cx="18937876" cy="5622692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ru-RU" sz="4800" dirty="0" smtClean="0">
                <a:latin typeface="Arial Black" panose="020B0A04020102020204" pitchFamily="34" charset="0"/>
              </a:rPr>
              <a:t>Добавлены материалы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Новые материалы 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11 Влияние искусства на развитие личности и общества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14 Семья как малая группа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17 Социальная политика государства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25 Банковские услуги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26 Страховые услуги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28 Современный работник</a:t>
            </a:r>
            <a:endParaRPr lang="ru-RU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390" y="880680"/>
            <a:ext cx="21897475" cy="245259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b="1" dirty="0">
                <a:solidFill>
                  <a:srgbClr val="C00000"/>
                </a:solidFill>
              </a:rPr>
              <a:t>Изменение структуры и содержания учебника </a:t>
            </a:r>
          </a:p>
          <a:p>
            <a:pPr defTabSz="821420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соответствии 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ПООП ООО 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предметной</a:t>
            </a:r>
          </a:p>
          <a:p>
            <a:pPr defTabSz="82142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КОНЦЕПЦИЕЙ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5" descr="Y:\Полученные файлы\Обложки\(cover) Обществознание. 9 класс (Под ред. Боголюбова Л. Н.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273"/>
            <a:ext cx="6308707" cy="83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448" y="4025179"/>
            <a:ext cx="6817691" cy="90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0" descr="https://catalog.prosv.ru/images/big/474add20-9c97-11e4-9345-0050569c7d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9661" y="3333273"/>
            <a:ext cx="5486225" cy="83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75886" y="4025179"/>
            <a:ext cx="5934075" cy="919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7600" y="1150374"/>
            <a:ext cx="13936507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ru-RU" dirty="0" smtClean="0">
                <a:solidFill>
                  <a:srgbClr val="0365C0">
                    <a:lumMod val="75000"/>
                  </a:srgbClr>
                </a:solidFill>
                <a:latin typeface="Arial Black" panose="020B0A04020102020204" pitchFamily="34" charset="0"/>
              </a:rPr>
              <a:t>Содержательные изменения. </a:t>
            </a:r>
            <a:r>
              <a:rPr lang="ru-RU" dirty="0">
                <a:solidFill>
                  <a:srgbClr val="0365C0">
                    <a:lumMod val="75000"/>
                  </a:srgbClr>
                </a:solidFill>
                <a:latin typeface="Arial Black" panose="020B0A04020102020204" pitchFamily="34" charset="0"/>
              </a:rPr>
              <a:t>9</a:t>
            </a:r>
            <a:r>
              <a:rPr lang="ru-RU" dirty="0" smtClean="0">
                <a:solidFill>
                  <a:srgbClr val="0365C0">
                    <a:lumMod val="75000"/>
                  </a:srgbClr>
                </a:solidFill>
                <a:latin typeface="Arial Black" panose="020B0A04020102020204" pitchFamily="34" charset="0"/>
              </a:rPr>
              <a:t> класс</a:t>
            </a:r>
            <a:endParaRPr lang="ru-RU" dirty="0">
              <a:solidFill>
                <a:srgbClr val="0365C0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38857"/>
              </p:ext>
            </p:extLst>
          </p:nvPr>
        </p:nvGraphicFramePr>
        <p:xfrm>
          <a:off x="1427441" y="2595715"/>
          <a:ext cx="21948806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728"/>
                <a:gridCol w="6548284"/>
                <a:gridCol w="6459794"/>
              </a:tblGrid>
              <a:tr h="734524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Линии УМК</a:t>
                      </a:r>
                    </a:p>
                    <a:p>
                      <a:pPr algn="l"/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2014 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2019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глав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 параграфов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25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Сокращено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2 (</a:t>
                      </a:r>
                      <a:r>
                        <a:rPr kumimoji="0" lang="ru-RU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sym typeface="Helvetica Light"/>
                        </a:rPr>
                        <a:t>§§ 12,21)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Добавлено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Новые материалы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4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79256" y="7573784"/>
            <a:ext cx="16445207" cy="4945584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ru-RU" sz="4800" dirty="0" smtClean="0">
                <a:latin typeface="Arial Black" panose="020B0A04020102020204" pitchFamily="34" charset="0"/>
              </a:rPr>
              <a:t>Добавлены материалы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Новые материалы 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8 Межгосударственные отношения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12 Высшие органы государственной власти в РФ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13 Россия – федеративное государство</a:t>
            </a:r>
          </a:p>
          <a:p>
            <a:pPr algn="l" defTabSz="821531"/>
            <a:r>
              <a:rPr lang="ru-RU" sz="4400" b="1" dirty="0" smtClean="0">
                <a:latin typeface="Arial Black" panose="020B0A04020102020204" pitchFamily="34" charset="0"/>
              </a:rPr>
              <a:t>§ 14 Судебная система РФ</a:t>
            </a:r>
          </a:p>
          <a:p>
            <a:pPr algn="l" defTabSz="821531"/>
            <a:endParaRPr lang="ru-RU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568" y="729644"/>
            <a:ext cx="22378736" cy="16831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b="1" dirty="0">
                <a:solidFill>
                  <a:srgbClr val="C00000"/>
                </a:solidFill>
              </a:rPr>
              <a:t>Изменение структуры и содержания учебника </a:t>
            </a:r>
          </a:p>
          <a:p>
            <a:pPr defTabSz="821420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соответствии 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ПООП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ОО 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предметной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КОНЦЕПЦИЕЙ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6" descr="Y:\Полученные файлы\Обложки\(cover) Обществознание. 10 класс. Базовый уровень (Боголюбов Л. Н., Лазебникова А. Ю., Матвеев А. И. и др. _ под ред. Боголюбова Л. Н., Лазебниковой А.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3453"/>
            <a:ext cx="5967664" cy="7925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715" y="3056022"/>
            <a:ext cx="7322213" cy="9732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2" descr="https://catalog.prosv.ru/images/medium/6c4c7245-4d27-11db-9da7-00304874af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1928" y="3423453"/>
            <a:ext cx="5015940" cy="7925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0700" y="3056022"/>
            <a:ext cx="6273300" cy="9732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84" y="709612"/>
            <a:ext cx="8677275" cy="12296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7632" y="5646620"/>
            <a:ext cx="11786879" cy="4514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sz="7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нового ФПУ</a:t>
            </a:r>
          </a:p>
          <a:p>
            <a:pPr defTabSz="821420"/>
            <a:endParaRPr lang="ru-RU" sz="71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821420"/>
            <a:r>
              <a:rPr lang="ru-RU" sz="7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№ 345 </a:t>
            </a:r>
          </a:p>
          <a:p>
            <a:pPr defTabSz="821420"/>
            <a:r>
              <a:rPr lang="ru-RU" sz="7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28 декабря 2018 г.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4943" y="950242"/>
            <a:ext cx="14421853" cy="305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3599" y="1150374"/>
            <a:ext cx="14364509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ru-RU" dirty="0" smtClean="0">
                <a:solidFill>
                  <a:srgbClr val="0365C0">
                    <a:lumMod val="75000"/>
                  </a:srgbClr>
                </a:solidFill>
                <a:latin typeface="Arial Black" panose="020B0A04020102020204" pitchFamily="34" charset="0"/>
              </a:rPr>
              <a:t>Содержательные изменения. 10 класс</a:t>
            </a:r>
            <a:endParaRPr lang="ru-RU" dirty="0">
              <a:solidFill>
                <a:srgbClr val="0365C0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379794"/>
              </p:ext>
            </p:extLst>
          </p:nvPr>
        </p:nvGraphicFramePr>
        <p:xfrm>
          <a:off x="1427441" y="2595715"/>
          <a:ext cx="21948806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728"/>
                <a:gridCol w="6548284"/>
                <a:gridCol w="6459794"/>
              </a:tblGrid>
              <a:tr h="734524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Линии УМК</a:t>
                      </a:r>
                    </a:p>
                    <a:p>
                      <a:pPr algn="l"/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2014 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2019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глав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 параграфов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30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30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Сокращено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2 (</a:t>
                      </a:r>
                      <a:r>
                        <a:rPr kumimoji="0" lang="ru-RU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sym typeface="Helvetica Light"/>
                        </a:rPr>
                        <a:t>§§</a:t>
                      </a:r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 20/21,28)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Добавлено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Новые материалы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5277" y="7767695"/>
            <a:ext cx="20419050" cy="4760918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Добавлены материалы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Arial Black" panose="020B0A04020102020204" pitchFamily="34" charset="0"/>
              </a:rPr>
              <a:t>11 класс   </a:t>
            </a:r>
            <a:r>
              <a:rPr lang="ru-RU" b="1" dirty="0" smtClean="0">
                <a:latin typeface="Arial Black" panose="020B0A04020102020204" pitchFamily="34" charset="0"/>
              </a:rPr>
              <a:t>§ 6 Правовые основы предпринимательской 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Arial Black" panose="020B0A04020102020204" pitchFamily="34" charset="0"/>
              </a:rPr>
              <a:t>деятельности (УМК 2014)</a:t>
            </a:r>
          </a:p>
          <a:p>
            <a:pPr algn="l" defTabSz="821531"/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Новые материалы 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§ 23 Правовые основы социальной защиты 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и социального обеспечения</a:t>
            </a:r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466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568" y="729644"/>
            <a:ext cx="22378736" cy="16831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b="1" dirty="0">
                <a:solidFill>
                  <a:srgbClr val="C00000"/>
                </a:solidFill>
              </a:rPr>
              <a:t>Изменение структуры и содержания учебника </a:t>
            </a:r>
          </a:p>
          <a:p>
            <a:pPr defTabSz="821420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соответствии 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ПООП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ОО 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предметной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КОНЦЕПЦИЕЙ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620" y="3056018"/>
            <a:ext cx="7174000" cy="9525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 descr="Y:\Полученные файлы\Обложки\(cover) Обществознание. 11 класс. Базовый уровень (Боголюбов Л. Н., Городецкая Н. И., Лазебникова А. Ю. и др. _ Под ред. Боголюбова Л. Н., Лазебниковой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5" y="3321491"/>
            <a:ext cx="6015216" cy="7925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catalog.prosv.ru/images/medium/37ef8d99-a51f-11df-9228-0019b9f502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5143" y="3856329"/>
            <a:ext cx="5015940" cy="7925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7560" y="3056016"/>
            <a:ext cx="6136440" cy="9525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3599" y="1150374"/>
            <a:ext cx="14364509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ru-RU" dirty="0" smtClean="0">
                <a:solidFill>
                  <a:srgbClr val="0365C0">
                    <a:lumMod val="75000"/>
                  </a:srgbClr>
                </a:solidFill>
                <a:latin typeface="Arial Black" panose="020B0A04020102020204" pitchFamily="34" charset="0"/>
              </a:rPr>
              <a:t>Содержательные изменения. 11 класс</a:t>
            </a:r>
            <a:endParaRPr lang="ru-RU" dirty="0">
              <a:solidFill>
                <a:srgbClr val="0365C0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42346"/>
              </p:ext>
            </p:extLst>
          </p:nvPr>
        </p:nvGraphicFramePr>
        <p:xfrm>
          <a:off x="1427441" y="2595715"/>
          <a:ext cx="21948806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728"/>
                <a:gridCol w="6548284"/>
                <a:gridCol w="6459794"/>
              </a:tblGrid>
              <a:tr h="734524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Линии УМК</a:t>
                      </a:r>
                    </a:p>
                    <a:p>
                      <a:pPr algn="l"/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2014 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Линия УМК 2019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глав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Количество  параграфов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28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dirty="0" smtClean="0">
                          <a:latin typeface="Arial Black" panose="020B0A04020102020204" pitchFamily="34" charset="0"/>
                        </a:rPr>
                        <a:t>27</a:t>
                      </a:r>
                      <a:endParaRPr lang="ru-RU" sz="3600" b="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Сокращено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2 (</a:t>
                      </a:r>
                      <a:r>
                        <a:rPr kumimoji="0" lang="ru-RU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sym typeface="Helvetica Light"/>
                        </a:rPr>
                        <a:t>§§ 6,7)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Добавлено параграфов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Новые материалы</a:t>
                      </a:r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ru-RU" sz="32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5277" y="7382975"/>
            <a:ext cx="17708373" cy="5530359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Добавлены материалы</a:t>
            </a:r>
          </a:p>
          <a:p>
            <a:pPr algn="l" defTabSz="821531"/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Новые материалы 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§ 6 Финансовый рынок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Обновленные параграфы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§ 8 Финансовая политика государства 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(§ 9 Финансы в экономике в УМК 2014)</a:t>
            </a:r>
          </a:p>
          <a:p>
            <a:pPr algn="l" defTabSz="821531"/>
            <a:r>
              <a:rPr lang="ru-RU" b="1" dirty="0" smtClean="0">
                <a:latin typeface="Arial Black" panose="020B0A04020102020204" pitchFamily="34" charset="0"/>
              </a:rPr>
              <a:t>§ 15 Семья и брак (§ 16 Семья и быт в УМК 2014)</a:t>
            </a:r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31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380" y="674771"/>
            <a:ext cx="6090735" cy="8176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115" y="674771"/>
            <a:ext cx="6090735" cy="8176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5605" y="833939"/>
            <a:ext cx="6115184" cy="8176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115" y="9277941"/>
            <a:ext cx="6361747" cy="241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44"/>
          <a:stretch/>
        </p:blipFill>
        <p:spPr bwMode="auto">
          <a:xfrm>
            <a:off x="601453" y="9277942"/>
            <a:ext cx="5919662" cy="328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0904" y="8191126"/>
            <a:ext cx="6063096" cy="49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Y:\Полученные файлы\Обложки\(cover) Обществознание. 6 класс (Под ред. Боголюбова Л. Н.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63815" y="859810"/>
            <a:ext cx="4601620" cy="615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1849" y="9277941"/>
            <a:ext cx="5705339" cy="34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43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361" y="715451"/>
            <a:ext cx="9261987" cy="12382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 descr="Y:\Полученные файлы\Обложки\(cover) Обществознание. 7 класс (Под ред. Боголюбова Л. Н.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70" y="4195317"/>
            <a:ext cx="5057227" cy="700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998552" y="1415844"/>
            <a:ext cx="2099285" cy="15170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2347" y="715450"/>
            <a:ext cx="9084313" cy="121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47" y="1759179"/>
            <a:ext cx="6931743" cy="9249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735" y="5728572"/>
            <a:ext cx="5540402" cy="7440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6661" y="771451"/>
            <a:ext cx="5640843" cy="7469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6873" y="5728570"/>
            <a:ext cx="5561656" cy="744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8571" y="771452"/>
            <a:ext cx="5574889" cy="7469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59" y="1793388"/>
            <a:ext cx="6548283" cy="8827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471" y="2656362"/>
            <a:ext cx="6537805" cy="8786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6335" y="3343010"/>
            <a:ext cx="6253316" cy="8966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21493" y="7049728"/>
            <a:ext cx="4736365" cy="632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21492" y="408905"/>
            <a:ext cx="4736365" cy="6402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711" y="617434"/>
            <a:ext cx="9409472" cy="12607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4182" y="617434"/>
            <a:ext cx="9350476" cy="12643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44" y="892786"/>
            <a:ext cx="6303718" cy="8431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519" y="892786"/>
            <a:ext cx="6327164" cy="8427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0" y="10010042"/>
            <a:ext cx="64103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5683" y="889868"/>
            <a:ext cx="6303092" cy="8430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 descr="Y:\Полученные файлы\Обложки\(cover) Обществознание. 8 класс (Под ред. Боголюбова Л. Н.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35446" y="2160688"/>
            <a:ext cx="4125906" cy="54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0564" y="9544049"/>
            <a:ext cx="5768211" cy="174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9998" y="11549614"/>
            <a:ext cx="5900309" cy="148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672" y="11467708"/>
            <a:ext cx="6427048" cy="16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635" y="9598546"/>
            <a:ext cx="6427048" cy="19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7765" y="10868575"/>
            <a:ext cx="5189034" cy="192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35447" y="7748065"/>
            <a:ext cx="4125906" cy="314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0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8768" y="4233783"/>
            <a:ext cx="6385232" cy="8556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4180" y="3437372"/>
            <a:ext cx="6426034" cy="8556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845" y="1962533"/>
            <a:ext cx="6427800" cy="8556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5518"/>
            <a:ext cx="6422480" cy="8572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 descr="Y:\Полученные файлы\Обложки\(cover) Обществознание. 11 класс. Базовый уровень (Боголюбов Л. Н., Городецкая Н. И., Лазебникова А. Ю. и др. _ Под ред. Боголюбова Л. Н., Лазебниковой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761" y="8511888"/>
            <a:ext cx="3407684" cy="448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1578"/>
            <a:ext cx="22282485" cy="124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81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0817" y="947737"/>
            <a:ext cx="8308408" cy="11781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65311" y="7424337"/>
            <a:ext cx="7375152" cy="400566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endParaRPr lang="ru-RU" sz="310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95" y="947741"/>
            <a:ext cx="8215328" cy="11700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9530" y="3236494"/>
            <a:ext cx="7411453" cy="25595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Картинки по запросу финансовая грамотность в школ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70849" y="6640626"/>
            <a:ext cx="4219880" cy="23317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учител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4386" y="7806483"/>
            <a:ext cx="3149629" cy="45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7864" y="4689229"/>
            <a:ext cx="16926446" cy="7690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3280" y="715653"/>
            <a:ext cx="17033508" cy="3468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Переход на предметную концепцию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по обществознанию: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ожидания</a:t>
            </a:r>
            <a:endParaRPr kumimoji="0" lang="ru-RU" sz="7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01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0429" y="1072177"/>
            <a:ext cx="20334252" cy="826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0429" y="3292227"/>
            <a:ext cx="20831022" cy="7069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В ФПУ представлены учебники по обществознани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базового уровня .</a:t>
            </a:r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ПЕРСПЕКТИВА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Разработка учебников</a:t>
            </a:r>
            <a:r>
              <a:rPr kumimoji="0" lang="ru-RU" sz="50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 для углубленного уровня обучения.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b="1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Для классов с реализацией социально-гуманитарного профиля.</a:t>
            </a:r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Light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51690" y="834107"/>
            <a:ext cx="1569319" cy="109244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1948864" y="10875819"/>
            <a:ext cx="1502212" cy="126415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63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282" y="2491822"/>
            <a:ext cx="3676571" cy="478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282" y="7734578"/>
            <a:ext cx="3676572" cy="481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808169" y="146870"/>
            <a:ext cx="21865821" cy="172884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188115" tIns="94060" rIns="188115" bIns="94060">
            <a:spAutoFit/>
          </a:bodyPr>
          <a:lstStyle/>
          <a:p>
            <a:pPr defTabSz="2142362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kern="1200" dirty="0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УМК ПРАВО под ред. А.Ю. </a:t>
            </a:r>
            <a:r>
              <a:rPr lang="ru-RU" altLang="ru-RU" b="1" kern="1200" dirty="0" err="1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Лазебниковой</a:t>
            </a:r>
            <a:r>
              <a:rPr lang="ru-RU" altLang="ru-RU" b="1" kern="1200" dirty="0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 (10-11 класс</a:t>
            </a:r>
            <a:r>
              <a:rPr lang="ru-RU" altLang="ru-RU" b="1" kern="1200" dirty="0" smtClean="0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). </a:t>
            </a:r>
            <a:r>
              <a:rPr lang="ru-RU" altLang="ru-RU" b="1" kern="1200" dirty="0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Углубленный уровень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40378" y="2751752"/>
            <a:ext cx="16604720" cy="90566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90817" tIns="95410" rIns="190817" bIns="95410">
            <a:spAutoFit/>
          </a:bodyPr>
          <a:lstStyle/>
          <a:p>
            <a:pPr algn="l" defTabSz="2177047" hangingPunct="1"/>
            <a:r>
              <a:rPr lang="ru-RU" sz="60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преимущества: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 разработан в соответствии с требованиями ФГОС СОО;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методический аппарат учебника аналогичен основной линии УМК по </a:t>
            </a:r>
            <a:r>
              <a:rPr lang="ru-RU" sz="4300" kern="1200" dirty="0" smtClean="0">
                <a:solidFill>
                  <a:prstClr val="black"/>
                </a:solidFill>
              </a:rPr>
              <a:t>обществознанию </a:t>
            </a:r>
            <a:r>
              <a:rPr lang="ru-RU" sz="4300" kern="1200" dirty="0">
                <a:solidFill>
                  <a:prstClr val="black"/>
                </a:solidFill>
              </a:rPr>
              <a:t>Л.Н. Боголюбова </a:t>
            </a:r>
            <a:r>
              <a:rPr lang="ru-RU" sz="4300" kern="1200" dirty="0" smtClean="0">
                <a:solidFill>
                  <a:prstClr val="black"/>
                </a:solidFill>
              </a:rPr>
              <a:t>и </a:t>
            </a:r>
            <a:r>
              <a:rPr lang="ru-RU" sz="4300" kern="1200" dirty="0" err="1" smtClean="0">
                <a:solidFill>
                  <a:prstClr val="black"/>
                </a:solidFill>
              </a:rPr>
              <a:t>д.р</a:t>
            </a:r>
            <a:r>
              <a:rPr lang="ru-RU" sz="4300" kern="1200" dirty="0" smtClean="0">
                <a:solidFill>
                  <a:prstClr val="black"/>
                </a:solidFill>
              </a:rPr>
              <a:t>. (легче </a:t>
            </a:r>
            <a:r>
              <a:rPr lang="ru-RU" sz="4300" kern="1200" dirty="0">
                <a:solidFill>
                  <a:prstClr val="black"/>
                </a:solidFill>
              </a:rPr>
              <a:t>ориентироваться в пространстве учебника)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разработан с участием  сотрудников Института государства и права Российской академии наук;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предназначен для классов гуманитарного и социально-экономического профиля;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ориентирован на практическое применение;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предусматривает работу с правовыми документами;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способствует профориентации выпускников;</a:t>
            </a:r>
          </a:p>
          <a:p>
            <a:pPr marL="715568" indent="-715568" algn="l" defTabSz="2177047" hangingPunct="1">
              <a:buFont typeface="Wingdings" panose="05000000000000000000" pitchFamily="2" charset="2"/>
              <a:buChar char="q"/>
            </a:pPr>
            <a:r>
              <a:rPr lang="ru-RU" sz="4300" kern="1200" dirty="0">
                <a:solidFill>
                  <a:prstClr val="black"/>
                </a:solidFill>
              </a:rPr>
              <a:t>способствует успешной подготовке к ЕГЭ.</a:t>
            </a:r>
          </a:p>
        </p:txBody>
      </p:sp>
    </p:spTree>
    <p:extLst>
      <p:ext uri="{BB962C8B-B14F-4D97-AF65-F5344CB8AC3E}">
        <p14:creationId xmlns:p14="http://schemas.microsoft.com/office/powerpoint/2010/main" val="29359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469" y="1017899"/>
            <a:ext cx="10275952" cy="338989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217667" tIns="108833" rIns="217667" bIns="108833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2177047" hangingPunct="1"/>
            <a:r>
              <a:rPr lang="ru-RU" sz="5400" kern="1200" dirty="0">
                <a:solidFill>
                  <a:srgbClr val="FFFF00"/>
                </a:solidFill>
              </a:rPr>
              <a:t>Состав УМК</a:t>
            </a:r>
            <a:r>
              <a:rPr lang="en-US" sz="5400" kern="1200" dirty="0">
                <a:solidFill>
                  <a:srgbClr val="FFFF00"/>
                </a:solidFill>
              </a:rPr>
              <a:t>:</a:t>
            </a:r>
          </a:p>
          <a:p>
            <a:pPr marL="680209" indent="-680209" algn="l" defTabSz="2177047" hangingPunct="1">
              <a:buFont typeface="Wingdings" panose="05000000000000000000" pitchFamily="2" charset="2"/>
              <a:buChar char="q"/>
            </a:pPr>
            <a:r>
              <a:rPr lang="ru-RU" sz="3800" kern="1200" dirty="0">
                <a:solidFill>
                  <a:prstClr val="white"/>
                </a:solidFill>
              </a:rPr>
              <a:t>Учебник 10-11 класс. </a:t>
            </a:r>
          </a:p>
          <a:p>
            <a:pPr marL="680209" indent="-680209" algn="l" defTabSz="2177047" hangingPunct="1">
              <a:buFont typeface="Wingdings" panose="05000000000000000000" pitchFamily="2" charset="2"/>
              <a:buChar char="q"/>
            </a:pPr>
            <a:r>
              <a:rPr lang="ru-RU" sz="3800" kern="1200" dirty="0">
                <a:solidFill>
                  <a:prstClr val="white"/>
                </a:solidFill>
              </a:rPr>
              <a:t>Поурочные разработки.</a:t>
            </a:r>
          </a:p>
          <a:p>
            <a:pPr marL="680209" indent="-680209" algn="l" defTabSz="2177047" hangingPunct="1">
              <a:buFont typeface="Wingdings" panose="05000000000000000000" pitchFamily="2" charset="2"/>
              <a:buChar char="q"/>
            </a:pPr>
            <a:r>
              <a:rPr lang="ru-RU" sz="3800" kern="1200" dirty="0">
                <a:solidFill>
                  <a:prstClr val="white"/>
                </a:solidFill>
              </a:rPr>
              <a:t>Рабочие программы и тематическое планирование курса.</a:t>
            </a:r>
          </a:p>
        </p:txBody>
      </p:sp>
      <p:pic>
        <p:nvPicPr>
          <p:cNvPr id="7" name="Picture 5" descr="Y:\Полученные файлы\Обложки\(cover) Право. 10 кл. Углублённый уровень. Учебное пособие (Боголюбов Л. Н. и др.)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69" y="5344029"/>
            <a:ext cx="4885805" cy="64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Y:\Полученные файлы\Обложки\(cover) Право. 11 кл. Углублённый уровень. Учебное пособие (Боголюбов Л. Н. и др.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445" y="5344030"/>
            <a:ext cx="4872879" cy="64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2205" y="2244072"/>
            <a:ext cx="13351795" cy="1001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0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561" y="971551"/>
            <a:ext cx="8932696" cy="1184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2257" y="971551"/>
            <a:ext cx="9045976" cy="1184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9" name="Picture 5" descr="Y:\Полученные файлы\Обложки\(cover) Право. 10 кл. Углублённый уровень. Учебное пособие (Боголюбов Л. Н. и др.) (1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249" y="4213063"/>
            <a:ext cx="4346312" cy="57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472" y="10367155"/>
            <a:ext cx="3778277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1.3.3.8.1.1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708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5689" y="1058781"/>
            <a:ext cx="8927432" cy="11870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1" name="Picture 3" descr="Y:\Полученные файлы\Обложки\(cover) Право. 11 кл. Углублённый уровень. Учебное пособие (Боголюбов Л. Н. и др.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490" y="1564107"/>
            <a:ext cx="5220787" cy="69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89" y="9480885"/>
            <a:ext cx="12709456" cy="279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2542" y="7388172"/>
            <a:ext cx="3778277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1.3.3.8.1.2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92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3280" y="715653"/>
            <a:ext cx="17033508" cy="3468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Переход на предметную концепцию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по обществознанию: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реальность</a:t>
            </a:r>
            <a:endParaRPr kumimoji="0" lang="ru-RU" sz="7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Light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347" y="5065292"/>
            <a:ext cx="20145374" cy="69572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4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972" y="833440"/>
            <a:ext cx="22092641" cy="80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968" y="3693077"/>
            <a:ext cx="6042284" cy="839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6542" y="12136975"/>
            <a:ext cx="3169136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2.2.3.5.2.1</a:t>
            </a:r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2" descr="C:\Users\lmartynova\Desktop\Картинки фин\5 слайд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8168"/>
            <a:ext cx="11882302" cy="222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89345" y="3693077"/>
            <a:ext cx="14999379" cy="3397999"/>
          </a:xfrm>
          <a:prstGeom prst="rect">
            <a:avLst/>
          </a:prstGeom>
        </p:spPr>
        <p:txBody>
          <a:bodyPr wrap="square" lIns="73298" tIns="36648" rIns="73298" bIns="36648">
            <a:spAutoFit/>
          </a:bodyPr>
          <a:lstStyle/>
          <a:p>
            <a:pPr algn="just" defTabSz="1041401" hangingPunct="1">
              <a:spcAft>
                <a:spcPts val="684"/>
              </a:spcAft>
              <a:buClr>
                <a:srgbClr val="5F5F5F"/>
              </a:buClr>
              <a:buSzPct val="100000"/>
              <a:tabLst>
                <a:tab pos="521252" algn="l"/>
              </a:tabLst>
            </a:pPr>
            <a:r>
              <a:rPr lang="ru-RU" sz="5400" b="1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Главная задача курса – </a:t>
            </a:r>
            <a:r>
              <a:rPr lang="ru-RU" sz="5400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научить критически оценивать финансовые предложения с учетом их преимуществ и недостатков и делать осознанный выбор для достижения личных финансовых целей</a:t>
            </a:r>
            <a:r>
              <a:rPr lang="ru-RU" sz="5400" kern="1200" dirty="0">
                <a:solidFill>
                  <a:srgbClr val="1F497D"/>
                </a:solidFill>
                <a:latin typeface="Arial Narrow" panose="020B0606020202030204" pitchFamily="34" charset="0"/>
              </a:rPr>
              <a:t>. </a:t>
            </a:r>
            <a:endParaRPr lang="ru-RU" sz="5400" kern="1200" dirty="0">
              <a:solidFill>
                <a:srgbClr val="1F497D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89345" y="7548907"/>
            <a:ext cx="14691348" cy="4588068"/>
          </a:xfrm>
          <a:prstGeom prst="rect">
            <a:avLst/>
          </a:prstGeom>
        </p:spPr>
        <p:txBody>
          <a:bodyPr wrap="square" lIns="73298" tIns="36648" rIns="73298" bIns="36648">
            <a:spAutoFit/>
          </a:bodyPr>
          <a:lstStyle/>
          <a:p>
            <a:pPr algn="l" defTabSz="1041401" hangingPunct="1">
              <a:spcAft>
                <a:spcPts val="684"/>
              </a:spcAft>
              <a:buClr>
                <a:srgbClr val="5F5F5F"/>
              </a:buClr>
              <a:buSzPct val="100000"/>
              <a:tabLst>
                <a:tab pos="521252" algn="l"/>
              </a:tabLst>
            </a:pPr>
            <a:r>
              <a:rPr lang="ru-RU" sz="5400" b="1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Как управлять деньгами?</a:t>
            </a:r>
          </a:p>
          <a:p>
            <a:pPr marL="863970" lvl="1" indent="-342719" algn="l" defTabSz="1041401" hangingPunct="1">
              <a:spcAft>
                <a:spcPts val="684"/>
              </a:spcAft>
              <a:buClr>
                <a:srgbClr val="FFC000"/>
              </a:buClr>
              <a:buSzPct val="100000"/>
              <a:buFont typeface="Arial Narrow" pitchFamily="34" charset="0"/>
              <a:buChar char="●"/>
              <a:tabLst>
                <a:tab pos="521252" algn="l"/>
              </a:tabLst>
            </a:pPr>
            <a:r>
              <a:rPr lang="ru-RU" sz="5400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Зарабатывать и тратить</a:t>
            </a:r>
          </a:p>
          <a:p>
            <a:pPr marL="863970" lvl="1" indent="-342719" algn="l" defTabSz="1041401" hangingPunct="1">
              <a:spcAft>
                <a:spcPts val="684"/>
              </a:spcAft>
              <a:buClr>
                <a:srgbClr val="FFC000"/>
              </a:buClr>
              <a:buSzPct val="100000"/>
              <a:buFont typeface="Arial Narrow" pitchFamily="34" charset="0"/>
              <a:buChar char="●"/>
              <a:tabLst>
                <a:tab pos="521252" algn="l"/>
              </a:tabLst>
            </a:pPr>
            <a:r>
              <a:rPr lang="ru-RU" sz="5400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Сберегать и инвестировать</a:t>
            </a:r>
          </a:p>
          <a:p>
            <a:pPr marL="863970" lvl="1" indent="-342719" algn="l" defTabSz="1041401" hangingPunct="1">
              <a:spcAft>
                <a:spcPts val="684"/>
              </a:spcAft>
              <a:buClr>
                <a:srgbClr val="FFC000"/>
              </a:buClr>
              <a:buSzPct val="100000"/>
              <a:buFont typeface="Arial Narrow" pitchFamily="34" charset="0"/>
              <a:buChar char="●"/>
              <a:tabLst>
                <a:tab pos="521252" algn="l"/>
              </a:tabLst>
            </a:pPr>
            <a:r>
              <a:rPr lang="ru-RU" sz="5400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Защищаться от финансовых рисков и махинаций</a:t>
            </a:r>
          </a:p>
          <a:p>
            <a:pPr marL="863970" lvl="1" indent="-342719" algn="l" defTabSz="1041401" hangingPunct="1">
              <a:spcAft>
                <a:spcPts val="684"/>
              </a:spcAft>
              <a:buClr>
                <a:srgbClr val="FFC000"/>
              </a:buClr>
              <a:buSzPct val="100000"/>
              <a:buFont typeface="Arial Narrow" pitchFamily="34" charset="0"/>
              <a:buChar char="●"/>
              <a:tabLst>
                <a:tab pos="521252" algn="l"/>
              </a:tabLst>
            </a:pPr>
            <a:r>
              <a:rPr lang="ru-RU" sz="5400" kern="1200" dirty="0">
                <a:solidFill>
                  <a:srgbClr val="1F497D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Составлять бюджет и личный финансовый план</a:t>
            </a:r>
          </a:p>
        </p:txBody>
      </p:sp>
    </p:spTree>
    <p:extLst>
      <p:ext uri="{BB962C8B-B14F-4D97-AF65-F5344CB8AC3E}">
        <p14:creationId xmlns:p14="http://schemas.microsoft.com/office/powerpoint/2010/main" val="33149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84" y="709612"/>
            <a:ext cx="8677275" cy="12296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19152" y="2556271"/>
            <a:ext cx="14920750" cy="9131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sz="7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нового ФПУ</a:t>
            </a:r>
          </a:p>
          <a:p>
            <a:pPr defTabSz="821420"/>
            <a:r>
              <a:rPr lang="ru-RU" sz="71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</a:t>
            </a:r>
            <a:r>
              <a:rPr lang="ru-RU" sz="7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345 </a:t>
            </a:r>
          </a:p>
          <a:p>
            <a:pPr defTabSz="821420"/>
            <a:r>
              <a:rPr lang="ru-RU" sz="71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28 декабря 2018 г</a:t>
            </a:r>
            <a:r>
              <a:rPr lang="ru-RU" sz="71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defTabSz="821420"/>
            <a:endParaRPr lang="ru-RU" sz="71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821420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учебники издательства</a:t>
            </a:r>
          </a:p>
          <a:p>
            <a:pPr defTabSz="821420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«Просвещение»</a:t>
            </a:r>
          </a:p>
          <a:p>
            <a:pPr defTabSz="821420"/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беспечены рабочими программами </a:t>
            </a:r>
          </a:p>
          <a:p>
            <a:pPr defTabSz="821420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поурочными разработками!</a:t>
            </a:r>
          </a:p>
          <a:p>
            <a:pPr defTabSz="821420"/>
            <a:endParaRPr lang="ru-RU" sz="6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4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97" y="601585"/>
            <a:ext cx="8707973" cy="12401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9886" y="708153"/>
            <a:ext cx="15071557" cy="1109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58928" y="11803076"/>
            <a:ext cx="12192000" cy="1754322"/>
          </a:xfrm>
          <a:prstGeom prst="rect">
            <a:avLst/>
          </a:prstGeom>
        </p:spPr>
        <p:txBody>
          <a:bodyPr lIns="91427" tIns="45718" rIns="91427" bIns="45718">
            <a:spAutoFit/>
          </a:bodyPr>
          <a:lstStyle/>
          <a:p>
            <a:r>
              <a:rPr lang="en-US" sz="3600" dirty="0">
                <a:hlinkClick r:id="rId4"/>
              </a:rPr>
              <a:t>https://docs.edu.gov.ru/document/9906056a57059c4266eaa78bff1f0bbe/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16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392" y="1418078"/>
            <a:ext cx="8356344" cy="1103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8093" y="917515"/>
            <a:ext cx="8483194" cy="1204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20886529" y="2153258"/>
            <a:ext cx="1391363" cy="884903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93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2694" y="4082778"/>
            <a:ext cx="16559315" cy="1554268"/>
          </a:xfrm>
          <a:prstGeom prst="rect">
            <a:avLst/>
          </a:prstGeom>
          <a:noFill/>
        </p:spPr>
        <p:txBody>
          <a:bodyPr wrap="none" lIns="91427" tIns="45718" rIns="91427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80673" y="7447553"/>
            <a:ext cx="21295896" cy="4708977"/>
          </a:xfrm>
          <a:prstGeom prst="rect">
            <a:avLst/>
          </a:prstGeom>
        </p:spPr>
        <p:txBody>
          <a:bodyPr wrap="square" lIns="91427" tIns="45718" rIns="91427" bIns="45718">
            <a:spAutoFit/>
          </a:bodyPr>
          <a:lstStyle/>
          <a:p>
            <a:r>
              <a:rPr lang="ru-RU" b="1" dirty="0" smtClean="0"/>
              <a:t>Наш адрес</a:t>
            </a:r>
            <a:r>
              <a:rPr lang="ru-RU" b="1" dirty="0"/>
              <a:t>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127473</a:t>
            </a:r>
            <a:r>
              <a:rPr lang="ru-RU" dirty="0"/>
              <a:t>, Москва, ул. </a:t>
            </a:r>
            <a:r>
              <a:rPr lang="ru-RU" dirty="0" err="1"/>
              <a:t>Краснопролетарская</a:t>
            </a:r>
            <a:r>
              <a:rPr lang="ru-RU" dirty="0"/>
              <a:t>, д.16, стр.3, подъезд 8, бизнес-центр «Новослободский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Телефон</a:t>
            </a:r>
            <a:r>
              <a:rPr lang="ru-RU" dirty="0"/>
              <a:t>: </a:t>
            </a:r>
            <a:r>
              <a:rPr lang="ru-RU" dirty="0" smtClean="0"/>
              <a:t>8(495)789-30-40</a:t>
            </a:r>
            <a:endParaRPr lang="ru-RU" dirty="0"/>
          </a:p>
          <a:p>
            <a:r>
              <a:rPr lang="ru-RU" dirty="0"/>
              <a:t>Факс: </a:t>
            </a:r>
            <a:r>
              <a:rPr lang="ru-RU" dirty="0" smtClean="0"/>
              <a:t>8(495)789-30-41</a:t>
            </a:r>
            <a:endParaRPr lang="ru-RU" dirty="0"/>
          </a:p>
          <a:p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prosv@prosv.ru</a:t>
            </a:r>
          </a:p>
        </p:txBody>
      </p:sp>
    </p:spTree>
    <p:extLst>
      <p:ext uri="{BB962C8B-B14F-4D97-AF65-F5344CB8AC3E}">
        <p14:creationId xmlns:p14="http://schemas.microsoft.com/office/powerpoint/2010/main" val="23628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8652" y="6246714"/>
            <a:ext cx="13109357" cy="1975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sz="1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Обществознание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3795" y="8390582"/>
            <a:ext cx="17019082" cy="3237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099" rtlCol="0" anchor="ctr">
            <a:spAutoFit/>
          </a:bodyPr>
          <a:lstStyle/>
          <a:p>
            <a:pPr marL="1142851" indent="-1142851" algn="just" defTabSz="821420">
              <a:buAutoNum type="arabicPeriod"/>
            </a:pPr>
            <a:r>
              <a:rPr lang="ru-RU" sz="6700" b="1" dirty="0">
                <a:solidFill>
                  <a:srgbClr val="C00000"/>
                </a:solidFill>
              </a:rPr>
              <a:t>Переход на предметную концепцию </a:t>
            </a:r>
          </a:p>
          <a:p>
            <a:pPr algn="just" defTabSz="821420"/>
            <a:r>
              <a:rPr lang="ru-RU" sz="6700" b="1" dirty="0">
                <a:solidFill>
                  <a:srgbClr val="C00000"/>
                </a:solidFill>
              </a:rPr>
              <a:t>(опубликована 30 декабря 2018г)</a:t>
            </a:r>
          </a:p>
          <a:p>
            <a:pPr algn="just" defTabSz="821420"/>
            <a:r>
              <a:rPr lang="ru-RU" sz="6700" b="1" dirty="0">
                <a:solidFill>
                  <a:srgbClr val="C00000"/>
                </a:solidFill>
              </a:rPr>
              <a:t>2. Новые линии УМК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2633" y="721894"/>
            <a:ext cx="15761368" cy="4660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Полученные файлы\Обложки\(cover) Обществознание. 6 класс (Под ред. Боголюбова Л. Н.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08" y="1332758"/>
            <a:ext cx="3736896" cy="49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Y:\Полученные файлы\Обложки\(cover) Обществознание. 7 класс (Под ред. Боголюбова Л. Н.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349" y="1373607"/>
            <a:ext cx="3624379" cy="50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Y:\Полученные файлы\Обложки\(cover) Обществознание. 8 класс (Под ред. Боголюбова Л. Н.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129" y="1373613"/>
            <a:ext cx="3804008" cy="49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Y:\Полученные файлы\Обложки\(cover) Обществознание. 9 класс (Под ред. Боголюбова Л. Н.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0933" y="1332758"/>
            <a:ext cx="3810752" cy="50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Y:\Полученные файлы\Обложки\(cover) Обществознание. 10 класс. Базовый уровень (Боголюбов Л. Н., Лазебникова А. Ю., Матвеев А. И. и др. _ под ред. Боголюбова Л. Н., Лазебниковой А.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6384" y="1332758"/>
            <a:ext cx="3810752" cy="50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Y:\Полученные файлы\Обложки\(cover) Обществознание. 11 класс. Базовый уровень (Боголюбов Л. Н., Городецкая Н. И., Лазебникова А. Ю. и др. _ Под ред. Боголюбова Л. Н., Лазебниковой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9608" y="1308692"/>
            <a:ext cx="3859381" cy="508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948735"/>
              </p:ext>
            </p:extLst>
          </p:nvPr>
        </p:nvGraphicFramePr>
        <p:xfrm>
          <a:off x="478329" y="6689558"/>
          <a:ext cx="23520664" cy="2863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2152"/>
                <a:gridCol w="3962152"/>
                <a:gridCol w="3962152"/>
                <a:gridCol w="3962152"/>
                <a:gridCol w="3962152"/>
                <a:gridCol w="3709904"/>
              </a:tblGrid>
              <a:tr h="1288642">
                <a:tc gridSpan="6"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Номера учебников ИП в Федеральном перечне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74874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1.2.3.3.1.1</a:t>
                      </a:r>
                      <a:endParaRPr lang="ru-RU" sz="4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1.2.3.3.1.2</a:t>
                      </a:r>
                      <a:endParaRPr lang="ru-RU" sz="4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1.2.3.3.1.3</a:t>
                      </a:r>
                      <a:endParaRPr lang="ru-RU" sz="4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1.2.3.3.1.4</a:t>
                      </a:r>
                      <a:endParaRPr lang="ru-RU" sz="4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1.3.3.9.1.1</a:t>
                      </a:r>
                      <a:endParaRPr lang="ru-RU" sz="4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1.3.3.9.1.2</a:t>
                      </a:r>
                      <a:endParaRPr lang="ru-RU" sz="4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99609" y="10113647"/>
            <a:ext cx="20381496" cy="2154432"/>
          </a:xfrm>
          <a:prstGeom prst="rect">
            <a:avLst/>
          </a:prstGeom>
        </p:spPr>
        <p:txBody>
          <a:bodyPr wrap="square" lIns="91427" tIns="45718" rIns="91427" bIns="45718">
            <a:spAutoFit/>
          </a:bodyPr>
          <a:lstStyle/>
          <a:p>
            <a:r>
              <a:rPr lang="ru-RU" sz="6700" b="1" dirty="0">
                <a:solidFill>
                  <a:schemeClr val="accent1">
                    <a:lumMod val="75000"/>
                  </a:schemeClr>
                </a:solidFill>
              </a:rPr>
              <a:t>ЛИНИЯ УМК «</a:t>
            </a:r>
            <a:r>
              <a:rPr lang="ru-RU" sz="6700" b="1" dirty="0" smtClean="0">
                <a:solidFill>
                  <a:schemeClr val="accent1">
                    <a:lumMod val="75000"/>
                  </a:schemeClr>
                </a:solidFill>
              </a:rPr>
              <a:t>ОБЩЕСТВОЗНАНИЕ» (6-9 и 10-11) </a:t>
            </a:r>
            <a:endParaRPr lang="ru-RU" sz="67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6700" b="1" dirty="0">
                <a:solidFill>
                  <a:schemeClr val="accent1">
                    <a:lumMod val="75000"/>
                  </a:schemeClr>
                </a:solidFill>
              </a:rPr>
              <a:t>Л. Н. Боголюбова и др.</a:t>
            </a:r>
          </a:p>
        </p:txBody>
      </p:sp>
    </p:spTree>
    <p:extLst>
      <p:ext uri="{BB962C8B-B14F-4D97-AF65-F5344CB8AC3E}">
        <p14:creationId xmlns:p14="http://schemas.microsoft.com/office/powerpoint/2010/main" val="5341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" y="766762"/>
            <a:ext cx="24117301" cy="1218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4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Y:\Полученные файлы\Обложки\(cover) Обществознание. 7 класс (Под ред. Боголюбова Л. Н.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349" y="1373607"/>
            <a:ext cx="3624379" cy="50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Y:\Полученные файлы\Обложки\(cover) Обществознание. 8 класс (Под ред. Боголюбова Л. Н.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129" y="1373613"/>
            <a:ext cx="3804008" cy="49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Y:\Полученные файлы\Обложки\(cover) Обществознание. 9 класс (Под ред. Боголюбова Л. Н.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0933" y="1332758"/>
            <a:ext cx="3810752" cy="50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Y:\Полученные файлы\Обложки\(cover) Обществознание. 10 класс. Базовый уровень (Боголюбов Л. Н., Лазебникова А. Ю., Матвеев А. И. и др. _ под ред. Боголюбова Л. Н., Лазебниковой А.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6384" y="1332758"/>
            <a:ext cx="3810752" cy="50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Y:\Полученные файлы\Обложки\(cover) Обществознание. 11 класс. Базовый уровень (Боголюбов Л. Н., Городецкая Н. И., Лазебникова А. Ю. и др. _ Под ред. Боголюбова Л. Н., Лазебниковой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9608" y="1308692"/>
            <a:ext cx="3859381" cy="508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:\Полученные файлы\Обложки\(cover) Обществознание. 6 класс (Под ред. Боголюбова Л. Н.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08" y="1332758"/>
            <a:ext cx="3736896" cy="49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atalog.prosv.ru/images/medium/f1dba418-542e-11e4-9a8a-0050569c7d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413" y="8343869"/>
            <a:ext cx="3040936" cy="40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talog.prosv.ru/images/medium/f1dba424-542e-11e4-9a8a-0050569c7d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664" y="8343871"/>
            <a:ext cx="3031748" cy="40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alog.prosv.ru/images/big/759eddde-5471-11e4-9a8a-0050569c7d18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8458" y="8343870"/>
            <a:ext cx="3034906" cy="40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atalog.prosv.ru/images/medium/e040c34e-7576-11e4-9b91-0050569c7d18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8332" y="8343871"/>
            <a:ext cx="2675137" cy="40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atalog.prosv.ru/images/big/474add20-9c97-11e4-9345-0050569c7d18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76309" y="8343871"/>
            <a:ext cx="2628508" cy="40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atalog.prosv.ru/images/medium/6c4c7245-4d27-11db-9da7-00304874af6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6608" y="8343868"/>
            <a:ext cx="2540528" cy="4014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atalog.prosv.ru/images/medium/37ef8d99-a51f-11df-9228-0019b9f502d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9608" y="8343867"/>
            <a:ext cx="2540528" cy="4014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32628" y="6775386"/>
            <a:ext cx="1610537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Преемственность и обновление! </a:t>
            </a:r>
            <a:endParaRPr kumimoji="0" lang="ru-RU" sz="6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78084" y="0"/>
            <a:ext cx="2970105" cy="1159932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2019</a:t>
            </a:r>
            <a:endParaRPr kumimoji="0" lang="ru-RU" sz="6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378083" y="12556068"/>
            <a:ext cx="2970105" cy="1159932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A04020102020204" pitchFamily="34" charset="0"/>
                <a:sym typeface="Helvetica Light"/>
              </a:rPr>
              <a:t>2014</a:t>
            </a:r>
            <a:endParaRPr kumimoji="0" lang="ru-RU" sz="6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Black" panose="020B0A04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38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:\Полученные файлы\Обложки\(cover) Обществознание. 6 класс (Под ред. Боголюбова Л. Н.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6" y="3568891"/>
            <a:ext cx="5871411" cy="784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655" y="2279331"/>
            <a:ext cx="7421581" cy="106907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6"/>
          <a:stretch/>
        </p:blipFill>
        <p:spPr bwMode="auto">
          <a:xfrm>
            <a:off x="15329002" y="2473428"/>
            <a:ext cx="7771645" cy="10689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18" y="596170"/>
            <a:ext cx="22746947" cy="16831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1437" tIns="71437" rIns="71437" bIns="71437" numCol="1" spcCol="38099" rtlCol="0" anchor="ctr">
            <a:spAutoFit/>
          </a:bodyPr>
          <a:lstStyle/>
          <a:p>
            <a:pPr defTabSz="821420"/>
            <a:r>
              <a:rPr lang="ru-RU" b="1" dirty="0">
                <a:solidFill>
                  <a:srgbClr val="C00000"/>
                </a:solidFill>
              </a:rPr>
              <a:t>Изменение структуры и содержания учебника </a:t>
            </a:r>
          </a:p>
          <a:p>
            <a:pPr defTabSz="821420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соответствии с ПООП ООО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предметной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КОНЦЕПЦИЕЙ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884</Words>
  <Application>Microsoft Office PowerPoint</Application>
  <PresentationFormat>Произвольный</PresentationFormat>
  <Paragraphs>232</Paragraphs>
  <Slides>41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White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Сухов Никита Эдуардович</dc:creator>
  <cp:lastModifiedBy>Анастасия Черепнева</cp:lastModifiedBy>
  <cp:revision>272</cp:revision>
  <dcterms:modified xsi:type="dcterms:W3CDTF">2019-04-30T12:49:05Z</dcterms:modified>
</cp:coreProperties>
</file>