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7" r:id="rId2"/>
    <p:sldId id="258" r:id="rId3"/>
    <p:sldId id="299" r:id="rId4"/>
    <p:sldId id="259" r:id="rId5"/>
    <p:sldId id="264" r:id="rId6"/>
    <p:sldId id="265" r:id="rId7"/>
    <p:sldId id="266" r:id="rId8"/>
    <p:sldId id="267" r:id="rId9"/>
    <p:sldId id="263" r:id="rId10"/>
    <p:sldId id="310" r:id="rId11"/>
    <p:sldId id="300" r:id="rId12"/>
    <p:sldId id="307" r:id="rId13"/>
    <p:sldId id="308" r:id="rId14"/>
    <p:sldId id="309" r:id="rId15"/>
    <p:sldId id="268" r:id="rId16"/>
    <p:sldId id="269" r:id="rId17"/>
    <p:sldId id="301" r:id="rId18"/>
    <p:sldId id="302" r:id="rId19"/>
    <p:sldId id="303" r:id="rId20"/>
    <p:sldId id="304" r:id="rId21"/>
    <p:sldId id="305" r:id="rId22"/>
    <p:sldId id="306" r:id="rId23"/>
    <p:sldId id="312" r:id="rId24"/>
    <p:sldId id="271" r:id="rId25"/>
    <p:sldId id="313" r:id="rId26"/>
    <p:sldId id="273" r:id="rId27"/>
    <p:sldId id="321" r:id="rId28"/>
    <p:sldId id="274" r:id="rId29"/>
    <p:sldId id="275" r:id="rId30"/>
    <p:sldId id="314" r:id="rId31"/>
    <p:sldId id="315" r:id="rId32"/>
    <p:sldId id="316" r:id="rId33"/>
    <p:sldId id="317" r:id="rId34"/>
    <p:sldId id="318" r:id="rId35"/>
    <p:sldId id="320" r:id="rId36"/>
    <p:sldId id="276" r:id="rId37"/>
    <p:sldId id="277" r:id="rId38"/>
    <p:sldId id="311" r:id="rId39"/>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4" d="100"/>
          <a:sy n="104" d="100"/>
        </p:scale>
        <p:origin x="-84" y="-120"/>
      </p:cViewPr>
      <p:guideLst>
        <p:guide orient="horz" pos="2160"/>
        <p:guide pos="2880"/>
      </p:guideLst>
    </p:cSldViewPr>
  </p:slideViewPr>
  <p:notesTextViewPr>
    <p:cViewPr>
      <p:scale>
        <a:sx n="1" d="1"/>
        <a:sy n="1" d="1"/>
      </p:scale>
      <p:origin x="0" y="0"/>
    </p:cViewPr>
  </p:notesTextViewPr>
  <p:gridSpacing cx="360045" cy="36004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A4F97B-2BA6-49AB-BE70-BB5169017E8C}" type="datetimeFigureOut">
              <a:rPr lang="ru-RU" smtClean="0"/>
              <a:t>10.01.2018</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E1BCD1-4BA8-4BF2-AAD0-E5C3062C4A2E}" type="slidenum">
              <a:rPr lang="ru-RU" smtClean="0"/>
              <a:t>‹#›</a:t>
            </a:fld>
            <a:endParaRPr lang="ru-RU"/>
          </a:p>
        </p:txBody>
      </p:sp>
    </p:spTree>
    <p:extLst>
      <p:ext uri="{BB962C8B-B14F-4D97-AF65-F5344CB8AC3E}">
        <p14:creationId xmlns:p14="http://schemas.microsoft.com/office/powerpoint/2010/main" val="1214390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3C37BE-C303-496D-B5CD-85F2937540FC}" type="slidenum">
              <a:rPr lang="ru-RU"/>
              <a:t>30</a:t>
            </a:fld>
            <a:endParaRPr lang="ru-RU"/>
          </a:p>
        </p:txBody>
      </p:sp>
    </p:spTree>
    <p:extLst>
      <p:ext uri="{BB962C8B-B14F-4D97-AF65-F5344CB8AC3E}">
        <p14:creationId xmlns:p14="http://schemas.microsoft.com/office/powerpoint/2010/main" val="2222516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3C37BE-C303-496D-B5CD-85F2937540FC}" type="slidenum">
              <a:rPr lang="ru-RU"/>
              <a:t>31</a:t>
            </a:fld>
            <a:endParaRPr lang="ru-RU"/>
          </a:p>
        </p:txBody>
      </p:sp>
    </p:spTree>
    <p:extLst>
      <p:ext uri="{BB962C8B-B14F-4D97-AF65-F5344CB8AC3E}">
        <p14:creationId xmlns:p14="http://schemas.microsoft.com/office/powerpoint/2010/main" val="615021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3C37BE-C303-496D-B5CD-85F2937540FC}" type="slidenum">
              <a:rPr lang="ru-RU"/>
              <a:t>32</a:t>
            </a:fld>
            <a:endParaRPr lang="ru-RU"/>
          </a:p>
        </p:txBody>
      </p:sp>
    </p:spTree>
    <p:extLst>
      <p:ext uri="{BB962C8B-B14F-4D97-AF65-F5344CB8AC3E}">
        <p14:creationId xmlns:p14="http://schemas.microsoft.com/office/powerpoint/2010/main" val="3801433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3C37BE-C303-496D-B5CD-85F2937540FC}" type="slidenum">
              <a:rPr lang="ru-RU"/>
              <a:t>33</a:t>
            </a:fld>
            <a:endParaRPr lang="ru-RU"/>
          </a:p>
        </p:txBody>
      </p:sp>
    </p:spTree>
    <p:extLst>
      <p:ext uri="{BB962C8B-B14F-4D97-AF65-F5344CB8AC3E}">
        <p14:creationId xmlns:p14="http://schemas.microsoft.com/office/powerpoint/2010/main" val="1310842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3C37BE-C303-496D-B5CD-85F2937540FC}" type="slidenum">
              <a:rPr lang="ru-RU"/>
              <a:t>34</a:t>
            </a:fld>
            <a:endParaRPr lang="ru-RU"/>
          </a:p>
        </p:txBody>
      </p:sp>
    </p:spTree>
    <p:extLst>
      <p:ext uri="{BB962C8B-B14F-4D97-AF65-F5344CB8AC3E}">
        <p14:creationId xmlns:p14="http://schemas.microsoft.com/office/powerpoint/2010/main" val="2008138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3C37BE-C303-496D-B5CD-85F2937540FC}" type="slidenum">
              <a:rPr lang="ru-RU"/>
              <a:t>35</a:t>
            </a:fld>
            <a:endParaRPr lang="ru-RU"/>
          </a:p>
        </p:txBody>
      </p:sp>
    </p:spTree>
    <p:extLst>
      <p:ext uri="{BB962C8B-B14F-4D97-AF65-F5344CB8AC3E}">
        <p14:creationId xmlns:p14="http://schemas.microsoft.com/office/powerpoint/2010/main" val="2416615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7" name="Заголовок 1"/>
          <p:cNvSpPr>
            <a:spLocks noGrp="1"/>
          </p:cNvSpPr>
          <p:nvPr>
            <p:ph type="title"/>
          </p:nvPr>
        </p:nvSpPr>
        <p:spPr>
          <a:xfrm>
            <a:off x="457200" y="692696"/>
            <a:ext cx="8229600" cy="724942"/>
          </a:xfrm>
          <a:prstGeom prst="rect">
            <a:avLst/>
          </a:prstGeom>
        </p:spPr>
        <p:txBody>
          <a:bodyPr rtlCol="0">
            <a:normAutofit/>
          </a:bodyPr>
          <a:lstStyle/>
          <a:p>
            <a:r>
              <a:rPr lang="ru-RU" smtClean="0"/>
              <a:t>Образец заголовка</a:t>
            </a:r>
            <a:endParaRPr lang="ru-RU"/>
          </a:p>
        </p:txBody>
      </p:sp>
      <p:sp>
        <p:nvSpPr>
          <p:cNvPr id="8" name="Текст 2"/>
          <p:cNvSpPr>
            <a:spLocks noGrp="1"/>
          </p:cNvSpPr>
          <p:nvPr>
            <p:ph idx="1"/>
          </p:nvPr>
        </p:nvSpPr>
        <p:spPr>
          <a:xfrm>
            <a:off x="457200" y="1600200"/>
            <a:ext cx="8229600" cy="4525963"/>
          </a:xfrm>
          <a:prstGeom prst="rect">
            <a:avLst/>
          </a:prstGeom>
        </p:spPr>
        <p:txBody>
          <a:bodyPr rtlCol="0">
            <a:normAutofit/>
          </a:bodyPr>
          <a:lstStyle/>
          <a:p>
            <a:pPr lvl="0"/>
            <a:r>
              <a:rPr lang="ru-RU" smtClean="0"/>
              <a:t>Образец текста</a:t>
            </a:r>
          </a:p>
        </p:txBody>
      </p:sp>
    </p:spTree>
    <p:extLst>
      <p:ext uri="{BB962C8B-B14F-4D97-AF65-F5344CB8AC3E}">
        <p14:creationId xmlns:p14="http://schemas.microsoft.com/office/powerpoint/2010/main" val="1233909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Образец заголовка</a:t>
            </a:r>
          </a:p>
        </p:txBody>
      </p:sp>
      <p:sp>
        <p:nvSpPr>
          <p:cNvPr id="3" name="Объект 2"/>
          <p:cNvSpPr>
            <a:spLocks noGrp="1"/>
          </p:cNvSpPr>
          <p:nvPr>
            <p:ph idx="1"/>
          </p:nvPr>
        </p:nvSpPr>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10"/>
          </p:nvPr>
        </p:nvSpPr>
        <p:spPr>
          <a:xfrm>
            <a:off x="828675" y="6356352"/>
            <a:ext cx="1372169" cy="365125"/>
          </a:xfrm>
          <a:prstGeom prst="rect">
            <a:avLst/>
          </a:prstGeom>
        </p:spPr>
        <p:txBody>
          <a:bodyPr/>
          <a:lstStyle/>
          <a:p>
            <a:fld id="{402B9795-92DC-40DC-A1CA-9A4B349D7824}" type="datetimeFigureOut">
              <a:rPr lang="ru-RU"/>
              <a:t>10.01.2018</a:t>
            </a:fld>
            <a:endParaRPr lang="ru-RU" dirty="0"/>
          </a:p>
        </p:txBody>
      </p:sp>
      <p:sp>
        <p:nvSpPr>
          <p:cNvPr id="5" name="Нижний колонтитул 4"/>
          <p:cNvSpPr>
            <a:spLocks noGrp="1"/>
          </p:cNvSpPr>
          <p:nvPr>
            <p:ph type="ftr" sz="quarter" idx="11"/>
          </p:nvPr>
        </p:nvSpPr>
        <p:spPr>
          <a:xfrm>
            <a:off x="2200844" y="6356350"/>
            <a:ext cx="4742312" cy="365126"/>
          </a:xfrm>
          <a:prstGeom prst="rect">
            <a:avLst/>
          </a:prstGeom>
        </p:spPr>
        <p:txBody>
          <a:bodyPr/>
          <a:lstStyle/>
          <a:p>
            <a:endParaRPr lang="ru-RU" dirty="0"/>
          </a:p>
        </p:txBody>
      </p:sp>
      <p:sp>
        <p:nvSpPr>
          <p:cNvPr id="6" name="Номер слайда 5"/>
          <p:cNvSpPr>
            <a:spLocks noGrp="1"/>
          </p:cNvSpPr>
          <p:nvPr>
            <p:ph type="sldNum" sz="quarter" idx="12"/>
          </p:nvPr>
        </p:nvSpPr>
        <p:spPr>
          <a:xfrm>
            <a:off x="6942587" y="6356352"/>
            <a:ext cx="1371600" cy="365125"/>
          </a:xfrm>
          <a:prstGeom prst="rect">
            <a:avLst/>
          </a:prstGeom>
        </p:spPr>
        <p:txBody>
          <a:bodyPr/>
          <a:lstStyle/>
          <a:p>
            <a:fld id="{0FF54DE5-C571-48E8-A5BC-B369434E2F44}" type="slidenum">
              <a:rPr lang="ru-RU" smtClean="0"/>
              <a:t>‹#›</a:t>
            </a:fld>
            <a:endParaRPr lang="ru-RU" dirty="0"/>
          </a:p>
        </p:txBody>
      </p:sp>
    </p:spTree>
    <p:extLst>
      <p:ext uri="{BB962C8B-B14F-4D97-AF65-F5344CB8AC3E}">
        <p14:creationId xmlns:p14="http://schemas.microsoft.com/office/powerpoint/2010/main" val="804414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692150"/>
            <a:ext cx="822960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p:txBody>
      </p:sp>
      <p:pic>
        <p:nvPicPr>
          <p:cNvPr id="1028" name="Рисунок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988"/>
            <a:ext cx="9144000" cy="587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Рисунок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388100"/>
            <a:ext cx="91440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rtl="0" eaLnBrk="1" fontAlgn="base" hangingPunct="1">
        <a:spcBef>
          <a:spcPct val="0"/>
        </a:spcBef>
        <a:spcAft>
          <a:spcPct val="0"/>
        </a:spcAft>
        <a:defRPr sz="3600" b="1" kern="1200">
          <a:solidFill>
            <a:schemeClr val="tx1"/>
          </a:solidFill>
          <a:latin typeface="+mj-lt"/>
          <a:ea typeface="+mj-ea"/>
          <a:cs typeface="+mj-cs"/>
        </a:defRPr>
      </a:lvl1pPr>
      <a:lvl2pPr algn="ctr" rtl="0" eaLnBrk="1" fontAlgn="base" hangingPunct="1">
        <a:spcBef>
          <a:spcPct val="0"/>
        </a:spcBef>
        <a:spcAft>
          <a:spcPct val="0"/>
        </a:spcAft>
        <a:defRPr sz="3600" b="1">
          <a:solidFill>
            <a:schemeClr val="tx1"/>
          </a:solidFill>
          <a:latin typeface="Calibri" panose="020F0502020204030204" pitchFamily="34" charset="0"/>
        </a:defRPr>
      </a:lvl2pPr>
      <a:lvl3pPr algn="ctr" rtl="0" eaLnBrk="1" fontAlgn="base" hangingPunct="1">
        <a:spcBef>
          <a:spcPct val="0"/>
        </a:spcBef>
        <a:spcAft>
          <a:spcPct val="0"/>
        </a:spcAft>
        <a:defRPr sz="3600" b="1">
          <a:solidFill>
            <a:schemeClr val="tx1"/>
          </a:solidFill>
          <a:latin typeface="Calibri" panose="020F0502020204030204" pitchFamily="34" charset="0"/>
        </a:defRPr>
      </a:lvl3pPr>
      <a:lvl4pPr algn="ctr" rtl="0" eaLnBrk="1" fontAlgn="base" hangingPunct="1">
        <a:spcBef>
          <a:spcPct val="0"/>
        </a:spcBef>
        <a:spcAft>
          <a:spcPct val="0"/>
        </a:spcAft>
        <a:defRPr sz="3600" b="1">
          <a:solidFill>
            <a:schemeClr val="tx1"/>
          </a:solidFill>
          <a:latin typeface="Calibri" panose="020F0502020204030204" pitchFamily="34" charset="0"/>
        </a:defRPr>
      </a:lvl4pPr>
      <a:lvl5pPr algn="ctr" rtl="0" eaLnBrk="1" fontAlgn="base" hangingPunct="1">
        <a:spcBef>
          <a:spcPct val="0"/>
        </a:spcBef>
        <a:spcAft>
          <a:spcPct val="0"/>
        </a:spcAft>
        <a:defRPr sz="3600" b="1">
          <a:solidFill>
            <a:schemeClr val="tx1"/>
          </a:solidFill>
          <a:latin typeface="Calibri" panose="020F0502020204030204" pitchFamily="34" charset="0"/>
        </a:defRPr>
      </a:lvl5pPr>
      <a:lvl6pPr marL="457200" algn="ctr" rtl="0" eaLnBrk="1" fontAlgn="base" hangingPunct="1">
        <a:spcBef>
          <a:spcPct val="0"/>
        </a:spcBef>
        <a:spcAft>
          <a:spcPct val="0"/>
        </a:spcAft>
        <a:defRPr sz="3600" b="1">
          <a:solidFill>
            <a:schemeClr val="tx1"/>
          </a:solidFill>
          <a:latin typeface="Calibri" panose="020F0502020204030204" pitchFamily="34" charset="0"/>
        </a:defRPr>
      </a:lvl6pPr>
      <a:lvl7pPr marL="914400" algn="ctr" rtl="0" eaLnBrk="1" fontAlgn="base" hangingPunct="1">
        <a:spcBef>
          <a:spcPct val="0"/>
        </a:spcBef>
        <a:spcAft>
          <a:spcPct val="0"/>
        </a:spcAft>
        <a:defRPr sz="3600" b="1">
          <a:solidFill>
            <a:schemeClr val="tx1"/>
          </a:solidFill>
          <a:latin typeface="Calibri" panose="020F0502020204030204" pitchFamily="34" charset="0"/>
        </a:defRPr>
      </a:lvl7pPr>
      <a:lvl8pPr marL="1371600" algn="ctr" rtl="0" eaLnBrk="1" fontAlgn="base" hangingPunct="1">
        <a:spcBef>
          <a:spcPct val="0"/>
        </a:spcBef>
        <a:spcAft>
          <a:spcPct val="0"/>
        </a:spcAft>
        <a:defRPr sz="3600" b="1">
          <a:solidFill>
            <a:schemeClr val="tx1"/>
          </a:solidFill>
          <a:latin typeface="Calibri" panose="020F0502020204030204" pitchFamily="34" charset="0"/>
        </a:defRPr>
      </a:lvl8pPr>
      <a:lvl9pPr marL="1828800" algn="ctr" rtl="0" eaLnBrk="1" fontAlgn="base" hangingPunct="1">
        <a:spcBef>
          <a:spcPct val="0"/>
        </a:spcBef>
        <a:spcAft>
          <a:spcPct val="0"/>
        </a:spcAft>
        <a:defRPr sz="3600" b="1">
          <a:solidFill>
            <a:schemeClr val="tx1"/>
          </a:solidFill>
          <a:latin typeface="Calibri" panose="020F0502020204030204" pitchFamily="34" charset="0"/>
        </a:defRPr>
      </a:lvl9pPr>
    </p:titleStyle>
    <p:bodyStyle>
      <a:lvl1pPr algn="l" rtl="0" eaLnBrk="1" fontAlgn="base" hangingPunct="1">
        <a:spcBef>
          <a:spcPct val="20000"/>
        </a:spcBef>
        <a:spcAft>
          <a:spcPct val="0"/>
        </a:spcAft>
        <a:buFont typeface="Arial" panose="020B0604020202020204" pitchFamily="34" charset="0"/>
        <a:defRPr sz="2800" kern="1200">
          <a:solidFill>
            <a:schemeClr val="tx1"/>
          </a:solidFill>
          <a:latin typeface="+mn-lt"/>
          <a:ea typeface="+mn-ea"/>
          <a:cs typeface="+mn-cs"/>
        </a:defRPr>
      </a:lvl1pPr>
      <a:lvl2pPr marL="457200" algn="l" rtl="0" eaLnBrk="1" fontAlgn="base" hangingPunct="1">
        <a:spcBef>
          <a:spcPct val="20000"/>
        </a:spcBef>
        <a:spcAft>
          <a:spcPct val="0"/>
        </a:spcAft>
        <a:buFont typeface="Arial" panose="020B0604020202020204" pitchFamily="34" charset="0"/>
        <a:defRPr sz="2800" kern="1200">
          <a:solidFill>
            <a:schemeClr val="tx1"/>
          </a:solidFill>
          <a:latin typeface="+mn-lt"/>
          <a:ea typeface="+mn-ea"/>
          <a:cs typeface="+mn-cs"/>
        </a:defRPr>
      </a:lvl2pPr>
      <a:lvl3pPr marL="914400" algn="l" rtl="0" eaLnBrk="1" fontAlgn="base" hangingPunct="1">
        <a:spcBef>
          <a:spcPct val="20000"/>
        </a:spcBef>
        <a:spcAft>
          <a:spcPct val="0"/>
        </a:spcAft>
        <a:buFont typeface="Arial" panose="020B0604020202020204" pitchFamily="34" charset="0"/>
        <a:defRPr sz="2400" kern="1200">
          <a:solidFill>
            <a:schemeClr val="tx1"/>
          </a:solidFill>
          <a:latin typeface="+mn-lt"/>
          <a:ea typeface="+mn-ea"/>
          <a:cs typeface="+mn-cs"/>
        </a:defRPr>
      </a:lvl3pPr>
      <a:lvl4pPr marL="1371600" algn="l" rtl="0" eaLnBrk="1" fontAlgn="base" hangingPunct="1">
        <a:spcBef>
          <a:spcPct val="20000"/>
        </a:spcBef>
        <a:spcAft>
          <a:spcPct val="0"/>
        </a:spcAft>
        <a:buFont typeface="Arial" panose="020B0604020202020204" pitchFamily="34" charset="0"/>
        <a:defRPr sz="2000" kern="1200">
          <a:solidFill>
            <a:schemeClr val="tx1"/>
          </a:solidFill>
          <a:latin typeface="+mn-lt"/>
          <a:ea typeface="+mn-ea"/>
          <a:cs typeface="+mn-cs"/>
        </a:defRPr>
      </a:lvl4pPr>
      <a:lvl5pPr marL="1828800" algn="l" rtl="0" eaLnBrk="1" fontAlgn="base" hangingPunct="1">
        <a:spcBef>
          <a:spcPct val="20000"/>
        </a:spcBef>
        <a:spcAft>
          <a:spcPct val="0"/>
        </a:spcAft>
        <a:buFont typeface="Arial" panose="020B0604020202020204" pitchFamily="34" charset="0"/>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rusrep.ru/images/upload/181175_photo.jpe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Заголовок 1"/>
          <p:cNvSpPr>
            <a:spLocks noGrp="1"/>
          </p:cNvSpPr>
          <p:nvPr>
            <p:ph type="title"/>
          </p:nvPr>
        </p:nvSpPr>
        <p:spPr>
          <a:xfrm>
            <a:off x="265176" y="2075688"/>
            <a:ext cx="8613648" cy="1499616"/>
          </a:xfrm>
        </p:spPr>
        <p:txBody>
          <a:bodyPr>
            <a:normAutofit fontScale="90000"/>
          </a:bodyPr>
          <a:lstStyle/>
          <a:p>
            <a:r>
              <a:rPr lang="ru-RU" dirty="0"/>
              <a:t>ИКТ в организации проектной деятельности школьников основной и старшей школы</a:t>
            </a:r>
            <a:br>
              <a:rPr lang="ru-RU" dirty="0"/>
            </a:br>
            <a:endParaRPr lang="ru-RU" altLang="ru-RU"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6032" y="765848"/>
            <a:ext cx="8604504" cy="724942"/>
          </a:xfrm>
        </p:spPr>
        <p:txBody>
          <a:bodyPr>
            <a:noAutofit/>
          </a:bodyPr>
          <a:lstStyle/>
          <a:p>
            <a:r>
              <a:rPr lang="ru-RU" sz="3000" dirty="0" smtClean="0">
                <a:solidFill>
                  <a:srgbClr val="FF0000"/>
                </a:solidFill>
              </a:rPr>
              <a:t>Часто встречающиеся ошибки на этапе формулировки </a:t>
            </a:r>
            <a:r>
              <a:rPr lang="ru-RU" sz="3000" dirty="0" smtClean="0">
                <a:solidFill>
                  <a:srgbClr val="FF0000"/>
                </a:solidFill>
              </a:rPr>
              <a:t>задачи:</a:t>
            </a:r>
            <a:endParaRPr lang="ru-RU" sz="3000" dirty="0">
              <a:solidFill>
                <a:srgbClr val="FF0000"/>
              </a:solidFill>
            </a:endParaRPr>
          </a:p>
        </p:txBody>
      </p:sp>
      <p:sp>
        <p:nvSpPr>
          <p:cNvPr id="3" name="Объект 2"/>
          <p:cNvSpPr>
            <a:spLocks noGrp="1"/>
          </p:cNvSpPr>
          <p:nvPr>
            <p:ph idx="1"/>
          </p:nvPr>
        </p:nvSpPr>
        <p:spPr>
          <a:xfrm>
            <a:off x="265176" y="1956816"/>
            <a:ext cx="8595360" cy="4525963"/>
          </a:xfrm>
        </p:spPr>
        <p:txBody>
          <a:bodyPr/>
          <a:lstStyle/>
          <a:p>
            <a:pPr marL="265113" lvl="0" indent="-265113">
              <a:lnSpc>
                <a:spcPct val="107000"/>
              </a:lnSpc>
              <a:spcAft>
                <a:spcPts val="0"/>
              </a:spcAft>
              <a:buFont typeface="Arial" panose="020B0604020202020204" pitchFamily="34" charset="0"/>
              <a:buChar char="•"/>
            </a:pPr>
            <a:r>
              <a:rPr lang="ru-RU" sz="2200" dirty="0" smtClean="0">
                <a:effectLst/>
                <a:ea typeface="Calibri" panose="020F0502020204030204" pitchFamily="34" charset="0"/>
                <a:cs typeface="Times New Roman" panose="02020603050405020304" pitchFamily="18" charset="0"/>
              </a:rPr>
              <a:t>задача как действие (например, проведение опроса);</a:t>
            </a:r>
          </a:p>
          <a:p>
            <a:pPr marL="265113" lvl="0" indent="-265113">
              <a:lnSpc>
                <a:spcPct val="107000"/>
              </a:lnSpc>
              <a:spcAft>
                <a:spcPts val="0"/>
              </a:spcAft>
              <a:buFont typeface="Arial" panose="020B0604020202020204" pitchFamily="34" charset="0"/>
              <a:buChar char="•"/>
            </a:pPr>
            <a:r>
              <a:rPr lang="ru-RU" sz="2200" dirty="0" smtClean="0">
                <a:effectLst/>
                <a:ea typeface="Calibri" panose="020F0502020204030204" pitchFamily="34" charset="0"/>
                <a:cs typeface="Times New Roman" panose="02020603050405020304" pitchFamily="18" charset="0"/>
              </a:rPr>
              <a:t>определение в качестве задачи разработки методики;</a:t>
            </a:r>
          </a:p>
          <a:p>
            <a:pPr marL="265113" lvl="0" indent="-265113">
              <a:lnSpc>
                <a:spcPct val="107000"/>
              </a:lnSpc>
              <a:spcAft>
                <a:spcPts val="0"/>
              </a:spcAft>
              <a:buFont typeface="Arial" panose="020B0604020202020204" pitchFamily="34" charset="0"/>
              <a:buChar char="•"/>
            </a:pPr>
            <a:r>
              <a:rPr lang="ru-RU" sz="2200" dirty="0" smtClean="0">
                <a:effectLst/>
                <a:ea typeface="Calibri" panose="020F0502020204030204" pitchFamily="34" charset="0"/>
                <a:cs typeface="Times New Roman" panose="02020603050405020304" pitchFamily="18" charset="0"/>
              </a:rPr>
              <a:t>задача не соответствует заявленной цели;</a:t>
            </a:r>
          </a:p>
          <a:p>
            <a:pPr marL="265113" lvl="0" indent="-265113">
              <a:lnSpc>
                <a:spcPct val="107000"/>
              </a:lnSpc>
              <a:spcAft>
                <a:spcPts val="0"/>
              </a:spcAft>
              <a:buFont typeface="Arial" panose="020B0604020202020204" pitchFamily="34" charset="0"/>
              <a:buChar char="•"/>
            </a:pPr>
            <a:r>
              <a:rPr lang="ru-RU" sz="2200" dirty="0" smtClean="0">
                <a:effectLst/>
                <a:ea typeface="Calibri" panose="020F0502020204030204" pitchFamily="34" charset="0"/>
                <a:cs typeface="Times New Roman" panose="02020603050405020304" pitchFamily="18" charset="0"/>
              </a:rPr>
              <a:t>задача не сужена или излишне детализирована;</a:t>
            </a:r>
          </a:p>
          <a:p>
            <a:pPr marL="265113" lvl="0" indent="-265113">
              <a:lnSpc>
                <a:spcPct val="107000"/>
              </a:lnSpc>
              <a:spcAft>
                <a:spcPts val="800"/>
              </a:spcAft>
              <a:buFont typeface="Arial" panose="020B0604020202020204" pitchFamily="34" charset="0"/>
              <a:buChar char="•"/>
            </a:pPr>
            <a:r>
              <a:rPr lang="ru-RU" sz="2200" dirty="0" smtClean="0">
                <a:effectLst/>
                <a:ea typeface="Calibri" panose="020F0502020204030204" pitchFamily="34" charset="0"/>
                <a:cs typeface="Times New Roman" panose="02020603050405020304" pitchFamily="18" charset="0"/>
              </a:rPr>
              <a:t>не указаны конкретно ожидаемые результаты</a:t>
            </a:r>
            <a:r>
              <a:rPr lang="ru-RU"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265113" indent="-265113">
              <a:buFont typeface="Arial" panose="020B0604020202020204" pitchFamily="34" charset="0"/>
              <a:buChar char="•"/>
            </a:pPr>
            <a:endParaRPr lang="ru-RU" dirty="0"/>
          </a:p>
        </p:txBody>
      </p:sp>
    </p:spTree>
    <p:extLst>
      <p:ext uri="{BB962C8B-B14F-4D97-AF65-F5344CB8AC3E}">
        <p14:creationId xmlns:p14="http://schemas.microsoft.com/office/powerpoint/2010/main" val="29304275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Заголовок 1"/>
          <p:cNvSpPr>
            <a:spLocks noGrp="1"/>
          </p:cNvSpPr>
          <p:nvPr>
            <p:ph type="title"/>
          </p:nvPr>
        </p:nvSpPr>
        <p:spPr>
          <a:xfrm>
            <a:off x="265176" y="811022"/>
            <a:ext cx="8622792" cy="725488"/>
          </a:xfrm>
        </p:spPr>
        <p:txBody>
          <a:bodyPr>
            <a:normAutofit/>
          </a:bodyPr>
          <a:lstStyle/>
          <a:p>
            <a:r>
              <a:rPr lang="ru-RU" altLang="ru-RU" sz="2800" dirty="0" smtClean="0">
                <a:solidFill>
                  <a:srgbClr val="FF0000"/>
                </a:solidFill>
              </a:rPr>
              <a:t>Поиск информации</a:t>
            </a:r>
          </a:p>
        </p:txBody>
      </p:sp>
      <p:sp>
        <p:nvSpPr>
          <p:cNvPr id="2051" name="Объект 2"/>
          <p:cNvSpPr>
            <a:spLocks noGrp="1"/>
          </p:cNvSpPr>
          <p:nvPr>
            <p:ph idx="1"/>
          </p:nvPr>
        </p:nvSpPr>
        <p:spPr>
          <a:xfrm>
            <a:off x="246888" y="1645920"/>
            <a:ext cx="8613648" cy="4525963"/>
          </a:xfrm>
        </p:spPr>
        <p:txBody>
          <a:bodyPr>
            <a:normAutofit/>
          </a:bodyPr>
          <a:lstStyle/>
          <a:p>
            <a:r>
              <a:rPr lang="ru-RU" altLang="ru-RU" sz="2400" dirty="0" smtClean="0"/>
              <a:t>90% посетителей поисковой машины просматривают только первые 6 адресов сайтов в выдаче.</a:t>
            </a:r>
          </a:p>
          <a:p>
            <a:r>
              <a:rPr lang="ru-RU" altLang="ru-RU" sz="2400" dirty="0" smtClean="0"/>
              <a:t>Чем выше позиция сайта в результатах поиска, тем больше посетителей переходит на него с поисковых систем.</a:t>
            </a:r>
          </a:p>
          <a:p>
            <a:endParaRPr lang="ru-RU" altLang="ru-RU" dirty="0" smtClean="0"/>
          </a:p>
        </p:txBody>
      </p:sp>
    </p:spTree>
    <p:extLst>
      <p:ext uri="{BB962C8B-B14F-4D97-AF65-F5344CB8AC3E}">
        <p14:creationId xmlns:p14="http://schemas.microsoft.com/office/powerpoint/2010/main" val="16043319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6888" y="820712"/>
            <a:ext cx="8641080" cy="724942"/>
          </a:xfrm>
        </p:spPr>
        <p:txBody>
          <a:bodyPr>
            <a:normAutofit fontScale="90000"/>
          </a:bodyPr>
          <a:lstStyle/>
          <a:p>
            <a:r>
              <a:rPr lang="ru-RU" sz="3000" dirty="0" smtClean="0">
                <a:solidFill>
                  <a:srgbClr val="FF0000"/>
                </a:solidFill>
              </a:rPr>
              <a:t>Пример: название доклада «Игры в зеркале литературы разных эпох»</a:t>
            </a:r>
            <a:endParaRPr lang="ru-RU" sz="3000" dirty="0">
              <a:solidFill>
                <a:srgbClr val="FF0000"/>
              </a:solidFill>
            </a:endParaRPr>
          </a:p>
        </p:txBody>
      </p:sp>
      <p:sp>
        <p:nvSpPr>
          <p:cNvPr id="3" name="Объект 2"/>
          <p:cNvSpPr>
            <a:spLocks noGrp="1"/>
          </p:cNvSpPr>
          <p:nvPr>
            <p:ph idx="1"/>
          </p:nvPr>
        </p:nvSpPr>
        <p:spPr>
          <a:xfrm>
            <a:off x="256032" y="2011680"/>
            <a:ext cx="8613648" cy="4525963"/>
          </a:xfrm>
        </p:spPr>
        <p:txBody>
          <a:bodyPr/>
          <a:lstStyle/>
          <a:p>
            <a:pPr marL="265113" indent="-265113">
              <a:buFont typeface="Arial" panose="020B0604020202020204" pitchFamily="34" charset="0"/>
              <a:buChar char="•"/>
            </a:pPr>
            <a:r>
              <a:rPr lang="ru-RU" sz="2400" dirty="0" smtClean="0"/>
              <a:t>Образ зеркала в произведениях детской литературы</a:t>
            </a:r>
          </a:p>
          <a:p>
            <a:pPr marL="265113" indent="-265113">
              <a:buFont typeface="Arial" panose="020B0604020202020204" pitchFamily="34" charset="0"/>
              <a:buChar char="•"/>
            </a:pPr>
            <a:r>
              <a:rPr lang="ru-RU" sz="2400" dirty="0" smtClean="0"/>
              <a:t>Образ зеркала в произведениях художественной литературы</a:t>
            </a:r>
          </a:p>
          <a:p>
            <a:pPr marL="265113" indent="-265113">
              <a:buFont typeface="Arial" panose="020B0604020202020204" pitchFamily="34" charset="0"/>
              <a:buChar char="•"/>
            </a:pPr>
            <a:r>
              <a:rPr lang="ru-RU" sz="2400" dirty="0" smtClean="0"/>
              <a:t>Человек в зеркале искусств</a:t>
            </a:r>
          </a:p>
          <a:p>
            <a:pPr marL="265113" indent="-265113">
              <a:buFont typeface="Arial" panose="020B0604020202020204" pitchFamily="34" charset="0"/>
              <a:buChar char="•"/>
            </a:pPr>
            <a:r>
              <a:rPr lang="ru-RU" sz="2400" dirty="0" smtClean="0"/>
              <a:t>Исследовательская работа по литературе и психологии</a:t>
            </a:r>
          </a:p>
          <a:p>
            <a:pPr marL="265113" indent="-265113">
              <a:buFont typeface="Arial" panose="020B0604020202020204" pitchFamily="34" charset="0"/>
              <a:buChar char="•"/>
            </a:pPr>
            <a:r>
              <a:rPr lang="ru-RU" sz="2400" dirty="0" smtClean="0"/>
              <a:t>Игра в искусстве и литературе</a:t>
            </a:r>
          </a:p>
          <a:p>
            <a:pPr marL="265113" indent="-265113">
              <a:buFont typeface="Arial" panose="020B0604020202020204" pitchFamily="34" charset="0"/>
              <a:buChar char="•"/>
            </a:pPr>
            <a:r>
              <a:rPr lang="ru-RU" sz="2400" dirty="0" smtClean="0"/>
              <a:t>Женщины и зеркала в изобразительном искусстве </a:t>
            </a:r>
          </a:p>
          <a:p>
            <a:endParaRPr lang="ru-RU" dirty="0"/>
          </a:p>
        </p:txBody>
      </p:sp>
    </p:spTree>
    <p:extLst>
      <p:ext uri="{BB962C8B-B14F-4D97-AF65-F5344CB8AC3E}">
        <p14:creationId xmlns:p14="http://schemas.microsoft.com/office/powerpoint/2010/main" val="2679735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6888" y="784136"/>
            <a:ext cx="8659368" cy="724942"/>
          </a:xfrm>
        </p:spPr>
        <p:txBody>
          <a:bodyPr>
            <a:normAutofit/>
          </a:bodyPr>
          <a:lstStyle/>
          <a:p>
            <a:r>
              <a:rPr lang="ru-RU" sz="2800" dirty="0" smtClean="0">
                <a:solidFill>
                  <a:srgbClr val="FF0000"/>
                </a:solidFill>
              </a:rPr>
              <a:t>Запрос: Игры литература разных эпох</a:t>
            </a:r>
            <a:endParaRPr lang="ru-RU" sz="2800" dirty="0">
              <a:solidFill>
                <a:srgbClr val="FF0000"/>
              </a:solidFill>
            </a:endParaRPr>
          </a:p>
        </p:txBody>
      </p:sp>
      <p:sp>
        <p:nvSpPr>
          <p:cNvPr id="3" name="Объект 2"/>
          <p:cNvSpPr>
            <a:spLocks noGrp="1"/>
          </p:cNvSpPr>
          <p:nvPr>
            <p:ph idx="1"/>
          </p:nvPr>
        </p:nvSpPr>
        <p:spPr>
          <a:xfrm>
            <a:off x="256032" y="1655064"/>
            <a:ext cx="8622792" cy="4525963"/>
          </a:xfrm>
        </p:spPr>
        <p:txBody>
          <a:bodyPr/>
          <a:lstStyle/>
          <a:p>
            <a:pPr marL="265113" indent="-265113">
              <a:buFont typeface="Arial" panose="020B0604020202020204" pitchFamily="34" charset="0"/>
              <a:buChar char="•"/>
            </a:pPr>
            <a:r>
              <a:rPr lang="ru-RU" sz="2400" dirty="0" smtClean="0"/>
              <a:t>Детская игра как отражение истории и быта</a:t>
            </a:r>
          </a:p>
          <a:p>
            <a:pPr marL="265113" indent="-265113">
              <a:buFont typeface="Arial" panose="020B0604020202020204" pitchFamily="34" charset="0"/>
              <a:buChar char="•"/>
            </a:pPr>
            <a:r>
              <a:rPr lang="ru-RU" sz="2400" dirty="0" smtClean="0"/>
              <a:t>Игры в светских гостиных Петербурга в 19 веке </a:t>
            </a:r>
          </a:p>
          <a:p>
            <a:pPr marL="265113" indent="-265113">
              <a:buFont typeface="Arial" panose="020B0604020202020204" pitchFamily="34" charset="0"/>
              <a:buChar char="•"/>
            </a:pPr>
            <a:r>
              <a:rPr lang="ru-RU" sz="2400" dirty="0" smtClean="0"/>
              <a:t>Литературно-историческая игра</a:t>
            </a:r>
          </a:p>
          <a:p>
            <a:pPr marL="265113" indent="-265113">
              <a:buFont typeface="Arial" panose="020B0604020202020204" pitchFamily="34" charset="0"/>
              <a:buChar char="•"/>
            </a:pPr>
            <a:r>
              <a:rPr lang="ru-RU" sz="2400" dirty="0" smtClean="0"/>
              <a:t>Психолого-педагогические основы исторических игр </a:t>
            </a:r>
          </a:p>
          <a:p>
            <a:pPr marL="265113" indent="-265113">
              <a:buFont typeface="Arial" panose="020B0604020202020204" pitchFamily="34" charset="0"/>
              <a:buChar char="•"/>
            </a:pPr>
            <a:r>
              <a:rPr lang="ru-RU" sz="2400" dirty="0" smtClean="0"/>
              <a:t>Учебник по истории в играх </a:t>
            </a:r>
          </a:p>
          <a:p>
            <a:pPr marL="265113" indent="-265113">
              <a:buFont typeface="Arial" panose="020B0604020202020204" pitchFamily="34" charset="0"/>
              <a:buChar char="•"/>
            </a:pPr>
            <a:r>
              <a:rPr lang="ru-RU" sz="2400" dirty="0" smtClean="0"/>
              <a:t>Периодизация мировой литературы </a:t>
            </a:r>
          </a:p>
          <a:p>
            <a:pPr marL="265113" indent="-265113">
              <a:buFont typeface="Arial" panose="020B0604020202020204" pitchFamily="34" charset="0"/>
              <a:buChar char="•"/>
            </a:pPr>
            <a:endParaRPr lang="ru-RU" dirty="0"/>
          </a:p>
        </p:txBody>
      </p:sp>
    </p:spTree>
    <p:extLst>
      <p:ext uri="{BB962C8B-B14F-4D97-AF65-F5344CB8AC3E}">
        <p14:creationId xmlns:p14="http://schemas.microsoft.com/office/powerpoint/2010/main" val="13546420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5176" y="765848"/>
            <a:ext cx="8631936" cy="724942"/>
          </a:xfrm>
        </p:spPr>
        <p:txBody>
          <a:bodyPr>
            <a:normAutofit/>
          </a:bodyPr>
          <a:lstStyle/>
          <a:p>
            <a:r>
              <a:rPr lang="ru-RU" sz="3000" dirty="0" smtClean="0">
                <a:solidFill>
                  <a:srgbClr val="FF0000"/>
                </a:solidFill>
              </a:rPr>
              <a:t>Запрос: Игры в художественных произведениях</a:t>
            </a:r>
            <a:endParaRPr lang="ru-RU" sz="3000" dirty="0">
              <a:solidFill>
                <a:srgbClr val="FF0000"/>
              </a:solidFill>
            </a:endParaRPr>
          </a:p>
        </p:txBody>
      </p:sp>
      <p:sp>
        <p:nvSpPr>
          <p:cNvPr id="3" name="Объект 2"/>
          <p:cNvSpPr>
            <a:spLocks noGrp="1"/>
          </p:cNvSpPr>
          <p:nvPr>
            <p:ph idx="1"/>
          </p:nvPr>
        </p:nvSpPr>
        <p:spPr>
          <a:xfrm>
            <a:off x="246888" y="1655064"/>
            <a:ext cx="8604504" cy="4525963"/>
          </a:xfrm>
        </p:spPr>
        <p:txBody>
          <a:bodyPr/>
          <a:lstStyle/>
          <a:p>
            <a:pPr marL="182563" indent="-182563">
              <a:buFont typeface="Arial" panose="020B0604020202020204" pitchFamily="34" charset="0"/>
              <a:buChar char="•"/>
            </a:pPr>
            <a:r>
              <a:rPr lang="ru-RU" sz="2400" dirty="0" smtClean="0"/>
              <a:t>Игра в искусстве и литературе</a:t>
            </a:r>
          </a:p>
          <a:p>
            <a:pPr marL="182563" indent="-182563">
              <a:buFont typeface="Arial" panose="020B0604020202020204" pitchFamily="34" charset="0"/>
              <a:buChar char="•"/>
            </a:pPr>
            <a:r>
              <a:rPr lang="ru-RU" sz="2400" dirty="0" smtClean="0"/>
              <a:t>Курсовая работа «Тема игры в русской литературе»</a:t>
            </a:r>
          </a:p>
          <a:p>
            <a:pPr marL="182563" indent="-182563">
              <a:buFont typeface="Arial" panose="020B0604020202020204" pitchFamily="34" charset="0"/>
              <a:buChar char="•"/>
            </a:pPr>
            <a:r>
              <a:rPr lang="ru-RU" sz="2400" dirty="0" smtClean="0"/>
              <a:t>Языковая игра в художественных текстах XIX века</a:t>
            </a:r>
          </a:p>
          <a:p>
            <a:pPr marL="182563" indent="-182563">
              <a:buFont typeface="Arial" panose="020B0604020202020204" pitchFamily="34" charset="0"/>
              <a:buChar char="•"/>
            </a:pPr>
            <a:r>
              <a:rPr lang="ru-RU" sz="2400" dirty="0" smtClean="0"/>
              <a:t>Языковая игра в художественной литературе</a:t>
            </a:r>
          </a:p>
          <a:p>
            <a:pPr marL="182563" indent="-182563">
              <a:buFont typeface="Arial" panose="020B0604020202020204" pitchFamily="34" charset="0"/>
              <a:buChar char="•"/>
            </a:pPr>
            <a:r>
              <a:rPr lang="ru-RU" sz="2400" dirty="0" smtClean="0"/>
              <a:t>Олимпийские игры в художественной литературе</a:t>
            </a:r>
          </a:p>
          <a:p>
            <a:pPr marL="182563" indent="-182563">
              <a:buFont typeface="Arial" panose="020B0604020202020204" pitchFamily="34" charset="0"/>
              <a:buChar char="•"/>
            </a:pPr>
            <a:r>
              <a:rPr lang="ru-RU" sz="2400" dirty="0" smtClean="0"/>
              <a:t>Психология азарта. Тема игры в русской литературе XIX века</a:t>
            </a:r>
          </a:p>
          <a:p>
            <a:pPr marL="182563" indent="-182563">
              <a:buFont typeface="Arial" panose="020B0604020202020204" pitchFamily="34" charset="0"/>
              <a:buChar char="•"/>
            </a:pPr>
            <a:endParaRPr lang="ru-RU" dirty="0"/>
          </a:p>
        </p:txBody>
      </p:sp>
    </p:spTree>
    <p:extLst>
      <p:ext uri="{BB962C8B-B14F-4D97-AF65-F5344CB8AC3E}">
        <p14:creationId xmlns:p14="http://schemas.microsoft.com/office/powerpoint/2010/main" val="9635375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5176" y="765848"/>
            <a:ext cx="8595360" cy="724942"/>
          </a:xfrm>
        </p:spPr>
        <p:txBody>
          <a:bodyPr>
            <a:normAutofit/>
          </a:bodyPr>
          <a:lstStyle/>
          <a:p>
            <a:r>
              <a:rPr lang="ru-RU" sz="3200" dirty="0" smtClean="0">
                <a:solidFill>
                  <a:srgbClr val="FF0000"/>
                </a:solidFill>
              </a:rPr>
              <a:t>Гипотеза исследования</a:t>
            </a:r>
            <a:endParaRPr lang="ru-RU" sz="3200" dirty="0">
              <a:solidFill>
                <a:srgbClr val="FF0000"/>
              </a:solidFill>
            </a:endParaRPr>
          </a:p>
        </p:txBody>
      </p:sp>
      <p:sp>
        <p:nvSpPr>
          <p:cNvPr id="3" name="Объект 2"/>
          <p:cNvSpPr>
            <a:spLocks noGrp="1"/>
          </p:cNvSpPr>
          <p:nvPr>
            <p:ph idx="1"/>
          </p:nvPr>
        </p:nvSpPr>
        <p:spPr>
          <a:xfrm>
            <a:off x="237744" y="1682496"/>
            <a:ext cx="8631936" cy="4525963"/>
          </a:xfrm>
        </p:spPr>
        <p:txBody>
          <a:bodyPr>
            <a:normAutofit/>
          </a:bodyPr>
          <a:lstStyle/>
          <a:p>
            <a:r>
              <a:rPr lang="ru-RU" sz="2400" dirty="0" smtClean="0"/>
              <a:t>Весьма часто школьники (да и научные руководители) забывают, что перед началом работы уже должна быть сформулирована гипотеза, доказательству которой и посвящена работа. Искать надо в первую очередь не просто литературу, </a:t>
            </a:r>
            <a:r>
              <a:rPr lang="ru-RU" sz="2400" dirty="0" smtClean="0"/>
              <a:t/>
            </a:r>
            <a:br>
              <a:rPr lang="ru-RU" sz="2400" dirty="0" smtClean="0"/>
            </a:br>
            <a:r>
              <a:rPr lang="ru-RU" sz="2400" dirty="0" smtClean="0"/>
              <a:t>а </a:t>
            </a:r>
            <a:r>
              <a:rPr lang="ru-RU" sz="2400" dirty="0" smtClean="0"/>
              <a:t>именно ту, которая подтверждает гипотезу исследования.</a:t>
            </a:r>
            <a:endParaRPr lang="ru-RU" sz="2400" dirty="0"/>
          </a:p>
        </p:txBody>
      </p:sp>
    </p:spTree>
    <p:extLst>
      <p:ext uri="{BB962C8B-B14F-4D97-AF65-F5344CB8AC3E}">
        <p14:creationId xmlns:p14="http://schemas.microsoft.com/office/powerpoint/2010/main" val="30070596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6888" y="774992"/>
            <a:ext cx="8613648" cy="724942"/>
          </a:xfrm>
        </p:spPr>
        <p:txBody>
          <a:bodyPr>
            <a:normAutofit/>
          </a:bodyPr>
          <a:lstStyle/>
          <a:p>
            <a:r>
              <a:rPr lang="ru-RU" sz="2800" dirty="0" smtClean="0">
                <a:solidFill>
                  <a:srgbClr val="FF0000"/>
                </a:solidFill>
              </a:rPr>
              <a:t>Распространенные ошибки</a:t>
            </a:r>
            <a:endParaRPr lang="ru-RU" sz="2800" dirty="0">
              <a:solidFill>
                <a:srgbClr val="FF0000"/>
              </a:solidFill>
            </a:endParaRPr>
          </a:p>
        </p:txBody>
      </p:sp>
      <p:sp>
        <p:nvSpPr>
          <p:cNvPr id="3" name="Объект 2"/>
          <p:cNvSpPr>
            <a:spLocks noGrp="1"/>
          </p:cNvSpPr>
          <p:nvPr>
            <p:ph idx="1"/>
          </p:nvPr>
        </p:nvSpPr>
        <p:spPr>
          <a:xfrm>
            <a:off x="265176" y="1673352"/>
            <a:ext cx="8604504" cy="4525963"/>
          </a:xfrm>
        </p:spPr>
        <p:txBody>
          <a:bodyPr>
            <a:normAutofit fontScale="92500"/>
          </a:bodyPr>
          <a:lstStyle/>
          <a:p>
            <a:r>
              <a:rPr lang="ru-RU" sz="2400" dirty="0" smtClean="0"/>
              <a:t>Достаточно часто исследовательские проекты школьников носят описательный характер. Дается, фактически, некий обзор по теме. </a:t>
            </a:r>
          </a:p>
          <a:p>
            <a:r>
              <a:rPr lang="ru-RU" sz="2400" dirty="0" smtClean="0"/>
              <a:t>Следует ли категорически отвергать такие работы? </a:t>
            </a:r>
          </a:p>
          <a:p>
            <a:r>
              <a:rPr lang="ru-RU" sz="2400" dirty="0" smtClean="0"/>
              <a:t>На наш взгляд, они имеют право на существование, но при одном условии: в процессе выполнения работы школьник освоил методику правильного поиска информации в интернете. </a:t>
            </a:r>
          </a:p>
          <a:p>
            <a:r>
              <a:rPr lang="ru-RU" sz="2400" dirty="0" smtClean="0"/>
              <a:t>По сути, это первый этап любого исследовательского проекта. </a:t>
            </a:r>
          </a:p>
          <a:p>
            <a:r>
              <a:rPr lang="ru-RU" sz="2400" dirty="0" smtClean="0"/>
              <a:t>Достаточно часто учитель уделяет мало внимания методике поиска, акцентируя внимание только на результатах. Однако, именно методика, в значительной степени, и определяет результат. </a:t>
            </a:r>
          </a:p>
          <a:p>
            <a:r>
              <a:rPr lang="ru-RU" sz="2400" dirty="0" smtClean="0"/>
              <a:t>Эдуард Бернштейн: «Движение — всё, цель — ничто».</a:t>
            </a:r>
          </a:p>
          <a:p>
            <a:endParaRPr lang="ru-RU" dirty="0"/>
          </a:p>
          <a:p>
            <a:endParaRPr lang="ru-RU" dirty="0" smtClean="0"/>
          </a:p>
          <a:p>
            <a:endParaRPr lang="ru-RU" dirty="0"/>
          </a:p>
        </p:txBody>
      </p:sp>
    </p:spTree>
    <p:extLst>
      <p:ext uri="{BB962C8B-B14F-4D97-AF65-F5344CB8AC3E}">
        <p14:creationId xmlns:p14="http://schemas.microsoft.com/office/powerpoint/2010/main" val="3475358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Заголовок 1"/>
          <p:cNvSpPr>
            <a:spLocks noGrp="1"/>
          </p:cNvSpPr>
          <p:nvPr>
            <p:ph type="title"/>
          </p:nvPr>
        </p:nvSpPr>
        <p:spPr>
          <a:xfrm>
            <a:off x="274320" y="756158"/>
            <a:ext cx="8604504" cy="725488"/>
          </a:xfrm>
        </p:spPr>
        <p:txBody>
          <a:bodyPr>
            <a:normAutofit/>
          </a:bodyPr>
          <a:lstStyle/>
          <a:p>
            <a:r>
              <a:rPr lang="ru-RU" altLang="ru-RU" sz="3200" dirty="0" smtClean="0">
                <a:solidFill>
                  <a:srgbClr val="FF0000"/>
                </a:solidFill>
              </a:rPr>
              <a:t>Оценка полученной информации</a:t>
            </a:r>
          </a:p>
        </p:txBody>
      </p:sp>
      <p:sp>
        <p:nvSpPr>
          <p:cNvPr id="2051" name="Объект 2"/>
          <p:cNvSpPr>
            <a:spLocks noGrp="1"/>
          </p:cNvSpPr>
          <p:nvPr>
            <p:ph idx="1"/>
          </p:nvPr>
        </p:nvSpPr>
        <p:spPr>
          <a:xfrm>
            <a:off x="292608" y="1691640"/>
            <a:ext cx="8567928" cy="4525963"/>
          </a:xfrm>
        </p:spPr>
        <p:txBody>
          <a:bodyPr>
            <a:normAutofit/>
          </a:bodyPr>
          <a:lstStyle/>
          <a:p>
            <a:r>
              <a:rPr lang="ru-RU" altLang="ru-RU" sz="2200" dirty="0" smtClean="0"/>
              <a:t>Получив ответ, следует оценить информацию с точки зрения достоверности, точности и обоснованности».  Общепринятым является использование методики «CARS» — </a:t>
            </a:r>
            <a:r>
              <a:rPr lang="ru-RU" altLang="ru-RU" sz="2200" dirty="0" err="1" smtClean="0"/>
              <a:t>Credibility</a:t>
            </a:r>
            <a:r>
              <a:rPr lang="ru-RU" altLang="ru-RU" sz="2200" dirty="0" smtClean="0"/>
              <a:t>, </a:t>
            </a:r>
            <a:r>
              <a:rPr lang="ru-RU" altLang="ru-RU" sz="2200" dirty="0" err="1" smtClean="0"/>
              <a:t>Accuracy</a:t>
            </a:r>
            <a:r>
              <a:rPr lang="ru-RU" altLang="ru-RU" sz="2200" dirty="0" smtClean="0"/>
              <a:t>, </a:t>
            </a:r>
            <a:r>
              <a:rPr lang="ru-RU" altLang="ru-RU" sz="2200" dirty="0" err="1" smtClean="0"/>
              <a:t>Reasonableness</a:t>
            </a:r>
            <a:r>
              <a:rPr lang="ru-RU" altLang="ru-RU" sz="2200" dirty="0" smtClean="0"/>
              <a:t>, </a:t>
            </a:r>
            <a:r>
              <a:rPr lang="ru-RU" altLang="ru-RU" sz="2200" dirty="0" err="1" smtClean="0"/>
              <a:t>Support</a:t>
            </a:r>
            <a:r>
              <a:rPr lang="ru-RU" altLang="ru-RU" sz="2200" dirty="0" smtClean="0"/>
              <a:t> — Доверие, Точность, Обоснованность, Источники информации (буквальный перевод — «поддержка»).  </a:t>
            </a:r>
          </a:p>
          <a:p>
            <a:r>
              <a:rPr lang="ru-RU" altLang="ru-RU" sz="2200" dirty="0" smtClean="0"/>
              <a:t>Именно на этапе оценки информации в полной мере проявляется необходимость такого лингвистического умения, которое можно условно назвать лингвистическим анализом формы представления информации.</a:t>
            </a:r>
          </a:p>
          <a:p>
            <a:endParaRPr lang="ru-RU" altLang="ru-RU" sz="2200" dirty="0" smtClean="0"/>
          </a:p>
        </p:txBody>
      </p:sp>
    </p:spTree>
    <p:extLst>
      <p:ext uri="{BB962C8B-B14F-4D97-AF65-F5344CB8AC3E}">
        <p14:creationId xmlns:p14="http://schemas.microsoft.com/office/powerpoint/2010/main" val="1515604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Заголовок 1"/>
          <p:cNvSpPr>
            <a:spLocks noGrp="1"/>
          </p:cNvSpPr>
          <p:nvPr>
            <p:ph type="title"/>
          </p:nvPr>
        </p:nvSpPr>
        <p:spPr>
          <a:xfrm>
            <a:off x="256032" y="765302"/>
            <a:ext cx="8622792" cy="725488"/>
          </a:xfrm>
        </p:spPr>
        <p:txBody>
          <a:bodyPr>
            <a:normAutofit/>
          </a:bodyPr>
          <a:lstStyle/>
          <a:p>
            <a:r>
              <a:rPr lang="ru-RU" altLang="ru-RU" sz="3200" dirty="0" smtClean="0">
                <a:solidFill>
                  <a:srgbClr val="FF0000"/>
                </a:solidFill>
              </a:rPr>
              <a:t>Оценка уровня доверия к информации</a:t>
            </a:r>
          </a:p>
        </p:txBody>
      </p:sp>
      <p:sp>
        <p:nvSpPr>
          <p:cNvPr id="2051" name="Объект 2"/>
          <p:cNvSpPr>
            <a:spLocks noGrp="1"/>
          </p:cNvSpPr>
          <p:nvPr>
            <p:ph idx="1"/>
          </p:nvPr>
        </p:nvSpPr>
        <p:spPr>
          <a:xfrm>
            <a:off x="246888" y="1709928"/>
            <a:ext cx="8631936" cy="4525963"/>
          </a:xfrm>
        </p:spPr>
        <p:txBody>
          <a:bodyPr>
            <a:normAutofit fontScale="92500" lnSpcReduction="10000"/>
          </a:bodyPr>
          <a:lstStyle/>
          <a:p>
            <a:pPr marL="0" indent="0">
              <a:lnSpc>
                <a:spcPct val="100000"/>
              </a:lnSpc>
              <a:spcBef>
                <a:spcPts val="1200"/>
              </a:spcBef>
              <a:buNone/>
            </a:pPr>
            <a:r>
              <a:rPr lang="ru-RU" sz="2600" dirty="0" smtClean="0"/>
              <a:t>Вопросы, на которые следует получить ответ в первую очередь:</a:t>
            </a:r>
          </a:p>
          <a:p>
            <a:pPr marL="265113" indent="-265113">
              <a:lnSpc>
                <a:spcPct val="100000"/>
              </a:lnSpc>
              <a:spcBef>
                <a:spcPts val="1200"/>
              </a:spcBef>
              <a:buFont typeface="Wingdings" panose="05000000000000000000" pitchFamily="2" charset="2"/>
              <a:buChar char="§"/>
            </a:pPr>
            <a:r>
              <a:rPr lang="ru-RU" sz="2600" dirty="0" smtClean="0"/>
              <a:t>Что в этом источнике кажется убедительным, а что вызывает сомнения?</a:t>
            </a:r>
          </a:p>
          <a:p>
            <a:pPr marL="265113" indent="-265113">
              <a:lnSpc>
                <a:spcPct val="100000"/>
              </a:lnSpc>
              <a:spcBef>
                <a:spcPts val="1200"/>
              </a:spcBef>
              <a:buFont typeface="Wingdings" panose="05000000000000000000" pitchFamily="2" charset="2"/>
              <a:buChar char="§"/>
            </a:pPr>
            <a:r>
              <a:rPr lang="ru-RU" sz="2600" dirty="0" smtClean="0"/>
              <a:t>Почему следует предпочесть именно этот сайт (блог, интернет-издание и т.д.)?</a:t>
            </a:r>
          </a:p>
          <a:p>
            <a:pPr marL="0" indent="0">
              <a:lnSpc>
                <a:spcPct val="100000"/>
              </a:lnSpc>
              <a:spcBef>
                <a:spcPts val="1200"/>
              </a:spcBef>
              <a:buNone/>
            </a:pPr>
            <a:r>
              <a:rPr lang="ru-RU" sz="2600" b="1" i="1" dirty="0" smtClean="0"/>
              <a:t>Пример:</a:t>
            </a:r>
          </a:p>
          <a:p>
            <a:pPr marL="0" indent="0">
              <a:lnSpc>
                <a:spcPct val="100000"/>
              </a:lnSpc>
              <a:spcBef>
                <a:spcPts val="1200"/>
              </a:spcBef>
              <a:buNone/>
            </a:pPr>
            <a:r>
              <a:rPr lang="ru-RU" sz="2600" dirty="0" smtClean="0"/>
              <a:t>Следует обращать внимание на формулировки, и четко различать смысл: «В. Иванов, сотрудник Министерства образования считает…» и «Министерство образования заявляет…». Более весомой является позиция солидной организации.</a:t>
            </a:r>
          </a:p>
          <a:p>
            <a:endParaRPr lang="ru-RU" altLang="ru-RU" dirty="0" smtClean="0"/>
          </a:p>
        </p:txBody>
      </p:sp>
    </p:spTree>
    <p:extLst>
      <p:ext uri="{BB962C8B-B14F-4D97-AF65-F5344CB8AC3E}">
        <p14:creationId xmlns:p14="http://schemas.microsoft.com/office/powerpoint/2010/main" val="16290084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Заголовок 1"/>
          <p:cNvSpPr>
            <a:spLocks noGrp="1"/>
          </p:cNvSpPr>
          <p:nvPr>
            <p:ph type="title"/>
          </p:nvPr>
        </p:nvSpPr>
        <p:spPr>
          <a:xfrm>
            <a:off x="265176" y="747014"/>
            <a:ext cx="8613648" cy="725488"/>
          </a:xfrm>
        </p:spPr>
        <p:txBody>
          <a:bodyPr>
            <a:normAutofit/>
          </a:bodyPr>
          <a:lstStyle/>
          <a:p>
            <a:r>
              <a:rPr lang="ru-RU" altLang="ru-RU" sz="3200" dirty="0" smtClean="0">
                <a:solidFill>
                  <a:srgbClr val="FF0000"/>
                </a:solidFill>
              </a:rPr>
              <a:t>Траст</a:t>
            </a:r>
          </a:p>
        </p:txBody>
      </p:sp>
      <p:sp>
        <p:nvSpPr>
          <p:cNvPr id="2051" name="Объект 2"/>
          <p:cNvSpPr>
            <a:spLocks noGrp="1"/>
          </p:cNvSpPr>
          <p:nvPr>
            <p:ph idx="1"/>
          </p:nvPr>
        </p:nvSpPr>
        <p:spPr>
          <a:xfrm>
            <a:off x="256032" y="1645920"/>
            <a:ext cx="4099944" cy="4525963"/>
          </a:xfrm>
        </p:spPr>
        <p:txBody>
          <a:bodyPr>
            <a:normAutofit fontScale="92500"/>
          </a:bodyPr>
          <a:lstStyle/>
          <a:p>
            <a:r>
              <a:rPr lang="ru-RU" altLang="ru-RU" sz="2600" dirty="0" smtClean="0"/>
              <a:t>Составной частью оценки доверия к полученной информации является оценка доверия к сайту, на котором она размещена. Уровень доверия к сайту определяют с помощью так называемого траста (английское слово </a:t>
            </a:r>
            <a:r>
              <a:rPr lang="ru-RU" altLang="ru-RU" sz="2600" dirty="0" err="1" smtClean="0"/>
              <a:t>trust</a:t>
            </a:r>
            <a:r>
              <a:rPr lang="ru-RU" altLang="ru-RU" sz="2600" dirty="0" smtClean="0"/>
              <a:t> – доверие). Траст описывает отношение поисковых машин к определенному сайту. </a:t>
            </a:r>
          </a:p>
          <a:p>
            <a:endParaRPr lang="ru-RU" altLang="ru-RU" dirty="0" smtClean="0"/>
          </a:p>
        </p:txBody>
      </p:sp>
      <p:grpSp>
        <p:nvGrpSpPr>
          <p:cNvPr id="4" name="Группа 3"/>
          <p:cNvGrpSpPr/>
          <p:nvPr/>
        </p:nvGrpSpPr>
        <p:grpSpPr>
          <a:xfrm>
            <a:off x="4499992" y="1988840"/>
            <a:ext cx="4409690" cy="3104427"/>
            <a:chOff x="6171836" y="1838035"/>
            <a:chExt cx="4913746" cy="3459283"/>
          </a:xfrm>
        </p:grpSpPr>
        <p:pic>
          <p:nvPicPr>
            <p:cNvPr id="5" name="Рисунок 4"/>
            <p:cNvPicPr/>
            <p:nvPr/>
          </p:nvPicPr>
          <p:blipFill rotWithShape="1">
            <a:blip r:embed="rId2">
              <a:extLst>
                <a:ext uri="{28A0092B-C50C-407E-A947-70E740481C1C}">
                  <a14:useLocalDpi xmlns:a14="http://schemas.microsoft.com/office/drawing/2010/main" val="0"/>
                </a:ext>
              </a:extLst>
            </a:blip>
            <a:srcRect l="34465" t="13780" r="6989"/>
            <a:stretch/>
          </p:blipFill>
          <p:spPr>
            <a:xfrm>
              <a:off x="6171836" y="1838035"/>
              <a:ext cx="4913746" cy="3459283"/>
            </a:xfrm>
            <a:prstGeom prst="rect">
              <a:avLst/>
            </a:prstGeom>
            <a:ln>
              <a:solidFill>
                <a:schemeClr val="tx1"/>
              </a:solidFill>
            </a:ln>
          </p:spPr>
        </p:pic>
        <p:sp>
          <p:nvSpPr>
            <p:cNvPr id="6" name="Прямоугольник 5"/>
            <p:cNvSpPr/>
            <p:nvPr/>
          </p:nvSpPr>
          <p:spPr>
            <a:xfrm>
              <a:off x="6179126" y="2623127"/>
              <a:ext cx="4906455" cy="230909"/>
            </a:xfrm>
            <a:prstGeom prst="rect">
              <a:avLst/>
            </a:prstGeom>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25157760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5176" y="765848"/>
            <a:ext cx="8604504" cy="724942"/>
          </a:xfrm>
        </p:spPr>
        <p:txBody>
          <a:bodyPr>
            <a:normAutofit/>
          </a:bodyPr>
          <a:lstStyle/>
          <a:p>
            <a:r>
              <a:rPr lang="ru-RU" sz="3200" dirty="0" smtClean="0">
                <a:solidFill>
                  <a:srgbClr val="FF0000"/>
                </a:solidFill>
              </a:rPr>
              <a:t>Основные этапы </a:t>
            </a:r>
            <a:r>
              <a:rPr lang="ru-RU" sz="3200" dirty="0" smtClean="0">
                <a:solidFill>
                  <a:srgbClr val="FF0000"/>
                </a:solidFill>
              </a:rPr>
              <a:t>проекта:</a:t>
            </a:r>
            <a:endParaRPr lang="ru-RU" sz="3200" dirty="0">
              <a:solidFill>
                <a:srgbClr val="FF0000"/>
              </a:solidFill>
            </a:endParaRPr>
          </a:p>
        </p:txBody>
      </p:sp>
      <p:sp>
        <p:nvSpPr>
          <p:cNvPr id="3" name="Объект 2"/>
          <p:cNvSpPr>
            <a:spLocks noGrp="1"/>
          </p:cNvSpPr>
          <p:nvPr>
            <p:ph idx="1"/>
          </p:nvPr>
        </p:nvSpPr>
        <p:spPr>
          <a:xfrm>
            <a:off x="265176" y="1655064"/>
            <a:ext cx="8604504" cy="4525963"/>
          </a:xfrm>
        </p:spPr>
        <p:txBody>
          <a:bodyPr/>
          <a:lstStyle/>
          <a:p>
            <a:pPr marL="265113" indent="-265113">
              <a:buFont typeface="Arial" panose="020B0604020202020204" pitchFamily="34" charset="0"/>
              <a:buChar char="•"/>
            </a:pPr>
            <a:r>
              <a:rPr lang="ru-RU" sz="2400" dirty="0" smtClean="0"/>
              <a:t>выбор темы исследования;</a:t>
            </a:r>
          </a:p>
          <a:p>
            <a:pPr marL="265113" indent="-265113">
              <a:buFont typeface="Arial" panose="020B0604020202020204" pitchFamily="34" charset="0"/>
              <a:buChar char="•"/>
            </a:pPr>
            <a:r>
              <a:rPr lang="ru-RU" sz="2400" dirty="0" smtClean="0"/>
              <a:t>формулировка проблемы исследования;</a:t>
            </a:r>
          </a:p>
          <a:p>
            <a:pPr marL="265113" indent="-265113">
              <a:buFont typeface="Arial" panose="020B0604020202020204" pitchFamily="34" charset="0"/>
              <a:buChar char="•"/>
            </a:pPr>
            <a:r>
              <a:rPr lang="ru-RU" sz="2400" dirty="0" smtClean="0"/>
              <a:t>определение целей и задач;</a:t>
            </a:r>
          </a:p>
          <a:p>
            <a:pPr marL="265113" indent="-265113">
              <a:buFont typeface="Arial" panose="020B0604020202020204" pitchFamily="34" charset="0"/>
              <a:buChar char="•"/>
            </a:pPr>
            <a:r>
              <a:rPr lang="ru-RU" sz="2400" dirty="0" smtClean="0"/>
              <a:t>формулировка гипотезы исследования;</a:t>
            </a:r>
          </a:p>
          <a:p>
            <a:pPr marL="265113" indent="-265113">
              <a:buFont typeface="Arial" panose="020B0604020202020204" pitchFamily="34" charset="0"/>
              <a:buChar char="•"/>
            </a:pPr>
            <a:r>
              <a:rPr lang="ru-RU" sz="2400" dirty="0" smtClean="0"/>
              <a:t>написание научного текста;</a:t>
            </a:r>
          </a:p>
          <a:p>
            <a:pPr marL="265113" indent="-265113">
              <a:buFont typeface="Arial" panose="020B0604020202020204" pitchFamily="34" charset="0"/>
              <a:buChar char="•"/>
            </a:pPr>
            <a:r>
              <a:rPr lang="ru-RU" sz="2400" dirty="0" smtClean="0"/>
              <a:t>понимание основных правил презентации результатов научного исследования.</a:t>
            </a:r>
          </a:p>
          <a:p>
            <a:endParaRPr lang="ru-RU" dirty="0"/>
          </a:p>
        </p:txBody>
      </p:sp>
    </p:spTree>
    <p:extLst>
      <p:ext uri="{BB962C8B-B14F-4D97-AF65-F5344CB8AC3E}">
        <p14:creationId xmlns:p14="http://schemas.microsoft.com/office/powerpoint/2010/main" val="42815376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Заголовок 1"/>
          <p:cNvSpPr>
            <a:spLocks noGrp="1"/>
          </p:cNvSpPr>
          <p:nvPr>
            <p:ph type="title"/>
          </p:nvPr>
        </p:nvSpPr>
        <p:spPr>
          <a:xfrm>
            <a:off x="237744" y="747014"/>
            <a:ext cx="8622792" cy="725488"/>
          </a:xfrm>
        </p:spPr>
        <p:txBody>
          <a:bodyPr>
            <a:normAutofit/>
          </a:bodyPr>
          <a:lstStyle/>
          <a:p>
            <a:r>
              <a:rPr lang="ru-RU" altLang="ru-RU" sz="3200" dirty="0" smtClean="0">
                <a:solidFill>
                  <a:srgbClr val="FF0000"/>
                </a:solidFill>
              </a:rPr>
              <a:t>Точность информации</a:t>
            </a:r>
          </a:p>
        </p:txBody>
      </p:sp>
      <p:sp>
        <p:nvSpPr>
          <p:cNvPr id="2051" name="Объект 2"/>
          <p:cNvSpPr>
            <a:spLocks noGrp="1"/>
          </p:cNvSpPr>
          <p:nvPr>
            <p:ph idx="1"/>
          </p:nvPr>
        </p:nvSpPr>
        <p:spPr>
          <a:xfrm>
            <a:off x="256032" y="1682496"/>
            <a:ext cx="8622792" cy="4525963"/>
          </a:xfrm>
        </p:spPr>
        <p:txBody>
          <a:bodyPr>
            <a:noAutofit/>
          </a:bodyPr>
          <a:lstStyle/>
          <a:p>
            <a:r>
              <a:rPr lang="ru-RU" altLang="ru-RU" sz="2200" dirty="0" smtClean="0"/>
              <a:t>Следует оценить, не устарела ли информация, достаточно ли подробно изложение, является ли информация полной. </a:t>
            </a:r>
          </a:p>
          <a:p>
            <a:r>
              <a:rPr lang="ru-RU" altLang="ru-RU" sz="2200" dirty="0" smtClean="0"/>
              <a:t>Особенно внимательно следует относиться к актуальности научной информации, учитывая стремительное развитие ряда областей (например, информационных технологий). </a:t>
            </a:r>
          </a:p>
          <a:p>
            <a:r>
              <a:rPr lang="ru-RU" altLang="ru-RU" sz="2200" dirty="0" smtClean="0"/>
              <a:t>Говоря об актуальности информации из интернета, следует указать на возможность </a:t>
            </a:r>
            <a:r>
              <a:rPr lang="ru-RU" altLang="ru-RU" sz="2200" i="1" dirty="0" smtClean="0">
                <a:solidFill>
                  <a:srgbClr val="FF0000"/>
                </a:solidFill>
              </a:rPr>
              <a:t>легко узнать, когда страница обновлялась последний раз.</a:t>
            </a:r>
          </a:p>
          <a:p>
            <a:r>
              <a:rPr lang="ru-RU" altLang="ru-RU" sz="2200" dirty="0" smtClean="0"/>
              <a:t>В процессе анализа следует обращать внимание, на какую аудиторию рассчитана статья, какова цель, с которой она написана. Это позволит в некоторых случаях заранее выявить предвзятость позиции автора.</a:t>
            </a:r>
          </a:p>
          <a:p>
            <a:endParaRPr lang="ru-RU" altLang="ru-RU" sz="2200" dirty="0" smtClean="0"/>
          </a:p>
        </p:txBody>
      </p:sp>
    </p:spTree>
    <p:extLst>
      <p:ext uri="{BB962C8B-B14F-4D97-AF65-F5344CB8AC3E}">
        <p14:creationId xmlns:p14="http://schemas.microsoft.com/office/powerpoint/2010/main" val="24244946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Заголовок 1"/>
          <p:cNvSpPr>
            <a:spLocks noGrp="1"/>
          </p:cNvSpPr>
          <p:nvPr>
            <p:ph type="title"/>
          </p:nvPr>
        </p:nvSpPr>
        <p:spPr>
          <a:xfrm>
            <a:off x="265176" y="774446"/>
            <a:ext cx="8613648" cy="725488"/>
          </a:xfrm>
        </p:spPr>
        <p:txBody>
          <a:bodyPr>
            <a:normAutofit/>
          </a:bodyPr>
          <a:lstStyle/>
          <a:p>
            <a:r>
              <a:rPr lang="ru-RU" altLang="ru-RU" sz="3200" dirty="0" smtClean="0">
                <a:solidFill>
                  <a:srgbClr val="FF0000"/>
                </a:solidFill>
              </a:rPr>
              <a:t>Обоснованность информации </a:t>
            </a:r>
          </a:p>
        </p:txBody>
      </p:sp>
      <p:sp>
        <p:nvSpPr>
          <p:cNvPr id="2051" name="Объект 2"/>
          <p:cNvSpPr>
            <a:spLocks noGrp="1"/>
          </p:cNvSpPr>
          <p:nvPr>
            <p:ph idx="1"/>
          </p:nvPr>
        </p:nvSpPr>
        <p:spPr>
          <a:xfrm>
            <a:off x="246888" y="1645920"/>
            <a:ext cx="8622792" cy="4525963"/>
          </a:xfrm>
        </p:spPr>
        <p:txBody>
          <a:bodyPr>
            <a:normAutofit/>
          </a:bodyPr>
          <a:lstStyle/>
          <a:p>
            <a:r>
              <a:rPr lang="ru-RU" altLang="ru-RU" sz="2400" dirty="0" smtClean="0"/>
              <a:t>Основными факторами для анализа этой характеристики информации являются сбалансированность позиции, объективность, нейтральность стиля подачи информации, логичность изложения. </a:t>
            </a:r>
          </a:p>
          <a:p>
            <a:r>
              <a:rPr lang="ru-RU" altLang="ru-RU" sz="2400" dirty="0" smtClean="0"/>
              <a:t>Некоторые конкретные показатели отсутствия обоснованности:</a:t>
            </a:r>
          </a:p>
          <a:p>
            <a:pPr marL="342900" indent="-342900">
              <a:buFont typeface="Arial" panose="020B0604020202020204" pitchFamily="34" charset="0"/>
              <a:buChar char="•"/>
            </a:pPr>
            <a:r>
              <a:rPr lang="ru-RU" altLang="ru-RU" sz="2400" dirty="0" smtClean="0"/>
              <a:t>резкость, недоброжелательность и излишняя эмоциональность в критике оппонентов;</a:t>
            </a:r>
          </a:p>
          <a:p>
            <a:pPr marL="342900" indent="-342900">
              <a:buFont typeface="Arial" panose="020B0604020202020204" pitchFamily="34" charset="0"/>
              <a:buChar char="•"/>
            </a:pPr>
            <a:r>
              <a:rPr lang="ru-RU" altLang="ru-RU" sz="2400" dirty="0" smtClean="0"/>
              <a:t>противоречивость информации;</a:t>
            </a:r>
          </a:p>
          <a:p>
            <a:pPr marL="342900" indent="-342900">
              <a:buFont typeface="Arial" panose="020B0604020202020204" pitchFamily="34" charset="0"/>
              <a:buChar char="•"/>
            </a:pPr>
            <a:r>
              <a:rPr lang="ru-RU" altLang="ru-RU" sz="2400" dirty="0" smtClean="0"/>
              <a:t>предвзятость в подборе аргументов.</a:t>
            </a:r>
          </a:p>
          <a:p>
            <a:pPr marL="457200" indent="-457200">
              <a:buFont typeface="Arial" panose="020B0604020202020204" pitchFamily="34" charset="0"/>
              <a:buChar char="•"/>
            </a:pPr>
            <a:endParaRPr lang="ru-RU" altLang="ru-RU" dirty="0" smtClean="0"/>
          </a:p>
        </p:txBody>
      </p:sp>
    </p:spTree>
    <p:extLst>
      <p:ext uri="{BB962C8B-B14F-4D97-AF65-F5344CB8AC3E}">
        <p14:creationId xmlns:p14="http://schemas.microsoft.com/office/powerpoint/2010/main" val="11238074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Заголовок 1"/>
          <p:cNvSpPr>
            <a:spLocks noGrp="1"/>
          </p:cNvSpPr>
          <p:nvPr>
            <p:ph type="title"/>
          </p:nvPr>
        </p:nvSpPr>
        <p:spPr>
          <a:xfrm>
            <a:off x="256032" y="756158"/>
            <a:ext cx="8622792" cy="725488"/>
          </a:xfrm>
        </p:spPr>
        <p:txBody>
          <a:bodyPr>
            <a:normAutofit/>
          </a:bodyPr>
          <a:lstStyle/>
          <a:p>
            <a:r>
              <a:rPr lang="ru-RU" altLang="ru-RU" sz="3200" dirty="0" smtClean="0">
                <a:solidFill>
                  <a:srgbClr val="FF0000"/>
                </a:solidFill>
              </a:rPr>
              <a:t>Источники информации</a:t>
            </a:r>
          </a:p>
        </p:txBody>
      </p:sp>
      <p:sp>
        <p:nvSpPr>
          <p:cNvPr id="2051" name="Объект 2"/>
          <p:cNvSpPr>
            <a:spLocks noGrp="1"/>
          </p:cNvSpPr>
          <p:nvPr>
            <p:ph idx="1"/>
          </p:nvPr>
        </p:nvSpPr>
        <p:spPr>
          <a:xfrm>
            <a:off x="246888" y="1655064"/>
            <a:ext cx="8604504" cy="4525963"/>
          </a:xfrm>
        </p:spPr>
        <p:txBody>
          <a:bodyPr>
            <a:normAutofit/>
          </a:bodyPr>
          <a:lstStyle/>
          <a:p>
            <a:r>
              <a:rPr lang="ru-RU" altLang="ru-RU" sz="2400" dirty="0" smtClean="0"/>
              <a:t>Положительным фактором для оценки источников информации являются утвердительные ответы на следующие вопросы:</a:t>
            </a:r>
          </a:p>
          <a:p>
            <a:pPr marL="265113" indent="-265113">
              <a:buFont typeface="Arial" panose="020B0604020202020204" pitchFamily="34" charset="0"/>
              <a:buChar char="•"/>
            </a:pPr>
            <a:r>
              <a:rPr lang="ru-RU" altLang="ru-RU" sz="2400" dirty="0" smtClean="0"/>
              <a:t>Есть ли в работе библиография?</a:t>
            </a:r>
          </a:p>
          <a:p>
            <a:pPr marL="265113" indent="-265113">
              <a:buFont typeface="Arial" panose="020B0604020202020204" pitchFamily="34" charset="0"/>
              <a:buChar char="•"/>
            </a:pPr>
            <a:r>
              <a:rPr lang="ru-RU" altLang="ru-RU" sz="2400" dirty="0" smtClean="0"/>
              <a:t>Существуют ли источники, указанные автором, на самом деле?</a:t>
            </a:r>
          </a:p>
          <a:p>
            <a:pPr marL="265113" indent="-265113">
              <a:buFont typeface="Arial" panose="020B0604020202020204" pitchFamily="34" charset="0"/>
              <a:buChar char="•"/>
            </a:pPr>
            <a:r>
              <a:rPr lang="ru-RU" altLang="ru-RU" sz="2400" dirty="0" smtClean="0"/>
              <a:t>Имеется ли контактная информация?</a:t>
            </a:r>
          </a:p>
          <a:p>
            <a:pPr marL="265113" indent="-265113">
              <a:buFont typeface="Arial" panose="020B0604020202020204" pitchFamily="34" charset="0"/>
              <a:buChar char="•"/>
            </a:pPr>
            <a:r>
              <a:rPr lang="ru-RU" altLang="ru-RU" sz="2400" dirty="0" smtClean="0"/>
              <a:t>Соответствует ли действительности приведенная статистика (проверить по другим источникам)?</a:t>
            </a:r>
          </a:p>
          <a:p>
            <a:pPr marL="265113" indent="-265113">
              <a:buFont typeface="Arial" panose="020B0604020202020204" pitchFamily="34" charset="0"/>
              <a:buChar char="•"/>
            </a:pPr>
            <a:r>
              <a:rPr lang="ru-RU" altLang="ru-RU" sz="2400" dirty="0" smtClean="0"/>
              <a:t>Являются ли гиперссылки рабочими?</a:t>
            </a:r>
          </a:p>
          <a:p>
            <a:endParaRPr lang="ru-RU" altLang="ru-RU" dirty="0" smtClean="0"/>
          </a:p>
        </p:txBody>
      </p:sp>
    </p:spTree>
    <p:extLst>
      <p:ext uri="{BB962C8B-B14F-4D97-AF65-F5344CB8AC3E}">
        <p14:creationId xmlns:p14="http://schemas.microsoft.com/office/powerpoint/2010/main" val="12183237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7744" y="747560"/>
            <a:ext cx="8449056" cy="724942"/>
          </a:xfrm>
        </p:spPr>
        <p:txBody>
          <a:bodyPr>
            <a:normAutofit/>
          </a:bodyPr>
          <a:lstStyle/>
          <a:p>
            <a:r>
              <a:rPr lang="ru-RU" sz="3200" dirty="0" smtClean="0">
                <a:solidFill>
                  <a:srgbClr val="FF0000"/>
                </a:solidFill>
              </a:rPr>
              <a:t>Таксономия </a:t>
            </a:r>
            <a:r>
              <a:rPr lang="ru-RU" sz="3200" dirty="0" err="1" smtClean="0">
                <a:solidFill>
                  <a:srgbClr val="FF0000"/>
                </a:solidFill>
              </a:rPr>
              <a:t>Блума</a:t>
            </a:r>
            <a:endParaRPr lang="ru-RU" sz="3200" dirty="0">
              <a:solidFill>
                <a:srgbClr val="FF0000"/>
              </a:solidFill>
            </a:endParaRPr>
          </a:p>
        </p:txBody>
      </p:sp>
      <p:sp>
        <p:nvSpPr>
          <p:cNvPr id="3" name="Объект 2"/>
          <p:cNvSpPr>
            <a:spLocks noGrp="1"/>
          </p:cNvSpPr>
          <p:nvPr>
            <p:ph idx="1"/>
          </p:nvPr>
        </p:nvSpPr>
        <p:spPr>
          <a:xfrm>
            <a:off x="283464" y="1600200"/>
            <a:ext cx="8595360" cy="4525963"/>
          </a:xfrm>
        </p:spPr>
        <p:txBody>
          <a:bodyPr/>
          <a:lstStyle/>
          <a:p>
            <a:pPr lvl="0" fontAlgn="auto">
              <a:lnSpc>
                <a:spcPct val="150000"/>
              </a:lnSpc>
              <a:spcBef>
                <a:spcPts val="0"/>
              </a:spcBef>
              <a:spcAft>
                <a:spcPts val="0"/>
              </a:spcAft>
            </a:pPr>
            <a:r>
              <a:rPr lang="ru-RU" sz="2400" b="1" i="1" dirty="0"/>
              <a:t>Таксономия целей обучения </a:t>
            </a:r>
            <a:r>
              <a:rPr lang="ru-RU" sz="2400" dirty="0"/>
              <a:t>–</a:t>
            </a:r>
            <a:r>
              <a:rPr lang="ru-RU" sz="2400" dirty="0" smtClean="0"/>
              <a:t> </a:t>
            </a:r>
            <a:r>
              <a:rPr lang="ru-RU" sz="2400" dirty="0"/>
              <a:t>систематизация целей обучения, в основе которой лежит последовательность уровней усвоения учебного материала.</a:t>
            </a:r>
          </a:p>
          <a:p>
            <a:pPr lvl="0" fontAlgn="auto">
              <a:lnSpc>
                <a:spcPct val="150000"/>
              </a:lnSpc>
              <a:spcBef>
                <a:spcPts val="0"/>
              </a:spcBef>
              <a:spcAft>
                <a:spcPts val="0"/>
              </a:spcAft>
            </a:pPr>
            <a:r>
              <a:rPr lang="ru-RU" sz="2400" b="1" dirty="0"/>
              <a:t>Цель создания</a:t>
            </a:r>
            <a:r>
              <a:rPr lang="ru-RU" sz="2400" dirty="0"/>
              <a:t>: оказать помощь преподавателю </a:t>
            </a:r>
            <a:r>
              <a:rPr lang="ru-RU" sz="2400" dirty="0" smtClean="0"/>
              <a:t/>
            </a:r>
            <a:br>
              <a:rPr lang="ru-RU" sz="2400" dirty="0" smtClean="0"/>
            </a:br>
            <a:r>
              <a:rPr lang="ru-RU" sz="2400" dirty="0" smtClean="0"/>
              <a:t>в </a:t>
            </a:r>
            <a:r>
              <a:rPr lang="ru-RU" sz="2400" dirty="0"/>
              <a:t>формулировании целей обучения, и в конечном итоге </a:t>
            </a:r>
            <a:r>
              <a:rPr lang="ru-RU" sz="2400" dirty="0"/>
              <a:t>–</a:t>
            </a:r>
            <a:r>
              <a:rPr lang="ru-RU" sz="2400" dirty="0" smtClean="0"/>
              <a:t>облегчить </a:t>
            </a:r>
            <a:r>
              <a:rPr lang="ru-RU" sz="2400" dirty="0"/>
              <a:t>планирование учебного процесса и выработку процедур оценки.</a:t>
            </a:r>
          </a:p>
          <a:p>
            <a:endParaRPr lang="ru-RU" dirty="0"/>
          </a:p>
        </p:txBody>
      </p:sp>
    </p:spTree>
    <p:extLst>
      <p:ext uri="{BB962C8B-B14F-4D97-AF65-F5344CB8AC3E}">
        <p14:creationId xmlns:p14="http://schemas.microsoft.com/office/powerpoint/2010/main" val="2329307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4320" y="747560"/>
            <a:ext cx="8622792" cy="724942"/>
          </a:xfrm>
        </p:spPr>
        <p:txBody>
          <a:bodyPr>
            <a:normAutofit/>
          </a:bodyPr>
          <a:lstStyle/>
          <a:p>
            <a:r>
              <a:rPr lang="ru-RU" sz="3200" dirty="0" smtClean="0">
                <a:solidFill>
                  <a:srgbClr val="FF0000"/>
                </a:solidFill>
              </a:rPr>
              <a:t>Таксономия </a:t>
            </a:r>
            <a:r>
              <a:rPr lang="ru-RU" sz="3200" dirty="0" err="1" smtClean="0">
                <a:solidFill>
                  <a:srgbClr val="FF0000"/>
                </a:solidFill>
              </a:rPr>
              <a:t>Блума</a:t>
            </a:r>
            <a:endParaRPr lang="ru-RU" sz="3200" dirty="0">
              <a:solidFill>
                <a:srgbClr val="FF0000"/>
              </a:solidFill>
            </a:endParaRPr>
          </a:p>
        </p:txBody>
      </p:sp>
      <p:sp>
        <p:nvSpPr>
          <p:cNvPr id="3" name="Объект 2"/>
          <p:cNvSpPr>
            <a:spLocks noGrp="1"/>
          </p:cNvSpPr>
          <p:nvPr>
            <p:ph idx="1"/>
          </p:nvPr>
        </p:nvSpPr>
        <p:spPr>
          <a:xfrm>
            <a:off x="265176" y="1536192"/>
            <a:ext cx="8595360" cy="4525963"/>
          </a:xfrm>
        </p:spPr>
        <p:txBody>
          <a:bodyPr/>
          <a:lstStyle/>
          <a:p>
            <a:pPr marL="712788" lvl="1" indent="-255588" fontAlgn="auto">
              <a:lnSpc>
                <a:spcPct val="150000"/>
              </a:lnSpc>
              <a:spcBef>
                <a:spcPts val="0"/>
              </a:spcBef>
              <a:spcAft>
                <a:spcPts val="0"/>
              </a:spcAft>
              <a:buFont typeface="Arial" panose="020B0604020202020204" pitchFamily="34" charset="0"/>
              <a:buChar char="•"/>
            </a:pPr>
            <a:r>
              <a:rPr lang="ru-RU" sz="2400" b="1" dirty="0"/>
              <a:t>Знание</a:t>
            </a:r>
          </a:p>
          <a:p>
            <a:pPr marL="712788" lvl="1" indent="-255588" fontAlgn="auto">
              <a:lnSpc>
                <a:spcPct val="150000"/>
              </a:lnSpc>
              <a:spcBef>
                <a:spcPts val="0"/>
              </a:spcBef>
              <a:spcAft>
                <a:spcPts val="0"/>
              </a:spcAft>
              <a:buFont typeface="Arial" panose="020B0604020202020204" pitchFamily="34" charset="0"/>
              <a:buChar char="•"/>
            </a:pPr>
            <a:r>
              <a:rPr lang="ru-RU" sz="2400" b="1" dirty="0"/>
              <a:t>Понимание</a:t>
            </a:r>
          </a:p>
          <a:p>
            <a:pPr marL="712788" lvl="1" indent="-255588" fontAlgn="auto">
              <a:lnSpc>
                <a:spcPct val="150000"/>
              </a:lnSpc>
              <a:spcBef>
                <a:spcPts val="0"/>
              </a:spcBef>
              <a:spcAft>
                <a:spcPts val="0"/>
              </a:spcAft>
              <a:buFont typeface="Arial" panose="020B0604020202020204" pitchFamily="34" charset="0"/>
              <a:buChar char="•"/>
            </a:pPr>
            <a:r>
              <a:rPr lang="ru-RU" sz="2400" b="1" dirty="0"/>
              <a:t>Применение</a:t>
            </a:r>
          </a:p>
          <a:p>
            <a:pPr marL="712788" lvl="1" indent="-255588" fontAlgn="auto">
              <a:lnSpc>
                <a:spcPct val="150000"/>
              </a:lnSpc>
              <a:spcBef>
                <a:spcPts val="0"/>
              </a:spcBef>
              <a:spcAft>
                <a:spcPts val="0"/>
              </a:spcAft>
              <a:buFont typeface="Arial" panose="020B0604020202020204" pitchFamily="34" charset="0"/>
              <a:buChar char="•"/>
            </a:pPr>
            <a:r>
              <a:rPr lang="ru-RU" sz="2400" b="1" dirty="0"/>
              <a:t>Анализ</a:t>
            </a:r>
          </a:p>
          <a:p>
            <a:pPr marL="712788" lvl="1" indent="-255588" fontAlgn="auto">
              <a:lnSpc>
                <a:spcPct val="150000"/>
              </a:lnSpc>
              <a:spcBef>
                <a:spcPts val="0"/>
              </a:spcBef>
              <a:spcAft>
                <a:spcPts val="0"/>
              </a:spcAft>
              <a:buFont typeface="Arial" panose="020B0604020202020204" pitchFamily="34" charset="0"/>
              <a:buChar char="•"/>
            </a:pPr>
            <a:r>
              <a:rPr lang="ru-RU" sz="2400" b="1" dirty="0" err="1"/>
              <a:t>Сиʜтез</a:t>
            </a:r>
            <a:endParaRPr lang="ru-RU" sz="2400" b="1" dirty="0"/>
          </a:p>
          <a:p>
            <a:pPr marL="712788" lvl="1" indent="-255588" fontAlgn="auto">
              <a:lnSpc>
                <a:spcPct val="150000"/>
              </a:lnSpc>
              <a:spcBef>
                <a:spcPts val="0"/>
              </a:spcBef>
              <a:spcAft>
                <a:spcPts val="0"/>
              </a:spcAft>
              <a:buFont typeface="Arial" panose="020B0604020202020204" pitchFamily="34" charset="0"/>
              <a:buChar char="•"/>
            </a:pPr>
            <a:r>
              <a:rPr lang="ru-RU" sz="2400" b="1" dirty="0"/>
              <a:t>Оценка</a:t>
            </a:r>
          </a:p>
          <a:p>
            <a:endParaRPr lang="ru-RU" dirty="0"/>
          </a:p>
        </p:txBody>
      </p:sp>
    </p:spTree>
    <p:extLst>
      <p:ext uri="{BB962C8B-B14F-4D97-AF65-F5344CB8AC3E}">
        <p14:creationId xmlns:p14="http://schemas.microsoft.com/office/powerpoint/2010/main" val="7289651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5176" y="784136"/>
            <a:ext cx="8631936" cy="724942"/>
          </a:xfrm>
        </p:spPr>
        <p:txBody>
          <a:bodyPr>
            <a:normAutofit/>
          </a:bodyPr>
          <a:lstStyle/>
          <a:p>
            <a:r>
              <a:rPr lang="en-US" sz="2800" dirty="0" smtClean="0">
                <a:solidFill>
                  <a:srgbClr val="FF0000"/>
                </a:solidFill>
              </a:rPr>
              <a:t>PISA (</a:t>
            </a:r>
            <a:r>
              <a:rPr lang="ru-RU" sz="2800" dirty="0" smtClean="0">
                <a:solidFill>
                  <a:srgbClr val="FF0000"/>
                </a:solidFill>
              </a:rPr>
              <a:t>грамотность чтения)</a:t>
            </a:r>
            <a:endParaRPr lang="ru-RU" sz="2800" dirty="0">
              <a:solidFill>
                <a:srgbClr val="FF0000"/>
              </a:solidFill>
            </a:endParaRPr>
          </a:p>
        </p:txBody>
      </p:sp>
      <p:sp>
        <p:nvSpPr>
          <p:cNvPr id="3" name="Объект 2"/>
          <p:cNvSpPr>
            <a:spLocks noGrp="1"/>
          </p:cNvSpPr>
          <p:nvPr>
            <p:ph idx="1"/>
          </p:nvPr>
        </p:nvSpPr>
        <p:spPr>
          <a:xfrm>
            <a:off x="256032" y="1664208"/>
            <a:ext cx="8641080" cy="4525963"/>
          </a:xfrm>
        </p:spPr>
        <p:txBody>
          <a:bodyPr>
            <a:normAutofit fontScale="92500" lnSpcReduction="20000"/>
          </a:bodyPr>
          <a:lstStyle/>
          <a:p>
            <a:pPr lvl="0" fontAlgn="auto">
              <a:lnSpc>
                <a:spcPct val="150000"/>
              </a:lnSpc>
              <a:spcBef>
                <a:spcPts val="0"/>
              </a:spcBef>
              <a:spcAft>
                <a:spcPts val="0"/>
              </a:spcAft>
            </a:pPr>
            <a:r>
              <a:rPr lang="ru-RU" sz="1800" b="1" i="1" dirty="0">
                <a:solidFill>
                  <a:srgbClr val="0070C0"/>
                </a:solidFill>
              </a:rPr>
              <a:t>Виды деятельности (аспекты грамотности чтения)</a:t>
            </a:r>
            <a:r>
              <a:rPr lang="ru-RU" sz="1800" dirty="0">
                <a:solidFill>
                  <a:srgbClr val="0070C0"/>
                </a:solidFill>
              </a:rPr>
              <a:t>	</a:t>
            </a:r>
          </a:p>
          <a:p>
            <a:pPr marL="285750" lvl="0" indent="-285750" fontAlgn="auto">
              <a:lnSpc>
                <a:spcPct val="150000"/>
              </a:lnSpc>
              <a:spcBef>
                <a:spcPts val="0"/>
              </a:spcBef>
              <a:spcAft>
                <a:spcPts val="0"/>
              </a:spcAft>
              <a:buFont typeface="Arial" panose="020B0604020202020204" pitchFamily="34" charset="0"/>
              <a:buChar char="•"/>
            </a:pPr>
            <a:r>
              <a:rPr lang="ru-RU" sz="1800" dirty="0"/>
              <a:t>Общая ориентация в содержании текста и понимание его целостного смысла. Определение главной темы, общей цели и назначения текста; объяснение назначения его особенностей и составляющих элементов.	</a:t>
            </a:r>
          </a:p>
          <a:p>
            <a:pPr marL="285750" lvl="0" indent="-285750" fontAlgn="auto">
              <a:lnSpc>
                <a:spcPct val="150000"/>
              </a:lnSpc>
              <a:spcBef>
                <a:spcPts val="0"/>
              </a:spcBef>
              <a:spcAft>
                <a:spcPts val="0"/>
              </a:spcAft>
              <a:buFont typeface="Arial" panose="020B0604020202020204" pitchFamily="34" charset="0"/>
              <a:buChar char="•"/>
            </a:pPr>
            <a:r>
              <a:rPr lang="ru-RU" sz="1800" dirty="0"/>
              <a:t>Выявление информации. Ознакомление с текстом и выделение нужной информации, выраженной иначе, чем в вопросе.	</a:t>
            </a:r>
          </a:p>
          <a:p>
            <a:pPr marL="285750" lvl="0" indent="-285750" fontAlgn="auto">
              <a:lnSpc>
                <a:spcPct val="150000"/>
              </a:lnSpc>
              <a:spcBef>
                <a:spcPts val="0"/>
              </a:spcBef>
              <a:spcAft>
                <a:spcPts val="0"/>
              </a:spcAft>
              <a:buFont typeface="Arial" panose="020B0604020202020204" pitchFamily="34" charset="0"/>
              <a:buChar char="•"/>
            </a:pPr>
            <a:r>
              <a:rPr lang="ru-RU" sz="1800" dirty="0"/>
              <a:t>Интерпретация и развитие смысла. Сопоставление информации, выявление соответствия. доводов тезисам; выведение следствий из заданных посылок; выявление авторского замысла и концепции текста.	</a:t>
            </a:r>
          </a:p>
          <a:p>
            <a:pPr marL="285750" lvl="0" indent="-285750" fontAlgn="auto">
              <a:lnSpc>
                <a:spcPct val="150000"/>
              </a:lnSpc>
              <a:spcBef>
                <a:spcPts val="0"/>
              </a:spcBef>
              <a:spcAft>
                <a:spcPts val="0"/>
              </a:spcAft>
              <a:buFont typeface="Arial" panose="020B0604020202020204" pitchFamily="34" charset="0"/>
              <a:buChar char="•"/>
            </a:pPr>
            <a:r>
              <a:rPr lang="ru-RU" sz="1800" dirty="0"/>
              <a:t>Рефлексия на содержание текста. Соотнесение текста с информацией из других источников; оценка утверждений со своих позиций; обоснование своей точки зрения.</a:t>
            </a:r>
          </a:p>
          <a:p>
            <a:pPr marL="285750" lvl="0" indent="-285750" fontAlgn="auto">
              <a:lnSpc>
                <a:spcPct val="150000"/>
              </a:lnSpc>
              <a:spcBef>
                <a:spcPts val="0"/>
              </a:spcBef>
              <a:spcAft>
                <a:spcPts val="0"/>
              </a:spcAft>
              <a:buFont typeface="Arial" panose="020B0604020202020204" pitchFamily="34" charset="0"/>
              <a:buChar char="•"/>
            </a:pPr>
            <a:r>
              <a:rPr lang="ru-RU" sz="1800" dirty="0"/>
              <a:t>Рефлексия на форму текста. Определение качества текста как средства выражения замысла.</a:t>
            </a:r>
            <a:endParaRPr lang="ru-RU" dirty="0"/>
          </a:p>
        </p:txBody>
      </p:sp>
    </p:spTree>
    <p:extLst>
      <p:ext uri="{BB962C8B-B14F-4D97-AF65-F5344CB8AC3E}">
        <p14:creationId xmlns:p14="http://schemas.microsoft.com/office/powerpoint/2010/main" val="835747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6032" y="729272"/>
            <a:ext cx="8613648" cy="724942"/>
          </a:xfrm>
        </p:spPr>
        <p:txBody>
          <a:bodyPr>
            <a:noAutofit/>
          </a:bodyPr>
          <a:lstStyle/>
          <a:p>
            <a:r>
              <a:rPr lang="ru-RU" sz="2800" dirty="0" smtClean="0">
                <a:solidFill>
                  <a:srgbClr val="FF0000"/>
                </a:solidFill>
              </a:rPr>
              <a:t>Сервис оценки читаемости текстов http://ru.readability.io/</a:t>
            </a:r>
            <a:endParaRPr lang="ru-RU" sz="2800" dirty="0">
              <a:solidFill>
                <a:srgbClr val="FF0000"/>
              </a:solidFill>
            </a:endParaRPr>
          </a:p>
        </p:txBody>
      </p:sp>
      <p:sp>
        <p:nvSpPr>
          <p:cNvPr id="3" name="Объект 2"/>
          <p:cNvSpPr>
            <a:spLocks noGrp="1"/>
          </p:cNvSpPr>
          <p:nvPr>
            <p:ph idx="1"/>
          </p:nvPr>
        </p:nvSpPr>
        <p:spPr>
          <a:xfrm>
            <a:off x="256032" y="1655064"/>
            <a:ext cx="8430768" cy="4525963"/>
          </a:xfrm>
        </p:spPr>
        <p:txBody>
          <a:bodyPr/>
          <a:lstStyle/>
          <a:p>
            <a:r>
              <a:rPr lang="ru-RU" sz="2400" dirty="0" smtClean="0"/>
              <a:t>Учебник по биологии 10 класс</a:t>
            </a:r>
          </a:p>
          <a:p>
            <a:endParaRPr lang="ru-RU" dirty="0"/>
          </a:p>
        </p:txBody>
      </p:sp>
      <p:pic>
        <p:nvPicPr>
          <p:cNvPr id="4" name="Рисунок 3"/>
          <p:cNvPicPr>
            <a:picLocks noChangeAspect="1"/>
          </p:cNvPicPr>
          <p:nvPr/>
        </p:nvPicPr>
        <p:blipFill rotWithShape="1">
          <a:blip r:embed="rId2"/>
          <a:srcRect l="26626" t="33926" r="27372" b="31251"/>
          <a:stretch/>
        </p:blipFill>
        <p:spPr>
          <a:xfrm>
            <a:off x="323528" y="2348880"/>
            <a:ext cx="8280920" cy="3312368"/>
          </a:xfrm>
          <a:prstGeom prst="rect">
            <a:avLst/>
          </a:prstGeom>
          <a:ln>
            <a:solidFill>
              <a:schemeClr val="tx1"/>
            </a:solidFill>
          </a:ln>
        </p:spPr>
      </p:pic>
    </p:spTree>
    <p:extLst>
      <p:ext uri="{BB962C8B-B14F-4D97-AF65-F5344CB8AC3E}">
        <p14:creationId xmlns:p14="http://schemas.microsoft.com/office/powerpoint/2010/main" val="29929716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5176" y="765302"/>
            <a:ext cx="8631936" cy="725488"/>
          </a:xfrm>
        </p:spPr>
        <p:txBody>
          <a:bodyPr/>
          <a:lstStyle/>
          <a:p>
            <a:r>
              <a:rPr lang="ru-RU" sz="2800" dirty="0" smtClean="0">
                <a:solidFill>
                  <a:srgbClr val="FF0000"/>
                </a:solidFill>
              </a:rPr>
              <a:t>Визуализация: облако тегов онлайн</a:t>
            </a:r>
            <a:endParaRPr lang="ru-RU" sz="2800" dirty="0">
              <a:solidFill>
                <a:srgbClr val="FF0000"/>
              </a:solidFill>
            </a:endParaRPr>
          </a:p>
        </p:txBody>
      </p:sp>
      <p:pic>
        <p:nvPicPr>
          <p:cNvPr id="4" name="Объект 3"/>
          <p:cNvPicPr>
            <a:picLocks noGrp="1" noChangeAspect="1"/>
          </p:cNvPicPr>
          <p:nvPr>
            <p:ph idx="1"/>
          </p:nvPr>
        </p:nvPicPr>
        <p:blipFill>
          <a:blip r:embed="rId2"/>
          <a:stretch>
            <a:fillRect/>
          </a:stretch>
        </p:blipFill>
        <p:spPr>
          <a:xfrm>
            <a:off x="246888" y="1745384"/>
            <a:ext cx="8659368" cy="3554276"/>
          </a:xfrm>
          <a:prstGeom prst="rect">
            <a:avLst/>
          </a:prstGeom>
        </p:spPr>
      </p:pic>
    </p:spTree>
    <p:extLst>
      <p:ext uri="{BB962C8B-B14F-4D97-AF65-F5344CB8AC3E}">
        <p14:creationId xmlns:p14="http://schemas.microsoft.com/office/powerpoint/2010/main" val="2484840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5176" y="765848"/>
            <a:ext cx="8613648" cy="724942"/>
          </a:xfrm>
        </p:spPr>
        <p:txBody>
          <a:bodyPr>
            <a:normAutofit/>
          </a:bodyPr>
          <a:lstStyle/>
          <a:p>
            <a:r>
              <a:rPr lang="ru-RU" sz="3200" dirty="0" smtClean="0">
                <a:solidFill>
                  <a:srgbClr val="FF0000"/>
                </a:solidFill>
              </a:rPr>
              <a:t>Религия и толерантность, 8 класс</a:t>
            </a:r>
            <a:endParaRPr lang="ru-RU" sz="3200" dirty="0">
              <a:solidFill>
                <a:srgbClr val="FF0000"/>
              </a:solidFill>
            </a:endParaRPr>
          </a:p>
        </p:txBody>
      </p:sp>
      <p:pic>
        <p:nvPicPr>
          <p:cNvPr id="4" name="Рисунок 3"/>
          <p:cNvPicPr/>
          <p:nvPr/>
        </p:nvPicPr>
        <p:blipFill rotWithShape="1">
          <a:blip r:embed="rId2"/>
          <a:srcRect l="40663" t="20753" r="17520" b="14937"/>
          <a:stretch/>
        </p:blipFill>
        <p:spPr bwMode="auto">
          <a:xfrm>
            <a:off x="1919459" y="1417638"/>
            <a:ext cx="5305081" cy="45890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500993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7744" y="747560"/>
            <a:ext cx="8631936" cy="724942"/>
          </a:xfrm>
        </p:spPr>
        <p:txBody>
          <a:bodyPr>
            <a:normAutofit/>
          </a:bodyPr>
          <a:lstStyle/>
          <a:p>
            <a:r>
              <a:rPr lang="ru-RU" sz="3200" dirty="0" smtClean="0">
                <a:solidFill>
                  <a:srgbClr val="FF0000"/>
                </a:solidFill>
              </a:rPr>
              <a:t>Моя мама, 8 класс</a:t>
            </a:r>
            <a:endParaRPr lang="ru-RU" sz="3200" dirty="0">
              <a:solidFill>
                <a:srgbClr val="FF0000"/>
              </a:solidFill>
            </a:endParaRPr>
          </a:p>
        </p:txBody>
      </p:sp>
      <p:pic>
        <p:nvPicPr>
          <p:cNvPr id="4" name="Рисунок 3"/>
          <p:cNvPicPr/>
          <p:nvPr/>
        </p:nvPicPr>
        <p:blipFill rotWithShape="1">
          <a:blip r:embed="rId2"/>
          <a:srcRect l="40277" t="23260" r="14442" b="12429"/>
          <a:stretch/>
        </p:blipFill>
        <p:spPr bwMode="auto">
          <a:xfrm>
            <a:off x="1653482" y="1556792"/>
            <a:ext cx="5837035" cy="466301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125984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Заголовок 1"/>
          <p:cNvSpPr>
            <a:spLocks noGrp="1"/>
          </p:cNvSpPr>
          <p:nvPr>
            <p:ph type="title"/>
          </p:nvPr>
        </p:nvSpPr>
        <p:spPr>
          <a:xfrm>
            <a:off x="274320" y="756158"/>
            <a:ext cx="8577072" cy="725488"/>
          </a:xfrm>
        </p:spPr>
        <p:txBody>
          <a:bodyPr>
            <a:normAutofit/>
          </a:bodyPr>
          <a:lstStyle/>
          <a:p>
            <a:r>
              <a:rPr lang="ru-RU" altLang="ru-RU" sz="3200" dirty="0" smtClean="0">
                <a:solidFill>
                  <a:srgbClr val="FF0000"/>
                </a:solidFill>
              </a:rPr>
              <a:t>Темы для школьных проектов</a:t>
            </a:r>
          </a:p>
        </p:txBody>
      </p:sp>
      <p:sp>
        <p:nvSpPr>
          <p:cNvPr id="2051" name="Объект 2"/>
          <p:cNvSpPr>
            <a:spLocks noGrp="1"/>
          </p:cNvSpPr>
          <p:nvPr>
            <p:ph idx="1"/>
          </p:nvPr>
        </p:nvSpPr>
        <p:spPr>
          <a:xfrm>
            <a:off x="246888" y="1764792"/>
            <a:ext cx="8549640" cy="4525963"/>
          </a:xfrm>
        </p:spPr>
        <p:txBody>
          <a:bodyPr>
            <a:normAutofit fontScale="62500" lnSpcReduction="20000"/>
          </a:bodyPr>
          <a:lstStyle/>
          <a:p>
            <a:pPr marL="265113" indent="-265113">
              <a:buFont typeface="Arial" panose="020B0604020202020204" pitchFamily="34" charset="0"/>
              <a:buChar char="•"/>
            </a:pPr>
            <a:r>
              <a:rPr lang="ru-RU" altLang="ru-RU" dirty="0" smtClean="0"/>
              <a:t>Жизнь и творчество М.И. Цветаевой</a:t>
            </a:r>
          </a:p>
          <a:p>
            <a:pPr marL="265113" indent="-265113">
              <a:buFont typeface="Arial" panose="020B0604020202020204" pitchFamily="34" charset="0"/>
              <a:buChar char="•"/>
            </a:pPr>
            <a:r>
              <a:rPr lang="ru-RU" altLang="ru-RU" dirty="0" smtClean="0"/>
              <a:t>Литературная карта России  </a:t>
            </a:r>
          </a:p>
          <a:p>
            <a:pPr marL="265113" indent="-265113">
              <a:buFont typeface="Arial" panose="020B0604020202020204" pitchFamily="34" charset="0"/>
              <a:buChar char="•"/>
            </a:pPr>
            <a:r>
              <a:rPr lang="ru-RU" altLang="ru-RU" dirty="0" smtClean="0"/>
              <a:t>Жилища народов мира</a:t>
            </a:r>
          </a:p>
          <a:p>
            <a:pPr marL="265113" indent="-265113">
              <a:buFont typeface="Arial" panose="020B0604020202020204" pitchFamily="34" charset="0"/>
              <a:buChar char="•"/>
            </a:pPr>
            <a:r>
              <a:rPr lang="ru-RU" altLang="ru-RU" dirty="0" smtClean="0"/>
              <a:t>Музыка и география</a:t>
            </a:r>
          </a:p>
          <a:p>
            <a:pPr marL="265113" indent="-265113">
              <a:buFont typeface="Arial" panose="020B0604020202020204" pitchFamily="34" charset="0"/>
              <a:buChar char="•"/>
            </a:pPr>
            <a:r>
              <a:rPr lang="ru-RU" altLang="ru-RU" dirty="0" smtClean="0"/>
              <a:t>Занимательная физика</a:t>
            </a:r>
          </a:p>
          <a:p>
            <a:pPr marL="265113" indent="-265113">
              <a:buFont typeface="Arial" panose="020B0604020202020204" pitchFamily="34" charset="0"/>
              <a:buChar char="•"/>
            </a:pPr>
            <a:r>
              <a:rPr lang="ru-RU" altLang="ru-RU" dirty="0" smtClean="0"/>
              <a:t>Знаменитые напитки – «плюсы» и «минусы»</a:t>
            </a:r>
          </a:p>
          <a:p>
            <a:pPr marL="265113" indent="-265113">
              <a:buFont typeface="Arial" panose="020B0604020202020204" pitchFamily="34" charset="0"/>
              <a:buChar char="•"/>
            </a:pPr>
            <a:r>
              <a:rPr lang="ru-RU" altLang="ru-RU" dirty="0" smtClean="0"/>
              <a:t>Что скрывается за буквой «Е»</a:t>
            </a:r>
          </a:p>
          <a:p>
            <a:pPr marL="265113" indent="-265113">
              <a:buFont typeface="Arial" panose="020B0604020202020204" pitchFamily="34" charset="0"/>
              <a:buChar char="•"/>
            </a:pPr>
            <a:r>
              <a:rPr lang="ru-RU" altLang="ru-RU" dirty="0" smtClean="0"/>
              <a:t>История партизанского движения в России</a:t>
            </a:r>
          </a:p>
          <a:p>
            <a:pPr marL="265113" indent="-265113">
              <a:buFont typeface="Arial" panose="020B0604020202020204" pitchFamily="34" charset="0"/>
              <a:buChar char="•"/>
            </a:pPr>
            <a:r>
              <a:rPr lang="ru-RU" altLang="ru-RU" dirty="0" smtClean="0"/>
              <a:t>Россияне – это кто?</a:t>
            </a:r>
          </a:p>
          <a:p>
            <a:pPr marL="265113" indent="-265113">
              <a:buFont typeface="Arial" panose="020B0604020202020204" pitchFamily="34" charset="0"/>
              <a:buChar char="•"/>
            </a:pPr>
            <a:r>
              <a:rPr lang="ru-RU" altLang="ru-RU" dirty="0" smtClean="0"/>
              <a:t>Как устроен Интернет?</a:t>
            </a:r>
          </a:p>
          <a:p>
            <a:pPr marL="265113" indent="-265113">
              <a:buFont typeface="Arial" panose="020B0604020202020204" pitchFamily="34" charset="0"/>
              <a:buChar char="•"/>
            </a:pPr>
            <a:r>
              <a:rPr lang="ru-RU" altLang="ru-RU" dirty="0" smtClean="0"/>
              <a:t>Влияние СМИ на формирование нравственности</a:t>
            </a:r>
          </a:p>
          <a:p>
            <a:pPr marL="265113" indent="-265113">
              <a:buFont typeface="Arial" panose="020B0604020202020204" pitchFamily="34" charset="0"/>
              <a:buChar char="•"/>
            </a:pPr>
            <a:r>
              <a:rPr lang="ru-RU" altLang="ru-RU" dirty="0" smtClean="0"/>
              <a:t>«Твори добро»</a:t>
            </a:r>
          </a:p>
          <a:p>
            <a:pPr marL="265113" indent="-265113">
              <a:buFont typeface="Arial" panose="020B0604020202020204" pitchFamily="34" charset="0"/>
              <a:buChar char="•"/>
            </a:pPr>
            <a:r>
              <a:rPr lang="ru-RU" altLang="ru-RU" dirty="0" smtClean="0"/>
              <a:t>Туризм – путешествие, отдых, познание</a:t>
            </a:r>
          </a:p>
          <a:p>
            <a:pPr marL="265113" indent="-265113">
              <a:buFont typeface="Arial" panose="020B0604020202020204" pitchFamily="34" charset="0"/>
              <a:buChar char="•"/>
            </a:pPr>
            <a:r>
              <a:rPr lang="ru-RU" altLang="ru-RU" dirty="0" smtClean="0"/>
              <a:t>Городской транспорт</a:t>
            </a:r>
          </a:p>
          <a:p>
            <a:pPr marL="265113" indent="-265113">
              <a:buFont typeface="Arial" panose="020B0604020202020204" pitchFamily="34" charset="0"/>
              <a:buChar char="•"/>
            </a:pPr>
            <a:r>
              <a:rPr lang="ru-RU" altLang="ru-RU" dirty="0" smtClean="0"/>
              <a:t>Корни добра и зла</a:t>
            </a:r>
          </a:p>
          <a:p>
            <a:endParaRPr lang="ru-RU" altLang="ru-RU" dirty="0" smtClean="0"/>
          </a:p>
        </p:txBody>
      </p:sp>
    </p:spTree>
    <p:extLst>
      <p:ext uri="{BB962C8B-B14F-4D97-AF65-F5344CB8AC3E}">
        <p14:creationId xmlns:p14="http://schemas.microsoft.com/office/powerpoint/2010/main" val="15349944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p:cNvSpPr>
            <a:spLocks noGrp="1"/>
          </p:cNvSpPr>
          <p:nvPr>
            <p:ph type="title"/>
          </p:nvPr>
        </p:nvSpPr>
        <p:spPr>
          <a:xfrm>
            <a:off x="265176" y="737870"/>
            <a:ext cx="8613648" cy="725488"/>
          </a:xfrm>
        </p:spPr>
        <p:txBody>
          <a:bodyPr/>
          <a:lstStyle/>
          <a:p>
            <a:r>
              <a:rPr lang="ru-RU" sz="3200" dirty="0" smtClean="0">
                <a:solidFill>
                  <a:srgbClr val="FF0000"/>
                </a:solidFill>
              </a:rPr>
              <a:t>Карты </a:t>
            </a:r>
            <a:r>
              <a:rPr lang="de-DE" sz="3200" dirty="0" smtClean="0">
                <a:solidFill>
                  <a:srgbClr val="FF0000"/>
                </a:solidFill>
              </a:rPr>
              <a:t>Google</a:t>
            </a:r>
            <a:endParaRPr lang="ru-RU" sz="3200" dirty="0">
              <a:solidFill>
                <a:srgbClr val="FF0000"/>
              </a:solidFill>
            </a:endParaRPr>
          </a:p>
        </p:txBody>
      </p:sp>
      <p:pic>
        <p:nvPicPr>
          <p:cNvPr id="5" name="Рисунок 4"/>
          <p:cNvPicPr/>
          <p:nvPr/>
        </p:nvPicPr>
        <p:blipFill rotWithShape="1">
          <a:blip r:embed="rId3"/>
          <a:srcRect l="36430" t="29191" r="7386" b="8096"/>
          <a:stretch/>
        </p:blipFill>
        <p:spPr bwMode="auto">
          <a:xfrm>
            <a:off x="1711037" y="2033587"/>
            <a:ext cx="5885930" cy="3695504"/>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057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p:cNvSpPr>
            <a:spLocks noGrp="1"/>
          </p:cNvSpPr>
          <p:nvPr>
            <p:ph type="title"/>
          </p:nvPr>
        </p:nvSpPr>
        <p:spPr>
          <a:xfrm>
            <a:off x="265176" y="756158"/>
            <a:ext cx="8604504" cy="725488"/>
          </a:xfrm>
        </p:spPr>
        <p:txBody>
          <a:bodyPr/>
          <a:lstStyle/>
          <a:p>
            <a:r>
              <a:rPr lang="ru-RU" sz="3200" dirty="0" smtClean="0">
                <a:solidFill>
                  <a:srgbClr val="FF0000"/>
                </a:solidFill>
              </a:rPr>
              <a:t>Карты </a:t>
            </a:r>
            <a:r>
              <a:rPr lang="de-DE" sz="3200" dirty="0" smtClean="0">
                <a:solidFill>
                  <a:srgbClr val="FF0000"/>
                </a:solidFill>
              </a:rPr>
              <a:t>Google</a:t>
            </a:r>
            <a:endParaRPr lang="ru-RU" sz="3200" dirty="0">
              <a:solidFill>
                <a:srgbClr val="FF0000"/>
              </a:solidFill>
            </a:endParaRPr>
          </a:p>
        </p:txBody>
      </p:sp>
      <p:pic>
        <p:nvPicPr>
          <p:cNvPr id="4" name="Рисунок 3"/>
          <p:cNvPicPr/>
          <p:nvPr/>
        </p:nvPicPr>
        <p:blipFill rotWithShape="1">
          <a:blip r:embed="rId3"/>
          <a:srcRect l="37071" t="21664" r="10721" b="9008"/>
          <a:stretch/>
        </p:blipFill>
        <p:spPr bwMode="auto">
          <a:xfrm>
            <a:off x="2333391" y="2013065"/>
            <a:ext cx="4814775" cy="3596294"/>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0663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p:cNvSpPr>
            <a:spLocks noGrp="1"/>
          </p:cNvSpPr>
          <p:nvPr>
            <p:ph type="title"/>
          </p:nvPr>
        </p:nvSpPr>
        <p:spPr>
          <a:xfrm>
            <a:off x="274320" y="747014"/>
            <a:ext cx="8622792" cy="725488"/>
          </a:xfrm>
        </p:spPr>
        <p:txBody>
          <a:bodyPr/>
          <a:lstStyle/>
          <a:p>
            <a:r>
              <a:rPr lang="ru-RU" sz="3200" dirty="0" smtClean="0">
                <a:solidFill>
                  <a:srgbClr val="FF0000"/>
                </a:solidFill>
              </a:rPr>
              <a:t>Визуализация текста </a:t>
            </a:r>
            <a:r>
              <a:rPr lang="de-DE" sz="3200" dirty="0" smtClean="0">
                <a:solidFill>
                  <a:srgbClr val="FF0000"/>
                </a:solidFill>
              </a:rPr>
              <a:t>textexture.com</a:t>
            </a:r>
            <a:endParaRPr lang="ru-RU" sz="3200" dirty="0">
              <a:solidFill>
                <a:srgbClr val="FF0000"/>
              </a:solidFill>
            </a:endParaRPr>
          </a:p>
        </p:txBody>
      </p:sp>
      <p:pic>
        <p:nvPicPr>
          <p:cNvPr id="4" name="Рисунок 3" descr="http://rusrep.ru/images/upload/181175_photo.jpeg">
            <a:hlinkClick r:id="rId3" tooltip="&quot; &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6832" y="1417638"/>
            <a:ext cx="5150336" cy="4749981"/>
          </a:xfrm>
          <a:prstGeom prst="rect">
            <a:avLst/>
          </a:prstGeom>
          <a:noFill/>
          <a:ln>
            <a:noFill/>
          </a:ln>
        </p:spPr>
      </p:pic>
    </p:spTree>
    <p:extLst>
      <p:ext uri="{BB962C8B-B14F-4D97-AF65-F5344CB8AC3E}">
        <p14:creationId xmlns:p14="http://schemas.microsoft.com/office/powerpoint/2010/main" val="203581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p:cNvSpPr>
            <a:spLocks noGrp="1"/>
          </p:cNvSpPr>
          <p:nvPr>
            <p:ph type="title"/>
          </p:nvPr>
        </p:nvSpPr>
        <p:spPr>
          <a:xfrm>
            <a:off x="246888" y="774446"/>
            <a:ext cx="8631936" cy="725488"/>
          </a:xfrm>
        </p:spPr>
        <p:txBody>
          <a:bodyPr/>
          <a:lstStyle/>
          <a:p>
            <a:r>
              <a:rPr lang="ru-RU" sz="3200" dirty="0">
                <a:solidFill>
                  <a:srgbClr val="FF0000"/>
                </a:solidFill>
              </a:rPr>
              <a:t>Презентация </a:t>
            </a:r>
            <a:r>
              <a:rPr lang="de-DE" sz="3200" dirty="0">
                <a:solidFill>
                  <a:srgbClr val="FF0000"/>
                </a:solidFill>
              </a:rPr>
              <a:t>Prezi</a:t>
            </a:r>
            <a:endParaRPr lang="ru-RU" sz="3200" dirty="0">
              <a:solidFill>
                <a:srgbClr val="FF0000"/>
              </a:solidFill>
            </a:endParaRPr>
          </a:p>
        </p:txBody>
      </p:sp>
      <p:pic>
        <p:nvPicPr>
          <p:cNvPr id="5" name="bandicam 2016-10-27 21-38-09-813.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5347" y="2023432"/>
            <a:ext cx="7518840" cy="3696763"/>
          </a:xfrm>
          <a:prstGeom prst="rect">
            <a:avLst/>
          </a:prstGeom>
        </p:spPr>
      </p:pic>
    </p:spTree>
    <p:extLst>
      <p:ext uri="{BB962C8B-B14F-4D97-AF65-F5344CB8AC3E}">
        <p14:creationId xmlns:p14="http://schemas.microsoft.com/office/powerpoint/2010/main" val="134394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p:cNvSpPr>
            <a:spLocks noGrp="1"/>
          </p:cNvSpPr>
          <p:nvPr>
            <p:ph type="title"/>
          </p:nvPr>
        </p:nvSpPr>
        <p:spPr>
          <a:xfrm>
            <a:off x="274320" y="792734"/>
            <a:ext cx="8604504" cy="725488"/>
          </a:xfrm>
        </p:spPr>
        <p:txBody>
          <a:bodyPr/>
          <a:lstStyle/>
          <a:p>
            <a:r>
              <a:rPr lang="ru-RU" sz="2800" dirty="0" smtClean="0">
                <a:solidFill>
                  <a:srgbClr val="FF0000"/>
                </a:solidFill>
              </a:rPr>
              <a:t>Презентация на сайте</a:t>
            </a:r>
            <a:endParaRPr lang="ru-RU" sz="2800" dirty="0">
              <a:solidFill>
                <a:srgbClr val="FF0000"/>
              </a:solidFill>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1116" y="1939117"/>
            <a:ext cx="6420630" cy="4005152"/>
          </a:xfrm>
          <a:prstGeom prst="rect">
            <a:avLst/>
          </a:prstGeom>
        </p:spPr>
      </p:pic>
    </p:spTree>
    <p:extLst>
      <p:ext uri="{BB962C8B-B14F-4D97-AF65-F5344CB8AC3E}">
        <p14:creationId xmlns:p14="http://schemas.microsoft.com/office/powerpoint/2010/main" val="325910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p:cNvSpPr>
            <a:spLocks noGrp="1"/>
          </p:cNvSpPr>
          <p:nvPr>
            <p:ph type="title"/>
          </p:nvPr>
        </p:nvSpPr>
        <p:spPr>
          <a:xfrm>
            <a:off x="256032" y="792734"/>
            <a:ext cx="8604504" cy="725488"/>
          </a:xfrm>
        </p:spPr>
        <p:txBody>
          <a:bodyPr/>
          <a:lstStyle/>
          <a:p>
            <a:r>
              <a:rPr lang="ru-RU" sz="2800" dirty="0" smtClean="0">
                <a:solidFill>
                  <a:srgbClr val="FF0000"/>
                </a:solidFill>
              </a:rPr>
              <a:t>Презентация на сайте</a:t>
            </a:r>
            <a:endParaRPr lang="ru-RU" sz="2800" dirty="0">
              <a:solidFill>
                <a:srgbClr val="FF0000"/>
              </a:solidFill>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269" y="1799255"/>
            <a:ext cx="6489189" cy="3977467"/>
          </a:xfrm>
          <a:prstGeom prst="rect">
            <a:avLst/>
          </a:prstGeom>
        </p:spPr>
      </p:pic>
    </p:spTree>
    <p:extLst>
      <p:ext uri="{BB962C8B-B14F-4D97-AF65-F5344CB8AC3E}">
        <p14:creationId xmlns:p14="http://schemas.microsoft.com/office/powerpoint/2010/main" val="1134121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6032" y="747560"/>
            <a:ext cx="8622792" cy="724942"/>
          </a:xfrm>
        </p:spPr>
        <p:txBody>
          <a:bodyPr>
            <a:normAutofit/>
          </a:bodyPr>
          <a:lstStyle/>
          <a:p>
            <a:r>
              <a:rPr lang="ru-RU" sz="3200" dirty="0" smtClean="0">
                <a:solidFill>
                  <a:srgbClr val="FF0000"/>
                </a:solidFill>
              </a:rPr>
              <a:t>Чехов. Особые приметы</a:t>
            </a:r>
            <a:endParaRPr lang="ru-RU" sz="3200" dirty="0">
              <a:solidFill>
                <a:srgbClr val="FF0000"/>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556790"/>
            <a:ext cx="5183336" cy="4525979"/>
          </a:xfrm>
          <a:prstGeom prst="rect">
            <a:avLst/>
          </a:prstGeom>
        </p:spPr>
      </p:pic>
      <p:pic>
        <p:nvPicPr>
          <p:cNvPr id="5" name="Picture 2" descr="http://static1.repo.aif.ru/1/8b/328634/d5ca29627711ac9a4f9c2ac9cd9e73d5.jpg"/>
          <p:cNvPicPr>
            <a:picLocks noChangeAspect="1" noChangeArrowheads="1"/>
          </p:cNvPicPr>
          <p:nvPr/>
        </p:nvPicPr>
        <p:blipFill rotWithShape="1">
          <a:blip r:embed="rId3">
            <a:extLst>
              <a:ext uri="{28A0092B-C50C-407E-A947-70E740481C1C}">
                <a14:useLocalDpi xmlns:a14="http://schemas.microsoft.com/office/drawing/2010/main" val="0"/>
              </a:ext>
            </a:extLst>
          </a:blip>
          <a:srcRect t="5256"/>
          <a:stretch/>
        </p:blipFill>
        <p:spPr bwMode="auto">
          <a:xfrm>
            <a:off x="5470128" y="1556790"/>
            <a:ext cx="3356856" cy="4691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3783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6032" y="793280"/>
            <a:ext cx="8613648" cy="724942"/>
          </a:xfrm>
        </p:spPr>
        <p:txBody>
          <a:bodyPr>
            <a:noAutofit/>
          </a:bodyPr>
          <a:lstStyle/>
          <a:p>
            <a:r>
              <a:rPr lang="ru-RU" sz="2800" dirty="0" smtClean="0">
                <a:solidFill>
                  <a:srgbClr val="FF0000"/>
                </a:solidFill>
              </a:rPr>
              <a:t>Международная конференция «Языкознание для всех». Критерии оценки</a:t>
            </a:r>
            <a:endParaRPr lang="ru-RU" sz="2800" dirty="0">
              <a:solidFill>
                <a:srgbClr val="FF0000"/>
              </a:solidFill>
            </a:endParaRPr>
          </a:p>
        </p:txBody>
      </p:sp>
      <p:sp>
        <p:nvSpPr>
          <p:cNvPr id="3" name="Объект 2"/>
          <p:cNvSpPr>
            <a:spLocks noGrp="1"/>
          </p:cNvSpPr>
          <p:nvPr>
            <p:ph idx="1"/>
          </p:nvPr>
        </p:nvSpPr>
        <p:spPr>
          <a:xfrm>
            <a:off x="274320" y="1937408"/>
            <a:ext cx="8595360" cy="4525963"/>
          </a:xfrm>
        </p:spPr>
        <p:txBody>
          <a:bodyPr>
            <a:normAutofit fontScale="92500"/>
          </a:bodyPr>
          <a:lstStyle/>
          <a:p>
            <a:r>
              <a:rPr lang="ru-RU" sz="2600" dirty="0"/>
              <a:t>1. Постановка цели и задач</a:t>
            </a:r>
          </a:p>
          <a:p>
            <a:r>
              <a:rPr lang="ru-RU" sz="2600" dirty="0"/>
              <a:t>2. Наличие языкового материала и качество его анализа</a:t>
            </a:r>
          </a:p>
          <a:p>
            <a:r>
              <a:rPr lang="ru-RU" sz="2600" dirty="0"/>
              <a:t>3. Опора на научные источники, обоснованность методов исследования</a:t>
            </a:r>
          </a:p>
          <a:p>
            <a:r>
              <a:rPr lang="ru-RU" sz="2600" dirty="0"/>
              <a:t>4. Наличие собственных результатов исследования</a:t>
            </a:r>
          </a:p>
          <a:p>
            <a:r>
              <a:rPr lang="ru-RU" sz="2600" dirty="0"/>
              <a:t>5. Точность языка, точность использования терминов</a:t>
            </a:r>
          </a:p>
          <a:p>
            <a:r>
              <a:rPr lang="ru-RU" sz="2600" dirty="0"/>
              <a:t>6. Ответы на вопросы</a:t>
            </a:r>
          </a:p>
          <a:p>
            <a:r>
              <a:rPr lang="ru-RU" sz="2600" dirty="0"/>
              <a:t>7. Мастерство презентации: логика изложения, наглядность</a:t>
            </a:r>
          </a:p>
          <a:p>
            <a:r>
              <a:rPr lang="ru-RU" sz="2600" dirty="0"/>
              <a:t>8. Письменное оформление доклада (наличие литературы, ссылок)</a:t>
            </a:r>
          </a:p>
          <a:p>
            <a:endParaRPr lang="ru-RU" dirty="0"/>
          </a:p>
        </p:txBody>
      </p:sp>
    </p:spTree>
    <p:extLst>
      <p:ext uri="{BB962C8B-B14F-4D97-AF65-F5344CB8AC3E}">
        <p14:creationId xmlns:p14="http://schemas.microsoft.com/office/powerpoint/2010/main" val="36395114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Заголовок 1"/>
          <p:cNvSpPr>
            <a:spLocks noGrp="1"/>
          </p:cNvSpPr>
          <p:nvPr>
            <p:ph type="title"/>
          </p:nvPr>
        </p:nvSpPr>
        <p:spPr>
          <a:xfrm>
            <a:off x="256032" y="747014"/>
            <a:ext cx="8622792" cy="725488"/>
          </a:xfrm>
        </p:spPr>
        <p:txBody>
          <a:bodyPr>
            <a:normAutofit/>
          </a:bodyPr>
          <a:lstStyle/>
          <a:p>
            <a:r>
              <a:rPr lang="ru-RU" altLang="ru-RU" sz="3200" dirty="0" smtClean="0">
                <a:solidFill>
                  <a:srgbClr val="FF0000"/>
                </a:solidFill>
              </a:rPr>
              <a:t>Интегральная оценка - формы </a:t>
            </a:r>
            <a:r>
              <a:rPr lang="en-US" altLang="ru-RU" sz="3200" dirty="0" smtClean="0">
                <a:solidFill>
                  <a:srgbClr val="FF0000"/>
                </a:solidFill>
              </a:rPr>
              <a:t>Google</a:t>
            </a:r>
            <a:endParaRPr lang="ru-RU" altLang="ru-RU" sz="3200" dirty="0" smtClean="0">
              <a:solidFill>
                <a:srgbClr val="FF0000"/>
              </a:solidFill>
            </a:endParaRPr>
          </a:p>
        </p:txBody>
      </p:sp>
      <p:pic>
        <p:nvPicPr>
          <p:cNvPr id="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6676"/>
          <a:stretch/>
        </p:blipFill>
        <p:spPr bwMode="auto">
          <a:xfrm>
            <a:off x="423686" y="1556792"/>
            <a:ext cx="8296627" cy="4353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55703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5176" y="756704"/>
            <a:ext cx="8595360" cy="724942"/>
          </a:xfrm>
        </p:spPr>
        <p:txBody>
          <a:bodyPr>
            <a:normAutofit/>
          </a:bodyPr>
          <a:lstStyle/>
          <a:p>
            <a:r>
              <a:rPr lang="ru-RU" sz="3200" dirty="0">
                <a:solidFill>
                  <a:srgbClr val="FF0000"/>
                </a:solidFill>
              </a:rPr>
              <a:t>П</a:t>
            </a:r>
            <a:r>
              <a:rPr lang="ru-RU" sz="3200" dirty="0" smtClean="0">
                <a:solidFill>
                  <a:srgbClr val="FF0000"/>
                </a:solidFill>
              </a:rPr>
              <a:t>роблемная ситуация</a:t>
            </a:r>
            <a:endParaRPr lang="ru-RU" sz="3200" dirty="0">
              <a:solidFill>
                <a:srgbClr val="FF0000"/>
              </a:solidFill>
            </a:endParaRPr>
          </a:p>
        </p:txBody>
      </p:sp>
      <p:sp>
        <p:nvSpPr>
          <p:cNvPr id="3" name="Объект 2"/>
          <p:cNvSpPr>
            <a:spLocks noGrp="1"/>
          </p:cNvSpPr>
          <p:nvPr>
            <p:ph idx="1"/>
          </p:nvPr>
        </p:nvSpPr>
        <p:spPr>
          <a:xfrm>
            <a:off x="256032" y="1700784"/>
            <a:ext cx="8613648" cy="4525963"/>
          </a:xfrm>
        </p:spPr>
        <p:txBody>
          <a:bodyPr>
            <a:normAutofit/>
          </a:bodyPr>
          <a:lstStyle/>
          <a:p>
            <a:r>
              <a:rPr lang="ru-RU" sz="2200" dirty="0" smtClean="0"/>
              <a:t>Достаточно </a:t>
            </a:r>
            <a:r>
              <a:rPr lang="ru-RU" sz="2200" dirty="0" smtClean="0"/>
              <a:t>часто можно наблюдать, как желание учителей высказаться «наукообразно» приводит к комическим результатам.</a:t>
            </a:r>
          </a:p>
          <a:p>
            <a:r>
              <a:rPr lang="ru-RU" sz="2200" dirty="0" smtClean="0"/>
              <a:t>Известна </a:t>
            </a:r>
            <a:r>
              <a:rPr lang="ru-RU" sz="2200" dirty="0" smtClean="0"/>
              <a:t>фраза «Мышление начинается с проблемной ситуации». И эта «проблемная ситуация» притягивается за уши. Пример проблемной ситуации из пособия:</a:t>
            </a:r>
          </a:p>
          <a:p>
            <a:pPr lvl="2"/>
            <a:r>
              <a:rPr lang="ru-RU" sz="2200" dirty="0" smtClean="0"/>
              <a:t>Тема: Дефис в наречиях (7 класс)</a:t>
            </a:r>
          </a:p>
          <a:p>
            <a:pPr lvl="2"/>
            <a:r>
              <a:rPr lang="ru-RU" sz="2200" dirty="0" smtClean="0"/>
              <a:t>Раскройте скобки. Аргументируйте свой ответ.</a:t>
            </a:r>
          </a:p>
          <a:p>
            <a:pPr lvl="2"/>
            <a:r>
              <a:rPr lang="ru-RU" sz="2200" dirty="0" smtClean="0"/>
              <a:t>Он (по) прежнему красиво пишет.</a:t>
            </a:r>
          </a:p>
          <a:p>
            <a:pPr lvl="2"/>
            <a:r>
              <a:rPr lang="ru-RU" sz="2200" dirty="0" smtClean="0"/>
              <a:t>(По) прежнему пути иди было легче.</a:t>
            </a:r>
          </a:p>
          <a:p>
            <a:r>
              <a:rPr lang="ru-RU" sz="2200" dirty="0" smtClean="0"/>
              <a:t>Сформулируйте </a:t>
            </a:r>
            <a:r>
              <a:rPr lang="ru-RU" sz="2200" b="1" i="1" dirty="0" smtClean="0"/>
              <a:t>проблему</a:t>
            </a:r>
            <a:r>
              <a:rPr lang="ru-RU" sz="2200" dirty="0" smtClean="0"/>
              <a:t>, почему вы не смогли этого сделать.</a:t>
            </a:r>
            <a:endParaRPr lang="ru-RU" sz="2200" dirty="0"/>
          </a:p>
        </p:txBody>
      </p:sp>
    </p:spTree>
    <p:extLst>
      <p:ext uri="{BB962C8B-B14F-4D97-AF65-F5344CB8AC3E}">
        <p14:creationId xmlns:p14="http://schemas.microsoft.com/office/powerpoint/2010/main" val="33925135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6032" y="875576"/>
            <a:ext cx="8604504" cy="724942"/>
          </a:xfrm>
        </p:spPr>
        <p:txBody>
          <a:bodyPr>
            <a:noAutofit/>
          </a:bodyPr>
          <a:lstStyle/>
          <a:p>
            <a:r>
              <a:rPr lang="ru-RU" sz="3000" dirty="0" smtClean="0">
                <a:solidFill>
                  <a:srgbClr val="FF0000"/>
                </a:solidFill>
              </a:rPr>
              <a:t>Пример: пособие по проектной деятельности </a:t>
            </a:r>
            <a:r>
              <a:rPr lang="ru-RU" sz="3000" dirty="0" smtClean="0">
                <a:solidFill>
                  <a:srgbClr val="FF0000"/>
                </a:solidFill>
              </a:rPr>
              <a:t/>
            </a:r>
            <a:br>
              <a:rPr lang="ru-RU" sz="3000" dirty="0" smtClean="0">
                <a:solidFill>
                  <a:srgbClr val="FF0000"/>
                </a:solidFill>
              </a:rPr>
            </a:br>
            <a:r>
              <a:rPr lang="ru-RU" sz="3000" dirty="0" smtClean="0">
                <a:solidFill>
                  <a:srgbClr val="FF0000"/>
                </a:solidFill>
              </a:rPr>
              <a:t>для </a:t>
            </a:r>
            <a:r>
              <a:rPr lang="ru-RU" sz="3000" dirty="0" smtClean="0">
                <a:solidFill>
                  <a:srgbClr val="FF0000"/>
                </a:solidFill>
              </a:rPr>
              <a:t>школьников</a:t>
            </a:r>
            <a:endParaRPr lang="ru-RU" sz="3000" dirty="0">
              <a:solidFill>
                <a:srgbClr val="FF0000"/>
              </a:solidFill>
            </a:endParaRPr>
          </a:p>
        </p:txBody>
      </p:sp>
      <p:sp>
        <p:nvSpPr>
          <p:cNvPr id="3" name="Объект 2"/>
          <p:cNvSpPr>
            <a:spLocks noGrp="1"/>
          </p:cNvSpPr>
          <p:nvPr>
            <p:ph idx="1"/>
          </p:nvPr>
        </p:nvSpPr>
        <p:spPr>
          <a:xfrm>
            <a:off x="228600" y="2039112"/>
            <a:ext cx="8631936" cy="4525963"/>
          </a:xfrm>
        </p:spPr>
        <p:txBody>
          <a:bodyPr/>
          <a:lstStyle/>
          <a:p>
            <a:r>
              <a:rPr lang="ru-RU" sz="2000" b="1" i="1" dirty="0" smtClean="0"/>
              <a:t>Поисковый этап. На данном этапе необходимо:</a:t>
            </a:r>
          </a:p>
          <a:p>
            <a:r>
              <a:rPr lang="ru-RU" sz="2000" dirty="0" smtClean="0"/>
              <a:t>1. </a:t>
            </a:r>
            <a:r>
              <a:rPr lang="ru-RU" sz="2000" dirty="0"/>
              <a:t>Н</a:t>
            </a:r>
            <a:r>
              <a:rPr lang="ru-RU" sz="2000" dirty="0" smtClean="0"/>
              <a:t>айти </a:t>
            </a:r>
            <a:r>
              <a:rPr lang="ru-RU" sz="2000" dirty="0" smtClean="0"/>
              <a:t>информацию по теме.</a:t>
            </a:r>
          </a:p>
          <a:p>
            <a:r>
              <a:rPr lang="ru-RU" sz="2000" dirty="0" smtClean="0"/>
              <a:t>2. Отобрать необходимые источники информации: словари, энциклопедии, справочники, Интернет – ресурсы.</a:t>
            </a:r>
          </a:p>
          <a:p>
            <a:r>
              <a:rPr lang="ru-RU" sz="2000" dirty="0" smtClean="0"/>
              <a:t>3. Сопоставить и отобрать информацию, полученную из разных источников, структурировать ее и выделить главное.</a:t>
            </a:r>
          </a:p>
          <a:p>
            <a:r>
              <a:rPr lang="ru-RU" sz="2000" dirty="0" smtClean="0"/>
              <a:t>4. Сформулировать ключевые слова.</a:t>
            </a:r>
          </a:p>
          <a:p>
            <a:endParaRPr lang="ru-RU" dirty="0"/>
          </a:p>
        </p:txBody>
      </p:sp>
    </p:spTree>
    <p:extLst>
      <p:ext uri="{BB962C8B-B14F-4D97-AF65-F5344CB8AC3E}">
        <p14:creationId xmlns:p14="http://schemas.microsoft.com/office/powerpoint/2010/main" val="5682739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6032" y="765848"/>
            <a:ext cx="8604504" cy="724942"/>
          </a:xfrm>
        </p:spPr>
        <p:txBody>
          <a:bodyPr>
            <a:normAutofit/>
          </a:bodyPr>
          <a:lstStyle/>
          <a:p>
            <a:r>
              <a:rPr lang="ru-RU" sz="3200" dirty="0" smtClean="0">
                <a:solidFill>
                  <a:srgbClr val="FF0000"/>
                </a:solidFill>
              </a:rPr>
              <a:t>В чем ошибка</a:t>
            </a:r>
            <a:endParaRPr lang="ru-RU" sz="3200" dirty="0">
              <a:solidFill>
                <a:srgbClr val="FF0000"/>
              </a:solidFill>
            </a:endParaRPr>
          </a:p>
        </p:txBody>
      </p:sp>
      <p:sp>
        <p:nvSpPr>
          <p:cNvPr id="3" name="Объект 2"/>
          <p:cNvSpPr>
            <a:spLocks noGrp="1"/>
          </p:cNvSpPr>
          <p:nvPr>
            <p:ph idx="1"/>
          </p:nvPr>
        </p:nvSpPr>
        <p:spPr>
          <a:xfrm>
            <a:off x="256032" y="1600200"/>
            <a:ext cx="8604504" cy="4525963"/>
          </a:xfrm>
        </p:spPr>
        <p:txBody>
          <a:bodyPr>
            <a:normAutofit/>
          </a:bodyPr>
          <a:lstStyle/>
          <a:p>
            <a:r>
              <a:rPr lang="ru-RU" dirty="0" smtClean="0"/>
              <a:t>     </a:t>
            </a:r>
            <a:r>
              <a:rPr lang="ru-RU" sz="2200" dirty="0" smtClean="0"/>
              <a:t>Здесь все поставлено с ног на голову. Для поиска информации уже должны быть правильно сформулированы ключевые слова (и именно эти слова должны входить в название работы). Только правильный выбор ключевых слов позволяет гарантировать выдачу релевантной информации в интернете.</a:t>
            </a:r>
          </a:p>
          <a:p>
            <a:r>
              <a:rPr lang="ru-RU" sz="2200" dirty="0" smtClean="0"/>
              <a:t>     Именно правильный выбор ключевых слов обеспечит правильный выбор основных источников информации (и, соответственно, даст возможность найти информацию по теме).</a:t>
            </a:r>
          </a:p>
          <a:p>
            <a:endParaRPr lang="ru-RU" dirty="0"/>
          </a:p>
        </p:txBody>
      </p:sp>
    </p:spTree>
    <p:extLst>
      <p:ext uri="{BB962C8B-B14F-4D97-AF65-F5344CB8AC3E}">
        <p14:creationId xmlns:p14="http://schemas.microsoft.com/office/powerpoint/2010/main" val="27158665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4320" y="756704"/>
            <a:ext cx="8604504" cy="724942"/>
          </a:xfrm>
        </p:spPr>
        <p:txBody>
          <a:bodyPr>
            <a:normAutofit/>
          </a:bodyPr>
          <a:lstStyle/>
          <a:p>
            <a:r>
              <a:rPr lang="ru-RU" sz="3200" dirty="0" smtClean="0">
                <a:solidFill>
                  <a:srgbClr val="FF0000"/>
                </a:solidFill>
              </a:rPr>
              <a:t>Таксономия </a:t>
            </a:r>
            <a:r>
              <a:rPr lang="ru-RU" sz="3200" dirty="0" err="1" smtClean="0">
                <a:solidFill>
                  <a:srgbClr val="FF0000"/>
                </a:solidFill>
              </a:rPr>
              <a:t>Блума</a:t>
            </a:r>
            <a:endParaRPr lang="ru-RU" sz="3200" dirty="0">
              <a:solidFill>
                <a:srgbClr val="FF0000"/>
              </a:solidFill>
            </a:endParaRPr>
          </a:p>
        </p:txBody>
      </p:sp>
      <p:sp>
        <p:nvSpPr>
          <p:cNvPr id="3" name="Объект 2"/>
          <p:cNvSpPr>
            <a:spLocks noGrp="1"/>
          </p:cNvSpPr>
          <p:nvPr>
            <p:ph idx="1"/>
          </p:nvPr>
        </p:nvSpPr>
        <p:spPr>
          <a:xfrm>
            <a:off x="265176" y="1664208"/>
            <a:ext cx="8622792" cy="4525963"/>
          </a:xfrm>
        </p:spPr>
        <p:txBody>
          <a:bodyPr>
            <a:normAutofit/>
          </a:bodyPr>
          <a:lstStyle/>
          <a:p>
            <a:r>
              <a:rPr lang="ru-RU" sz="2400" dirty="0" smtClean="0"/>
              <a:t>Критический анализ информации из разных источников </a:t>
            </a:r>
            <a:r>
              <a:rPr lang="ru-RU" sz="2400" dirty="0" smtClean="0"/>
              <a:t/>
            </a:r>
            <a:br>
              <a:rPr lang="ru-RU" sz="2400" dirty="0" smtClean="0"/>
            </a:br>
            <a:r>
              <a:rPr lang="ru-RU" sz="2400" dirty="0" smtClean="0"/>
              <a:t>в </a:t>
            </a:r>
            <a:r>
              <a:rPr lang="ru-RU" sz="2400" dirty="0" smtClean="0"/>
              <a:t>соответствии с таксономией учебных целей </a:t>
            </a:r>
            <a:r>
              <a:rPr lang="ru-RU" sz="2400" dirty="0" err="1" smtClean="0"/>
              <a:t>Блума</a:t>
            </a:r>
            <a:r>
              <a:rPr lang="ru-RU" sz="2400" dirty="0" smtClean="0"/>
              <a:t> относится </a:t>
            </a:r>
            <a:r>
              <a:rPr lang="ru-RU" sz="2400" dirty="0" smtClean="0"/>
              <a:t/>
            </a:r>
            <a:br>
              <a:rPr lang="ru-RU" sz="2400" dirty="0" smtClean="0"/>
            </a:br>
            <a:r>
              <a:rPr lang="ru-RU" sz="2400" dirty="0" smtClean="0"/>
              <a:t>к </a:t>
            </a:r>
            <a:r>
              <a:rPr lang="ru-RU" sz="2400" dirty="0" smtClean="0"/>
              <a:t>высшему – шестому уровню, тогда как понимание – ко второму. </a:t>
            </a:r>
          </a:p>
          <a:p>
            <a:endParaRPr lang="ru-RU" sz="2400" dirty="0"/>
          </a:p>
          <a:p>
            <a:r>
              <a:rPr lang="ru-RU" sz="2400" dirty="0" smtClean="0"/>
              <a:t>Нам представляется, что наивно требовать от школьников такого умения на этапе, когда только формируются их исследовательские навыки.</a:t>
            </a:r>
            <a:endParaRPr lang="ru-RU" sz="2400" dirty="0"/>
          </a:p>
        </p:txBody>
      </p:sp>
    </p:spTree>
    <p:extLst>
      <p:ext uri="{BB962C8B-B14F-4D97-AF65-F5344CB8AC3E}">
        <p14:creationId xmlns:p14="http://schemas.microsoft.com/office/powerpoint/2010/main" val="4867195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4320" y="839000"/>
            <a:ext cx="8622792" cy="724942"/>
          </a:xfrm>
        </p:spPr>
        <p:txBody>
          <a:bodyPr>
            <a:noAutofit/>
          </a:bodyPr>
          <a:lstStyle/>
          <a:p>
            <a:r>
              <a:rPr lang="ru-RU" sz="3000" dirty="0" smtClean="0">
                <a:solidFill>
                  <a:srgbClr val="FF0000"/>
                </a:solidFill>
              </a:rPr>
              <a:t>Пример: рекомендации для проведения учебного научного исследования </a:t>
            </a:r>
            <a:endParaRPr lang="ru-RU" sz="3000" dirty="0">
              <a:solidFill>
                <a:srgbClr val="FF0000"/>
              </a:solidFill>
            </a:endParaRPr>
          </a:p>
        </p:txBody>
      </p:sp>
      <p:sp>
        <p:nvSpPr>
          <p:cNvPr id="3" name="Объект 2"/>
          <p:cNvSpPr>
            <a:spLocks noGrp="1"/>
          </p:cNvSpPr>
          <p:nvPr>
            <p:ph idx="1"/>
          </p:nvPr>
        </p:nvSpPr>
        <p:spPr>
          <a:xfrm>
            <a:off x="256032" y="1804816"/>
            <a:ext cx="8604504" cy="4525963"/>
          </a:xfrm>
        </p:spPr>
        <p:txBody>
          <a:bodyPr/>
          <a:lstStyle/>
          <a:p>
            <a:r>
              <a:rPr lang="ru-RU" sz="2400" dirty="0" smtClean="0"/>
              <a:t>I этап: выбор темы проекта</a:t>
            </a:r>
          </a:p>
          <a:p>
            <a:r>
              <a:rPr lang="ru-RU" sz="2400" dirty="0" smtClean="0"/>
              <a:t>II этап: сбор информации</a:t>
            </a:r>
          </a:p>
          <a:p>
            <a:r>
              <a:rPr lang="ru-RU" sz="2400" dirty="0" smtClean="0"/>
              <a:t>III этап: </a:t>
            </a:r>
            <a:r>
              <a:rPr lang="ru-RU" sz="2400" b="1" i="1" dirty="0" smtClean="0"/>
              <a:t>обдумывание плана работы над проектом</a:t>
            </a:r>
          </a:p>
          <a:p>
            <a:r>
              <a:rPr lang="ru-RU" sz="2400" dirty="0" smtClean="0"/>
              <a:t>IV этап: реализация </a:t>
            </a:r>
            <a:r>
              <a:rPr lang="ru-RU" sz="2400" dirty="0" smtClean="0"/>
              <a:t>проекта</a:t>
            </a:r>
          </a:p>
          <a:p>
            <a:r>
              <a:rPr lang="ru-RU" sz="2400" dirty="0" smtClean="0"/>
              <a:t>Несомненно</a:t>
            </a:r>
            <a:r>
              <a:rPr lang="ru-RU" sz="2400" dirty="0" smtClean="0"/>
              <a:t>, план работы – это то, с чего начинается любая деятельность.</a:t>
            </a:r>
          </a:p>
          <a:p>
            <a:endParaRPr lang="ru-RU" dirty="0"/>
          </a:p>
        </p:txBody>
      </p:sp>
    </p:spTree>
    <p:extLst>
      <p:ext uri="{BB962C8B-B14F-4D97-AF65-F5344CB8AC3E}">
        <p14:creationId xmlns:p14="http://schemas.microsoft.com/office/powerpoint/2010/main" val="8916118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6032" y="738416"/>
            <a:ext cx="8641080" cy="724942"/>
          </a:xfrm>
        </p:spPr>
        <p:txBody>
          <a:bodyPr>
            <a:normAutofit/>
          </a:bodyPr>
          <a:lstStyle/>
          <a:p>
            <a:r>
              <a:rPr lang="ru-RU" sz="3200" dirty="0" smtClean="0">
                <a:solidFill>
                  <a:srgbClr val="FF0000"/>
                </a:solidFill>
              </a:rPr>
              <a:t>Конференция «Языкознание для всех</a:t>
            </a:r>
            <a:r>
              <a:rPr lang="ru-RU" sz="3200" dirty="0" smtClean="0">
                <a:solidFill>
                  <a:srgbClr val="FF0000"/>
                </a:solidFill>
              </a:rPr>
              <a:t>» </a:t>
            </a:r>
            <a:endParaRPr lang="ru-RU" sz="3200" dirty="0">
              <a:solidFill>
                <a:srgbClr val="FF0000"/>
              </a:solidFill>
            </a:endParaRPr>
          </a:p>
        </p:txBody>
      </p:sp>
      <p:sp>
        <p:nvSpPr>
          <p:cNvPr id="3" name="Объект 2"/>
          <p:cNvSpPr>
            <a:spLocks noGrp="1"/>
          </p:cNvSpPr>
          <p:nvPr>
            <p:ph idx="1"/>
          </p:nvPr>
        </p:nvSpPr>
        <p:spPr>
          <a:xfrm>
            <a:off x="265176" y="1618488"/>
            <a:ext cx="8622792" cy="4525963"/>
          </a:xfrm>
        </p:spPr>
        <p:txBody>
          <a:bodyPr>
            <a:normAutofit/>
          </a:bodyPr>
          <a:lstStyle/>
          <a:p>
            <a:r>
              <a:rPr lang="ru-RU" dirty="0" smtClean="0"/>
              <a:t> </a:t>
            </a:r>
            <a:r>
              <a:rPr lang="ru-RU" sz="2200" dirty="0" smtClean="0"/>
              <a:t>Исходя из анализа тем докладов школьников, можно констатировать, что достаточно часто научные руководители мало внимания уделяют правильной постановке целей исследования.</a:t>
            </a:r>
          </a:p>
          <a:p>
            <a:r>
              <a:rPr lang="ru-RU" sz="2200" dirty="0" smtClean="0"/>
              <a:t>     </a:t>
            </a:r>
            <a:r>
              <a:rPr lang="ru-RU" sz="2200" b="1" i="1" dirty="0" smtClean="0"/>
              <a:t>Является ли целью такая постановка: «Я хочу улететь. Дайте мне билет от Москвы»?</a:t>
            </a:r>
          </a:p>
          <a:p>
            <a:r>
              <a:rPr lang="ru-RU" sz="2200" dirty="0" smtClean="0"/>
              <a:t>Конечно</a:t>
            </a:r>
            <a:r>
              <a:rPr lang="ru-RU" sz="2200" dirty="0" smtClean="0"/>
              <a:t>, нет. Цель проекта – это то, что достигается посредством реализации проекта. Цель отвечает на вопрос «Что нужно сделать?», однако такая цель как «Я хочу купить еды» не позволяет сформулировать задачу. Задача отвечает на вопрос «Как?». Необходимо сначала уточнить цель – какой еды? Только после этого узнать, где магазин, пойти, купить.</a:t>
            </a:r>
            <a:endParaRPr lang="ru-RU" sz="2200" dirty="0"/>
          </a:p>
        </p:txBody>
      </p:sp>
    </p:spTree>
    <p:extLst>
      <p:ext uri="{BB962C8B-B14F-4D97-AF65-F5344CB8AC3E}">
        <p14:creationId xmlns:p14="http://schemas.microsoft.com/office/powerpoint/2010/main" val="4219612259"/>
      </p:ext>
    </p:extLst>
  </p:cSld>
  <p:clrMapOvr>
    <a:masterClrMapping/>
  </p:clrMapOvr>
  <p:timing>
    <p:tnLst>
      <p:par>
        <p:cTn id="1" dur="indefinite" restart="never" nodeType="tmRoot"/>
      </p:par>
    </p:tnLst>
  </p:timing>
</p:sld>
</file>

<file path=ppt/theme/theme1.xml><?xml version="1.0" encoding="utf-8"?>
<a:theme xmlns:a="http://schemas.openxmlformats.org/drawingml/2006/main" name="Презентация_видеолекции">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Шаблон для вебинара</Template>
  <TotalTime>161</TotalTime>
  <Words>1417</Words>
  <Application>Microsoft Office PowerPoint</Application>
  <PresentationFormat>Экран (4:3)</PresentationFormat>
  <Paragraphs>169</Paragraphs>
  <Slides>38</Slides>
  <Notes>6</Notes>
  <HiddenSlides>0</HiddenSlides>
  <MMClips>1</MMClips>
  <ScaleCrop>false</ScaleCrop>
  <HeadingPairs>
    <vt:vector size="4" baseType="variant">
      <vt:variant>
        <vt:lpstr>Тема</vt:lpstr>
      </vt:variant>
      <vt:variant>
        <vt:i4>1</vt:i4>
      </vt:variant>
      <vt:variant>
        <vt:lpstr>Заголовки слайдов</vt:lpstr>
      </vt:variant>
      <vt:variant>
        <vt:i4>38</vt:i4>
      </vt:variant>
    </vt:vector>
  </HeadingPairs>
  <TitlesOfParts>
    <vt:vector size="39" baseType="lpstr">
      <vt:lpstr>Презентация_видеолекции</vt:lpstr>
      <vt:lpstr>ИКТ в организации проектной деятельности школьников основной и старшей школы </vt:lpstr>
      <vt:lpstr>Основные этапы проекта:</vt:lpstr>
      <vt:lpstr>Темы для школьных проектов</vt:lpstr>
      <vt:lpstr>Проблемная ситуация</vt:lpstr>
      <vt:lpstr>Пример: пособие по проектной деятельности  для школьников</vt:lpstr>
      <vt:lpstr>В чем ошибка</vt:lpstr>
      <vt:lpstr>Таксономия Блума</vt:lpstr>
      <vt:lpstr>Пример: рекомендации для проведения учебного научного исследования </vt:lpstr>
      <vt:lpstr>Конференция «Языкознание для всех» </vt:lpstr>
      <vt:lpstr>Часто встречающиеся ошибки на этапе формулировки задачи:</vt:lpstr>
      <vt:lpstr>Поиск информации</vt:lpstr>
      <vt:lpstr>Пример: название доклада «Игры в зеркале литературы разных эпох»</vt:lpstr>
      <vt:lpstr>Запрос: Игры литература разных эпох</vt:lpstr>
      <vt:lpstr>Запрос: Игры в художественных произведениях</vt:lpstr>
      <vt:lpstr>Гипотеза исследования</vt:lpstr>
      <vt:lpstr>Распространенные ошибки</vt:lpstr>
      <vt:lpstr>Оценка полученной информации</vt:lpstr>
      <vt:lpstr>Оценка уровня доверия к информации</vt:lpstr>
      <vt:lpstr>Траст</vt:lpstr>
      <vt:lpstr>Точность информации</vt:lpstr>
      <vt:lpstr>Обоснованность информации </vt:lpstr>
      <vt:lpstr>Источники информации</vt:lpstr>
      <vt:lpstr>Таксономия Блума</vt:lpstr>
      <vt:lpstr>Таксономия Блума</vt:lpstr>
      <vt:lpstr>PISA (грамотность чтения)</vt:lpstr>
      <vt:lpstr>Сервис оценки читаемости текстов http://ru.readability.io/</vt:lpstr>
      <vt:lpstr>Визуализация: облако тегов онлайн</vt:lpstr>
      <vt:lpstr>Религия и толерантность, 8 класс</vt:lpstr>
      <vt:lpstr>Моя мама, 8 класс</vt:lpstr>
      <vt:lpstr>Карты Google</vt:lpstr>
      <vt:lpstr>Карты Google</vt:lpstr>
      <vt:lpstr>Визуализация текста textexture.com</vt:lpstr>
      <vt:lpstr>Презентация Prezi</vt:lpstr>
      <vt:lpstr>Презентация на сайте</vt:lpstr>
      <vt:lpstr>Презентация на сайте</vt:lpstr>
      <vt:lpstr>Чехов. Особые приметы</vt:lpstr>
      <vt:lpstr>Международная конференция «Языкознание для всех». Критерии оценки</vt:lpstr>
      <vt:lpstr>Интегральная оценка - формы Google</vt:lpstr>
    </vt:vector>
  </TitlesOfParts>
  <Company>diakov.net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Возможности использования ИКТ для организации проектной деятельности школьников основной и старшей школы</dc:title>
  <dc:creator>Michael Chapovalov</dc:creator>
  <cp:lastModifiedBy>Ольга Перевезенцева</cp:lastModifiedBy>
  <cp:revision>31</cp:revision>
  <dcterms:created xsi:type="dcterms:W3CDTF">2018-01-08T13:43:06Z</dcterms:created>
  <dcterms:modified xsi:type="dcterms:W3CDTF">2018-01-10T09:38:19Z</dcterms:modified>
</cp:coreProperties>
</file>