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1" r:id="rId2"/>
    <p:sldId id="322" r:id="rId3"/>
    <p:sldId id="323" r:id="rId4"/>
    <p:sldId id="324" r:id="rId5"/>
    <p:sldId id="346" r:id="rId6"/>
    <p:sldId id="345" r:id="rId7"/>
    <p:sldId id="344" r:id="rId8"/>
    <p:sldId id="343" r:id="rId9"/>
    <p:sldId id="347" r:id="rId10"/>
    <p:sldId id="348" r:id="rId11"/>
    <p:sldId id="342" r:id="rId12"/>
    <p:sldId id="341" r:id="rId13"/>
    <p:sldId id="340" r:id="rId14"/>
    <p:sldId id="353" r:id="rId15"/>
    <p:sldId id="349" r:id="rId16"/>
    <p:sldId id="350" r:id="rId17"/>
    <p:sldId id="351" r:id="rId18"/>
    <p:sldId id="354" r:id="rId19"/>
    <p:sldId id="355" r:id="rId20"/>
    <p:sldId id="352" r:id="rId21"/>
    <p:sldId id="339" r:id="rId22"/>
    <p:sldId id="338" r:id="rId23"/>
    <p:sldId id="337" r:id="rId24"/>
    <p:sldId id="336" r:id="rId25"/>
    <p:sldId id="335" r:id="rId26"/>
    <p:sldId id="359" r:id="rId27"/>
    <p:sldId id="334" r:id="rId28"/>
    <p:sldId id="333" r:id="rId29"/>
    <p:sldId id="332" r:id="rId30"/>
    <p:sldId id="331" r:id="rId31"/>
    <p:sldId id="330" r:id="rId32"/>
    <p:sldId id="329" r:id="rId33"/>
    <p:sldId id="328" r:id="rId34"/>
    <p:sldId id="327" r:id="rId35"/>
    <p:sldId id="360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26" r:id="rId44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B"/>
    <a:srgbClr val="FFB95B"/>
    <a:srgbClr val="ACE5E5"/>
    <a:srgbClr val="B9E9E8"/>
    <a:srgbClr val="585858"/>
    <a:srgbClr val="C6E7F9"/>
    <a:srgbClr val="B2D9EB"/>
    <a:srgbClr val="FF3300"/>
    <a:srgbClr val="EDFAFE"/>
    <a:srgbClr val="357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62" autoAdjust="0"/>
  </p:normalViewPr>
  <p:slideViewPr>
    <p:cSldViewPr snapToGrid="0" showGuides="1">
      <p:cViewPr varScale="1">
        <p:scale>
          <a:sx n="85" d="100"/>
          <a:sy n="85" d="100"/>
        </p:scale>
        <p:origin x="-12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163" cy="51276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2"/>
            <a:ext cx="3078162" cy="51276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100"/>
            </a:lvl1pPr>
          </a:lstStyle>
          <a:p>
            <a:fld id="{D90152EC-8A7E-437A-AEE8-3C358E625F6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3"/>
            <a:ext cx="3078163" cy="51276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3"/>
            <a:ext cx="3078162" cy="51276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100"/>
            </a:lvl1pPr>
          </a:lstStyle>
          <a:p>
            <a:fld id="{C0E5531F-203E-4763-85C7-EEFCD856F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2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3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Всероссийские проверочные работы (ВПР) – это комплексный проект в области оценки качества образования, направленный на развитие единого образовательного пространства в Российской Федерации, мониторинг введения Федеральных государственных образовательных стандартов (ФГОС), формирование единых ориентиров в оценке результатов обучения, единых стандартизированных подходов к оцениванию образовательных достижений обучающихся.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Указанные цели достигаются за счет проведения ВПР в единое время по единым комплектам заданий, а также за счет использования единых для всей страны критериев оценивания.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школы в ВПР 2019 году в 4, 5 и 6 классах является обязательным. В 7 и 11 классах – по решению школы.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1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29 января 2019 года Приказом № 84 </a:t>
            </a:r>
            <a:r>
              <a:rPr lang="ru-RU" dirty="0" err="1" smtClean="0"/>
              <a:t>Федральной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2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5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5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5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6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1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6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5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5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5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8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6281-99BD-468D-9DBC-6ECC2C0A730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011C-727D-4A64-8E4D-6BADE3982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5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внобедренный треугольник 13"/>
          <p:cNvSpPr/>
          <p:nvPr/>
        </p:nvSpPr>
        <p:spPr>
          <a:xfrm rot="5400000" flipH="1">
            <a:off x="9269844" y="99847"/>
            <a:ext cx="241854" cy="235119"/>
          </a:xfrm>
          <a:prstGeom prst="triangle">
            <a:avLst>
              <a:gd name="adj" fmla="val 0"/>
            </a:avLst>
          </a:prstGeom>
          <a:solidFill>
            <a:srgbClr val="E3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-14455" y="302934"/>
            <a:ext cx="758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3847" y="1998911"/>
            <a:ext cx="10229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Подготовка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учащихся 6-7 классов ко Всероссийской проверочной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работе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географии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ð Ð ÐÐ£Ð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92" y="595321"/>
            <a:ext cx="1611642" cy="104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68" y="595321"/>
            <a:ext cx="1357312" cy="10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AutoShape 6" descr="https://xn--1-btbl6aqcj8hc.xn--p1ai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xn--1-btbl6aqcj8hc.xn--p1ai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1" descr="https://xn--1-btbl6aqcj8hc.xn--p1ai/img/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3" descr="https://xn--1-btbl6aqcj8hc.xn--p1ai/img/logo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5" descr="https://xn--1-btbl6aqcj8hc.xn--p1ai/img/logo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7" descr="https://xn--1-btbl6aqcj8hc.xn--p1ai/img/logo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57737" y="4204811"/>
            <a:ext cx="7315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Трапезникова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Наталия Александровна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заместитель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директора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Школа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1195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учитель географии,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представитель ассоциации учителей географии г. Москвы, эксперт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ГИА-9 и ГИА-11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по географии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994241" y="6130409"/>
            <a:ext cx="21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 февраля 2019 года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7" name="Picture 5" descr="C:\Users\oem\Desktop\Картинки в презентацию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8" y="1171576"/>
            <a:ext cx="51434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30078" r="20827" b="30469"/>
          <a:stretch/>
        </p:blipFill>
        <p:spPr bwMode="auto">
          <a:xfrm>
            <a:off x="3814757" y="971550"/>
            <a:ext cx="81003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t="23828" r="19835" b="52344"/>
          <a:stretch/>
        </p:blipFill>
        <p:spPr bwMode="auto">
          <a:xfrm>
            <a:off x="3814753" y="3971925"/>
            <a:ext cx="8100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13534" r="3971" b="20796"/>
          <a:stretch/>
        </p:blipFill>
        <p:spPr bwMode="auto">
          <a:xfrm>
            <a:off x="395563" y="1100138"/>
            <a:ext cx="1138641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2938" y="2914650"/>
            <a:ext cx="41005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50" y="1482724"/>
            <a:ext cx="11430000" cy="49180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Назначение ВПР по учебному предмету «География» – оценить уровень общеобразовательной подготовки обучающихся 6 классов в соответствии с требованиями ФГОС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КИМ ВПР позволяют осуществить диагностику достижения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обучения, в том числе овладение </a:t>
            </a:r>
            <a:r>
              <a:rPr lang="ru-RU" dirty="0" err="1"/>
              <a:t>межпредметными</a:t>
            </a:r>
            <a:r>
              <a:rPr lang="ru-RU" dirty="0"/>
              <a:t> понятиями и способность использования универсальных учебных действий (УУД) в учебной, познавательной и социальной практике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Результаты ВПР могут быть использованы общеобразовательными организациями для совершенствования методики преподавания географии на начальном этапе обучения </a:t>
            </a:r>
            <a:r>
              <a:rPr lang="ru-RU" dirty="0" smtClean="0"/>
              <a:t>предмету.</a:t>
            </a:r>
          </a:p>
          <a:p>
            <a:pPr algn="just"/>
            <a:r>
              <a:rPr lang="ru-RU" dirty="0">
                <a:solidFill>
                  <a:srgbClr val="C00000"/>
                </a:solidFill>
              </a:rPr>
              <a:t>Не предусмотрено использование результатов ВПР для оценки деятельности общеобразовательных организаций, </a:t>
            </a:r>
            <a:r>
              <a:rPr lang="ru-RU" dirty="0" smtClean="0">
                <a:solidFill>
                  <a:srgbClr val="C00000"/>
                </a:solidFill>
              </a:rPr>
              <a:t>учителей.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" y="481311"/>
            <a:ext cx="1112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Описание контрольных измерительных материалов для проведения в 2019 году проверочной работы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ГЕОГРАФИИ                                                                           6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Содержание и структура проверочной работы определяются на основе Федерального государственного образовательного стандарта основного общего образования (приказ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17.12.2010 № 1897) с учетом Примерной основной образовательной программы основного общего образования (одобрена решением Федерального учебно-методического объединения по общему образованию (протокол от 08.04.2015 № 1/15)) и содержания учебников, включенных в Федеральный перечень на 2018/19 учебный год.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" y="481311"/>
            <a:ext cx="1112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Описание контрольных измерительных материалов для проведения в 2019 году проверочной работы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ГЕОГРАФИИ                                                                           6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8637" y="1825624"/>
            <a:ext cx="11129961" cy="45180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КИМ ВПР направлены на проверку </a:t>
            </a:r>
            <a:r>
              <a:rPr lang="ru-RU" dirty="0" err="1"/>
              <a:t>сформированности</a:t>
            </a:r>
            <a:r>
              <a:rPr lang="ru-RU" dirty="0"/>
              <a:t> у обучающихся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– предметных географических умений по работе с картографическими и иллюстративными источниками информации; – видов деятельности по получению нового географического знания, преобразованию и применению знания в учебных и учебно-проектных ситуациях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– географического типа мышления, научных представлений, владения научной географической терминологией, ключевыми географическими понятиями, методами и приемами. Тексты заданий в КИМ в целом соответствуют формулировкам, принятым в учебниках, включенных в </a:t>
            </a:r>
            <a:endParaRPr lang="ru-RU" dirty="0" smtClean="0"/>
          </a:p>
          <a:p>
            <a:pPr algn="just"/>
            <a:r>
              <a:rPr lang="ru-RU" dirty="0" smtClean="0"/>
              <a:t>Федеральный </a:t>
            </a:r>
            <a:r>
              <a:rPr lang="ru-RU" dirty="0"/>
              <a:t>перечень учебников, рекомендуемых Министерством просвещения РФ к использованию при реализации имеющих государственную аккредитацию образовательных программ основного общего образования.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" y="481311"/>
            <a:ext cx="1112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Описание контрольных измерительных материалов для проведения в 2019 году проверочной работы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ГЕОГРАФИИ                                                                           6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8637" y="1825625"/>
            <a:ext cx="11129961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Структура варианта проверочной работы Вариант проверочной работы состоит из 10 заданий, которые различаются по содержанию и характеру решаемых обучающимися задач. </a:t>
            </a:r>
            <a:endParaRPr lang="ru-RU" dirty="0" smtClean="0"/>
          </a:p>
          <a:p>
            <a:pPr algn="just"/>
            <a:r>
              <a:rPr lang="ru-RU" dirty="0" smtClean="0"/>
              <a:t>Задания </a:t>
            </a:r>
            <a:r>
              <a:rPr lang="ru-RU" dirty="0"/>
              <a:t>1−9 проверяют умение обучающихся работать с различными источниками географической информации (картами, фотографиями, графиками и иными условно-графическими объектами, текстом), задание 10 контролирует знание географии родного края. </a:t>
            </a:r>
            <a:endParaRPr lang="ru-RU" dirty="0" smtClean="0"/>
          </a:p>
          <a:p>
            <a:pPr algn="just"/>
            <a:r>
              <a:rPr lang="ru-RU" dirty="0" smtClean="0"/>
              <a:t>Задания </a:t>
            </a:r>
            <a:r>
              <a:rPr lang="ru-RU" dirty="0"/>
              <a:t>1−3.2, 4.1, 4.2, 5.1, 5.2, 6.1, 7, 8.1, 8.2, 10.1 требуют краткого ответа в виде одного или нескольких слов, последовательности цифр, числа. </a:t>
            </a:r>
            <a:endParaRPr lang="ru-RU" dirty="0" smtClean="0"/>
          </a:p>
          <a:p>
            <a:pPr algn="just"/>
            <a:r>
              <a:rPr lang="ru-RU" dirty="0" smtClean="0"/>
              <a:t>Задания </a:t>
            </a:r>
            <a:r>
              <a:rPr lang="ru-RU" dirty="0"/>
              <a:t>3.3, 4.3, 6.2, 9, 10.2 предполагают развернутый ответ.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" y="481311"/>
            <a:ext cx="1112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Описание контрольных измерительных материалов для проведения в 2019 году проверочной работы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ГЕОГРАФИИ                                                                           6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8638" y="481311"/>
            <a:ext cx="1112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Описание контрольных измерительных материалов для проведения в 2019 году проверочной работы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ГЕОГРАФИИ                                                                           6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23714" r="23909" b="34914"/>
          <a:stretch/>
        </p:blipFill>
        <p:spPr bwMode="auto">
          <a:xfrm>
            <a:off x="1002506" y="1443569"/>
            <a:ext cx="10186987" cy="478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8637" y="1825625"/>
            <a:ext cx="11129961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1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проверяет комплекс умений работы с географической картой и представления об основных открытиях великих путешественников и землепроходцев. Первая часть задания предполагает определение отмеченных на карте материков или океанов. Вторая часть – соотнесение этих материков или океанов с именами путешественников, которые вошли в историю открытия и освоения одного из этих материков или океанов, и обозначение на карте связанных с этим материком или океаном указанных географических объектов (например, океанов, омывающих данный материк).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также проверяет умения работать с географической картой и выполняется с использованием той же карты, что и для задания 1. Первая часть задания проверяет умение обозначать на карте точки по заданным координатам и определять направления. Вторая часть задания предполагает определение географического объекта на основе сопоставления его местоположения на карте, текстового описания и изображения (космического снимка или фотоизображения).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" y="481311"/>
            <a:ext cx="1112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Описание контрольных измерительных материалов для проведения в 2019 году проверочной работы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ГЕОГРАФИИ                                                                           6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" y="1310166"/>
            <a:ext cx="6886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Типы заданий, сценарии выполнения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2775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8638" y="1825625"/>
            <a:ext cx="11129961" cy="45180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Задание 3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проверяет умение работать с топографической картой, в том числе определять размещение объектов и направления, рассчитывать расстояния с использованием масштаба, определять абсолютные высоты точек и рассчитывать перепады высот, а также соотносить топографическую карту с фотографией участка местности в целях определения возможностей рационального использования отображенной на карте территории.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Задание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проверяет умение выявлять роль планетарных явлений в жизни людей на основе проведения простейших вычислений и сопоставления времени в разных частях Земли на примере разных городов нашей страны или сравнения особенностей сезонов года в разных частях Земли.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Задание 5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проверяет понимание основных географических закономерностей и предполагает установление соответствия элементов описания и природных зон, к которым эти элементы описания относятся, а также узнавать природные зоны по их изображениям.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" y="481311"/>
            <a:ext cx="1112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Описание контрольных измерительных материалов для проведения в 2019 году проверочной работы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ГЕОГРАФИИ                                                                           6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" y="1310166"/>
            <a:ext cx="6886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Типы заданий, сценарии выполнения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29795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8638" y="481311"/>
            <a:ext cx="1112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Описание контрольных измерительных материалов для проведения в 2019 году проверочной работы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ГЕОГРАФИИ                                                                           6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" y="1310166"/>
            <a:ext cx="6886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Типы заданий, сценарии выполнения заданий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2938" y="2078576"/>
            <a:ext cx="11015661" cy="45180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Задание 6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проверяет умение использовать графическую интерпретацию показателей погоды для выявления заданных закономерностей и описания особенностей состояния атмосферы. Первая часть задания предполагает анализ графиков и диаграмм (розы ветров, графика температуры, диаграммы осадков), вторая часть связана с умением определять элементы погоды по условным обозначениям и переводить информацию из условно-графической в текстовую форму.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Задание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проверяет умение анализировать предложенный текст географического содержания об оболочках Земли и извлекать из него информацию по заданному вопросу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6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0" y="2457449"/>
            <a:ext cx="10477500" cy="37766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Всероссийские проверочные работы (ВПР) – это комплексный проект в области оценки качества образования, направленный на развитие единого образовательного пространства в Российской Федерации, мониторинг введения Федеральных государственных образовательных стандартов (ФГОС), формирование единых ориентиров в оценке результатов обучения, единых стандартизированных подходов к оцениванию образовательных достижений обучающихся.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glazschool.ru/upload/images/cf17ab2244e6a3e41a4e2c88d0f413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3" b="24518"/>
          <a:stretch/>
        </p:blipFill>
        <p:spPr bwMode="auto">
          <a:xfrm>
            <a:off x="384175" y="738383"/>
            <a:ext cx="47164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8169" y="1982787"/>
            <a:ext cx="1101566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Задание 8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основано на статистической таблице и проверяет умение извлекать и интерпретировать информацию о населении стран мира. Вторая часть задания проверяет умение соотносить страны мира и изображения наиболее известных достопримечательностей столиц и крупных городов или наиболее ярких особенностей населения этих стран.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Задание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проверяет умение узнавать природные явления по их изображениям, знание особенностей и понимание опасности этих явлений для людей, и предполагает также составление текстового описания конкретного явления.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Задание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10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проверяет знание географии родного края, в нем требуется дать описание определенных географических объектов родного края.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" y="481311"/>
            <a:ext cx="11129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Описание контрольных измерительных материалов для проведения в 2019 году проверочной работы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ГЕОГРАФИИ                                                                           6 класс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" y="1310166"/>
            <a:ext cx="6886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Типы заданий, сценарии выполнения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2775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35206" r="12463" b="27691"/>
          <a:stretch/>
        </p:blipFill>
        <p:spPr bwMode="auto">
          <a:xfrm>
            <a:off x="307412" y="1771650"/>
            <a:ext cx="11577175" cy="34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810" y="782420"/>
            <a:ext cx="1135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Распределение заданий проверочной работы по уровню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8072" y="1828802"/>
            <a:ext cx="11201400" cy="45148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Полный </a:t>
            </a:r>
            <a:r>
              <a:rPr lang="ru-RU" dirty="0"/>
              <a:t>правильный ответ на каждое из заданий 1.1, 2.2, 3.2, 4.1, 4.2 и 5.2 оценивается 1 баллом. Если в ответе допущена хотя бы одна ошибка (один из элементов ответа записан неправильно или не записан), выставляется 0 баллов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Полный </a:t>
            </a:r>
            <a:r>
              <a:rPr lang="ru-RU" dirty="0"/>
              <a:t>правильный ответ на каждое из заданий 5.1, 7 и 8.2 оценивается 2 баллами. Если в ответе допущена одна ошибка, выставляется 1 балл; если допущено две или более ошибки – 0 баллов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Ответы </a:t>
            </a:r>
            <a:r>
              <a:rPr lang="ru-RU" dirty="0"/>
              <a:t>на задания 1.2, 2.1, 3.1, 3.3, 4.3, 6, 8.1, 9, 10 оцениваются по специально разработанным критериям. </a:t>
            </a:r>
            <a:endParaRPr lang="ru-RU" dirty="0" smtClean="0"/>
          </a:p>
          <a:p>
            <a:pPr algn="just"/>
            <a:r>
              <a:rPr lang="ru-RU" dirty="0" smtClean="0"/>
              <a:t>Максимальный </a:t>
            </a:r>
            <a:r>
              <a:rPr lang="ru-RU" dirty="0"/>
              <a:t>балл за выполнение работы – 37.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399" y="676960"/>
            <a:ext cx="1116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Система оценивания выполнения отдельных заданий и работы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t="35535" r="11909" b="51003"/>
          <a:stretch/>
        </p:blipFill>
        <p:spPr bwMode="auto">
          <a:xfrm>
            <a:off x="492086" y="1443036"/>
            <a:ext cx="11193372" cy="118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973" y="719821"/>
            <a:ext cx="11353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Рекомендации по переводу первичных баллов в отметки по пятибалльной шкале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973" y="2880449"/>
            <a:ext cx="11139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Продолжительность проверочной работы </a:t>
            </a:r>
            <a:endParaRPr lang="ru-RU" sz="2400" b="1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выполнение проверочной работы по учебному предмету «География» дается 60 минут. </a:t>
            </a:r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Дополнительные </a:t>
            </a:r>
            <a:r>
              <a:rPr lang="ru-RU" sz="2400" b="1" dirty="0"/>
              <a:t>материалы и </a:t>
            </a:r>
            <a:r>
              <a:rPr lang="ru-RU" sz="2400" b="1" dirty="0" smtClean="0"/>
              <a:t>оборудование</a:t>
            </a:r>
          </a:p>
          <a:p>
            <a:r>
              <a:rPr lang="ru-RU" sz="2400" dirty="0" smtClean="0"/>
              <a:t>Не </a:t>
            </a:r>
            <a:r>
              <a:rPr lang="ru-RU" sz="2400" dirty="0"/>
              <a:t>используются. </a:t>
            </a:r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Рекомендации </a:t>
            </a:r>
            <a:r>
              <a:rPr lang="ru-RU" sz="2400" b="1" dirty="0"/>
              <a:t>по подготовке к проверочной работе </a:t>
            </a:r>
            <a:endParaRPr lang="ru-RU" sz="2400" b="1" dirty="0" smtClean="0"/>
          </a:p>
          <a:p>
            <a:r>
              <a:rPr lang="ru-RU" sz="2400" dirty="0" smtClean="0"/>
              <a:t>Специальная </a:t>
            </a:r>
            <a:r>
              <a:rPr lang="ru-RU" sz="2400" dirty="0"/>
              <a:t>подготовка к проверочной работе не требуется. </a:t>
            </a:r>
          </a:p>
        </p:txBody>
      </p:sp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5" t="29952" r="22801" b="20138"/>
          <a:stretch/>
        </p:blipFill>
        <p:spPr bwMode="auto">
          <a:xfrm>
            <a:off x="766678" y="699330"/>
            <a:ext cx="10644187" cy="571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60867" y="709808"/>
            <a:ext cx="4554907" cy="55909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Умение определять </a:t>
            </a:r>
            <a:r>
              <a:rPr lang="ru-RU" dirty="0" smtClean="0"/>
              <a:t>понятия, устанавливать </a:t>
            </a:r>
            <a:r>
              <a:rPr lang="ru-RU" dirty="0"/>
              <a:t>аналогии.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представлений </a:t>
            </a:r>
            <a:r>
              <a:rPr lang="ru-RU" dirty="0"/>
              <a:t>о географии, ее роли </a:t>
            </a:r>
            <a:r>
              <a:rPr lang="ru-RU" dirty="0" smtClean="0"/>
              <a:t>в освоении </a:t>
            </a:r>
            <a:r>
              <a:rPr lang="ru-RU" dirty="0"/>
              <a:t>планеты человеком.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представлений </a:t>
            </a:r>
            <a:r>
              <a:rPr lang="ru-RU" dirty="0"/>
              <a:t>об основных этапах </a:t>
            </a:r>
            <a:r>
              <a:rPr lang="ru-RU" dirty="0" smtClean="0"/>
              <a:t>географического </a:t>
            </a:r>
            <a:r>
              <a:rPr lang="ru-RU" dirty="0"/>
              <a:t>освоения </a:t>
            </a:r>
            <a:r>
              <a:rPr lang="ru-RU" dirty="0" smtClean="0"/>
              <a:t>Земли, открытиях </a:t>
            </a:r>
            <a:r>
              <a:rPr lang="ru-RU" dirty="0"/>
              <a:t>великих </a:t>
            </a:r>
            <a:r>
              <a:rPr lang="ru-RU" dirty="0" smtClean="0"/>
              <a:t>путешественников</a:t>
            </a:r>
            <a:r>
              <a:rPr lang="ru-RU" dirty="0"/>
              <a:t>.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представлений </a:t>
            </a:r>
            <a:r>
              <a:rPr lang="ru-RU" dirty="0"/>
              <a:t>о географических </a:t>
            </a:r>
            <a:r>
              <a:rPr lang="ru-RU" dirty="0" smtClean="0"/>
              <a:t>объектах</a:t>
            </a:r>
            <a:r>
              <a:rPr lang="ru-RU" dirty="0"/>
              <a:t>.</a:t>
            </a:r>
          </a:p>
          <a:p>
            <a:r>
              <a:rPr lang="ru-RU" dirty="0"/>
              <a:t>Владение основами </a:t>
            </a:r>
            <a:r>
              <a:rPr lang="ru-RU" dirty="0" smtClean="0"/>
              <a:t>картографической </a:t>
            </a:r>
            <a:r>
              <a:rPr lang="ru-RU" dirty="0"/>
              <a:t>грамотности и </a:t>
            </a:r>
            <a:r>
              <a:rPr lang="ru-RU" dirty="0" smtClean="0"/>
              <a:t>использования географической карты </a:t>
            </a:r>
            <a:r>
              <a:rPr lang="ru-RU" dirty="0"/>
              <a:t>для решения </a:t>
            </a:r>
            <a:r>
              <a:rPr lang="ru-RU" dirty="0" smtClean="0"/>
              <a:t>разнообразных задач.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20117" r="28294" b="15820"/>
          <a:stretch/>
        </p:blipFill>
        <p:spPr bwMode="auto">
          <a:xfrm>
            <a:off x="338054" y="709809"/>
            <a:ext cx="7022813" cy="559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15250" y="885825"/>
            <a:ext cx="4071938" cy="5386388"/>
          </a:xfrm>
        </p:spPr>
        <p:txBody>
          <a:bodyPr>
            <a:normAutofit/>
          </a:bodyPr>
          <a:lstStyle/>
          <a:p>
            <a:r>
              <a:rPr lang="ru-RU" sz="2400" dirty="0"/>
              <a:t>Владение основами </a:t>
            </a:r>
            <a:r>
              <a:rPr lang="ru-RU" sz="2400" dirty="0" smtClean="0"/>
              <a:t>картографической </a:t>
            </a:r>
            <a:r>
              <a:rPr lang="ru-RU" sz="2400" dirty="0"/>
              <a:t>грамотности и </a:t>
            </a:r>
            <a:r>
              <a:rPr lang="ru-RU" sz="2400" dirty="0" smtClean="0"/>
              <a:t>использования географической карты </a:t>
            </a:r>
            <a:r>
              <a:rPr lang="ru-RU" sz="2400" dirty="0"/>
              <a:t>для решения </a:t>
            </a:r>
            <a:r>
              <a:rPr lang="ru-RU" sz="2400" dirty="0" smtClean="0"/>
              <a:t>разнообразных </a:t>
            </a:r>
            <a:r>
              <a:rPr lang="ru-RU" sz="2400" dirty="0"/>
              <a:t>задач.</a:t>
            </a:r>
          </a:p>
          <a:p>
            <a:r>
              <a:rPr lang="ru-RU" sz="2400" dirty="0"/>
              <a:t>Навыки использования </a:t>
            </a:r>
            <a:r>
              <a:rPr lang="ru-RU" sz="2400" dirty="0" smtClean="0"/>
              <a:t>различных </a:t>
            </a:r>
            <a:r>
              <a:rPr lang="ru-RU" sz="2400" dirty="0"/>
              <a:t>источников </a:t>
            </a:r>
            <a:r>
              <a:rPr lang="ru-RU" sz="2400" dirty="0" smtClean="0"/>
              <a:t>географической </a:t>
            </a:r>
            <a:r>
              <a:rPr lang="ru-RU" sz="2400" dirty="0"/>
              <a:t>информации для </a:t>
            </a:r>
            <a:r>
              <a:rPr lang="ru-RU" sz="2400" dirty="0" smtClean="0"/>
              <a:t>решения </a:t>
            </a:r>
            <a:r>
              <a:rPr lang="ru-RU" sz="2400" dirty="0"/>
              <a:t>учебных задач.</a:t>
            </a:r>
          </a:p>
          <a:p>
            <a:r>
              <a:rPr lang="ru-RU" sz="2400" dirty="0"/>
              <a:t>Смысловое </a:t>
            </a:r>
            <a:r>
              <a:rPr lang="ru-RU" sz="2400" dirty="0" smtClean="0"/>
              <a:t>чтение.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4" t="23437" r="27965" b="13476"/>
          <a:stretch/>
        </p:blipFill>
        <p:spPr bwMode="auto">
          <a:xfrm>
            <a:off x="371475" y="728663"/>
            <a:ext cx="7053866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58099" y="771524"/>
            <a:ext cx="4043363" cy="557212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Умение применять и </a:t>
            </a:r>
            <a:r>
              <a:rPr lang="ru-RU" dirty="0" smtClean="0"/>
              <a:t>преобразовывать </a:t>
            </a:r>
            <a:r>
              <a:rPr lang="ru-RU" dirty="0"/>
              <a:t>знаки и символы, </a:t>
            </a:r>
            <a:r>
              <a:rPr lang="ru-RU" dirty="0" smtClean="0"/>
              <a:t>модели </a:t>
            </a:r>
            <a:r>
              <a:rPr lang="ru-RU" dirty="0"/>
              <a:t>и схемы для </a:t>
            </a:r>
            <a:r>
              <a:rPr lang="ru-RU" dirty="0" smtClean="0"/>
              <a:t>решения учебных </a:t>
            </a:r>
            <a:r>
              <a:rPr lang="ru-RU" dirty="0"/>
              <a:t>и познавательных </a:t>
            </a:r>
            <a:r>
              <a:rPr lang="ru-RU" dirty="0" smtClean="0"/>
              <a:t>задач</a:t>
            </a:r>
            <a:r>
              <a:rPr lang="ru-RU" dirty="0"/>
              <a:t>.</a:t>
            </a:r>
          </a:p>
          <a:p>
            <a:r>
              <a:rPr lang="ru-RU" dirty="0"/>
              <a:t>Умение устанавливать </a:t>
            </a:r>
            <a:r>
              <a:rPr lang="ru-RU" dirty="0" smtClean="0"/>
              <a:t>причинно-следственные </a:t>
            </a:r>
            <a:r>
              <a:rPr lang="ru-RU" dirty="0"/>
              <a:t>связи, </a:t>
            </a:r>
            <a:r>
              <a:rPr lang="ru-RU" dirty="0" smtClean="0"/>
              <a:t>строить логическое </a:t>
            </a:r>
            <a:r>
              <a:rPr lang="ru-RU" dirty="0"/>
              <a:t>рассуждение, </a:t>
            </a:r>
            <a:r>
              <a:rPr lang="ru-RU" dirty="0" smtClean="0"/>
              <a:t>умозаключение </a:t>
            </a:r>
            <a:r>
              <a:rPr lang="ru-RU" dirty="0"/>
              <a:t>и делать выводы.</a:t>
            </a:r>
          </a:p>
          <a:p>
            <a:r>
              <a:rPr lang="ru-RU" dirty="0"/>
              <a:t>Владение основами </a:t>
            </a:r>
            <a:r>
              <a:rPr lang="ru-RU" dirty="0" smtClean="0"/>
              <a:t>картографической </a:t>
            </a:r>
            <a:r>
              <a:rPr lang="ru-RU" dirty="0"/>
              <a:t>грамотности и </a:t>
            </a:r>
            <a:r>
              <a:rPr lang="ru-RU" dirty="0" smtClean="0"/>
              <a:t>использования географической карты </a:t>
            </a:r>
            <a:r>
              <a:rPr lang="ru-RU" dirty="0"/>
              <a:t>для решения </a:t>
            </a:r>
            <a:r>
              <a:rPr lang="ru-RU" dirty="0" smtClean="0"/>
              <a:t>разнообразных </a:t>
            </a:r>
            <a:r>
              <a:rPr lang="ru-RU" dirty="0"/>
              <a:t>задач.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представлений </a:t>
            </a:r>
            <a:r>
              <a:rPr lang="ru-RU" dirty="0"/>
              <a:t>о необходимости </a:t>
            </a:r>
            <a:r>
              <a:rPr lang="ru-RU" dirty="0" smtClean="0"/>
              <a:t>географических </a:t>
            </a:r>
            <a:r>
              <a:rPr lang="ru-RU" dirty="0"/>
              <a:t>знаний для </a:t>
            </a:r>
            <a:r>
              <a:rPr lang="ru-RU" dirty="0" smtClean="0"/>
              <a:t>решения практических задач.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17188" r="28843" b="21289"/>
          <a:stretch/>
        </p:blipFill>
        <p:spPr bwMode="auto">
          <a:xfrm>
            <a:off x="285750" y="771525"/>
            <a:ext cx="7022646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29488" y="1085851"/>
            <a:ext cx="4514849" cy="5172074"/>
          </a:xfrm>
        </p:spPr>
        <p:txBody>
          <a:bodyPr>
            <a:normAutofit/>
          </a:bodyPr>
          <a:lstStyle/>
          <a:p>
            <a:r>
              <a:rPr lang="ru-RU" sz="2400" dirty="0"/>
              <a:t>Умение </a:t>
            </a:r>
            <a:r>
              <a:rPr lang="ru-RU" sz="2400" dirty="0" smtClean="0"/>
              <a:t>устанавливать причинно-следственные связи, строить логическое рассуждение, умозаключение и делать </a:t>
            </a:r>
            <a:r>
              <a:rPr lang="ru-RU" sz="2400" dirty="0"/>
              <a:t>выводы.</a:t>
            </a:r>
          </a:p>
          <a:p>
            <a:r>
              <a:rPr lang="ru-RU" sz="2400" dirty="0" err="1" smtClean="0"/>
              <a:t>Сформированность</a:t>
            </a:r>
            <a:r>
              <a:rPr lang="ru-RU" sz="2400" dirty="0"/>
              <a:t> </a:t>
            </a:r>
            <a:r>
              <a:rPr lang="ru-RU" sz="2400" dirty="0" smtClean="0"/>
              <a:t>представлений и основополагающих</a:t>
            </a:r>
            <a:r>
              <a:rPr lang="ru-RU" sz="2400" dirty="0"/>
              <a:t> </a:t>
            </a:r>
            <a:r>
              <a:rPr lang="ru-RU" sz="2400" dirty="0" smtClean="0"/>
              <a:t>теоретических </a:t>
            </a:r>
            <a:r>
              <a:rPr lang="ru-RU" sz="2400" dirty="0"/>
              <a:t>знаний </a:t>
            </a:r>
            <a:r>
              <a:rPr lang="ru-RU" sz="2400" dirty="0" smtClean="0"/>
              <a:t>о целостности </a:t>
            </a:r>
            <a:r>
              <a:rPr lang="ru-RU" sz="2400" dirty="0"/>
              <a:t>и </a:t>
            </a:r>
            <a:r>
              <a:rPr lang="ru-RU" sz="2400" dirty="0" smtClean="0"/>
              <a:t>неоднородности Земли </a:t>
            </a:r>
            <a:r>
              <a:rPr lang="ru-RU" sz="2400" dirty="0"/>
              <a:t>как планеты </a:t>
            </a:r>
            <a:r>
              <a:rPr lang="ru-RU" sz="2400" dirty="0" smtClean="0"/>
              <a:t>в пространстве </a:t>
            </a:r>
            <a:r>
              <a:rPr lang="ru-RU" sz="2400" dirty="0"/>
              <a:t>и во </a:t>
            </a:r>
            <a:r>
              <a:rPr lang="ru-RU" sz="2400" dirty="0" smtClean="0"/>
              <a:t>времени.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13868" r="25219" b="12500"/>
          <a:stretch/>
        </p:blipFill>
        <p:spPr bwMode="auto">
          <a:xfrm>
            <a:off x="200025" y="685801"/>
            <a:ext cx="681513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00913" y="771524"/>
            <a:ext cx="4514850" cy="567213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Умение определять </a:t>
            </a:r>
            <a:r>
              <a:rPr lang="ru-RU" dirty="0" smtClean="0"/>
              <a:t>понятия, устанавливать аналогии, классифицировать</a:t>
            </a:r>
            <a:r>
              <a:rPr lang="ru-RU" dirty="0"/>
              <a:t>.</a:t>
            </a:r>
          </a:p>
          <a:p>
            <a:r>
              <a:rPr lang="ru-RU" dirty="0"/>
              <a:t>Умение </a:t>
            </a:r>
            <a:r>
              <a:rPr lang="ru-RU" dirty="0" smtClean="0"/>
              <a:t>устанавливать причинно-следственные </a:t>
            </a:r>
            <a:r>
              <a:rPr lang="ru-RU" dirty="0"/>
              <a:t>связи.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представлений </a:t>
            </a:r>
            <a:r>
              <a:rPr lang="ru-RU" dirty="0"/>
              <a:t>и </a:t>
            </a:r>
            <a:r>
              <a:rPr lang="ru-RU" dirty="0" smtClean="0"/>
              <a:t>основополагающих теоретических </a:t>
            </a:r>
            <a:r>
              <a:rPr lang="ru-RU" dirty="0"/>
              <a:t>знаний о </a:t>
            </a:r>
            <a:r>
              <a:rPr lang="ru-RU" dirty="0" smtClean="0"/>
              <a:t>целостности </a:t>
            </a:r>
            <a:r>
              <a:rPr lang="ru-RU" dirty="0"/>
              <a:t>и неоднородности </a:t>
            </a:r>
            <a:r>
              <a:rPr lang="ru-RU" dirty="0" smtClean="0"/>
              <a:t>Земли </a:t>
            </a:r>
            <a:r>
              <a:rPr lang="ru-RU" dirty="0"/>
              <a:t>как планеты в </a:t>
            </a:r>
            <a:r>
              <a:rPr lang="ru-RU" dirty="0" smtClean="0"/>
              <a:t>пространстве и </a:t>
            </a:r>
            <a:r>
              <a:rPr lang="ru-RU" dirty="0"/>
              <a:t>во времени, </a:t>
            </a:r>
            <a:r>
              <a:rPr lang="ru-RU" dirty="0" smtClean="0"/>
              <a:t>особенностях природы </a:t>
            </a:r>
            <a:r>
              <a:rPr lang="ru-RU" dirty="0"/>
              <a:t>Земли.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представлений о географических объектах, явлениях</a:t>
            </a:r>
            <a:r>
              <a:rPr lang="ru-RU" dirty="0"/>
              <a:t>, </a:t>
            </a:r>
            <a:r>
              <a:rPr lang="ru-RU" dirty="0" smtClean="0"/>
              <a:t>закономерностях; владение понятийным аппаратом географии.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t="20312" r="25330" b="6250"/>
          <a:stretch/>
        </p:blipFill>
        <p:spPr bwMode="auto">
          <a:xfrm>
            <a:off x="114300" y="642937"/>
            <a:ext cx="7044914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4" t="34221" r="28341" b="13900"/>
          <a:stretch/>
        </p:blipFill>
        <p:spPr bwMode="auto">
          <a:xfrm>
            <a:off x="1270888" y="490384"/>
            <a:ext cx="9635767" cy="587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2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86600" y="700087"/>
            <a:ext cx="4700587" cy="56340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Умение применять </a:t>
            </a:r>
            <a:r>
              <a:rPr lang="ru-RU" dirty="0" smtClean="0"/>
              <a:t>и преобразовывать </a:t>
            </a:r>
            <a:r>
              <a:rPr lang="ru-RU" dirty="0"/>
              <a:t>знаки </a:t>
            </a:r>
            <a:r>
              <a:rPr lang="ru-RU" dirty="0" smtClean="0"/>
              <a:t>и символы</a:t>
            </a:r>
            <a:r>
              <a:rPr lang="ru-RU" dirty="0"/>
              <a:t>, модели и схемы </a:t>
            </a:r>
            <a:r>
              <a:rPr lang="ru-RU" dirty="0" smtClean="0"/>
              <a:t>для решения </a:t>
            </a:r>
            <a:r>
              <a:rPr lang="ru-RU" dirty="0"/>
              <a:t>учебных </a:t>
            </a:r>
            <a:r>
              <a:rPr lang="ru-RU" dirty="0" smtClean="0"/>
              <a:t>и познавательных </a:t>
            </a:r>
            <a:r>
              <a:rPr lang="ru-RU" dirty="0"/>
              <a:t>задач.</a:t>
            </a:r>
          </a:p>
          <a:p>
            <a:r>
              <a:rPr lang="ru-RU" dirty="0"/>
              <a:t>Умение </a:t>
            </a:r>
            <a:r>
              <a:rPr lang="ru-RU" dirty="0" smtClean="0"/>
              <a:t>осознанно использовать </a:t>
            </a:r>
            <a:r>
              <a:rPr lang="ru-RU" dirty="0"/>
              <a:t>речевые </a:t>
            </a:r>
            <a:r>
              <a:rPr lang="ru-RU" dirty="0" smtClean="0"/>
              <a:t>средства для </a:t>
            </a:r>
            <a:r>
              <a:rPr lang="ru-RU" dirty="0"/>
              <a:t>выражения своих </a:t>
            </a:r>
            <a:r>
              <a:rPr lang="ru-RU" dirty="0" smtClean="0"/>
              <a:t>мыслей; владение </a:t>
            </a:r>
            <a:r>
              <a:rPr lang="ru-RU" dirty="0"/>
              <a:t>письменной речью.</a:t>
            </a:r>
          </a:p>
          <a:p>
            <a:r>
              <a:rPr lang="ru-RU" dirty="0"/>
              <a:t>Практические умения </a:t>
            </a:r>
            <a:r>
              <a:rPr lang="ru-RU" dirty="0" smtClean="0"/>
              <a:t>и навыки использования количественных и качественных характеристик компонентов географической среды.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t="15429" r="24806" b="47852"/>
          <a:stretch/>
        </p:blipFill>
        <p:spPr bwMode="auto">
          <a:xfrm>
            <a:off x="184065" y="392905"/>
            <a:ext cx="6616785" cy="26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t="29198" r="25476" b="21339"/>
          <a:stretch/>
        </p:blipFill>
        <p:spPr bwMode="auto">
          <a:xfrm>
            <a:off x="184065" y="2882504"/>
            <a:ext cx="6557962" cy="36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4474" y="4755051"/>
            <a:ext cx="11183732" cy="1807981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представлений о географических объектах, процессах</a:t>
            </a:r>
            <a:r>
              <a:rPr lang="ru-RU" dirty="0"/>
              <a:t>, </a:t>
            </a:r>
            <a:r>
              <a:rPr lang="ru-RU" dirty="0" smtClean="0"/>
              <a:t>явлениях, закономерностях</a:t>
            </a:r>
            <a:r>
              <a:rPr lang="ru-RU" dirty="0"/>
              <a:t>; </a:t>
            </a:r>
            <a:r>
              <a:rPr lang="ru-RU" dirty="0" smtClean="0"/>
              <a:t>владение понятийным аппаратом географии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Смысловое </a:t>
            </a:r>
            <a:r>
              <a:rPr lang="ru-RU" dirty="0" smtClean="0"/>
              <a:t>чтение.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t="28515" r="25110" b="35743"/>
          <a:stretch/>
        </p:blipFill>
        <p:spPr bwMode="auto">
          <a:xfrm>
            <a:off x="1014866" y="569887"/>
            <a:ext cx="10147812" cy="39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62951" y="1243013"/>
            <a:ext cx="3829049" cy="54292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Практические умения и </a:t>
            </a:r>
            <a:r>
              <a:rPr lang="ru-RU" dirty="0" smtClean="0"/>
              <a:t>навыки использования количественных и </a:t>
            </a:r>
            <a:r>
              <a:rPr lang="ru-RU" dirty="0"/>
              <a:t>качественных </a:t>
            </a:r>
            <a:r>
              <a:rPr lang="ru-RU" dirty="0" smtClean="0"/>
              <a:t>характеристик компонентов географической среды</a:t>
            </a:r>
            <a:r>
              <a:rPr lang="ru-RU" dirty="0"/>
              <a:t>.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 </a:t>
            </a:r>
            <a:r>
              <a:rPr lang="ru-RU" dirty="0" err="1" smtClean="0"/>
              <a:t>лений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основополагающих теоретических </a:t>
            </a:r>
            <a:r>
              <a:rPr lang="ru-RU" dirty="0"/>
              <a:t>знаний о </a:t>
            </a:r>
            <a:r>
              <a:rPr lang="ru-RU" dirty="0" smtClean="0"/>
              <a:t>цело </a:t>
            </a:r>
            <a:r>
              <a:rPr lang="ru-RU" dirty="0" err="1" smtClean="0"/>
              <a:t>стности</a:t>
            </a:r>
            <a:r>
              <a:rPr lang="ru-RU" dirty="0" smtClean="0"/>
              <a:t> </a:t>
            </a:r>
            <a:r>
              <a:rPr lang="ru-RU" dirty="0"/>
              <a:t>и неоднородности </a:t>
            </a:r>
            <a:r>
              <a:rPr lang="ru-RU" dirty="0" err="1" smtClean="0"/>
              <a:t>Зем</a:t>
            </a:r>
            <a:r>
              <a:rPr lang="ru-RU" dirty="0"/>
              <a:t> </a:t>
            </a:r>
            <a:r>
              <a:rPr lang="ru-RU" dirty="0" smtClean="0"/>
              <a:t>ли </a:t>
            </a:r>
            <a:r>
              <a:rPr lang="ru-RU" dirty="0"/>
              <a:t>как планеты в </a:t>
            </a:r>
            <a:r>
              <a:rPr lang="ru-RU" dirty="0" err="1" smtClean="0"/>
              <a:t>пространствеи</a:t>
            </a:r>
            <a:r>
              <a:rPr lang="ru-RU" dirty="0" smtClean="0"/>
              <a:t> </a:t>
            </a:r>
            <a:r>
              <a:rPr lang="ru-RU" dirty="0"/>
              <a:t>во времени, </a:t>
            </a:r>
            <a:r>
              <a:rPr lang="ru-RU" dirty="0" smtClean="0"/>
              <a:t>особенностях жизни</a:t>
            </a:r>
            <a:r>
              <a:rPr lang="ru-RU" dirty="0"/>
              <a:t>, культуры и </a:t>
            </a:r>
            <a:r>
              <a:rPr lang="ru-RU" dirty="0" smtClean="0"/>
              <a:t>хозяйственной </a:t>
            </a:r>
            <a:r>
              <a:rPr lang="ru-RU" dirty="0"/>
              <a:t>деятельности людей </a:t>
            </a:r>
            <a:r>
              <a:rPr lang="ru-RU" dirty="0" smtClean="0"/>
              <a:t>на разных </a:t>
            </a:r>
            <a:r>
              <a:rPr lang="ru-RU" dirty="0"/>
              <a:t>материках и в </a:t>
            </a:r>
            <a:r>
              <a:rPr lang="ru-RU" dirty="0" smtClean="0"/>
              <a:t>отдельных </a:t>
            </a:r>
            <a:r>
              <a:rPr lang="ru-RU" dirty="0"/>
              <a:t>странах.</a:t>
            </a:r>
          </a:p>
          <a:p>
            <a:r>
              <a:rPr lang="ru-RU" dirty="0"/>
              <a:t>Умение применять </a:t>
            </a:r>
            <a:r>
              <a:rPr lang="ru-RU" dirty="0" smtClean="0"/>
              <a:t>географическое </a:t>
            </a:r>
            <a:r>
              <a:rPr lang="ru-RU" dirty="0"/>
              <a:t>мышление в </a:t>
            </a:r>
            <a:r>
              <a:rPr lang="ru-RU" dirty="0" smtClean="0"/>
              <a:t>познавательной </a:t>
            </a:r>
            <a:r>
              <a:rPr lang="ru-RU" dirty="0"/>
              <a:t>практике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18164" r="25988" b="27148"/>
          <a:stretch/>
        </p:blipFill>
        <p:spPr bwMode="auto">
          <a:xfrm>
            <a:off x="242887" y="1185863"/>
            <a:ext cx="7886699" cy="483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24414" r="25439" b="44140"/>
          <a:stretch/>
        </p:blipFill>
        <p:spPr bwMode="auto">
          <a:xfrm>
            <a:off x="1053127" y="532555"/>
            <a:ext cx="10672762" cy="367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90" y="4212563"/>
            <a:ext cx="11329219" cy="24597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представлений </a:t>
            </a:r>
            <a:r>
              <a:rPr lang="ru-RU" dirty="0"/>
              <a:t>о географических </a:t>
            </a:r>
            <a:r>
              <a:rPr lang="ru-RU" dirty="0" smtClean="0"/>
              <a:t>объектах</a:t>
            </a:r>
            <a:r>
              <a:rPr lang="ru-RU" dirty="0"/>
              <a:t>, процессах, явлениях, </a:t>
            </a:r>
            <a:r>
              <a:rPr lang="ru-RU" dirty="0" smtClean="0"/>
              <a:t>закономерностях</a:t>
            </a:r>
            <a:r>
              <a:rPr lang="ru-RU" dirty="0"/>
              <a:t>; владение </a:t>
            </a:r>
            <a:r>
              <a:rPr lang="ru-RU" dirty="0" smtClean="0"/>
              <a:t>понятийным </a:t>
            </a:r>
            <a:r>
              <a:rPr lang="ru-RU" dirty="0"/>
              <a:t>аппаратом географии.</a:t>
            </a:r>
          </a:p>
          <a:p>
            <a:r>
              <a:rPr lang="ru-RU" dirty="0"/>
              <a:t>Умения и навыки </a:t>
            </a:r>
            <a:r>
              <a:rPr lang="ru-RU" dirty="0" smtClean="0"/>
              <a:t>использования </a:t>
            </a:r>
            <a:r>
              <a:rPr lang="ru-RU" dirty="0"/>
              <a:t>разнообразных </a:t>
            </a:r>
            <a:r>
              <a:rPr lang="ru-RU" dirty="0" smtClean="0"/>
              <a:t>географических </a:t>
            </a:r>
            <a:r>
              <a:rPr lang="ru-RU" dirty="0"/>
              <a:t>знаний для объяснения </a:t>
            </a:r>
            <a:r>
              <a:rPr lang="ru-RU" dirty="0" smtClean="0"/>
              <a:t>и оценки </a:t>
            </a:r>
            <a:r>
              <a:rPr lang="ru-RU" dirty="0"/>
              <a:t>явлений и </a:t>
            </a:r>
            <a:r>
              <a:rPr lang="ru-RU" dirty="0" smtClean="0"/>
              <a:t>процессов, самостоятельного оценивания уровня </a:t>
            </a:r>
            <a:r>
              <a:rPr lang="ru-RU" dirty="0"/>
              <a:t>безопасности </a:t>
            </a:r>
            <a:r>
              <a:rPr lang="ru-RU" dirty="0" smtClean="0"/>
              <a:t>окружающей </a:t>
            </a:r>
            <a:r>
              <a:rPr lang="ru-RU" dirty="0"/>
              <a:t>среды, </a:t>
            </a:r>
            <a:r>
              <a:rPr lang="ru-RU" dirty="0" smtClean="0"/>
              <a:t>соблюдения мер </a:t>
            </a:r>
            <a:r>
              <a:rPr lang="ru-RU" dirty="0"/>
              <a:t>безопасности в случае </a:t>
            </a:r>
            <a:r>
              <a:rPr lang="ru-RU" dirty="0" smtClean="0"/>
              <a:t>природных </a:t>
            </a:r>
            <a:r>
              <a:rPr lang="ru-RU" dirty="0"/>
              <a:t>стихийных бедствий.</a:t>
            </a:r>
          </a:p>
          <a:p>
            <a:r>
              <a:rPr lang="ru-RU" dirty="0"/>
              <a:t>Умение осознанно </a:t>
            </a:r>
            <a:r>
              <a:rPr lang="ru-RU" dirty="0" smtClean="0"/>
              <a:t>использовать </a:t>
            </a:r>
            <a:r>
              <a:rPr lang="ru-RU" dirty="0"/>
              <a:t>речевые средства для </a:t>
            </a:r>
            <a:r>
              <a:rPr lang="ru-RU" dirty="0" smtClean="0"/>
              <a:t>выражения </a:t>
            </a:r>
            <a:r>
              <a:rPr lang="ru-RU" dirty="0"/>
              <a:t>своих мыслей, </a:t>
            </a:r>
            <a:r>
              <a:rPr lang="ru-RU" dirty="0" smtClean="0"/>
              <a:t>формулирования </a:t>
            </a:r>
            <a:r>
              <a:rPr lang="ru-RU" dirty="0"/>
              <a:t>и </a:t>
            </a:r>
            <a:r>
              <a:rPr lang="ru-RU" dirty="0" smtClean="0"/>
              <a:t>аргументации своего </a:t>
            </a:r>
            <a:r>
              <a:rPr lang="ru-RU" dirty="0"/>
              <a:t>мнения; владение </a:t>
            </a:r>
            <a:r>
              <a:rPr lang="ru-RU" dirty="0" smtClean="0"/>
              <a:t>письменной речью.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350" y="4300537"/>
            <a:ext cx="11344275" cy="217170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Первичные компетенции </a:t>
            </a:r>
            <a:r>
              <a:rPr lang="ru-RU" dirty="0" smtClean="0"/>
              <a:t>использования территориального подхода </a:t>
            </a:r>
            <a:r>
              <a:rPr lang="ru-RU" dirty="0"/>
              <a:t>как основы </a:t>
            </a:r>
            <a:r>
              <a:rPr lang="ru-RU" dirty="0" smtClean="0"/>
              <a:t>географического </a:t>
            </a:r>
            <a:r>
              <a:rPr lang="ru-RU" dirty="0"/>
              <a:t>мышления.</a:t>
            </a:r>
          </a:p>
          <a:p>
            <a:r>
              <a:rPr lang="ru-RU" dirty="0" err="1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представлений </a:t>
            </a:r>
            <a:r>
              <a:rPr lang="ru-RU" dirty="0"/>
              <a:t>о географических </a:t>
            </a:r>
            <a:r>
              <a:rPr lang="ru-RU" dirty="0" smtClean="0"/>
              <a:t>объектах</a:t>
            </a:r>
            <a:r>
              <a:rPr lang="ru-RU" dirty="0"/>
              <a:t>, процессах, явлениях, </a:t>
            </a:r>
            <a:r>
              <a:rPr lang="ru-RU" dirty="0" smtClean="0"/>
              <a:t>закономерностях</a:t>
            </a:r>
            <a:r>
              <a:rPr lang="ru-RU" dirty="0"/>
              <a:t>; владение </a:t>
            </a:r>
            <a:r>
              <a:rPr lang="ru-RU" dirty="0" smtClean="0"/>
              <a:t>понятийным </a:t>
            </a:r>
            <a:r>
              <a:rPr lang="ru-RU" dirty="0"/>
              <a:t>аппаратом географии.</a:t>
            </a:r>
          </a:p>
          <a:p>
            <a:r>
              <a:rPr lang="ru-RU" dirty="0"/>
              <a:t>Умение осознанно </a:t>
            </a:r>
            <a:r>
              <a:rPr lang="ru-RU" dirty="0" smtClean="0"/>
              <a:t>использовать </a:t>
            </a:r>
            <a:r>
              <a:rPr lang="ru-RU" dirty="0"/>
              <a:t>речевые средства для </a:t>
            </a:r>
            <a:r>
              <a:rPr lang="ru-RU" dirty="0" smtClean="0"/>
              <a:t>выражения </a:t>
            </a:r>
            <a:r>
              <a:rPr lang="ru-RU" dirty="0"/>
              <a:t>своих мыслей, </a:t>
            </a:r>
            <a:r>
              <a:rPr lang="ru-RU" dirty="0" smtClean="0"/>
              <a:t>формулирования </a:t>
            </a:r>
            <a:r>
              <a:rPr lang="ru-RU" dirty="0"/>
              <a:t>и </a:t>
            </a:r>
            <a:r>
              <a:rPr lang="ru-RU" dirty="0" smtClean="0"/>
              <a:t>аргументации своего </a:t>
            </a:r>
            <a:r>
              <a:rPr lang="ru-RU" dirty="0"/>
              <a:t>мнения; владение </a:t>
            </a:r>
            <a:r>
              <a:rPr lang="ru-RU" dirty="0" smtClean="0"/>
              <a:t>письменной </a:t>
            </a:r>
            <a:r>
              <a:rPr lang="ru-RU" dirty="0"/>
              <a:t>речью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20118" r="25768" b="49026"/>
          <a:stretch/>
        </p:blipFill>
        <p:spPr bwMode="auto">
          <a:xfrm>
            <a:off x="759534" y="556753"/>
            <a:ext cx="10658475" cy="36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9" t="24699" r="24278" b="16526"/>
          <a:stretch/>
        </p:blipFill>
        <p:spPr bwMode="auto">
          <a:xfrm>
            <a:off x="1674550" y="542927"/>
            <a:ext cx="8828443" cy="580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3777" y="621328"/>
            <a:ext cx="1124911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Работа включает в себя 8 заданий (24 подпункта). Все задания </a:t>
            </a:r>
            <a:r>
              <a:rPr lang="ru-RU" sz="2200" dirty="0" smtClean="0"/>
              <a:t>комплексные </a:t>
            </a:r>
            <a:r>
              <a:rPr lang="ru-RU" sz="2200" dirty="0"/>
              <a:t>и включают в себя от двух до четырех подпунктов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Содержание </a:t>
            </a:r>
            <a:r>
              <a:rPr lang="ru-RU" sz="2200" b="1" dirty="0"/>
              <a:t>задания 1</a:t>
            </a:r>
            <a:r>
              <a:rPr lang="ru-RU" sz="2200" dirty="0"/>
              <a:t> основывается на проверке знания </a:t>
            </a:r>
            <a:r>
              <a:rPr lang="ru-RU" sz="2200" dirty="0" smtClean="0"/>
              <a:t>основных открытий </a:t>
            </a:r>
            <a:r>
              <a:rPr lang="ru-RU" sz="2200" dirty="0"/>
              <a:t>великих путешественников и землепроходцев. Задание состоит </a:t>
            </a:r>
            <a:r>
              <a:rPr lang="ru-RU" sz="2200" dirty="0" smtClean="0"/>
              <a:t>из четырех </a:t>
            </a:r>
            <a:r>
              <a:rPr lang="ru-RU" sz="2200" dirty="0"/>
              <a:t>подпунктов и проверяет комплекс умений работы </a:t>
            </a:r>
            <a:r>
              <a:rPr lang="ru-RU" sz="2200" dirty="0" smtClean="0"/>
              <a:t>с картографической </a:t>
            </a:r>
            <a:r>
              <a:rPr lang="ru-RU" sz="2200" dirty="0"/>
              <a:t>и текстовой информацией, в частности умения </a:t>
            </a:r>
            <a:r>
              <a:rPr lang="ru-RU" sz="2200" dirty="0" smtClean="0"/>
              <a:t>определять и </a:t>
            </a:r>
            <a:r>
              <a:rPr lang="ru-RU" sz="2200" dirty="0"/>
              <a:t>отмечать на карте географические объекты и определять </a:t>
            </a:r>
            <a:r>
              <a:rPr lang="ru-RU" sz="2200" dirty="0" smtClean="0"/>
              <a:t>географические координаты</a:t>
            </a:r>
            <a:r>
              <a:rPr lang="ru-RU" sz="2200" dirty="0"/>
              <a:t>, а также знание географической номенклатуры и </a:t>
            </a:r>
            <a:r>
              <a:rPr lang="ru-RU" sz="2200" dirty="0" smtClean="0"/>
              <a:t>умение применять </a:t>
            </a:r>
            <a:r>
              <a:rPr lang="ru-RU" sz="2200" dirty="0"/>
              <a:t>знание одного из ключевых понятий географии – </a:t>
            </a:r>
            <a:r>
              <a:rPr lang="ru-RU" sz="2200" dirty="0" smtClean="0"/>
              <a:t>географическое положение</a:t>
            </a:r>
            <a:r>
              <a:rPr lang="ru-RU" sz="2200" dirty="0"/>
              <a:t>. Первая часть задания предполагает определение </a:t>
            </a:r>
            <a:r>
              <a:rPr lang="ru-RU" sz="2200" dirty="0" smtClean="0"/>
              <a:t>имени путешественника </a:t>
            </a:r>
            <a:r>
              <a:rPr lang="ru-RU" sz="2200" dirty="0"/>
              <a:t>по отмеченному на карте маршруту его экспедиции </a:t>
            </a:r>
            <a:r>
              <a:rPr lang="ru-RU" sz="2200" dirty="0" smtClean="0"/>
              <a:t>и указание </a:t>
            </a:r>
            <a:r>
              <a:rPr lang="ru-RU" sz="2200" dirty="0"/>
              <a:t>названия материка (или океана), по территории которого </a:t>
            </a:r>
            <a:r>
              <a:rPr lang="ru-RU" sz="2200" dirty="0" smtClean="0"/>
              <a:t>проходит маршрут</a:t>
            </a:r>
            <a:r>
              <a:rPr lang="ru-RU" sz="2200" dirty="0"/>
              <a:t>. Вторая часть требует указания названий объектов, </a:t>
            </a:r>
            <a:r>
              <a:rPr lang="ru-RU" sz="2200" dirty="0" smtClean="0"/>
              <a:t>определяющих географическое </a:t>
            </a:r>
            <a:r>
              <a:rPr lang="ru-RU" sz="2200" dirty="0"/>
              <a:t>положение данного материка (или океана). В третьей </a:t>
            </a:r>
            <a:r>
              <a:rPr lang="ru-RU" sz="2200" dirty="0" smtClean="0"/>
              <a:t>части задания </a:t>
            </a:r>
            <a:r>
              <a:rPr lang="ru-RU" sz="2200" dirty="0"/>
              <a:t>обучающимся необходимо определить географические </a:t>
            </a:r>
            <a:r>
              <a:rPr lang="ru-RU" sz="2200" dirty="0" smtClean="0"/>
              <a:t>координаты одной </a:t>
            </a:r>
            <a:r>
              <a:rPr lang="ru-RU" sz="2200" dirty="0"/>
              <a:t>из точек, лежащей на линии маршрута, а в четвертой – </a:t>
            </a:r>
            <a:r>
              <a:rPr lang="ru-RU" sz="2200" dirty="0" smtClean="0"/>
              <a:t>определить название </a:t>
            </a:r>
            <a:r>
              <a:rPr lang="ru-RU" sz="2200" dirty="0"/>
              <a:t>объекта, на территории которого расположена эта точка, по </a:t>
            </a:r>
            <a:r>
              <a:rPr lang="ru-RU" sz="2200" dirty="0" smtClean="0"/>
              <a:t>тексту, составленному </a:t>
            </a:r>
            <a:r>
              <a:rPr lang="ru-RU" sz="2200" dirty="0"/>
              <a:t>на основе записок путешественников и туристов.</a:t>
            </a:r>
          </a:p>
        </p:txBody>
      </p:sp>
    </p:spTree>
    <p:extLst>
      <p:ext uri="{BB962C8B-B14F-4D97-AF65-F5344CB8AC3E}">
        <p14:creationId xmlns:p14="http://schemas.microsoft.com/office/powerpoint/2010/main" val="30029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971" y="696912"/>
            <a:ext cx="10741903" cy="5432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Задание 2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включает </a:t>
            </a:r>
            <a:r>
              <a:rPr lang="ru-RU" dirty="0"/>
              <a:t>в себя три подпункта. Задание проверяет умение работать с графической информацией и географической картой и выполняется с использованием профиля рельефа одного из материков и той же карты, что и для задания 1. Первая часть задания проверяет умения читать профиль рельефа на основе знания особенностей рельефа материков и сопоставлять его с картой, а также определять расстояния по географическим координатам и проводить расчеты с использованием карты. Вторая часть задания требует знания крупных форм рельефа материков и умения определять абсолютные высоты с помощью профиля рельефа. Третья часть задания посвящена проверке умений распознавать условные обозначения полезных ископаемых и фиксировать их. </a:t>
            </a:r>
          </a:p>
        </p:txBody>
      </p:sp>
    </p:spTree>
    <p:extLst>
      <p:ext uri="{BB962C8B-B14F-4D97-AF65-F5344CB8AC3E}">
        <p14:creationId xmlns:p14="http://schemas.microsoft.com/office/powerpoint/2010/main" val="30029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42975"/>
            <a:ext cx="10520363" cy="5257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Задание 3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проверяет </a:t>
            </a:r>
            <a:r>
              <a:rPr lang="ru-RU" dirty="0"/>
              <a:t>умения использовать графическую интерпретацию климатических показателей для выявления основных географических закономерностей климатов Земли и устанавливать соответствие климата природной зональности. Задание состоит из четырех подпунктов. Первая часть задания предполагает установление соответствия приведенных в задании </a:t>
            </a:r>
            <a:r>
              <a:rPr lang="ru-RU" dirty="0" err="1"/>
              <a:t>климатограмм</a:t>
            </a:r>
            <a:r>
              <a:rPr lang="ru-RU" dirty="0"/>
              <a:t> климатическим поясам Земли. Во второй части задания обучающимся необходимо продемонстрировать знание размещения климатических поясов посредством нанесения на карту номеров соответствующих </a:t>
            </a:r>
            <a:r>
              <a:rPr lang="ru-RU" dirty="0" err="1"/>
              <a:t>климатограмм</a:t>
            </a:r>
            <a:r>
              <a:rPr lang="ru-RU" dirty="0"/>
              <a:t>. В третьей части задания проверяются умения определять природные зоны по их характеристикам и выявлять закономерности их размещения в соответствии с размещением климатических поясов посредством выбора соответствующей </a:t>
            </a:r>
            <a:r>
              <a:rPr lang="ru-RU" dirty="0" err="1"/>
              <a:t>климатограммы</a:t>
            </a:r>
            <a:r>
              <a:rPr lang="ru-RU" dirty="0"/>
              <a:t>. В четвертой части задания требуется заполнение таблицы основных климатических показателей, характерных для указанной природной зоны, на основе выбранной </a:t>
            </a:r>
            <a:r>
              <a:rPr lang="ru-RU" dirty="0" err="1"/>
              <a:t>климатограммы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29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5825"/>
            <a:ext cx="10515600" cy="52911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Задание 4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проверяет </a:t>
            </a:r>
            <a:r>
              <a:rPr lang="ru-RU" dirty="0"/>
              <a:t>умения использовать схемы для определения и описания процессов, происходящих в географической оболочке, устанавливать причинно-следственные связи, знание географической терминологии. Задание состоит из трех подпунктов. Первая его часть требует определения географического процесса, отображенного в виде схемы. Во второй части необходимо составить последовательность основных этапов данного процесса; в третьей – указать его последствия или территории, для которых наиболее характерно его проявление.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Задание </a:t>
            </a:r>
            <a:r>
              <a:rPr lang="ru-RU" b="1" dirty="0"/>
              <a:t>5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посвящено </a:t>
            </a:r>
            <a:r>
              <a:rPr lang="ru-RU" dirty="0"/>
              <a:t>проверке знания географических особенностей материков Земли и основной географической номенклатуры. Оно состоит из двух подпунктов. В первой части требуется установить соответствие между материками и их географическими особенностями. Во второй части необходимо выявить географические объекты, расположенные на территории одного из материков, и представить ответ в формате заполнения блок-схемы, отражающей типы и географические названия выбранных объектов.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30029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20430" r="14678" b="13572"/>
          <a:stretch/>
        </p:blipFill>
        <p:spPr bwMode="auto">
          <a:xfrm>
            <a:off x="489565" y="612465"/>
            <a:ext cx="11198413" cy="586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2963" y="3571875"/>
            <a:ext cx="10515600" cy="471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2975"/>
            <a:ext cx="10515600" cy="52339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Задание 6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ориентировано </a:t>
            </a:r>
            <a:r>
              <a:rPr lang="ru-RU" dirty="0"/>
              <a:t>на понимание обучающимися планетарных процессов и использования социального опыта. Задание проверяет знание крупных стран мира и умения анализировать информацию, представленную в виде рисунков, и проводить простейшие вычисления для сопоставления времени в разных городах мира. В задании три подпункта. В первой части от обучающихся требуется умение определять и выделять на карте крупные страны по названиям их столиц. Во второй и третьей частях необходимо определить время в столицах этих стран с помощью изображений и на основе знания о закономерностях изменения времени вследствие движения Земли. </a:t>
            </a:r>
          </a:p>
        </p:txBody>
      </p:sp>
    </p:spTree>
    <p:extLst>
      <p:ext uri="{BB962C8B-B14F-4D97-AF65-F5344CB8AC3E}">
        <p14:creationId xmlns:p14="http://schemas.microsoft.com/office/powerpoint/2010/main" val="30029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5813"/>
            <a:ext cx="10515600" cy="53911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Задание 7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содержит </a:t>
            </a:r>
            <a:r>
              <a:rPr lang="ru-RU" dirty="0"/>
              <a:t>два подпункта, оно основано на статистической таблице и проверяет умения извлекать информацию о населении стран мира и интерпретировать ее в целях сопоставления с информацией, представленной в графической форме (в виде диаграмм и графиков).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Задание </a:t>
            </a:r>
            <a:r>
              <a:rPr lang="ru-RU" b="1" dirty="0"/>
              <a:t>8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проверяет </a:t>
            </a:r>
            <a:r>
              <a:rPr lang="ru-RU" dirty="0"/>
              <a:t>знание особенностей природы, населения, культуры и хозяйства наиболее крупных стран мира и умение составлять описание страны. Задание состоит из трех подпунктов. В первой части задания обучающимся необходимо определить страну по характерным фотоизображениям, указать ее название и столицу; во второй – выявить эту страну по ее очертаниям. Третья часть задания предполагает составление описания данной страны на основе вопросов, приведенных в задании. </a:t>
            </a:r>
          </a:p>
        </p:txBody>
      </p:sp>
    </p:spTree>
    <p:extLst>
      <p:ext uri="{BB962C8B-B14F-4D97-AF65-F5344CB8AC3E}">
        <p14:creationId xmlns:p14="http://schemas.microsoft.com/office/powerpoint/2010/main" val="30029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 t="42430" r="24001" b="30974"/>
          <a:stretch/>
        </p:blipFill>
        <p:spPr bwMode="auto">
          <a:xfrm>
            <a:off x="466819" y="1943101"/>
            <a:ext cx="11243906" cy="342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700" y="825281"/>
            <a:ext cx="108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Распределение заданий проверочной работы по уровню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0029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14913" y="814387"/>
            <a:ext cx="6657975" cy="536257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Издание включает 10 примерных вариантов в формате Всероссийской проверочной работе по географии. Типовые задания отражают содержательные линии проверочной  работы. </a:t>
            </a:r>
          </a:p>
          <a:p>
            <a:pPr algn="just"/>
            <a:r>
              <a:rPr lang="ru-RU" dirty="0"/>
              <a:t>В каждом варианте предлагаются задания, которые акцентируют внимание учащихся на заданиях, проверяющих умения анализировать и обобщать географическую информацию, соотносить знания и умения с имеющимся  жизненным опытом и применять в новых ситуациях для объяснения географических явлений и свойств географических объектов. </a:t>
            </a:r>
          </a:p>
          <a:p>
            <a:pPr algn="just"/>
            <a:endParaRPr lang="ru-RU" dirty="0"/>
          </a:p>
        </p:txBody>
      </p:sp>
      <p:pic>
        <p:nvPicPr>
          <p:cNvPr id="26626" name="Picture 2" descr="G:\2018-2019 учебный год\Выступления\ВПР 1.02.2019\VPR_geogr_6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71283"/>
            <a:ext cx="3886200" cy="56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t="16162" r="14494" b="8646"/>
          <a:stretch/>
        </p:blipFill>
        <p:spPr bwMode="auto">
          <a:xfrm>
            <a:off x="880895" y="478679"/>
            <a:ext cx="10206205" cy="60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8726" y="2214562"/>
            <a:ext cx="9586912" cy="600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8725" y="4772024"/>
            <a:ext cx="9586913" cy="771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23714" r="22063" b="7990"/>
          <a:stretch/>
        </p:blipFill>
        <p:spPr bwMode="auto">
          <a:xfrm>
            <a:off x="466957" y="771526"/>
            <a:ext cx="8076968" cy="54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oem\Desktop\Картинки в презентацию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97" y="1628775"/>
            <a:ext cx="4695879" cy="46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35863" r="23355" b="26377"/>
          <a:stretch/>
        </p:blipFill>
        <p:spPr bwMode="auto">
          <a:xfrm>
            <a:off x="465732" y="1157288"/>
            <a:ext cx="11260536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17148" r="19109" b="15213"/>
          <a:stretch/>
        </p:blipFill>
        <p:spPr bwMode="auto">
          <a:xfrm>
            <a:off x="3629026" y="807812"/>
            <a:ext cx="8172449" cy="537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oem\Desktop\Картинки в презентацию\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8" y="1171576"/>
            <a:ext cx="51434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5" y="109592"/>
            <a:ext cx="12206455" cy="228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67226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7" name="Picture 5" descr="C:\Users\oem\Desktop\Картинки в презентацию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8" y="1171576"/>
            <a:ext cx="51434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14648" r="20278" b="10938"/>
          <a:stretch/>
        </p:blipFill>
        <p:spPr bwMode="auto">
          <a:xfrm>
            <a:off x="3914774" y="585787"/>
            <a:ext cx="7872414" cy="585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9078</TotalTime>
  <Words>2594</Words>
  <Application>Microsoft Office PowerPoint</Application>
  <PresentationFormat>Произвольный</PresentationFormat>
  <Paragraphs>119</Paragraphs>
  <Slides>43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CHERENKOV MAKSIM</dc:creator>
  <cp:lastModifiedBy>Анастасия Черепнева</cp:lastModifiedBy>
  <cp:revision>340</cp:revision>
  <cp:lastPrinted>2017-04-11T10:13:08Z</cp:lastPrinted>
  <dcterms:created xsi:type="dcterms:W3CDTF">2017-01-22T12:33:11Z</dcterms:created>
  <dcterms:modified xsi:type="dcterms:W3CDTF">2019-02-04T07:55:25Z</dcterms:modified>
</cp:coreProperties>
</file>