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65" r:id="rId5"/>
    <p:sldId id="266" r:id="rId6"/>
    <p:sldId id="334" r:id="rId7"/>
    <p:sldId id="349" r:id="rId8"/>
    <p:sldId id="348" r:id="rId9"/>
    <p:sldId id="347" r:id="rId10"/>
    <p:sldId id="350" r:id="rId11"/>
    <p:sldId id="267" r:id="rId12"/>
    <p:sldId id="335" r:id="rId13"/>
    <p:sldId id="343" r:id="rId14"/>
    <p:sldId id="360" r:id="rId15"/>
    <p:sldId id="361" r:id="rId16"/>
    <p:sldId id="362" r:id="rId17"/>
    <p:sldId id="363" r:id="rId18"/>
    <p:sldId id="364" r:id="rId19"/>
    <p:sldId id="336" r:id="rId20"/>
    <p:sldId id="337" r:id="rId21"/>
    <p:sldId id="269" r:id="rId22"/>
    <p:sldId id="351" r:id="rId23"/>
    <p:sldId id="353" r:id="rId24"/>
    <p:sldId id="354" r:id="rId25"/>
    <p:sldId id="352" r:id="rId26"/>
    <p:sldId id="355" r:id="rId27"/>
    <p:sldId id="277" r:id="rId28"/>
    <p:sldId id="338" r:id="rId29"/>
    <p:sldId id="344" r:id="rId30"/>
    <p:sldId id="345" r:id="rId31"/>
    <p:sldId id="346" r:id="rId32"/>
    <p:sldId id="341" r:id="rId33"/>
    <p:sldId id="356" r:id="rId34"/>
    <p:sldId id="357" r:id="rId35"/>
    <p:sldId id="358" r:id="rId36"/>
    <p:sldId id="263" r:id="rId37"/>
    <p:sldId id="276" r:id="rId38"/>
    <p:sldId id="359" r:id="rId39"/>
    <p:sldId id="278" r:id="rId40"/>
    <p:sldId id="279" r:id="rId41"/>
    <p:sldId id="340" r:id="rId42"/>
    <p:sldId id="365" r:id="rId43"/>
    <p:sldId id="330" r:id="rId44"/>
    <p:sldId id="366" r:id="rId4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504" y="-3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AF8F6-FE43-4773-B5F5-56A632066043}" type="datetimeFigureOut">
              <a:rPr lang="ru-RU" smtClean="0"/>
              <a:t>21.03.2022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9F101-88B1-4252-9D21-D81DCF033AC4}" type="slidenum">
              <a:rPr lang="ru-RU" smtClean="0"/>
              <a:t>‹#›</a:t>
            </a:fld>
            <a:endParaRPr lang="ru-RU"/>
          </a:p>
        </p:txBody>
      </p:sp>
    </p:spTree>
    <p:extLst>
      <p:ext uri="{BB962C8B-B14F-4D97-AF65-F5344CB8AC3E}">
        <p14:creationId xmlns:p14="http://schemas.microsoft.com/office/powerpoint/2010/main" val="3577961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026cf40e6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026cf40e6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26cf40e6a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g1026cf40e6a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1026cf40e6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1026cf40e6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26cf40e6a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1026cf40e6a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4052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1224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38784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9219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35066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5E3D4C2-34CD-465A-A8A2-174F961BA0EE}" type="datetimeFigureOut">
              <a:rPr lang="ru-RU" smtClean="0"/>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61932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5E3D4C2-34CD-465A-A8A2-174F961BA0EE}" type="datetimeFigureOut">
              <a:rPr lang="ru-RU" smtClean="0"/>
              <a:t>21.03.2022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325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5E3D4C2-34CD-465A-A8A2-174F961BA0EE}" type="datetimeFigureOut">
              <a:rPr lang="ru-RU" smtClean="0"/>
              <a:t>21.03.2022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22700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3D4C2-34CD-465A-A8A2-174F961BA0EE}" type="datetimeFigureOut">
              <a:rPr lang="ru-RU" smtClean="0"/>
              <a:t>21.03.2022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4766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0127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21.03.2022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8089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21.03.2022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astfoodmenuprices.com/all-restaura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ebcamtaxi.com/en/" TargetMode="External"/><Relationship Id="rId7" Type="http://schemas.openxmlformats.org/officeDocument/2006/relationships/hyperlink" Target="https://thetravelintern.com/free-virtual-tours-around-the-world/" TargetMode="External"/><Relationship Id="rId2" Type="http://schemas.openxmlformats.org/officeDocument/2006/relationships/hyperlink" Target="https://en.world-cam.ru/" TargetMode="External"/><Relationship Id="rId1" Type="http://schemas.openxmlformats.org/officeDocument/2006/relationships/slideLayout" Target="../slideLayouts/slideLayout2.xml"/><Relationship Id="rId6" Type="http://schemas.openxmlformats.org/officeDocument/2006/relationships/hyperlink" Target="https://webcam-travel.com/" TargetMode="External"/><Relationship Id="rId5" Type="http://schemas.openxmlformats.org/officeDocument/2006/relationships/hyperlink" Target="https://www.skylinewebcams.com/" TargetMode="External"/><Relationship Id="rId4" Type="http://schemas.openxmlformats.org/officeDocument/2006/relationships/hyperlink" Target="https://www.wind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ondly.com/blog/2019/08/23/71-best-tongue-twisters-to-perfect-your-english-pronunci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wildberries.ru/" TargetMode="External"/><Relationship Id="rId2" Type="http://schemas.openxmlformats.org/officeDocument/2006/relationships/hyperlink" Target="http://www.englishteachers.ru/" TargetMode="External"/><Relationship Id="rId1" Type="http://schemas.openxmlformats.org/officeDocument/2006/relationships/slideLayout" Target="../slideLayouts/slideLayout2.xml"/><Relationship Id="rId4" Type="http://schemas.openxmlformats.org/officeDocument/2006/relationships/hyperlink" Target="http://www.ozon.ru/"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facebook.com/alexey.konobeiev/" TargetMode="External"/><Relationship Id="rId2" Type="http://schemas.openxmlformats.org/officeDocument/2006/relationships/hyperlink" Target="mailto:alexey_Konobeiev@mail.r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urok.1sept.ru/" TargetMode="External"/><Relationship Id="rId13" Type="http://schemas.openxmlformats.org/officeDocument/2006/relationships/image" Target="../media/image47.emf"/><Relationship Id="rId18" Type="http://schemas.openxmlformats.org/officeDocument/2006/relationships/hyperlink" Target="https://www.instagram.com/pervoes/" TargetMode="External"/><Relationship Id="rId3" Type="http://schemas.openxmlformats.org/officeDocument/2006/relationships/image" Target="../media/image42.emf"/><Relationship Id="rId21" Type="http://schemas.openxmlformats.org/officeDocument/2006/relationships/image" Target="../media/image51.emf"/><Relationship Id="rId7" Type="http://schemas.openxmlformats.org/officeDocument/2006/relationships/image" Target="../media/image44.emf"/><Relationship Id="rId12" Type="http://schemas.openxmlformats.org/officeDocument/2006/relationships/hyperlink" Target="https://ok.ru/digital.september" TargetMode="External"/><Relationship Id="rId17" Type="http://schemas.openxmlformats.org/officeDocument/2006/relationships/image" Target="../media/image49.emf"/><Relationship Id="rId2" Type="http://schemas.openxmlformats.org/officeDocument/2006/relationships/hyperlink" Target="https://edu.1sept.ru/" TargetMode="External"/><Relationship Id="rId16" Type="http://schemas.openxmlformats.org/officeDocument/2006/relationships/hyperlink" Target="https://vk.com/digital.september" TargetMode="External"/><Relationship Id="rId20" Type="http://schemas.openxmlformats.org/officeDocument/2006/relationships/hyperlink" Target="https://www.youtube.com/user/PervoeSentyabrya" TargetMode="External"/><Relationship Id="rId1" Type="http://schemas.openxmlformats.org/officeDocument/2006/relationships/slideLayout" Target="../slideLayouts/slideLayout1.xml"/><Relationship Id="rId6" Type="http://schemas.openxmlformats.org/officeDocument/2006/relationships/hyperlink" Target="https://1sept.ru/" TargetMode="External"/><Relationship Id="rId11" Type="http://schemas.openxmlformats.org/officeDocument/2006/relationships/image" Target="../media/image46.emf"/><Relationship Id="rId5" Type="http://schemas.openxmlformats.org/officeDocument/2006/relationships/image" Target="../media/image43.emf"/><Relationship Id="rId15" Type="http://schemas.openxmlformats.org/officeDocument/2006/relationships/image" Target="../media/image48.emf"/><Relationship Id="rId10" Type="http://schemas.openxmlformats.org/officeDocument/2006/relationships/hyperlink" Target="https://ds.1sept.ru/" TargetMode="External"/><Relationship Id="rId19" Type="http://schemas.openxmlformats.org/officeDocument/2006/relationships/image" Target="../media/image50.emf"/><Relationship Id="rId4" Type="http://schemas.openxmlformats.org/officeDocument/2006/relationships/hyperlink" Target="https://video.1sept.ru/" TargetMode="External"/><Relationship Id="rId9" Type="http://schemas.openxmlformats.org/officeDocument/2006/relationships/image" Target="../media/image45.emf"/><Relationship Id="rId14" Type="http://schemas.openxmlformats.org/officeDocument/2006/relationships/hyperlink" Target="https://www.facebook.com/digital.septemb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20692B6-FA78-4536-9278-EF2AA54B5A1C}"/>
              </a:ext>
            </a:extLst>
          </p:cNvPr>
          <p:cNvSpPr>
            <a:spLocks noGrp="1"/>
          </p:cNvSpPr>
          <p:nvPr>
            <p:ph type="ctrTitle"/>
          </p:nvPr>
        </p:nvSpPr>
        <p:spPr>
          <a:xfrm>
            <a:off x="685800" y="771551"/>
            <a:ext cx="7772400" cy="1928788"/>
          </a:xfrm>
        </p:spPr>
        <p:txBody>
          <a:bodyPr>
            <a:normAutofit fontScale="90000"/>
          </a:bodyPr>
          <a:lstStyle/>
          <a:p>
            <a:r>
              <a:rPr lang="ru-RU" dirty="0"/>
              <a:t>Повышаем мотивацию к изучению английского языка в школе: приемы и средства</a:t>
            </a:r>
          </a:p>
        </p:txBody>
      </p:sp>
      <p:sp>
        <p:nvSpPr>
          <p:cNvPr id="4" name="Подзаголовок 3">
            <a:extLst>
              <a:ext uri="{FF2B5EF4-FFF2-40B4-BE49-F238E27FC236}">
                <a16:creationId xmlns:a16="http://schemas.microsoft.com/office/drawing/2014/main" xmlns="" id="{465C4DEB-A13F-4E7E-B87B-ECB98059DFB0}"/>
              </a:ext>
            </a:extLst>
          </p:cNvPr>
          <p:cNvSpPr>
            <a:spLocks noGrp="1"/>
          </p:cNvSpPr>
          <p:nvPr>
            <p:ph type="subTitle" idx="1"/>
          </p:nvPr>
        </p:nvSpPr>
        <p:spPr>
          <a:xfrm>
            <a:off x="1371600" y="3057499"/>
            <a:ext cx="6400800" cy="1314450"/>
          </a:xfrm>
        </p:spPr>
        <p:txBody>
          <a:bodyPr>
            <a:normAutofit fontScale="55000" lnSpcReduction="20000"/>
          </a:bodyPr>
          <a:lstStyle/>
          <a:p>
            <a:r>
              <a:rPr lang="ru-RU" dirty="0"/>
              <a:t>А.В. Конобеев, к. пед. н.,</a:t>
            </a:r>
          </a:p>
          <a:p>
            <a:r>
              <a:rPr lang="ru-RU" dirty="0"/>
              <a:t>главный редактор издательства «Титул» и журнала «Английский язык в школе», академический директор (</a:t>
            </a:r>
            <a:r>
              <a:rPr lang="en-US" dirty="0" err="1"/>
              <a:t>Skyeng</a:t>
            </a:r>
            <a:r>
              <a:rPr lang="en-US" dirty="0"/>
              <a:t>)</a:t>
            </a:r>
            <a:r>
              <a:rPr lang="ru-RU" dirty="0"/>
              <a:t>, эксперт МЦКО, доцент кафедры лингводидактики МПГУ</a:t>
            </a:r>
          </a:p>
        </p:txBody>
      </p:sp>
    </p:spTree>
    <p:extLst>
      <p:ext uri="{BB962C8B-B14F-4D97-AF65-F5344CB8AC3E}">
        <p14:creationId xmlns:p14="http://schemas.microsoft.com/office/powerpoint/2010/main" val="8984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87;p32">
            <a:extLst>
              <a:ext uri="{FF2B5EF4-FFF2-40B4-BE49-F238E27FC236}">
                <a16:creationId xmlns:a16="http://schemas.microsoft.com/office/drawing/2014/main" xmlns="" id="{1750F4FE-0823-4E6C-B4EA-7A9D4B5420BD}"/>
              </a:ext>
            </a:extLst>
          </p:cNvPr>
          <p:cNvPicPr preferRelativeResize="0">
            <a:picLocks noGrp="1"/>
          </p:cNvPicPr>
          <p:nvPr>
            <p:ph idx="1"/>
          </p:nvPr>
        </p:nvPicPr>
        <p:blipFill>
          <a:blip r:embed="rId2">
            <a:alphaModFix/>
          </a:blip>
          <a:stretch>
            <a:fillRect/>
          </a:stretch>
        </p:blipFill>
        <p:spPr>
          <a:xfrm>
            <a:off x="323528" y="483518"/>
            <a:ext cx="2808312" cy="4320480"/>
          </a:xfrm>
          <a:prstGeom prst="rect">
            <a:avLst/>
          </a:prstGeom>
          <a:noFill/>
          <a:ln>
            <a:noFill/>
          </a:ln>
        </p:spPr>
      </p:pic>
      <p:pic>
        <p:nvPicPr>
          <p:cNvPr id="5" name="Google Shape;188;p32">
            <a:extLst>
              <a:ext uri="{FF2B5EF4-FFF2-40B4-BE49-F238E27FC236}">
                <a16:creationId xmlns:a16="http://schemas.microsoft.com/office/drawing/2014/main" xmlns="" id="{2777493B-1314-4587-95D7-311BB64BB879}"/>
              </a:ext>
            </a:extLst>
          </p:cNvPr>
          <p:cNvPicPr preferRelativeResize="0"/>
          <p:nvPr/>
        </p:nvPicPr>
        <p:blipFill>
          <a:blip r:embed="rId3">
            <a:alphaModFix/>
          </a:blip>
          <a:stretch>
            <a:fillRect/>
          </a:stretch>
        </p:blipFill>
        <p:spPr>
          <a:xfrm>
            <a:off x="5341464" y="542429"/>
            <a:ext cx="2928860" cy="4265860"/>
          </a:xfrm>
          <a:prstGeom prst="rect">
            <a:avLst/>
          </a:prstGeom>
          <a:noFill/>
          <a:ln>
            <a:noFill/>
          </a:ln>
        </p:spPr>
      </p:pic>
    </p:spTree>
    <p:extLst>
      <p:ext uri="{BB962C8B-B14F-4D97-AF65-F5344CB8AC3E}">
        <p14:creationId xmlns:p14="http://schemas.microsoft.com/office/powerpoint/2010/main" val="183664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1AFDEE-4593-4986-A5A5-0F0D195D91D9}"/>
              </a:ext>
            </a:extLst>
          </p:cNvPr>
          <p:cNvSpPr>
            <a:spLocks noGrp="1"/>
          </p:cNvSpPr>
          <p:nvPr>
            <p:ph type="title"/>
          </p:nvPr>
        </p:nvSpPr>
        <p:spPr>
          <a:xfrm>
            <a:off x="457200" y="274340"/>
            <a:ext cx="8229600" cy="857250"/>
          </a:xfrm>
        </p:spPr>
        <p:txBody>
          <a:bodyPr/>
          <a:lstStyle/>
          <a:p>
            <a:r>
              <a:rPr lang="ru-RU" dirty="0"/>
              <a:t>Полезные сайты</a:t>
            </a:r>
          </a:p>
        </p:txBody>
      </p:sp>
      <p:sp>
        <p:nvSpPr>
          <p:cNvPr id="3" name="Объект 2">
            <a:extLst>
              <a:ext uri="{FF2B5EF4-FFF2-40B4-BE49-F238E27FC236}">
                <a16:creationId xmlns:a16="http://schemas.microsoft.com/office/drawing/2014/main" xmlns="" id="{3764976A-123B-4AFF-BF24-E39DAC0CB384}"/>
              </a:ext>
            </a:extLst>
          </p:cNvPr>
          <p:cNvSpPr>
            <a:spLocks noGrp="1"/>
          </p:cNvSpPr>
          <p:nvPr>
            <p:ph idx="1"/>
          </p:nvPr>
        </p:nvSpPr>
        <p:spPr/>
        <p:txBody>
          <a:bodyPr>
            <a:normAutofit/>
          </a:bodyPr>
          <a:lstStyle/>
          <a:p>
            <a:r>
              <a:rPr lang="en-US" dirty="0">
                <a:hlinkClick r:id="rId2"/>
              </a:rPr>
              <a:t>https://www.fastfoodmenuprices.com/all-restaurants/</a:t>
            </a:r>
            <a:r>
              <a:rPr lang="en-US" dirty="0"/>
              <a:t> - </a:t>
            </a:r>
            <a:r>
              <a:rPr lang="ru-RU" dirty="0"/>
              <a:t>цены в ресторанах быстрого питания во всем мире</a:t>
            </a:r>
          </a:p>
          <a:p>
            <a:r>
              <a:rPr lang="ru-RU" dirty="0"/>
              <a:t>А какие сайты порекомендуете вы?</a:t>
            </a:r>
            <a:endParaRPr lang="en-US" dirty="0"/>
          </a:p>
          <a:p>
            <a:endParaRPr lang="ru-RU" dirty="0"/>
          </a:p>
        </p:txBody>
      </p:sp>
    </p:spTree>
    <p:extLst>
      <p:ext uri="{BB962C8B-B14F-4D97-AF65-F5344CB8AC3E}">
        <p14:creationId xmlns:p14="http://schemas.microsoft.com/office/powerpoint/2010/main" val="357978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3254A7-965E-44ED-8291-4F98EC161AE2}"/>
              </a:ext>
            </a:extLst>
          </p:cNvPr>
          <p:cNvSpPr>
            <a:spLocks noGrp="1"/>
          </p:cNvSpPr>
          <p:nvPr>
            <p:ph type="title"/>
          </p:nvPr>
        </p:nvSpPr>
        <p:spPr>
          <a:xfrm>
            <a:off x="457200" y="274340"/>
            <a:ext cx="8229600" cy="857250"/>
          </a:xfrm>
        </p:spPr>
        <p:txBody>
          <a:bodyPr/>
          <a:lstStyle/>
          <a:p>
            <a:r>
              <a:rPr lang="ru-RU" dirty="0"/>
              <a:t>Виды мотивации</a:t>
            </a:r>
          </a:p>
        </p:txBody>
      </p:sp>
      <p:sp>
        <p:nvSpPr>
          <p:cNvPr id="3" name="Объект 2">
            <a:extLst>
              <a:ext uri="{FF2B5EF4-FFF2-40B4-BE49-F238E27FC236}">
                <a16:creationId xmlns:a16="http://schemas.microsoft.com/office/drawing/2014/main" xmlns="" id="{CF97F313-E3C9-4CE9-8052-020F931A277F}"/>
              </a:ext>
            </a:extLst>
          </p:cNvPr>
          <p:cNvSpPr>
            <a:spLocks noGrp="1"/>
          </p:cNvSpPr>
          <p:nvPr>
            <p:ph idx="1"/>
          </p:nvPr>
        </p:nvSpPr>
        <p:spPr/>
        <p:txBody>
          <a:bodyPr>
            <a:normAutofit fontScale="85000" lnSpcReduction="20000"/>
          </a:bodyPr>
          <a:lstStyle/>
          <a:p>
            <a:r>
              <a:rPr lang="ru-RU" b="1" dirty="0"/>
              <a:t>Страноведческая мотивация </a:t>
            </a:r>
            <a:r>
              <a:rPr lang="ru-RU" dirty="0"/>
              <a:t>– знакомство с интересными ученикам страноведческими особенностями различных стран.</a:t>
            </a:r>
          </a:p>
          <a:p>
            <a:r>
              <a:rPr lang="ru-RU" dirty="0"/>
              <a:t>Использование изучаемого языка как «окна в жизнь» – не только материалы о странах изучаемого языка, но и о других странах, так как английский – это язык международного общения.</a:t>
            </a:r>
          </a:p>
          <a:p>
            <a:r>
              <a:rPr lang="ru-RU" dirty="0"/>
              <a:t>Онлайн-материалы – от </a:t>
            </a:r>
            <a:r>
              <a:rPr lang="ru-RU" dirty="0" err="1"/>
              <a:t>вебкамер</a:t>
            </a:r>
            <a:r>
              <a:rPr lang="ru-RU" dirty="0"/>
              <a:t> до виртуальных туров, исторические материалы музеев и т.п.</a:t>
            </a:r>
          </a:p>
        </p:txBody>
      </p:sp>
    </p:spTree>
    <p:extLst>
      <p:ext uri="{BB962C8B-B14F-4D97-AF65-F5344CB8AC3E}">
        <p14:creationId xmlns:p14="http://schemas.microsoft.com/office/powerpoint/2010/main" val="328151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xmlns="" id="{8D32A716-EE7A-489A-A7C4-4D58E0E3F7A9}"/>
              </a:ext>
            </a:extLst>
          </p:cNvPr>
          <p:cNvSpPr>
            <a:spLocks noGrp="1"/>
          </p:cNvSpPr>
          <p:nvPr>
            <p:ph sz="half" idx="2"/>
          </p:nvPr>
        </p:nvSpPr>
        <p:spPr/>
        <p:txBody>
          <a:bodyPr/>
          <a:lstStyle/>
          <a:p>
            <a:r>
              <a:rPr lang="ru-RU" dirty="0"/>
              <a:t>Слова и фразы в тематических диалогах</a:t>
            </a:r>
          </a:p>
          <a:p>
            <a:r>
              <a:rPr lang="ru-RU" dirty="0"/>
              <a:t>Словарь в картинках</a:t>
            </a:r>
          </a:p>
          <a:p>
            <a:r>
              <a:rPr lang="ru-RU" dirty="0"/>
              <a:t>Информация о жизни в Великобритании и этикете</a:t>
            </a:r>
          </a:p>
        </p:txBody>
      </p:sp>
      <p:pic>
        <p:nvPicPr>
          <p:cNvPr id="2050" name="Picture 2" descr="Клементьева Т. Б. Самоучитель. Английский для жизни. Английский язык в реальных ситуациях / English for Life. Английский язык">
            <a:extLst>
              <a:ext uri="{FF2B5EF4-FFF2-40B4-BE49-F238E27FC236}">
                <a16:creationId xmlns:a16="http://schemas.microsoft.com/office/drawing/2014/main" xmlns="" id="{3308EAA4-A921-403B-84F3-03676C14D6C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9632" y="1419622"/>
            <a:ext cx="2344780" cy="307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2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03214D85-EF86-45A9-9B8D-5CA3B7699F31}"/>
              </a:ext>
            </a:extLst>
          </p:cNvPr>
          <p:cNvPicPr>
            <a:picLocks noGrp="1" noChangeAspect="1"/>
          </p:cNvPicPr>
          <p:nvPr>
            <p:ph sz="half" idx="1"/>
          </p:nvPr>
        </p:nvPicPr>
        <p:blipFill>
          <a:blip r:embed="rId2"/>
          <a:stretch>
            <a:fillRect/>
          </a:stretch>
        </p:blipFill>
        <p:spPr>
          <a:xfrm>
            <a:off x="539552" y="627534"/>
            <a:ext cx="3237837" cy="4182715"/>
          </a:xfrm>
        </p:spPr>
      </p:pic>
      <p:pic>
        <p:nvPicPr>
          <p:cNvPr id="8" name="Объект 7">
            <a:extLst>
              <a:ext uri="{FF2B5EF4-FFF2-40B4-BE49-F238E27FC236}">
                <a16:creationId xmlns:a16="http://schemas.microsoft.com/office/drawing/2014/main" xmlns="" id="{58D983FD-B87D-423E-8052-00B1CBC441FD}"/>
              </a:ext>
            </a:extLst>
          </p:cNvPr>
          <p:cNvPicPr>
            <a:picLocks noGrp="1" noChangeAspect="1"/>
          </p:cNvPicPr>
          <p:nvPr>
            <p:ph sz="half" idx="2"/>
          </p:nvPr>
        </p:nvPicPr>
        <p:blipFill>
          <a:blip r:embed="rId3"/>
          <a:stretch>
            <a:fillRect/>
          </a:stretch>
        </p:blipFill>
        <p:spPr>
          <a:xfrm>
            <a:off x="4355976" y="1065807"/>
            <a:ext cx="4024577" cy="3188603"/>
          </a:xfrm>
        </p:spPr>
      </p:pic>
    </p:spTree>
    <p:extLst>
      <p:ext uri="{BB962C8B-B14F-4D97-AF65-F5344CB8AC3E}">
        <p14:creationId xmlns:p14="http://schemas.microsoft.com/office/powerpoint/2010/main" val="1597393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82082329-5ABB-41AE-8E57-1C62E6AAE202}"/>
              </a:ext>
            </a:extLst>
          </p:cNvPr>
          <p:cNvPicPr>
            <a:picLocks noGrp="1" noChangeAspect="1"/>
          </p:cNvPicPr>
          <p:nvPr>
            <p:ph sz="half" idx="1"/>
          </p:nvPr>
        </p:nvPicPr>
        <p:blipFill>
          <a:blip r:embed="rId2"/>
          <a:stretch>
            <a:fillRect/>
          </a:stretch>
        </p:blipFill>
        <p:spPr>
          <a:xfrm>
            <a:off x="663822" y="555526"/>
            <a:ext cx="3260106" cy="4211483"/>
          </a:xfrm>
        </p:spPr>
      </p:pic>
      <p:pic>
        <p:nvPicPr>
          <p:cNvPr id="8" name="Объект 7">
            <a:extLst>
              <a:ext uri="{FF2B5EF4-FFF2-40B4-BE49-F238E27FC236}">
                <a16:creationId xmlns:a16="http://schemas.microsoft.com/office/drawing/2014/main" xmlns="" id="{8C49000D-B2B6-4D39-BE26-0514BCE302BF}"/>
              </a:ext>
            </a:extLst>
          </p:cNvPr>
          <p:cNvPicPr>
            <a:picLocks noGrp="1" noChangeAspect="1"/>
          </p:cNvPicPr>
          <p:nvPr>
            <p:ph sz="half" idx="2"/>
          </p:nvPr>
        </p:nvPicPr>
        <p:blipFill>
          <a:blip r:embed="rId3"/>
          <a:stretch>
            <a:fillRect/>
          </a:stretch>
        </p:blipFill>
        <p:spPr>
          <a:xfrm>
            <a:off x="4910562" y="627534"/>
            <a:ext cx="3121515" cy="4032448"/>
          </a:xfrm>
        </p:spPr>
      </p:pic>
    </p:spTree>
    <p:extLst>
      <p:ext uri="{BB962C8B-B14F-4D97-AF65-F5344CB8AC3E}">
        <p14:creationId xmlns:p14="http://schemas.microsoft.com/office/powerpoint/2010/main" val="1946830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D764B36E-F90A-4759-9D77-7951BD034360}"/>
              </a:ext>
            </a:extLst>
          </p:cNvPr>
          <p:cNvPicPr>
            <a:picLocks noGrp="1" noChangeAspect="1"/>
          </p:cNvPicPr>
          <p:nvPr>
            <p:ph sz="half" idx="1"/>
          </p:nvPr>
        </p:nvPicPr>
        <p:blipFill>
          <a:blip r:embed="rId2"/>
          <a:stretch>
            <a:fillRect/>
          </a:stretch>
        </p:blipFill>
        <p:spPr>
          <a:xfrm>
            <a:off x="611560" y="488014"/>
            <a:ext cx="3341000" cy="4315984"/>
          </a:xfrm>
        </p:spPr>
      </p:pic>
      <p:pic>
        <p:nvPicPr>
          <p:cNvPr id="8" name="Объект 7">
            <a:extLst>
              <a:ext uri="{FF2B5EF4-FFF2-40B4-BE49-F238E27FC236}">
                <a16:creationId xmlns:a16="http://schemas.microsoft.com/office/drawing/2014/main" xmlns="" id="{3B38A527-4C42-4F13-8B8B-DB12F556DD1E}"/>
              </a:ext>
            </a:extLst>
          </p:cNvPr>
          <p:cNvPicPr>
            <a:picLocks noGrp="1" noChangeAspect="1"/>
          </p:cNvPicPr>
          <p:nvPr>
            <p:ph sz="half" idx="2"/>
          </p:nvPr>
        </p:nvPicPr>
        <p:blipFill>
          <a:blip r:embed="rId3"/>
          <a:stretch>
            <a:fillRect/>
          </a:stretch>
        </p:blipFill>
        <p:spPr>
          <a:xfrm>
            <a:off x="4802560" y="488014"/>
            <a:ext cx="3229517" cy="4171968"/>
          </a:xfrm>
        </p:spPr>
      </p:pic>
    </p:spTree>
    <p:extLst>
      <p:ext uri="{BB962C8B-B14F-4D97-AF65-F5344CB8AC3E}">
        <p14:creationId xmlns:p14="http://schemas.microsoft.com/office/powerpoint/2010/main" val="10736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xmlns="" id="{B4FFEBF5-2DA2-44C5-AE2E-5865E7764ED4}"/>
              </a:ext>
            </a:extLst>
          </p:cNvPr>
          <p:cNvSpPr>
            <a:spLocks noGrp="1"/>
          </p:cNvSpPr>
          <p:nvPr>
            <p:ph sz="half" idx="2"/>
          </p:nvPr>
        </p:nvSpPr>
        <p:spPr/>
        <p:txBody>
          <a:bodyPr>
            <a:normAutofit fontScale="92500" lnSpcReduction="10000"/>
          </a:bodyPr>
          <a:lstStyle/>
          <a:p>
            <a:r>
              <a:rPr lang="ru-RU" dirty="0"/>
              <a:t>Рассказы об истории Англии с первобытных времен до последних Тюдоров</a:t>
            </a:r>
          </a:p>
          <a:p>
            <a:r>
              <a:rPr lang="ru-RU" dirty="0"/>
              <a:t>Разнообразные задания на все виды чтения</a:t>
            </a:r>
          </a:p>
          <a:p>
            <a:r>
              <a:rPr lang="ru-RU" dirty="0"/>
              <a:t>Идеи для проектных работ</a:t>
            </a:r>
          </a:p>
          <a:p>
            <a:endParaRPr lang="ru-RU" dirty="0"/>
          </a:p>
        </p:txBody>
      </p:sp>
      <p:pic>
        <p:nvPicPr>
          <p:cNvPr id="3074" name="Picture 2" descr="Кауфман К. И. и др. Учебное пособие Страницы британской истории. Английский язык">
            <a:extLst>
              <a:ext uri="{FF2B5EF4-FFF2-40B4-BE49-F238E27FC236}">
                <a16:creationId xmlns:a16="http://schemas.microsoft.com/office/drawing/2014/main" xmlns="" id="{71A3B6BE-9FD5-40E1-A56B-E6E6366B06F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5412" y="1316037"/>
            <a:ext cx="2162175"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8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00497C0A-467D-472D-9063-6DA367F3111C}"/>
              </a:ext>
            </a:extLst>
          </p:cNvPr>
          <p:cNvPicPr>
            <a:picLocks noGrp="1" noChangeAspect="1"/>
          </p:cNvPicPr>
          <p:nvPr>
            <p:ph sz="half" idx="1"/>
          </p:nvPr>
        </p:nvPicPr>
        <p:blipFill>
          <a:blip r:embed="rId2"/>
          <a:stretch>
            <a:fillRect/>
          </a:stretch>
        </p:blipFill>
        <p:spPr>
          <a:xfrm>
            <a:off x="890408" y="555526"/>
            <a:ext cx="2817496" cy="4159670"/>
          </a:xfrm>
        </p:spPr>
      </p:pic>
      <p:pic>
        <p:nvPicPr>
          <p:cNvPr id="8" name="Объект 7">
            <a:extLst>
              <a:ext uri="{FF2B5EF4-FFF2-40B4-BE49-F238E27FC236}">
                <a16:creationId xmlns:a16="http://schemas.microsoft.com/office/drawing/2014/main" xmlns="" id="{343348B3-CEF6-4587-B1F6-65CF881043CF}"/>
              </a:ext>
            </a:extLst>
          </p:cNvPr>
          <p:cNvPicPr>
            <a:picLocks noGrp="1" noChangeAspect="1"/>
          </p:cNvPicPr>
          <p:nvPr>
            <p:ph sz="half" idx="2"/>
          </p:nvPr>
        </p:nvPicPr>
        <p:blipFill>
          <a:blip r:embed="rId3"/>
          <a:stretch>
            <a:fillRect/>
          </a:stretch>
        </p:blipFill>
        <p:spPr>
          <a:xfrm>
            <a:off x="5032634" y="483518"/>
            <a:ext cx="2866270" cy="4231678"/>
          </a:xfrm>
        </p:spPr>
      </p:pic>
    </p:spTree>
    <p:extLst>
      <p:ext uri="{BB962C8B-B14F-4D97-AF65-F5344CB8AC3E}">
        <p14:creationId xmlns:p14="http://schemas.microsoft.com/office/powerpoint/2010/main" val="873358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DE7C289-1E07-4C4A-9296-9BBFFB0574B1}"/>
              </a:ext>
            </a:extLst>
          </p:cNvPr>
          <p:cNvSpPr>
            <a:spLocks noGrp="1"/>
          </p:cNvSpPr>
          <p:nvPr>
            <p:ph type="title"/>
          </p:nvPr>
        </p:nvSpPr>
        <p:spPr>
          <a:xfrm>
            <a:off x="457200" y="274340"/>
            <a:ext cx="8229600" cy="857250"/>
          </a:xfrm>
        </p:spPr>
        <p:txBody>
          <a:bodyPr/>
          <a:lstStyle/>
          <a:p>
            <a:r>
              <a:rPr lang="en-US" dirty="0"/>
              <a:t>Travel webcams and virtual tours</a:t>
            </a:r>
            <a:endParaRPr lang="ru-RU" dirty="0"/>
          </a:p>
        </p:txBody>
      </p:sp>
      <p:sp>
        <p:nvSpPr>
          <p:cNvPr id="3" name="Объект 2">
            <a:extLst>
              <a:ext uri="{FF2B5EF4-FFF2-40B4-BE49-F238E27FC236}">
                <a16:creationId xmlns:a16="http://schemas.microsoft.com/office/drawing/2014/main" xmlns="" id="{67FAD052-88DE-4058-9DB6-D0D0BF220E8A}"/>
              </a:ext>
            </a:extLst>
          </p:cNvPr>
          <p:cNvSpPr>
            <a:spLocks noGrp="1"/>
          </p:cNvSpPr>
          <p:nvPr>
            <p:ph idx="1"/>
          </p:nvPr>
        </p:nvSpPr>
        <p:spPr/>
        <p:txBody>
          <a:bodyPr>
            <a:normAutofit fontScale="92500" lnSpcReduction="20000"/>
          </a:bodyPr>
          <a:lstStyle/>
          <a:p>
            <a:r>
              <a:rPr lang="en-US" dirty="0">
                <a:hlinkClick r:id="rId2"/>
              </a:rPr>
              <a:t>https://en.world-cam.ru/</a:t>
            </a:r>
            <a:endParaRPr lang="en-US" dirty="0"/>
          </a:p>
          <a:p>
            <a:r>
              <a:rPr lang="en-US" dirty="0">
                <a:hlinkClick r:id="rId3"/>
              </a:rPr>
              <a:t>https://www.webcamtaxi.com/en/</a:t>
            </a:r>
            <a:endParaRPr lang="en-US" dirty="0"/>
          </a:p>
          <a:p>
            <a:r>
              <a:rPr lang="en-US" dirty="0">
                <a:hlinkClick r:id="rId4"/>
              </a:rPr>
              <a:t>https://www.windy.com/</a:t>
            </a:r>
            <a:r>
              <a:rPr lang="en-US" dirty="0"/>
              <a:t> </a:t>
            </a:r>
          </a:p>
          <a:p>
            <a:r>
              <a:rPr lang="en-US" dirty="0">
                <a:hlinkClick r:id="rId5"/>
              </a:rPr>
              <a:t>https://www.skylinewebcams.com/</a:t>
            </a:r>
            <a:endParaRPr lang="en-US" dirty="0"/>
          </a:p>
          <a:p>
            <a:r>
              <a:rPr lang="en-US" dirty="0">
                <a:hlinkClick r:id="rId6"/>
              </a:rPr>
              <a:t>https://webcam-travel.com/</a:t>
            </a:r>
            <a:endParaRPr lang="en-US" dirty="0"/>
          </a:p>
          <a:p>
            <a:r>
              <a:rPr lang="en-US" dirty="0">
                <a:hlinkClick r:id="rId7"/>
              </a:rPr>
              <a:t>https://thetravelintern.com/free-virtual-tours-around-the-world/</a:t>
            </a:r>
            <a:r>
              <a:rPr lang="en-US" dirty="0"/>
              <a:t> </a:t>
            </a:r>
          </a:p>
          <a:p>
            <a:endParaRPr lang="ru-RU" dirty="0"/>
          </a:p>
        </p:txBody>
      </p:sp>
    </p:spTree>
    <p:extLst>
      <p:ext uri="{BB962C8B-B14F-4D97-AF65-F5344CB8AC3E}">
        <p14:creationId xmlns:p14="http://schemas.microsoft.com/office/powerpoint/2010/main" val="68622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3EA2D1-6D82-4F5E-A559-151D6208AD2E}"/>
              </a:ext>
            </a:extLst>
          </p:cNvPr>
          <p:cNvSpPr>
            <a:spLocks noGrp="1"/>
          </p:cNvSpPr>
          <p:nvPr>
            <p:ph type="title"/>
          </p:nvPr>
        </p:nvSpPr>
        <p:spPr>
          <a:xfrm>
            <a:off x="251520" y="205979"/>
            <a:ext cx="8640960" cy="857250"/>
          </a:xfrm>
        </p:spPr>
        <p:txBody>
          <a:bodyPr>
            <a:normAutofit/>
          </a:bodyPr>
          <a:lstStyle/>
          <a:p>
            <a:r>
              <a:rPr lang="ru-RU" sz="3200" dirty="0"/>
              <a:t>Мотивация и ее виды</a:t>
            </a:r>
          </a:p>
        </p:txBody>
      </p:sp>
      <p:sp>
        <p:nvSpPr>
          <p:cNvPr id="3" name="Объект 2">
            <a:extLst>
              <a:ext uri="{FF2B5EF4-FFF2-40B4-BE49-F238E27FC236}">
                <a16:creationId xmlns:a16="http://schemas.microsoft.com/office/drawing/2014/main" xmlns="" id="{D7702707-DD0D-4A66-987A-D669A01C053A}"/>
              </a:ext>
            </a:extLst>
          </p:cNvPr>
          <p:cNvSpPr>
            <a:spLocks noGrp="1"/>
          </p:cNvSpPr>
          <p:nvPr>
            <p:ph idx="1"/>
          </p:nvPr>
        </p:nvSpPr>
        <p:spPr/>
        <p:txBody>
          <a:bodyPr>
            <a:normAutofit fontScale="77500" lnSpcReduction="20000"/>
          </a:bodyPr>
          <a:lstStyle/>
          <a:p>
            <a:r>
              <a:rPr lang="ru-RU" dirty="0"/>
              <a:t>Множество определений мотивации, но обычно они включают совокупность побуждений, внутренний психический механизм, регулирующий деятельность человека и процесс формирования мотивов.</a:t>
            </a:r>
          </a:p>
          <a:p>
            <a:r>
              <a:rPr lang="ru-RU" dirty="0"/>
              <a:t>Мотивация внешняя (широкая социальная и узколичная) и внутренняя (зависит от характера деятельности).</a:t>
            </a:r>
          </a:p>
          <a:p>
            <a:r>
              <a:rPr lang="ru-RU" dirty="0"/>
              <a:t>Важно: мотивы меняются с изменением жизни. Те мотивы, которые работали 20-30 лет назад, могут срабатывать гораздо слабее сегодня.</a:t>
            </a:r>
          </a:p>
          <a:p>
            <a:endParaRPr lang="ru-RU" dirty="0"/>
          </a:p>
        </p:txBody>
      </p:sp>
    </p:spTree>
    <p:extLst>
      <p:ext uri="{BB962C8B-B14F-4D97-AF65-F5344CB8AC3E}">
        <p14:creationId xmlns:p14="http://schemas.microsoft.com/office/powerpoint/2010/main" val="6845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213B1CD-5648-4A06-82A6-17F4CEECFE8B}"/>
              </a:ext>
            </a:extLst>
          </p:cNvPr>
          <p:cNvSpPr>
            <a:spLocks noGrp="1"/>
          </p:cNvSpPr>
          <p:nvPr>
            <p:ph type="title"/>
          </p:nvPr>
        </p:nvSpPr>
        <p:spPr/>
        <p:txBody>
          <a:bodyPr/>
          <a:lstStyle/>
          <a:p>
            <a:r>
              <a:rPr lang="ru-RU" dirty="0"/>
              <a:t>Виды мотивации</a:t>
            </a:r>
          </a:p>
        </p:txBody>
      </p:sp>
      <p:sp>
        <p:nvSpPr>
          <p:cNvPr id="3" name="Объект 2">
            <a:extLst>
              <a:ext uri="{FF2B5EF4-FFF2-40B4-BE49-F238E27FC236}">
                <a16:creationId xmlns:a16="http://schemas.microsoft.com/office/drawing/2014/main" xmlns="" id="{E2A7F6FF-D712-4432-9A57-3332C9E4471E}"/>
              </a:ext>
            </a:extLst>
          </p:cNvPr>
          <p:cNvSpPr>
            <a:spLocks noGrp="1"/>
          </p:cNvSpPr>
          <p:nvPr>
            <p:ph idx="1"/>
          </p:nvPr>
        </p:nvSpPr>
        <p:spPr/>
        <p:txBody>
          <a:bodyPr>
            <a:normAutofit lnSpcReduction="10000"/>
          </a:bodyPr>
          <a:lstStyle/>
          <a:p>
            <a:r>
              <a:rPr lang="ru-RU" b="1" dirty="0"/>
              <a:t>Эстетическая мотивация </a:t>
            </a:r>
            <a:r>
              <a:rPr lang="ru-RU" dirty="0"/>
              <a:t>– красота изучаемого языка</a:t>
            </a:r>
          </a:p>
          <a:p>
            <a:r>
              <a:rPr lang="ru-RU" dirty="0"/>
              <a:t>Использование песен</a:t>
            </a:r>
          </a:p>
          <a:p>
            <a:r>
              <a:rPr lang="ru-RU" dirty="0"/>
              <a:t>Использование скороговорок</a:t>
            </a:r>
          </a:p>
          <a:p>
            <a:r>
              <a:rPr lang="ru-RU" dirty="0"/>
              <a:t>Стихи на английском</a:t>
            </a:r>
          </a:p>
          <a:p>
            <a:r>
              <a:rPr lang="ru-RU" dirty="0"/>
              <a:t>Фрагменты фильмов</a:t>
            </a:r>
          </a:p>
        </p:txBody>
      </p:sp>
    </p:spTree>
    <p:extLst>
      <p:ext uri="{BB962C8B-B14F-4D97-AF65-F5344CB8AC3E}">
        <p14:creationId xmlns:p14="http://schemas.microsoft.com/office/powerpoint/2010/main" val="412450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65BE419-6FBA-499A-9CA8-CC60B6D3F813}"/>
              </a:ext>
            </a:extLst>
          </p:cNvPr>
          <p:cNvSpPr>
            <a:spLocks noGrp="1"/>
          </p:cNvSpPr>
          <p:nvPr>
            <p:ph type="title"/>
          </p:nvPr>
        </p:nvSpPr>
        <p:spPr/>
        <p:txBody>
          <a:bodyPr/>
          <a:lstStyle/>
          <a:p>
            <a:r>
              <a:rPr lang="ru-RU" dirty="0"/>
              <a:t>Эстетика языка</a:t>
            </a:r>
          </a:p>
        </p:txBody>
      </p:sp>
      <p:sp>
        <p:nvSpPr>
          <p:cNvPr id="3" name="Объект 2">
            <a:extLst>
              <a:ext uri="{FF2B5EF4-FFF2-40B4-BE49-F238E27FC236}">
                <a16:creationId xmlns:a16="http://schemas.microsoft.com/office/drawing/2014/main" xmlns="" id="{A31727A5-9319-444E-980A-A76781AFE415}"/>
              </a:ext>
            </a:extLst>
          </p:cNvPr>
          <p:cNvSpPr>
            <a:spLocks noGrp="1"/>
          </p:cNvSpPr>
          <p:nvPr>
            <p:ph idx="1"/>
          </p:nvPr>
        </p:nvSpPr>
        <p:spPr/>
        <p:txBody>
          <a:bodyPr>
            <a:normAutofit/>
          </a:bodyPr>
          <a:lstStyle/>
          <a:p>
            <a:r>
              <a:rPr lang="ru-RU" dirty="0"/>
              <a:t>Стихи и песни</a:t>
            </a:r>
            <a:endParaRPr lang="en-US" dirty="0"/>
          </a:p>
          <a:p>
            <a:r>
              <a:rPr lang="ru-RU" dirty="0"/>
              <a:t>Скороговорки - </a:t>
            </a:r>
            <a:r>
              <a:rPr lang="en-US" dirty="0">
                <a:hlinkClick r:id="rId2"/>
              </a:rPr>
              <a:t>https://www.mondly.com/blog/2019/08/23/71-best-tongue-twisters-to-perfect-your-english-pronunciation/</a:t>
            </a:r>
            <a:r>
              <a:rPr lang="ru-RU" dirty="0"/>
              <a:t> </a:t>
            </a:r>
          </a:p>
        </p:txBody>
      </p:sp>
    </p:spTree>
    <p:extLst>
      <p:ext uri="{BB962C8B-B14F-4D97-AF65-F5344CB8AC3E}">
        <p14:creationId xmlns:p14="http://schemas.microsoft.com/office/powerpoint/2010/main" val="266063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a:extLst>
              <a:ext uri="{FF2B5EF4-FFF2-40B4-BE49-F238E27FC236}">
                <a16:creationId xmlns:a16="http://schemas.microsoft.com/office/drawing/2014/main" xmlns="" id="{58FD7529-B122-4EF5-B06F-90945150AA7B}"/>
              </a:ext>
            </a:extLst>
          </p:cNvPr>
          <p:cNvSpPr>
            <a:spLocks noGrp="1"/>
          </p:cNvSpPr>
          <p:nvPr>
            <p:ph type="title"/>
          </p:nvPr>
        </p:nvSpPr>
        <p:spPr>
          <a:xfrm>
            <a:off x="457200" y="274340"/>
            <a:ext cx="8229600" cy="857250"/>
          </a:xfrm>
        </p:spPr>
        <p:txBody>
          <a:bodyPr anchor="ctr">
            <a:normAutofit/>
          </a:bodyPr>
          <a:lstStyle/>
          <a:p>
            <a:pPr>
              <a:defRPr/>
            </a:pPr>
            <a:r>
              <a:rPr lang="ru-RU" dirty="0"/>
              <a:t>Английский в стихах 2-4 классы</a:t>
            </a:r>
          </a:p>
        </p:txBody>
      </p:sp>
      <p:sp>
        <p:nvSpPr>
          <p:cNvPr id="3" name="Объект 2">
            <a:extLst>
              <a:ext uri="{FF2B5EF4-FFF2-40B4-BE49-F238E27FC236}">
                <a16:creationId xmlns:a16="http://schemas.microsoft.com/office/drawing/2014/main" xmlns="" id="{A2B5E40D-F57C-47CC-8E99-C26CF2A83D07}"/>
              </a:ext>
            </a:extLst>
          </p:cNvPr>
          <p:cNvSpPr>
            <a:spLocks noGrp="1"/>
          </p:cNvSpPr>
          <p:nvPr>
            <p:ph sz="half" idx="1"/>
          </p:nvPr>
        </p:nvSpPr>
        <p:spPr>
          <a:xfrm>
            <a:off x="457200" y="1200151"/>
            <a:ext cx="4038600" cy="3394472"/>
          </a:xfrm>
        </p:spPr>
        <p:txBody>
          <a:bodyPr rtlCol="0">
            <a:normAutofit/>
          </a:bodyPr>
          <a:lstStyle/>
          <a:p>
            <a:pPr>
              <a:lnSpc>
                <a:spcPct val="90000"/>
              </a:lnSpc>
            </a:pPr>
            <a:r>
              <a:rPr lang="ru-RU" sz="1800" dirty="0"/>
              <a:t>Тематика школьной программы</a:t>
            </a:r>
          </a:p>
          <a:p>
            <a:pPr>
              <a:lnSpc>
                <a:spcPct val="90000"/>
              </a:lnSpc>
            </a:pPr>
            <a:r>
              <a:rPr lang="ru-RU" sz="1800" dirty="0"/>
              <a:t>Упражнения на понимание</a:t>
            </a:r>
          </a:p>
          <a:p>
            <a:pPr>
              <a:lnSpc>
                <a:spcPct val="90000"/>
              </a:lnSpc>
            </a:pPr>
            <a:r>
              <a:rPr lang="ru-RU" sz="1800" dirty="0"/>
              <a:t>Отработка лексики и грамматики</a:t>
            </a:r>
          </a:p>
          <a:p>
            <a:pPr>
              <a:lnSpc>
                <a:spcPct val="90000"/>
              </a:lnSpc>
            </a:pPr>
            <a:r>
              <a:rPr lang="ru-RU" sz="1800" dirty="0"/>
              <a:t>Опоры для развития памяти</a:t>
            </a:r>
          </a:p>
        </p:txBody>
      </p:sp>
      <p:pic>
        <p:nvPicPr>
          <p:cNvPr id="4" name="Picture 2" descr="Кауфман М. Ю. и др. Учебное пособие. Английский в стихах в школе и дома. QR-код для аудио. Английский язык">
            <a:extLst>
              <a:ext uri="{FF2B5EF4-FFF2-40B4-BE49-F238E27FC236}">
                <a16:creationId xmlns:a16="http://schemas.microsoft.com/office/drawing/2014/main" xmlns="" id="{F321D948-AF0F-49A5-933F-F8C57614D2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37004" y="1200151"/>
            <a:ext cx="2460992" cy="3394472"/>
          </a:xfrm>
          <a:prstGeom prst="rect">
            <a:avLst/>
          </a:prstGeom>
          <a:solidFill>
            <a:srgbClr val="FFFFFF"/>
          </a:solidFill>
        </p:spPr>
      </p:pic>
    </p:spTree>
    <p:extLst>
      <p:ext uri="{BB962C8B-B14F-4D97-AF65-F5344CB8AC3E}">
        <p14:creationId xmlns:p14="http://schemas.microsoft.com/office/powerpoint/2010/main" val="394158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2F6AE89B-02DA-4E14-9B7A-73FB351D7F4B}"/>
              </a:ext>
            </a:extLst>
          </p:cNvPr>
          <p:cNvPicPr>
            <a:picLocks noGrp="1" noChangeAspect="1"/>
          </p:cNvPicPr>
          <p:nvPr>
            <p:ph sz="half" idx="1"/>
          </p:nvPr>
        </p:nvPicPr>
        <p:blipFill>
          <a:blip r:embed="rId2"/>
          <a:stretch>
            <a:fillRect/>
          </a:stretch>
        </p:blipFill>
        <p:spPr>
          <a:xfrm>
            <a:off x="683568" y="506019"/>
            <a:ext cx="3222685" cy="4297980"/>
          </a:xfrm>
        </p:spPr>
      </p:pic>
      <p:pic>
        <p:nvPicPr>
          <p:cNvPr id="8" name="Объект 7">
            <a:extLst>
              <a:ext uri="{FF2B5EF4-FFF2-40B4-BE49-F238E27FC236}">
                <a16:creationId xmlns:a16="http://schemas.microsoft.com/office/drawing/2014/main" xmlns="" id="{2E2F6EA0-C041-432F-9729-6B2CBF40757C}"/>
              </a:ext>
            </a:extLst>
          </p:cNvPr>
          <p:cNvPicPr>
            <a:picLocks noGrp="1" noChangeAspect="1"/>
          </p:cNvPicPr>
          <p:nvPr>
            <p:ph sz="half" idx="2"/>
          </p:nvPr>
        </p:nvPicPr>
        <p:blipFill>
          <a:blip r:embed="rId3"/>
          <a:stretch>
            <a:fillRect/>
          </a:stretch>
        </p:blipFill>
        <p:spPr>
          <a:xfrm>
            <a:off x="4860032" y="482446"/>
            <a:ext cx="3181869" cy="4321552"/>
          </a:xfrm>
        </p:spPr>
      </p:pic>
    </p:spTree>
    <p:extLst>
      <p:ext uri="{BB962C8B-B14F-4D97-AF65-F5344CB8AC3E}">
        <p14:creationId xmlns:p14="http://schemas.microsoft.com/office/powerpoint/2010/main" val="108978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C02C8995-DFAF-4F19-99BA-01C544ED4ABD}"/>
              </a:ext>
            </a:extLst>
          </p:cNvPr>
          <p:cNvPicPr>
            <a:picLocks noGrp="1" noChangeAspect="1"/>
          </p:cNvPicPr>
          <p:nvPr>
            <p:ph sz="half" idx="1"/>
          </p:nvPr>
        </p:nvPicPr>
        <p:blipFill>
          <a:blip r:embed="rId2"/>
          <a:stretch>
            <a:fillRect/>
          </a:stretch>
        </p:blipFill>
        <p:spPr>
          <a:xfrm>
            <a:off x="731383" y="483518"/>
            <a:ext cx="3192545" cy="4283874"/>
          </a:xfrm>
        </p:spPr>
      </p:pic>
      <p:pic>
        <p:nvPicPr>
          <p:cNvPr id="8" name="Объект 7">
            <a:extLst>
              <a:ext uri="{FF2B5EF4-FFF2-40B4-BE49-F238E27FC236}">
                <a16:creationId xmlns:a16="http://schemas.microsoft.com/office/drawing/2014/main" xmlns="" id="{D95726EF-31C6-4FDC-9EA1-3B206A89E6BC}"/>
              </a:ext>
            </a:extLst>
          </p:cNvPr>
          <p:cNvPicPr>
            <a:picLocks noGrp="1" noChangeAspect="1"/>
          </p:cNvPicPr>
          <p:nvPr>
            <p:ph sz="half" idx="2"/>
          </p:nvPr>
        </p:nvPicPr>
        <p:blipFill>
          <a:blip r:embed="rId3"/>
          <a:stretch>
            <a:fillRect/>
          </a:stretch>
        </p:blipFill>
        <p:spPr>
          <a:xfrm>
            <a:off x="4932040" y="462728"/>
            <a:ext cx="3192545" cy="4341270"/>
          </a:xfrm>
        </p:spPr>
      </p:pic>
    </p:spTree>
    <p:extLst>
      <p:ext uri="{BB962C8B-B14F-4D97-AF65-F5344CB8AC3E}">
        <p14:creationId xmlns:p14="http://schemas.microsoft.com/office/powerpoint/2010/main" val="4257408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xmlns="" id="{CE118F8A-5A33-4390-9BCE-5B5123BDEA33}"/>
              </a:ext>
            </a:extLst>
          </p:cNvPr>
          <p:cNvSpPr>
            <a:spLocks noGrp="1"/>
          </p:cNvSpPr>
          <p:nvPr>
            <p:ph type="title"/>
          </p:nvPr>
        </p:nvSpPr>
        <p:spPr>
          <a:xfrm>
            <a:off x="457200" y="274340"/>
            <a:ext cx="8229600" cy="857250"/>
          </a:xfrm>
        </p:spPr>
        <p:txBody>
          <a:bodyPr/>
          <a:lstStyle/>
          <a:p>
            <a:r>
              <a:rPr lang="ru-RU" dirty="0"/>
              <a:t>М. Кауфман, К. Кауфман</a:t>
            </a:r>
            <a:endParaRPr lang="en-US" dirty="0"/>
          </a:p>
        </p:txBody>
      </p:sp>
      <p:pic>
        <p:nvPicPr>
          <p:cNvPr id="4" name="Picture 2" descr="Кауфман М. Ю. и др. Учебное пособие. Смешные истории в стихах / Funny stories in poems. QR-код для аудио. Английский язык">
            <a:extLst>
              <a:ext uri="{FF2B5EF4-FFF2-40B4-BE49-F238E27FC236}">
                <a16:creationId xmlns:a16="http://schemas.microsoft.com/office/drawing/2014/main" xmlns="" id="{A6482277-5A9F-43D6-9BC9-32AFC86462B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46004" y="1200151"/>
            <a:ext cx="2460992" cy="3394472"/>
          </a:xfrm>
          <a:prstGeom prst="rect">
            <a:avLst/>
          </a:prstGeom>
          <a:solidFill>
            <a:srgbClr val="FFFFFF"/>
          </a:solidFill>
        </p:spPr>
      </p:pic>
      <p:sp>
        <p:nvSpPr>
          <p:cNvPr id="73" name="Content Placeholder 3">
            <a:extLst>
              <a:ext uri="{FF2B5EF4-FFF2-40B4-BE49-F238E27FC236}">
                <a16:creationId xmlns:a16="http://schemas.microsoft.com/office/drawing/2014/main" xmlns="" id="{56828706-3764-4753-9753-7498E815C3D2}"/>
              </a:ext>
            </a:extLst>
          </p:cNvPr>
          <p:cNvSpPr>
            <a:spLocks noGrp="1"/>
          </p:cNvSpPr>
          <p:nvPr>
            <p:ph sz="half" idx="2"/>
          </p:nvPr>
        </p:nvSpPr>
        <p:spPr>
          <a:xfrm>
            <a:off x="4648200" y="1200151"/>
            <a:ext cx="4038600" cy="3394472"/>
          </a:xfrm>
        </p:spPr>
        <p:txBody>
          <a:bodyPr>
            <a:normAutofit fontScale="92500" lnSpcReduction="10000"/>
          </a:bodyPr>
          <a:lstStyle/>
          <a:p>
            <a:r>
              <a:rPr lang="ru-RU" dirty="0"/>
              <a:t>Рассказы в стихах</a:t>
            </a:r>
          </a:p>
          <a:p>
            <a:r>
              <a:rPr lang="ru-RU" dirty="0" err="1"/>
              <a:t>Аудиоприложение</a:t>
            </a:r>
            <a:r>
              <a:rPr lang="ru-RU" dirty="0"/>
              <a:t> с записью всех стихов</a:t>
            </a:r>
          </a:p>
          <a:p>
            <a:r>
              <a:rPr lang="ru-RU" dirty="0"/>
              <a:t>Упражнения на понимание, лексику и грамматику</a:t>
            </a:r>
          </a:p>
          <a:p>
            <a:r>
              <a:rPr lang="ru-RU" dirty="0"/>
              <a:t>Опора для проблемного обучения</a:t>
            </a:r>
          </a:p>
        </p:txBody>
      </p:sp>
    </p:spTree>
    <p:extLst>
      <p:ext uri="{BB962C8B-B14F-4D97-AF65-F5344CB8AC3E}">
        <p14:creationId xmlns:p14="http://schemas.microsoft.com/office/powerpoint/2010/main" val="422467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5556EBB0-2239-41AB-8521-4D1C28ECCB68}"/>
              </a:ext>
            </a:extLst>
          </p:cNvPr>
          <p:cNvPicPr>
            <a:picLocks noGrp="1" noChangeAspect="1"/>
          </p:cNvPicPr>
          <p:nvPr>
            <p:ph sz="half" idx="1"/>
          </p:nvPr>
        </p:nvPicPr>
        <p:blipFill>
          <a:blip r:embed="rId2"/>
          <a:stretch>
            <a:fillRect/>
          </a:stretch>
        </p:blipFill>
        <p:spPr>
          <a:xfrm>
            <a:off x="754456" y="555526"/>
            <a:ext cx="3124302" cy="4248472"/>
          </a:xfrm>
        </p:spPr>
      </p:pic>
      <p:pic>
        <p:nvPicPr>
          <p:cNvPr id="8" name="Объект 7">
            <a:extLst>
              <a:ext uri="{FF2B5EF4-FFF2-40B4-BE49-F238E27FC236}">
                <a16:creationId xmlns:a16="http://schemas.microsoft.com/office/drawing/2014/main" xmlns="" id="{F9C06487-B25E-4D62-A49F-14378F4DE41E}"/>
              </a:ext>
            </a:extLst>
          </p:cNvPr>
          <p:cNvPicPr>
            <a:picLocks noGrp="1" noChangeAspect="1"/>
          </p:cNvPicPr>
          <p:nvPr>
            <p:ph sz="half" idx="2"/>
          </p:nvPr>
        </p:nvPicPr>
        <p:blipFill>
          <a:blip r:embed="rId3"/>
          <a:stretch>
            <a:fillRect/>
          </a:stretch>
        </p:blipFill>
        <p:spPr>
          <a:xfrm>
            <a:off x="4932040" y="483518"/>
            <a:ext cx="3168352" cy="4308372"/>
          </a:xfrm>
        </p:spPr>
      </p:pic>
    </p:spTree>
    <p:extLst>
      <p:ext uri="{BB962C8B-B14F-4D97-AF65-F5344CB8AC3E}">
        <p14:creationId xmlns:p14="http://schemas.microsoft.com/office/powerpoint/2010/main" val="2745953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E31B7BD-0112-4581-9D32-F00A29713F33}"/>
              </a:ext>
            </a:extLst>
          </p:cNvPr>
          <p:cNvSpPr>
            <a:spLocks noGrp="1"/>
          </p:cNvSpPr>
          <p:nvPr>
            <p:ph type="title"/>
          </p:nvPr>
        </p:nvSpPr>
        <p:spPr>
          <a:xfrm>
            <a:off x="457200" y="274340"/>
            <a:ext cx="8229600" cy="857250"/>
          </a:xfrm>
        </p:spPr>
        <p:txBody>
          <a:bodyPr/>
          <a:lstStyle/>
          <a:p>
            <a:r>
              <a:rPr lang="ru-RU" dirty="0"/>
              <a:t>Скороговорки</a:t>
            </a:r>
          </a:p>
        </p:txBody>
      </p:sp>
      <p:sp>
        <p:nvSpPr>
          <p:cNvPr id="3" name="Объект 2">
            <a:extLst>
              <a:ext uri="{FF2B5EF4-FFF2-40B4-BE49-F238E27FC236}">
                <a16:creationId xmlns:a16="http://schemas.microsoft.com/office/drawing/2014/main" xmlns="" id="{9CDE9770-34A3-4406-9ED5-97672C2A9AFA}"/>
              </a:ext>
            </a:extLst>
          </p:cNvPr>
          <p:cNvSpPr>
            <a:spLocks noGrp="1"/>
          </p:cNvSpPr>
          <p:nvPr>
            <p:ph idx="1"/>
          </p:nvPr>
        </p:nvSpPr>
        <p:spPr/>
        <p:txBody>
          <a:bodyPr>
            <a:normAutofit fontScale="40000" lnSpcReduction="20000"/>
          </a:bodyPr>
          <a:lstStyle/>
          <a:p>
            <a:pPr algn="l">
              <a:buFont typeface="Arial" panose="020B0604020202020204" pitchFamily="34" charset="0"/>
              <a:buChar char="•"/>
            </a:pPr>
            <a:r>
              <a:rPr lang="en-US" b="0" i="0" dirty="0">
                <a:solidFill>
                  <a:srgbClr val="000000"/>
                </a:solidFill>
                <a:effectLst/>
                <a:latin typeface="Nunito" panose="020B0604020202020204" pitchFamily="2" charset="-52"/>
              </a:rPr>
              <a:t>Eleven benevolent elephants.</a:t>
            </a:r>
          </a:p>
          <a:p>
            <a:pPr algn="l">
              <a:buFont typeface="Arial" panose="020B0604020202020204" pitchFamily="34" charset="0"/>
              <a:buChar char="•"/>
            </a:pPr>
            <a:r>
              <a:rPr lang="en-US" b="0" i="0" dirty="0">
                <a:solidFill>
                  <a:srgbClr val="000000"/>
                </a:solidFill>
                <a:effectLst/>
                <a:latin typeface="Nunito" panose="020B0604020202020204" pitchFamily="2" charset="-52"/>
              </a:rPr>
              <a:t>She sees cheese.</a:t>
            </a:r>
          </a:p>
          <a:p>
            <a:pPr algn="l">
              <a:buFont typeface="Arial" panose="020B0604020202020204" pitchFamily="34" charset="0"/>
              <a:buChar char="•"/>
            </a:pPr>
            <a:r>
              <a:rPr lang="en-US" b="0" i="0" dirty="0">
                <a:solidFill>
                  <a:srgbClr val="000000"/>
                </a:solidFill>
                <a:effectLst/>
                <a:latin typeface="Nunito" panose="020B0604020202020204" pitchFamily="2" charset="-52"/>
              </a:rPr>
              <a:t>Six sticky skeletons.</a:t>
            </a:r>
          </a:p>
          <a:p>
            <a:pPr algn="l">
              <a:buFont typeface="Arial" panose="020B0604020202020204" pitchFamily="34" charset="0"/>
              <a:buChar char="•"/>
            </a:pPr>
            <a:r>
              <a:rPr lang="en-US" b="0" i="0" dirty="0">
                <a:solidFill>
                  <a:srgbClr val="000000"/>
                </a:solidFill>
                <a:effectLst/>
                <a:latin typeface="Nunito" panose="020B0604020202020204" pitchFamily="2" charset="-52"/>
              </a:rPr>
              <a:t>Truly rural.</a:t>
            </a:r>
          </a:p>
          <a:p>
            <a:pPr algn="l">
              <a:buFont typeface="Arial" panose="020B0604020202020204" pitchFamily="34" charset="0"/>
              <a:buChar char="•"/>
            </a:pPr>
            <a:r>
              <a:rPr lang="en-US" b="0" i="0" dirty="0">
                <a:solidFill>
                  <a:srgbClr val="000000"/>
                </a:solidFill>
                <a:effectLst/>
                <a:latin typeface="Nunito" panose="020B0604020202020204" pitchFamily="2" charset="-52"/>
              </a:rPr>
              <a:t>Pad kid poured curd pulled cod.</a:t>
            </a:r>
          </a:p>
          <a:p>
            <a:pPr algn="l">
              <a:buFont typeface="Arial" panose="020B0604020202020204" pitchFamily="34" charset="0"/>
              <a:buChar char="•"/>
            </a:pPr>
            <a:r>
              <a:rPr lang="en-US" b="0" i="0" dirty="0">
                <a:solidFill>
                  <a:srgbClr val="000000"/>
                </a:solidFill>
                <a:effectLst/>
                <a:latin typeface="Nunito" panose="020B0604020202020204" pitchFamily="2" charset="-52"/>
              </a:rPr>
              <a:t>Which witch is which?</a:t>
            </a:r>
          </a:p>
          <a:p>
            <a:pPr algn="l">
              <a:buFont typeface="Arial" panose="020B0604020202020204" pitchFamily="34" charset="0"/>
              <a:buChar char="•"/>
            </a:pPr>
            <a:r>
              <a:rPr lang="en-US" b="0" i="0" dirty="0">
                <a:solidFill>
                  <a:srgbClr val="000000"/>
                </a:solidFill>
                <a:effectLst/>
                <a:latin typeface="Nunito" panose="020B0604020202020204" pitchFamily="2" charset="-52"/>
              </a:rPr>
              <a:t>Willy’s real rear wheel.</a:t>
            </a:r>
          </a:p>
          <a:p>
            <a:pPr algn="l">
              <a:buFont typeface="Arial" panose="020B0604020202020204" pitchFamily="34" charset="0"/>
              <a:buChar char="•"/>
            </a:pPr>
            <a:r>
              <a:rPr lang="en-US" b="0" i="0" dirty="0">
                <a:solidFill>
                  <a:srgbClr val="000000"/>
                </a:solidFill>
                <a:effectLst/>
                <a:latin typeface="Nunito" panose="020B0604020202020204" pitchFamily="2" charset="-52"/>
              </a:rPr>
              <a:t>Six sleek swans swam swiftly southwards.</a:t>
            </a:r>
          </a:p>
          <a:p>
            <a:pPr algn="l">
              <a:buFont typeface="Arial" panose="020B0604020202020204" pitchFamily="34" charset="0"/>
              <a:buChar char="•"/>
            </a:pPr>
            <a:r>
              <a:rPr lang="en-US" b="0" i="0" dirty="0">
                <a:solidFill>
                  <a:srgbClr val="000000"/>
                </a:solidFill>
                <a:effectLst/>
                <a:latin typeface="Nunito" panose="020B0604020202020204" pitchFamily="2" charset="-52"/>
              </a:rPr>
              <a:t>Scissors sizzle, thistles sizzle.</a:t>
            </a:r>
          </a:p>
          <a:p>
            <a:pPr algn="l">
              <a:buFont typeface="Arial" panose="020B0604020202020204" pitchFamily="34" charset="0"/>
              <a:buChar char="•"/>
            </a:pPr>
            <a:r>
              <a:rPr lang="en-US" b="0" i="0" dirty="0">
                <a:solidFill>
                  <a:srgbClr val="000000"/>
                </a:solidFill>
                <a:effectLst/>
                <a:latin typeface="Nunito" panose="020B0604020202020204" pitchFamily="2" charset="-52"/>
              </a:rPr>
              <a:t>A happy hippo hopped and hiccupped.</a:t>
            </a:r>
          </a:p>
          <a:p>
            <a:pPr algn="l">
              <a:buFont typeface="Arial" panose="020B0604020202020204" pitchFamily="34" charset="0"/>
              <a:buChar char="•"/>
            </a:pPr>
            <a:r>
              <a:rPr lang="en-US" b="0" i="0" dirty="0">
                <a:solidFill>
                  <a:srgbClr val="000000"/>
                </a:solidFill>
                <a:effectLst/>
                <a:latin typeface="Nunito" panose="020B0604020202020204" pitchFamily="2" charset="-52"/>
              </a:rPr>
              <a:t>Cooks cook cupcakes quickly.</a:t>
            </a:r>
          </a:p>
          <a:p>
            <a:pPr algn="l">
              <a:buFont typeface="Arial" panose="020B0604020202020204" pitchFamily="34" charset="0"/>
              <a:buChar char="•"/>
            </a:pPr>
            <a:r>
              <a:rPr lang="en-US" b="0" i="0" dirty="0">
                <a:solidFill>
                  <a:srgbClr val="000000"/>
                </a:solidFill>
                <a:effectLst/>
                <a:latin typeface="Nunito" panose="020B0604020202020204" pitchFamily="2" charset="-52"/>
              </a:rPr>
              <a:t>Really leery, rarely Larry.</a:t>
            </a:r>
          </a:p>
          <a:p>
            <a:pPr algn="l">
              <a:buFont typeface="Arial" panose="020B0604020202020204" pitchFamily="34" charset="0"/>
              <a:buChar char="•"/>
            </a:pPr>
            <a:r>
              <a:rPr lang="en-US" b="0" i="0" dirty="0">
                <a:solidFill>
                  <a:srgbClr val="000000"/>
                </a:solidFill>
                <a:effectLst/>
                <a:latin typeface="Nunito" panose="020B0604020202020204" pitchFamily="2" charset="-52"/>
              </a:rPr>
              <a:t>Twelve twins twirled twelve twigs.</a:t>
            </a:r>
          </a:p>
          <a:p>
            <a:pPr algn="l">
              <a:buFont typeface="Arial" panose="020B0604020202020204" pitchFamily="34" charset="0"/>
              <a:buChar char="•"/>
            </a:pPr>
            <a:r>
              <a:rPr lang="en-US" b="0" i="0" dirty="0">
                <a:solidFill>
                  <a:srgbClr val="000000"/>
                </a:solidFill>
                <a:effectLst/>
                <a:latin typeface="Nunito" panose="020B0604020202020204" pitchFamily="2" charset="-52"/>
              </a:rPr>
              <a:t>A snake sneaks to seek a snack.</a:t>
            </a:r>
          </a:p>
          <a:p>
            <a:pPr algn="l">
              <a:buFont typeface="Arial" panose="020B0604020202020204" pitchFamily="34" charset="0"/>
              <a:buChar char="•"/>
            </a:pPr>
            <a:r>
              <a:rPr lang="en-US" b="0" i="0" dirty="0">
                <a:solidFill>
                  <a:srgbClr val="000000"/>
                </a:solidFill>
                <a:effectLst/>
                <a:latin typeface="Nunito" panose="020B0604020202020204" pitchFamily="2" charset="-52"/>
              </a:rPr>
              <a:t>Six Czech cricket critics.</a:t>
            </a:r>
          </a:p>
          <a:p>
            <a:endParaRPr lang="ru-RU" dirty="0"/>
          </a:p>
        </p:txBody>
      </p:sp>
    </p:spTree>
    <p:extLst>
      <p:ext uri="{BB962C8B-B14F-4D97-AF65-F5344CB8AC3E}">
        <p14:creationId xmlns:p14="http://schemas.microsoft.com/office/powerpoint/2010/main" val="362862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E34C36-7104-45B9-BFFF-6AE8DBF1FA63}"/>
              </a:ext>
            </a:extLst>
          </p:cNvPr>
          <p:cNvSpPr>
            <a:spLocks noGrp="1"/>
          </p:cNvSpPr>
          <p:nvPr>
            <p:ph type="title"/>
          </p:nvPr>
        </p:nvSpPr>
        <p:spPr>
          <a:xfrm>
            <a:off x="457200" y="274340"/>
            <a:ext cx="8229600" cy="857250"/>
          </a:xfrm>
        </p:spPr>
        <p:txBody>
          <a:bodyPr/>
          <a:lstStyle/>
          <a:p>
            <a:r>
              <a:rPr lang="ru-RU" dirty="0"/>
              <a:t>Виды мотивации</a:t>
            </a:r>
          </a:p>
        </p:txBody>
      </p:sp>
      <p:sp>
        <p:nvSpPr>
          <p:cNvPr id="3" name="Объект 2">
            <a:extLst>
              <a:ext uri="{FF2B5EF4-FFF2-40B4-BE49-F238E27FC236}">
                <a16:creationId xmlns:a16="http://schemas.microsoft.com/office/drawing/2014/main" xmlns="" id="{5AB98EB0-069D-40B3-B2F9-AF1517FECF43}"/>
              </a:ext>
            </a:extLst>
          </p:cNvPr>
          <p:cNvSpPr>
            <a:spLocks noGrp="1"/>
          </p:cNvSpPr>
          <p:nvPr>
            <p:ph idx="1"/>
          </p:nvPr>
        </p:nvSpPr>
        <p:spPr/>
        <p:txBody>
          <a:bodyPr/>
          <a:lstStyle/>
          <a:p>
            <a:r>
              <a:rPr lang="ru-RU" b="1" dirty="0"/>
              <a:t>Инструментальная мотивация </a:t>
            </a:r>
            <a:r>
              <a:rPr lang="ru-RU" dirty="0"/>
              <a:t>– интересна сама форма работы</a:t>
            </a:r>
          </a:p>
          <a:p>
            <a:r>
              <a:rPr lang="ru-RU" dirty="0"/>
              <a:t>Например, </a:t>
            </a:r>
            <a:r>
              <a:rPr lang="en-US" dirty="0" err="1"/>
              <a:t>mentimeter</a:t>
            </a:r>
            <a:r>
              <a:rPr lang="en-US" dirty="0"/>
              <a:t> </a:t>
            </a:r>
            <a:r>
              <a:rPr lang="ru-RU" dirty="0"/>
              <a:t>для опросов, </a:t>
            </a:r>
            <a:r>
              <a:rPr lang="en-US" dirty="0" err="1"/>
              <a:t>cahoot</a:t>
            </a:r>
            <a:r>
              <a:rPr lang="en-US" dirty="0"/>
              <a:t> </a:t>
            </a:r>
            <a:r>
              <a:rPr lang="ru-RU" dirty="0"/>
              <a:t>для соревнований, </a:t>
            </a:r>
            <a:r>
              <a:rPr lang="en-US" dirty="0" err="1"/>
              <a:t>quizlet</a:t>
            </a:r>
            <a:r>
              <a:rPr lang="en-US" dirty="0"/>
              <a:t> </a:t>
            </a:r>
            <a:r>
              <a:rPr lang="ru-RU" dirty="0"/>
              <a:t>для работы с лексикой, проектная работа, игровые приемы</a:t>
            </a:r>
          </a:p>
        </p:txBody>
      </p:sp>
    </p:spTree>
    <p:extLst>
      <p:ext uri="{BB962C8B-B14F-4D97-AF65-F5344CB8AC3E}">
        <p14:creationId xmlns:p14="http://schemas.microsoft.com/office/powerpoint/2010/main" val="1282780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xmlns="" id="{E6D44340-87E8-4F4A-907A-079A8138A260}"/>
              </a:ext>
            </a:extLst>
          </p:cNvPr>
          <p:cNvSpPr>
            <a:spLocks noGrp="1"/>
          </p:cNvSpPr>
          <p:nvPr>
            <p:ph sz="half" idx="2"/>
          </p:nvPr>
        </p:nvSpPr>
        <p:spPr/>
        <p:txBody>
          <a:bodyPr>
            <a:normAutofit fontScale="92500" lnSpcReduction="10000"/>
          </a:bodyPr>
          <a:lstStyle/>
          <a:p>
            <a:r>
              <a:rPr lang="ru-RU" dirty="0"/>
              <a:t>Грамматика в игре</a:t>
            </a:r>
          </a:p>
          <a:p>
            <a:r>
              <a:rPr lang="ru-RU" dirty="0"/>
              <a:t>6 комплектов разрезных иллюстрированных карточек</a:t>
            </a:r>
          </a:p>
          <a:p>
            <a:r>
              <a:rPr lang="ru-RU" dirty="0"/>
              <a:t>возможно использовать на уроках и дома с первого года обучения английскому языку</a:t>
            </a:r>
          </a:p>
        </p:txBody>
      </p:sp>
      <p:pic>
        <p:nvPicPr>
          <p:cNvPr id="1026" name="Picture 2" descr="Клементьева Т. Б. Учебное пособие. Предлоги. Карточки-перевертыши. Английский язык">
            <a:extLst>
              <a:ext uri="{FF2B5EF4-FFF2-40B4-BE49-F238E27FC236}">
                <a16:creationId xmlns:a16="http://schemas.microsoft.com/office/drawing/2014/main" xmlns="" id="{571FC526-81B1-46E2-A4C7-E1E673C474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2368" y="483518"/>
            <a:ext cx="3142167"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55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384694-41D2-4DE9-B3BA-F2E1C9EDEE12}"/>
              </a:ext>
            </a:extLst>
          </p:cNvPr>
          <p:cNvSpPr>
            <a:spLocks noGrp="1"/>
          </p:cNvSpPr>
          <p:nvPr>
            <p:ph type="title"/>
          </p:nvPr>
        </p:nvSpPr>
        <p:spPr/>
        <p:txBody>
          <a:bodyPr>
            <a:normAutofit/>
          </a:bodyPr>
          <a:lstStyle/>
          <a:p>
            <a:r>
              <a:rPr lang="ru-RU" sz="4000" dirty="0"/>
              <a:t>Виды мотивации</a:t>
            </a:r>
          </a:p>
        </p:txBody>
      </p:sp>
      <p:sp>
        <p:nvSpPr>
          <p:cNvPr id="3" name="Объект 2">
            <a:extLst>
              <a:ext uri="{FF2B5EF4-FFF2-40B4-BE49-F238E27FC236}">
                <a16:creationId xmlns:a16="http://schemas.microsoft.com/office/drawing/2014/main" xmlns="" id="{4967C519-F63C-4B1B-8116-0C12A29488B1}"/>
              </a:ext>
            </a:extLst>
          </p:cNvPr>
          <p:cNvSpPr>
            <a:spLocks noGrp="1"/>
          </p:cNvSpPr>
          <p:nvPr>
            <p:ph idx="1"/>
          </p:nvPr>
        </p:nvSpPr>
        <p:spPr>
          <a:xfrm>
            <a:off x="457200" y="1063230"/>
            <a:ext cx="8229600" cy="3740768"/>
          </a:xfrm>
        </p:spPr>
        <p:txBody>
          <a:bodyPr>
            <a:normAutofit fontScale="47500" lnSpcReduction="20000"/>
          </a:bodyPr>
          <a:lstStyle/>
          <a:p>
            <a:r>
              <a:rPr lang="ru-RU" sz="4400" b="1" dirty="0"/>
              <a:t>Целевая</a:t>
            </a:r>
            <a:r>
              <a:rPr lang="ru-RU" sz="4400" dirty="0"/>
              <a:t> – осознает цель действий (и всего обучения, и конкретных заданий)</a:t>
            </a:r>
          </a:p>
          <a:p>
            <a:r>
              <a:rPr lang="ru-RU" sz="4400" dirty="0"/>
              <a:t>Что помогает формировать: </a:t>
            </a:r>
          </a:p>
          <a:p>
            <a:pPr marL="514350" indent="-514350">
              <a:buFont typeface="+mj-lt"/>
              <a:buAutoNum type="arabicPeriod"/>
            </a:pPr>
            <a:r>
              <a:rPr lang="ru-RU" sz="4400" dirty="0"/>
              <a:t>Формулировки заданий (не просто «впиши пропущенные буквы», а «расшифруй письмо»)</a:t>
            </a:r>
          </a:p>
          <a:p>
            <a:pPr marL="514350" indent="-514350">
              <a:buFont typeface="+mj-lt"/>
              <a:buAutoNum type="arabicPeriod"/>
            </a:pPr>
            <a:r>
              <a:rPr lang="ru-RU" sz="4400" dirty="0"/>
              <a:t>Ситуации общения на уроках (например, «помоги пассажиру успеть на поезд. Послушай объявление об отправлениях и покажи на схеме как дойти»</a:t>
            </a:r>
          </a:p>
          <a:p>
            <a:pPr marL="514350" indent="-514350">
              <a:buFont typeface="+mj-lt"/>
              <a:buAutoNum type="arabicPeriod"/>
            </a:pPr>
            <a:r>
              <a:rPr lang="ru-RU" sz="4400" dirty="0"/>
              <a:t>Очевидный коммуникативный выход урока (образец задания, которое надо научиться выполнять в конце урока)</a:t>
            </a:r>
          </a:p>
          <a:p>
            <a:pPr marL="514350" indent="-514350">
              <a:buFont typeface="+mj-lt"/>
              <a:buAutoNum type="arabicPeriod"/>
            </a:pPr>
            <a:r>
              <a:rPr lang="en-US" sz="4400" dirty="0"/>
              <a:t>Can-do statements </a:t>
            </a:r>
            <a:r>
              <a:rPr lang="ru-RU" sz="4400" dirty="0"/>
              <a:t>в конце урока, юнита</a:t>
            </a:r>
          </a:p>
          <a:p>
            <a:endParaRPr lang="ru-RU" dirty="0"/>
          </a:p>
        </p:txBody>
      </p:sp>
    </p:spTree>
    <p:extLst>
      <p:ext uri="{BB962C8B-B14F-4D97-AF65-F5344CB8AC3E}">
        <p14:creationId xmlns:p14="http://schemas.microsoft.com/office/powerpoint/2010/main" val="189499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3AF09595-29CD-442F-BEDC-ECE56318F830}"/>
              </a:ext>
            </a:extLst>
          </p:cNvPr>
          <p:cNvPicPr>
            <a:picLocks noGrp="1" noChangeAspect="1"/>
          </p:cNvPicPr>
          <p:nvPr>
            <p:ph idx="1"/>
          </p:nvPr>
        </p:nvPicPr>
        <p:blipFill>
          <a:blip r:embed="rId2"/>
          <a:stretch>
            <a:fillRect/>
          </a:stretch>
        </p:blipFill>
        <p:spPr>
          <a:xfrm>
            <a:off x="2123728" y="531812"/>
            <a:ext cx="5114320" cy="4272186"/>
          </a:xfrm>
        </p:spPr>
      </p:pic>
    </p:spTree>
    <p:extLst>
      <p:ext uri="{BB962C8B-B14F-4D97-AF65-F5344CB8AC3E}">
        <p14:creationId xmlns:p14="http://schemas.microsoft.com/office/powerpoint/2010/main" val="210076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E6A8D558-6C10-4000-8E48-4005FDA9C5AE}"/>
              </a:ext>
            </a:extLst>
          </p:cNvPr>
          <p:cNvPicPr>
            <a:picLocks noGrp="1" noChangeAspect="1"/>
          </p:cNvPicPr>
          <p:nvPr>
            <p:ph idx="1"/>
          </p:nvPr>
        </p:nvPicPr>
        <p:blipFill>
          <a:blip r:embed="rId2"/>
          <a:stretch>
            <a:fillRect/>
          </a:stretch>
        </p:blipFill>
        <p:spPr>
          <a:xfrm>
            <a:off x="8136" y="649254"/>
            <a:ext cx="5471926" cy="4010727"/>
          </a:xfrm>
        </p:spPr>
      </p:pic>
      <p:pic>
        <p:nvPicPr>
          <p:cNvPr id="7" name="Рисунок 6">
            <a:extLst>
              <a:ext uri="{FF2B5EF4-FFF2-40B4-BE49-F238E27FC236}">
                <a16:creationId xmlns:a16="http://schemas.microsoft.com/office/drawing/2014/main" xmlns="" id="{FD7018F7-C2D9-4E38-9634-26CD0C7A7F90}"/>
              </a:ext>
            </a:extLst>
          </p:cNvPr>
          <p:cNvPicPr>
            <a:picLocks noChangeAspect="1"/>
          </p:cNvPicPr>
          <p:nvPr/>
        </p:nvPicPr>
        <p:blipFill>
          <a:blip r:embed="rId3"/>
          <a:stretch>
            <a:fillRect/>
          </a:stretch>
        </p:blipFill>
        <p:spPr>
          <a:xfrm>
            <a:off x="5929126" y="1027907"/>
            <a:ext cx="2637176" cy="3420380"/>
          </a:xfrm>
          <a:prstGeom prst="rect">
            <a:avLst/>
          </a:prstGeom>
        </p:spPr>
      </p:pic>
    </p:spTree>
    <p:extLst>
      <p:ext uri="{BB962C8B-B14F-4D97-AF65-F5344CB8AC3E}">
        <p14:creationId xmlns:p14="http://schemas.microsoft.com/office/powerpoint/2010/main" val="3916051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Левченко Ю. А. и др. Учебное пособие. Английский через сказку. Сценарии и упражнения для начальной школы. Книга 1. Английский язык">
            <a:extLst>
              <a:ext uri="{FF2B5EF4-FFF2-40B4-BE49-F238E27FC236}">
                <a16:creationId xmlns:a16="http://schemas.microsoft.com/office/drawing/2014/main" xmlns="" id="{0022D3B4-4466-445E-BE03-29B045CFC2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42147" y="1200151"/>
            <a:ext cx="2468706" cy="3394472"/>
          </a:xfrm>
          <a:prstGeom prst="rect">
            <a:avLst/>
          </a:prstGeom>
          <a:solidFill>
            <a:srgbClr val="FFFFFF"/>
          </a:solidFill>
          <a:extLst/>
        </p:spPr>
      </p:pic>
      <p:pic>
        <p:nvPicPr>
          <p:cNvPr id="1028" name="Picture 4" descr="Левченко Ю. А. и др. Учебное пособие. Английский через сказку. Сценарии и упражнения для начальной школы. Книга 2. Английский язык">
            <a:extLst>
              <a:ext uri="{FF2B5EF4-FFF2-40B4-BE49-F238E27FC236}">
                <a16:creationId xmlns:a16="http://schemas.microsoft.com/office/drawing/2014/main" xmlns="" id="{4E799CB6-1677-4BC1-AAB9-999B7FCD5D5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433001" y="1124982"/>
            <a:ext cx="2523375" cy="346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71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689E1F7A-8EB6-419C-99C6-5674E426D2B7}"/>
              </a:ext>
            </a:extLst>
          </p:cNvPr>
          <p:cNvPicPr>
            <a:picLocks noGrp="1" noChangeAspect="1"/>
          </p:cNvPicPr>
          <p:nvPr>
            <p:ph sz="half" idx="1"/>
          </p:nvPr>
        </p:nvPicPr>
        <p:blipFill>
          <a:blip r:embed="rId2"/>
          <a:stretch>
            <a:fillRect/>
          </a:stretch>
        </p:blipFill>
        <p:spPr>
          <a:xfrm>
            <a:off x="773730" y="555526"/>
            <a:ext cx="2936794" cy="4038699"/>
          </a:xfrm>
        </p:spPr>
      </p:pic>
      <p:pic>
        <p:nvPicPr>
          <p:cNvPr id="8" name="Объект 7">
            <a:extLst>
              <a:ext uri="{FF2B5EF4-FFF2-40B4-BE49-F238E27FC236}">
                <a16:creationId xmlns:a16="http://schemas.microsoft.com/office/drawing/2014/main" xmlns="" id="{FD1189A8-7066-4087-9C26-04D03A687BE3}"/>
              </a:ext>
            </a:extLst>
          </p:cNvPr>
          <p:cNvPicPr>
            <a:picLocks noGrp="1" noChangeAspect="1"/>
          </p:cNvPicPr>
          <p:nvPr>
            <p:ph sz="half" idx="2"/>
          </p:nvPr>
        </p:nvPicPr>
        <p:blipFill>
          <a:blip r:embed="rId3"/>
          <a:stretch>
            <a:fillRect/>
          </a:stretch>
        </p:blipFill>
        <p:spPr>
          <a:xfrm>
            <a:off x="4978697" y="555525"/>
            <a:ext cx="3121695" cy="4244927"/>
          </a:xfrm>
        </p:spPr>
      </p:pic>
    </p:spTree>
    <p:extLst>
      <p:ext uri="{BB962C8B-B14F-4D97-AF65-F5344CB8AC3E}">
        <p14:creationId xmlns:p14="http://schemas.microsoft.com/office/powerpoint/2010/main" val="2852603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xmlns="" id="{98D2CB55-E77A-4F2F-9668-16A4C47625FF}"/>
              </a:ext>
            </a:extLst>
          </p:cNvPr>
          <p:cNvPicPr>
            <a:picLocks noGrp="1" noChangeAspect="1"/>
          </p:cNvPicPr>
          <p:nvPr>
            <p:ph sz="half" idx="1"/>
          </p:nvPr>
        </p:nvPicPr>
        <p:blipFill>
          <a:blip r:embed="rId2"/>
          <a:stretch>
            <a:fillRect/>
          </a:stretch>
        </p:blipFill>
        <p:spPr>
          <a:xfrm>
            <a:off x="709226" y="483518"/>
            <a:ext cx="3071347" cy="4176464"/>
          </a:xfrm>
        </p:spPr>
      </p:pic>
      <p:pic>
        <p:nvPicPr>
          <p:cNvPr id="8" name="Объект 7">
            <a:extLst>
              <a:ext uri="{FF2B5EF4-FFF2-40B4-BE49-F238E27FC236}">
                <a16:creationId xmlns:a16="http://schemas.microsoft.com/office/drawing/2014/main" xmlns="" id="{9C336A2E-7F6C-4A4D-94EB-2B20F0F22E3A}"/>
              </a:ext>
            </a:extLst>
          </p:cNvPr>
          <p:cNvPicPr>
            <a:picLocks noGrp="1" noChangeAspect="1"/>
          </p:cNvPicPr>
          <p:nvPr>
            <p:ph sz="half" idx="2"/>
          </p:nvPr>
        </p:nvPicPr>
        <p:blipFill>
          <a:blip r:embed="rId3"/>
          <a:stretch>
            <a:fillRect/>
          </a:stretch>
        </p:blipFill>
        <p:spPr>
          <a:xfrm>
            <a:off x="4932040" y="537284"/>
            <a:ext cx="3071348" cy="4176464"/>
          </a:xfrm>
        </p:spPr>
      </p:pic>
    </p:spTree>
    <p:extLst>
      <p:ext uri="{BB962C8B-B14F-4D97-AF65-F5344CB8AC3E}">
        <p14:creationId xmlns:p14="http://schemas.microsoft.com/office/powerpoint/2010/main" val="2967556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a:extLst>
              <a:ext uri="{FF2B5EF4-FFF2-40B4-BE49-F238E27FC236}">
                <a16:creationId xmlns:a16="http://schemas.microsoft.com/office/drawing/2014/main" xmlns="" id="{C7361754-C0BB-4A39-98D0-20F13A464B22}"/>
              </a:ext>
            </a:extLst>
          </p:cNvPr>
          <p:cNvPicPr>
            <a:picLocks noGrp="1" noChangeAspect="1"/>
          </p:cNvPicPr>
          <p:nvPr>
            <p:ph sz="half" idx="1"/>
          </p:nvPr>
        </p:nvPicPr>
        <p:blipFill>
          <a:blip r:embed="rId2"/>
          <a:stretch>
            <a:fillRect/>
          </a:stretch>
        </p:blipFill>
        <p:spPr>
          <a:xfrm>
            <a:off x="717148" y="1680863"/>
            <a:ext cx="3518704" cy="2432649"/>
          </a:xfrm>
        </p:spPr>
      </p:pic>
      <p:sp>
        <p:nvSpPr>
          <p:cNvPr id="10" name="Объект 9">
            <a:extLst>
              <a:ext uri="{FF2B5EF4-FFF2-40B4-BE49-F238E27FC236}">
                <a16:creationId xmlns:a16="http://schemas.microsoft.com/office/drawing/2014/main" xmlns="" id="{3D52CD36-52BE-4399-A471-722D441BE1CA}"/>
              </a:ext>
            </a:extLst>
          </p:cNvPr>
          <p:cNvSpPr>
            <a:spLocks noGrp="1"/>
          </p:cNvSpPr>
          <p:nvPr>
            <p:ph sz="half" idx="2"/>
          </p:nvPr>
        </p:nvSpPr>
        <p:spPr/>
        <p:txBody>
          <a:bodyPr/>
          <a:lstStyle/>
          <a:p>
            <a:r>
              <a:rPr lang="ru-RU" dirty="0"/>
              <a:t>Опоры для работы над лексикой, грамматикой</a:t>
            </a:r>
          </a:p>
          <a:p>
            <a:r>
              <a:rPr lang="ru-RU" dirty="0"/>
              <a:t>Опоры для пересказа</a:t>
            </a:r>
          </a:p>
          <a:p>
            <a:r>
              <a:rPr lang="ru-RU" dirty="0"/>
              <a:t>Можно использовать как книгу для чтения</a:t>
            </a:r>
          </a:p>
        </p:txBody>
      </p:sp>
    </p:spTree>
    <p:extLst>
      <p:ext uri="{BB962C8B-B14F-4D97-AF65-F5344CB8AC3E}">
        <p14:creationId xmlns:p14="http://schemas.microsoft.com/office/powerpoint/2010/main" val="4152154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160A9D-6994-4E73-95E4-3D6C1FBE85A7}"/>
              </a:ext>
            </a:extLst>
          </p:cNvPr>
          <p:cNvSpPr>
            <a:spLocks noGrp="1"/>
          </p:cNvSpPr>
          <p:nvPr>
            <p:ph type="title"/>
          </p:nvPr>
        </p:nvSpPr>
        <p:spPr>
          <a:xfrm>
            <a:off x="457200" y="274340"/>
            <a:ext cx="8229600" cy="857250"/>
          </a:xfrm>
        </p:spPr>
        <p:txBody>
          <a:bodyPr/>
          <a:lstStyle/>
          <a:p>
            <a:r>
              <a:rPr lang="ru-RU" dirty="0"/>
              <a:t>Виды мотивации</a:t>
            </a:r>
          </a:p>
        </p:txBody>
      </p:sp>
      <p:sp>
        <p:nvSpPr>
          <p:cNvPr id="3" name="Объект 2">
            <a:extLst>
              <a:ext uri="{FF2B5EF4-FFF2-40B4-BE49-F238E27FC236}">
                <a16:creationId xmlns:a16="http://schemas.microsoft.com/office/drawing/2014/main" xmlns="" id="{892AA572-230B-40E5-8801-2D24A4299529}"/>
              </a:ext>
            </a:extLst>
          </p:cNvPr>
          <p:cNvSpPr>
            <a:spLocks noGrp="1"/>
          </p:cNvSpPr>
          <p:nvPr>
            <p:ph idx="1"/>
          </p:nvPr>
        </p:nvSpPr>
        <p:spPr/>
        <p:txBody>
          <a:bodyPr>
            <a:normAutofit fontScale="70000" lnSpcReduction="20000"/>
          </a:bodyPr>
          <a:lstStyle/>
          <a:p>
            <a:r>
              <a:rPr lang="ru-RU" b="1" dirty="0"/>
              <a:t>Личностная значимость </a:t>
            </a:r>
            <a:r>
              <a:rPr lang="ru-RU" dirty="0"/>
              <a:t>– учитываются интересы учеников. </a:t>
            </a:r>
          </a:p>
          <a:p>
            <a:r>
              <a:rPr lang="ru-RU" dirty="0"/>
              <a:t>Этот вид мотивации совмещает перечисленные ранее виды, но создать его помогают опросы и обращение к личному опыту ученика.</a:t>
            </a:r>
          </a:p>
          <a:p>
            <a:r>
              <a:rPr lang="ru-RU" dirty="0"/>
              <a:t>Например, не просто «что вы знаете о…», а «бывали ли вы или ваши знакомые в такой ситуации? Можете ли вы в ней оказаться? Что бы вы сделали в такой ситуации? Что бы вы посоветовали? Насколько серьезна эта проблема с вашей точки зрения?» - возможность соотнести с личным опытом и системой ценностей</a:t>
            </a:r>
          </a:p>
        </p:txBody>
      </p:sp>
    </p:spTree>
    <p:extLst>
      <p:ext uri="{BB962C8B-B14F-4D97-AF65-F5344CB8AC3E}">
        <p14:creationId xmlns:p14="http://schemas.microsoft.com/office/powerpoint/2010/main" val="1248865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026cf40e6a_0_81"/>
          <p:cNvSpPr txBox="1">
            <a:spLocks noGrp="1"/>
          </p:cNvSpPr>
          <p:nvPr>
            <p:ph type="title"/>
          </p:nvPr>
        </p:nvSpPr>
        <p:spPr>
          <a:xfrm>
            <a:off x="628650" y="273844"/>
            <a:ext cx="7886700" cy="994275"/>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chemeClr val="dk1"/>
              </a:buClr>
              <a:buSzPts val="4400"/>
            </a:pPr>
            <a:r>
              <a:rPr lang="ru-RU"/>
              <a:t>О. В. Щепелев. Steplighter. </a:t>
            </a:r>
            <a:endParaRPr/>
          </a:p>
        </p:txBody>
      </p:sp>
      <p:pic>
        <p:nvPicPr>
          <p:cNvPr id="208" name="Google Shape;208;g1026cf40e6a_0_81"/>
          <p:cNvPicPr preferRelativeResize="0">
            <a:picLocks noGrp="1"/>
          </p:cNvPicPr>
          <p:nvPr>
            <p:ph type="body" idx="1"/>
          </p:nvPr>
        </p:nvPicPr>
        <p:blipFill rotWithShape="1">
          <a:blip r:embed="rId3">
            <a:alphaModFix/>
          </a:blip>
          <a:srcRect/>
          <a:stretch/>
        </p:blipFill>
        <p:spPr>
          <a:xfrm>
            <a:off x="1416359" y="1369219"/>
            <a:ext cx="2310750" cy="3263400"/>
          </a:xfrm>
          <a:prstGeom prst="rect">
            <a:avLst/>
          </a:prstGeom>
          <a:noFill/>
          <a:ln>
            <a:noFill/>
          </a:ln>
        </p:spPr>
      </p:pic>
      <p:sp>
        <p:nvSpPr>
          <p:cNvPr id="209" name="Google Shape;209;g1026cf40e6a_0_81"/>
          <p:cNvSpPr txBox="1">
            <a:spLocks noGrp="1"/>
          </p:cNvSpPr>
          <p:nvPr>
            <p:ph type="body" idx="2"/>
          </p:nvPr>
        </p:nvSpPr>
        <p:spPr>
          <a:xfrm>
            <a:off x="4629150" y="1369219"/>
            <a:ext cx="3886200" cy="3263400"/>
          </a:xfrm>
          <a:prstGeom prst="rect">
            <a:avLst/>
          </a:prstGeom>
          <a:noFill/>
          <a:ln>
            <a:noFill/>
          </a:ln>
        </p:spPr>
        <p:txBody>
          <a:bodyPr spcFirstLastPara="1" vert="horz" wrap="square" lIns="68569" tIns="34275" rIns="68569" bIns="34275" rtlCol="0" anchor="t" anchorCtr="0">
            <a:normAutofit/>
          </a:bodyPr>
          <a:lstStyle/>
          <a:p>
            <a:pPr marL="171450" indent="-171450">
              <a:lnSpc>
                <a:spcPct val="90000"/>
              </a:lnSpc>
              <a:spcBef>
                <a:spcPts val="0"/>
              </a:spcBef>
              <a:buClr>
                <a:schemeClr val="dk1"/>
              </a:buClr>
              <a:buSzPts val="1800"/>
            </a:pPr>
            <a:r>
              <a:rPr lang="ru-RU" sz="1350">
                <a:latin typeface="Calibri"/>
                <a:ea typeface="Calibri"/>
                <a:cs typeface="Calibri"/>
                <a:sym typeface="Calibri"/>
              </a:rPr>
              <a:t>10 тем. </a:t>
            </a:r>
            <a:endParaRPr/>
          </a:p>
          <a:p>
            <a:pPr marL="171450" indent="-171450">
              <a:lnSpc>
                <a:spcPct val="90000"/>
              </a:lnSpc>
              <a:spcBef>
                <a:spcPts val="750"/>
              </a:spcBef>
              <a:buClr>
                <a:schemeClr val="dk1"/>
              </a:buClr>
              <a:buSzPts val="1800"/>
            </a:pPr>
            <a:r>
              <a:rPr lang="ru-RU" sz="1350">
                <a:latin typeface="Calibri"/>
                <a:ea typeface="Calibri"/>
                <a:cs typeface="Calibri"/>
                <a:sym typeface="Calibri"/>
              </a:rPr>
              <a:t>опоры для говорения в виде вопросов 4 уровней сложности, </a:t>
            </a:r>
            <a:endParaRPr/>
          </a:p>
          <a:p>
            <a:pPr marL="171450" indent="-171450">
              <a:lnSpc>
                <a:spcPct val="90000"/>
              </a:lnSpc>
              <a:spcBef>
                <a:spcPts val="750"/>
              </a:spcBef>
              <a:buClr>
                <a:schemeClr val="dk1"/>
              </a:buClr>
              <a:buSzPts val="1800"/>
            </a:pPr>
            <a:r>
              <a:rPr lang="ru-RU" sz="1350">
                <a:latin typeface="Calibri"/>
                <a:ea typeface="Calibri"/>
                <a:cs typeface="Calibri"/>
                <a:sym typeface="Calibri"/>
              </a:rPr>
              <a:t>тексты для чтения, </a:t>
            </a:r>
            <a:endParaRPr/>
          </a:p>
          <a:p>
            <a:pPr marL="171450" indent="-171450">
              <a:lnSpc>
                <a:spcPct val="90000"/>
              </a:lnSpc>
              <a:spcBef>
                <a:spcPts val="750"/>
              </a:spcBef>
              <a:buClr>
                <a:schemeClr val="dk1"/>
              </a:buClr>
              <a:buSzPts val="1800"/>
            </a:pPr>
            <a:r>
              <a:rPr lang="ru-RU" sz="1350">
                <a:latin typeface="Calibri"/>
                <a:ea typeface="Calibri"/>
                <a:cs typeface="Calibri"/>
                <a:sym typeface="Calibri"/>
              </a:rPr>
              <a:t>словарь, </a:t>
            </a:r>
            <a:endParaRPr/>
          </a:p>
          <a:p>
            <a:pPr marL="171450" indent="-171450">
              <a:lnSpc>
                <a:spcPct val="90000"/>
              </a:lnSpc>
              <a:spcBef>
                <a:spcPts val="750"/>
              </a:spcBef>
              <a:buClr>
                <a:schemeClr val="dk1"/>
              </a:buClr>
              <a:buSzPts val="1800"/>
            </a:pPr>
            <a:r>
              <a:rPr lang="ru-RU" sz="1350">
                <a:latin typeface="Calibri"/>
                <a:ea typeface="Calibri"/>
                <a:cs typeface="Calibri"/>
                <a:sym typeface="Calibri"/>
              </a:rPr>
              <a:t>упражнения на лексику и грамматику. </a:t>
            </a:r>
            <a:endParaRPr/>
          </a:p>
          <a:p>
            <a:pPr marL="171450" indent="-171450">
              <a:lnSpc>
                <a:spcPct val="90000"/>
              </a:lnSpc>
              <a:spcBef>
                <a:spcPts val="750"/>
              </a:spcBef>
              <a:buClr>
                <a:schemeClr val="dk1"/>
              </a:buClr>
              <a:buSzPts val="1800"/>
            </a:pPr>
            <a:r>
              <a:rPr lang="ru-RU" sz="1350">
                <a:latin typeface="Calibri"/>
                <a:ea typeface="Calibri"/>
                <a:cs typeface="Calibri"/>
                <a:sym typeface="Calibri"/>
              </a:rPr>
              <a:t>Задания на написание эссе и описание фотографий для подготовки к устной и письменной части ЕГЭ и международным экзаменам.</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5" name="Google Shape;215;g1026cf40e6a_0_162"/>
          <p:cNvPicPr preferRelativeResize="0">
            <a:picLocks noGrp="1"/>
          </p:cNvPicPr>
          <p:nvPr>
            <p:ph type="body" idx="1"/>
          </p:nvPr>
        </p:nvPicPr>
        <p:blipFill rotWithShape="1">
          <a:blip r:embed="rId3">
            <a:alphaModFix/>
          </a:blip>
          <a:srcRect/>
          <a:stretch/>
        </p:blipFill>
        <p:spPr>
          <a:xfrm>
            <a:off x="1547664" y="483518"/>
            <a:ext cx="6251148" cy="43204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3" name="Google Shape;233;g1026cf40e6a_0_177"/>
          <p:cNvPicPr preferRelativeResize="0">
            <a:picLocks noGrp="1"/>
          </p:cNvPicPr>
          <p:nvPr>
            <p:ph type="body" idx="1"/>
          </p:nvPr>
        </p:nvPicPr>
        <p:blipFill rotWithShape="1">
          <a:blip r:embed="rId3">
            <a:alphaModFix/>
          </a:blip>
          <a:srcRect/>
          <a:stretch/>
        </p:blipFill>
        <p:spPr>
          <a:xfrm>
            <a:off x="1259632" y="483519"/>
            <a:ext cx="6507662" cy="43204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7FACCA-45A4-40C8-88A4-ADE87C870F10}"/>
              </a:ext>
            </a:extLst>
          </p:cNvPr>
          <p:cNvSpPr>
            <a:spLocks noGrp="1"/>
          </p:cNvSpPr>
          <p:nvPr>
            <p:ph type="title"/>
          </p:nvPr>
        </p:nvSpPr>
        <p:spPr/>
        <p:txBody>
          <a:bodyPr/>
          <a:lstStyle/>
          <a:p>
            <a:r>
              <a:rPr lang="ru-RU" dirty="0"/>
              <a:t>Тренировка</a:t>
            </a:r>
          </a:p>
        </p:txBody>
      </p:sp>
      <p:sp>
        <p:nvSpPr>
          <p:cNvPr id="6" name="Текст 5">
            <a:extLst>
              <a:ext uri="{FF2B5EF4-FFF2-40B4-BE49-F238E27FC236}">
                <a16:creationId xmlns:a16="http://schemas.microsoft.com/office/drawing/2014/main" xmlns="" id="{93E4EFD8-35AD-425B-87DB-9A258491845D}"/>
              </a:ext>
            </a:extLst>
          </p:cNvPr>
          <p:cNvSpPr>
            <a:spLocks noGrp="1"/>
          </p:cNvSpPr>
          <p:nvPr>
            <p:ph type="body" idx="1"/>
          </p:nvPr>
        </p:nvSpPr>
        <p:spPr/>
        <p:txBody>
          <a:bodyPr>
            <a:normAutofit/>
          </a:bodyPr>
          <a:lstStyle/>
          <a:p>
            <a:r>
              <a:rPr lang="ru-RU" dirty="0"/>
              <a:t>Тема</a:t>
            </a:r>
          </a:p>
        </p:txBody>
      </p:sp>
      <p:sp>
        <p:nvSpPr>
          <p:cNvPr id="7" name="Объект 6">
            <a:extLst>
              <a:ext uri="{FF2B5EF4-FFF2-40B4-BE49-F238E27FC236}">
                <a16:creationId xmlns:a16="http://schemas.microsoft.com/office/drawing/2014/main" xmlns="" id="{B7A545E0-2158-4DE5-9185-41BF207C63B4}"/>
              </a:ext>
            </a:extLst>
          </p:cNvPr>
          <p:cNvSpPr>
            <a:spLocks noGrp="1"/>
          </p:cNvSpPr>
          <p:nvPr>
            <p:ph sz="half" idx="2"/>
          </p:nvPr>
        </p:nvSpPr>
        <p:spPr>
          <a:xfrm>
            <a:off x="629842" y="1878806"/>
            <a:ext cx="3027759" cy="2763441"/>
          </a:xfrm>
        </p:spPr>
        <p:txBody>
          <a:bodyPr/>
          <a:lstStyle/>
          <a:p>
            <a:pPr marL="385763" indent="-385763">
              <a:buFont typeface="+mj-lt"/>
              <a:buAutoNum type="arabicPeriod"/>
            </a:pPr>
            <a:r>
              <a:rPr lang="ru-RU" dirty="0"/>
              <a:t>На вокзале</a:t>
            </a:r>
          </a:p>
          <a:p>
            <a:pPr marL="385763" indent="-385763">
              <a:buFont typeface="+mj-lt"/>
              <a:buAutoNum type="arabicPeriod"/>
            </a:pPr>
            <a:r>
              <a:rPr lang="ru-RU" dirty="0"/>
              <a:t>В магазине</a:t>
            </a:r>
          </a:p>
          <a:p>
            <a:pPr marL="385763" indent="-385763">
              <a:buFont typeface="+mj-lt"/>
              <a:buAutoNum type="arabicPeriod"/>
            </a:pPr>
            <a:r>
              <a:rPr lang="ru-RU" dirty="0"/>
              <a:t>В городе</a:t>
            </a:r>
          </a:p>
          <a:p>
            <a:pPr marL="385763" indent="-385763">
              <a:buFont typeface="+mj-lt"/>
              <a:buAutoNum type="arabicPeriod"/>
            </a:pPr>
            <a:r>
              <a:rPr lang="ru-RU" dirty="0"/>
              <a:t>Домашние животные</a:t>
            </a:r>
          </a:p>
          <a:p>
            <a:pPr marL="385763" indent="-385763">
              <a:buFont typeface="+mj-lt"/>
              <a:buAutoNum type="arabicPeriod"/>
            </a:pPr>
            <a:r>
              <a:rPr lang="ru-RU" dirty="0"/>
              <a:t>Еда</a:t>
            </a:r>
          </a:p>
          <a:p>
            <a:endParaRPr lang="ru-RU" dirty="0"/>
          </a:p>
        </p:txBody>
      </p:sp>
      <p:sp>
        <p:nvSpPr>
          <p:cNvPr id="8" name="Текст 7">
            <a:extLst>
              <a:ext uri="{FF2B5EF4-FFF2-40B4-BE49-F238E27FC236}">
                <a16:creationId xmlns:a16="http://schemas.microsoft.com/office/drawing/2014/main" xmlns="" id="{958C8880-5DC8-46A8-92D9-A132692E6967}"/>
              </a:ext>
            </a:extLst>
          </p:cNvPr>
          <p:cNvSpPr>
            <a:spLocks noGrp="1"/>
          </p:cNvSpPr>
          <p:nvPr>
            <p:ph type="body" sz="quarter" idx="3"/>
          </p:nvPr>
        </p:nvSpPr>
        <p:spPr/>
        <p:txBody>
          <a:bodyPr>
            <a:normAutofit fontScale="92500"/>
          </a:bodyPr>
          <a:lstStyle/>
          <a:p>
            <a:r>
              <a:rPr lang="ru-RU" dirty="0"/>
              <a:t>Возможная ситуация общения</a:t>
            </a:r>
          </a:p>
        </p:txBody>
      </p:sp>
      <p:sp>
        <p:nvSpPr>
          <p:cNvPr id="9" name="Объект 8">
            <a:extLst>
              <a:ext uri="{FF2B5EF4-FFF2-40B4-BE49-F238E27FC236}">
                <a16:creationId xmlns:a16="http://schemas.microsoft.com/office/drawing/2014/main" xmlns="" id="{B3C45E2D-D10D-4656-A833-1E67BDE69B50}"/>
              </a:ext>
            </a:extLst>
          </p:cNvPr>
          <p:cNvSpPr>
            <a:spLocks noGrp="1"/>
          </p:cNvSpPr>
          <p:nvPr>
            <p:ph sz="quarter" idx="4"/>
          </p:nvPr>
        </p:nvSpPr>
        <p:spPr>
          <a:xfrm>
            <a:off x="3943350" y="1878806"/>
            <a:ext cx="4573191" cy="2763441"/>
          </a:xfrm>
        </p:spPr>
        <p:txBody>
          <a:bodyPr/>
          <a:lstStyle/>
          <a:p>
            <a:pPr marL="385763" indent="-385763">
              <a:buFont typeface="+mj-lt"/>
              <a:buAutoNum type="arabicPeriod"/>
            </a:pPr>
            <a:r>
              <a:rPr lang="ru-RU" dirty="0"/>
              <a:t>Помоги пассажиру успеть на поезд. Послушай объявление об отправлениях и покажи на схеме как дойти</a:t>
            </a:r>
          </a:p>
        </p:txBody>
      </p:sp>
    </p:spTree>
    <p:extLst>
      <p:ext uri="{BB962C8B-B14F-4D97-AF65-F5344CB8AC3E}">
        <p14:creationId xmlns:p14="http://schemas.microsoft.com/office/powerpoint/2010/main" val="350599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9" name="Google Shape;239;g1026cf40e6a_0_182"/>
          <p:cNvPicPr preferRelativeResize="0">
            <a:picLocks noGrp="1"/>
          </p:cNvPicPr>
          <p:nvPr>
            <p:ph type="body" idx="1"/>
          </p:nvPr>
        </p:nvPicPr>
        <p:blipFill rotWithShape="1">
          <a:blip r:embed="rId3">
            <a:alphaModFix/>
          </a:blip>
          <a:srcRect/>
          <a:stretch/>
        </p:blipFill>
        <p:spPr>
          <a:xfrm>
            <a:off x="1187624" y="483519"/>
            <a:ext cx="6579532" cy="432048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1E2D36-51AA-459A-B72B-B6B26575640C}"/>
              </a:ext>
            </a:extLst>
          </p:cNvPr>
          <p:cNvSpPr>
            <a:spLocks noGrp="1"/>
          </p:cNvSpPr>
          <p:nvPr>
            <p:ph type="title"/>
          </p:nvPr>
        </p:nvSpPr>
        <p:spPr/>
        <p:txBody>
          <a:bodyPr/>
          <a:lstStyle/>
          <a:p>
            <a:r>
              <a:rPr lang="ru-RU" dirty="0"/>
              <a:t>Моральные дилеммы</a:t>
            </a:r>
          </a:p>
        </p:txBody>
      </p:sp>
      <p:sp>
        <p:nvSpPr>
          <p:cNvPr id="3" name="Объект 2">
            <a:extLst>
              <a:ext uri="{FF2B5EF4-FFF2-40B4-BE49-F238E27FC236}">
                <a16:creationId xmlns:a16="http://schemas.microsoft.com/office/drawing/2014/main" xmlns="" id="{5AFD51AF-9585-4DF5-B2D6-893D246AB7FE}"/>
              </a:ext>
            </a:extLst>
          </p:cNvPr>
          <p:cNvSpPr>
            <a:spLocks noGrp="1"/>
          </p:cNvSpPr>
          <p:nvPr>
            <p:ph idx="1"/>
          </p:nvPr>
        </p:nvSpPr>
        <p:spPr/>
        <p:txBody>
          <a:bodyPr>
            <a:normAutofit fontScale="70000" lnSpcReduction="20000"/>
          </a:bodyPr>
          <a:lstStyle/>
          <a:p>
            <a:pPr algn="l">
              <a:buFont typeface="Arial" panose="020B0604020202020204" pitchFamily="34" charset="0"/>
              <a:buChar char="•"/>
            </a:pPr>
            <a:r>
              <a:rPr lang="en-US" b="0" i="0" dirty="0">
                <a:solidFill>
                  <a:srgbClr val="303030"/>
                </a:solidFill>
                <a:effectLst/>
                <a:latin typeface="Roboto"/>
              </a:rPr>
              <a:t>When making a purchase at a local store, you are given too much change. Do you say something or keep quiet?</a:t>
            </a:r>
          </a:p>
          <a:p>
            <a:pPr algn="l">
              <a:buFont typeface="Arial" panose="020B0604020202020204" pitchFamily="34" charset="0"/>
              <a:buChar char="•"/>
            </a:pPr>
            <a:r>
              <a:rPr lang="en-US" b="0" i="0" dirty="0">
                <a:solidFill>
                  <a:srgbClr val="303030"/>
                </a:solidFill>
                <a:effectLst/>
                <a:latin typeface="Roboto"/>
              </a:rPr>
              <a:t>You receive a package at your home that was delivered to the wrong address. The shipping label indicates it is a </a:t>
            </a:r>
            <a:r>
              <a:rPr lang="en-US" b="0" i="0" dirty="0" err="1">
                <a:solidFill>
                  <a:srgbClr val="303030"/>
                </a:solidFill>
                <a:effectLst/>
                <a:latin typeface="Roboto"/>
              </a:rPr>
              <a:t>favourite</a:t>
            </a:r>
            <a:r>
              <a:rPr lang="en-US" b="0" i="0" dirty="0">
                <a:solidFill>
                  <a:srgbClr val="303030"/>
                </a:solidFill>
                <a:effectLst/>
                <a:latin typeface="Roboto"/>
              </a:rPr>
              <a:t> item that you cannot afford to purchase yourself. Do you keep it or notify the person it was intended for?</a:t>
            </a:r>
          </a:p>
          <a:p>
            <a:pPr algn="l">
              <a:buFont typeface="Arial" panose="020B0604020202020204" pitchFamily="34" charset="0"/>
              <a:buChar char="•"/>
            </a:pPr>
            <a:r>
              <a:rPr lang="en-US" b="0" i="0" dirty="0">
                <a:solidFill>
                  <a:srgbClr val="303030"/>
                </a:solidFill>
                <a:effectLst/>
                <a:latin typeface="Roboto"/>
              </a:rPr>
              <a:t>Your </a:t>
            </a:r>
            <a:r>
              <a:rPr lang="en-US" b="0" i="0" dirty="0" err="1">
                <a:solidFill>
                  <a:srgbClr val="303030"/>
                </a:solidFill>
                <a:effectLst/>
                <a:latin typeface="Roboto"/>
              </a:rPr>
              <a:t>neighbour</a:t>
            </a:r>
            <a:r>
              <a:rPr lang="en-US" b="0" i="0" dirty="0">
                <a:solidFill>
                  <a:srgbClr val="303030"/>
                </a:solidFill>
                <a:effectLst/>
                <a:latin typeface="Roboto"/>
              </a:rPr>
              <a:t> leaves their dog out in all kinds of weather. The poor animal frequently looks like it is miserable. Sometimes it is out of water and seems to be fed rarely. Do you report what you think is happening or stay quiet?</a:t>
            </a:r>
          </a:p>
          <a:p>
            <a:endParaRPr lang="ru-RU" dirty="0"/>
          </a:p>
        </p:txBody>
      </p:sp>
    </p:spTree>
    <p:extLst>
      <p:ext uri="{BB962C8B-B14F-4D97-AF65-F5344CB8AC3E}">
        <p14:creationId xmlns:p14="http://schemas.microsoft.com/office/powerpoint/2010/main" val="1528953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D2347BE-698A-406F-B259-FED7F2E89CBF}"/>
              </a:ext>
            </a:extLst>
          </p:cNvPr>
          <p:cNvSpPr>
            <a:spLocks noGrp="1"/>
          </p:cNvSpPr>
          <p:nvPr>
            <p:ph type="title"/>
          </p:nvPr>
        </p:nvSpPr>
        <p:spPr>
          <a:xfrm>
            <a:off x="457200" y="274340"/>
            <a:ext cx="8229600" cy="857250"/>
          </a:xfrm>
        </p:spPr>
        <p:txBody>
          <a:bodyPr>
            <a:normAutofit/>
          </a:bodyPr>
          <a:lstStyle/>
          <a:p>
            <a:r>
              <a:rPr lang="ru-RU" dirty="0"/>
              <a:t>Использованные пособия</a:t>
            </a:r>
          </a:p>
        </p:txBody>
      </p:sp>
      <p:sp>
        <p:nvSpPr>
          <p:cNvPr id="3" name="Объект 2">
            <a:extLst>
              <a:ext uri="{FF2B5EF4-FFF2-40B4-BE49-F238E27FC236}">
                <a16:creationId xmlns:a16="http://schemas.microsoft.com/office/drawing/2014/main" xmlns="" id="{AC138370-168C-4CB5-87AA-5E3D411F55B5}"/>
              </a:ext>
            </a:extLst>
          </p:cNvPr>
          <p:cNvSpPr>
            <a:spLocks noGrp="1"/>
          </p:cNvSpPr>
          <p:nvPr>
            <p:ph idx="1"/>
          </p:nvPr>
        </p:nvSpPr>
        <p:spPr/>
        <p:txBody>
          <a:bodyPr>
            <a:normAutofit fontScale="62500" lnSpcReduction="20000"/>
          </a:bodyPr>
          <a:lstStyle/>
          <a:p>
            <a:r>
              <a:rPr lang="ru-RU" dirty="0"/>
              <a:t>Т.Б. Клементьева и др. Английская грамматика в диалогах на все времена</a:t>
            </a:r>
          </a:p>
          <a:p>
            <a:r>
              <a:rPr lang="ru-RU" dirty="0"/>
              <a:t>Т.Б. Клементьева. </a:t>
            </a:r>
            <a:r>
              <a:rPr lang="en-US" dirty="0"/>
              <a:t>English for life</a:t>
            </a:r>
            <a:endParaRPr lang="ru-RU" dirty="0"/>
          </a:p>
          <a:p>
            <a:r>
              <a:rPr lang="ru-RU" dirty="0"/>
              <a:t>К.И. Кауфман, М.Ю. Кауфман. Страницы британской истории</a:t>
            </a:r>
          </a:p>
          <a:p>
            <a:r>
              <a:rPr lang="ru-RU" dirty="0"/>
              <a:t>М.Ю. Кауфман, К.И. Кауфман. Английский в стихах в школе и дома</a:t>
            </a:r>
          </a:p>
          <a:p>
            <a:r>
              <a:rPr lang="ru-RU" dirty="0"/>
              <a:t>М.Ю. Кауфман, К.И. </a:t>
            </a:r>
            <a:r>
              <a:rPr lang="ru-RU" dirty="0" err="1"/>
              <a:t>Каумфан</a:t>
            </a:r>
            <a:r>
              <a:rPr lang="ru-RU" dirty="0"/>
              <a:t>. Смешные рассказы в стихах</a:t>
            </a:r>
          </a:p>
          <a:p>
            <a:r>
              <a:rPr lang="ru-RU" dirty="0"/>
              <a:t>Т.Б. Клементьева. Английский язык. Карточки-перевертыши. Предлоги</a:t>
            </a:r>
          </a:p>
          <a:p>
            <a:r>
              <a:rPr lang="ru-RU" dirty="0"/>
              <a:t>Ю.А. Левченко. Английский через сказку</a:t>
            </a:r>
          </a:p>
          <a:p>
            <a:r>
              <a:rPr lang="ru-RU" dirty="0"/>
              <a:t>О.В. </a:t>
            </a:r>
            <a:r>
              <a:rPr lang="ru-RU" dirty="0" err="1"/>
              <a:t>Щепелев</a:t>
            </a:r>
            <a:r>
              <a:rPr lang="ru-RU" dirty="0"/>
              <a:t>. </a:t>
            </a:r>
            <a:r>
              <a:rPr lang="en-US" dirty="0" err="1"/>
              <a:t>Steplighter</a:t>
            </a:r>
            <a:r>
              <a:rPr lang="en-US" dirty="0"/>
              <a:t>. </a:t>
            </a:r>
            <a:endParaRPr lang="ru-RU" dirty="0"/>
          </a:p>
          <a:p>
            <a:pPr marL="0" indent="0">
              <a:buNone/>
            </a:pPr>
            <a:r>
              <a:rPr lang="ru-RU" dirty="0"/>
              <a:t>Скачать страницы и приобрести пособия можно на </a:t>
            </a:r>
            <a:r>
              <a:rPr lang="en-US" dirty="0">
                <a:hlinkClick r:id="rId2"/>
              </a:rPr>
              <a:t>www.englishteachers.ru</a:t>
            </a:r>
            <a:r>
              <a:rPr lang="en-US" dirty="0"/>
              <a:t> , </a:t>
            </a:r>
            <a:r>
              <a:rPr lang="en-US" dirty="0">
                <a:hlinkClick r:id="rId3"/>
              </a:rPr>
              <a:t>www.wildberries.ru</a:t>
            </a:r>
            <a:r>
              <a:rPr lang="en-US" dirty="0"/>
              <a:t> , </a:t>
            </a:r>
            <a:r>
              <a:rPr lang="en-US" dirty="0">
                <a:hlinkClick r:id="rId4"/>
              </a:rPr>
              <a:t>www.ozon.ru</a:t>
            </a:r>
            <a:r>
              <a:rPr lang="en-US" dirty="0"/>
              <a:t> </a:t>
            </a:r>
            <a:endParaRPr lang="ru-RU" dirty="0"/>
          </a:p>
          <a:p>
            <a:endParaRPr lang="ru-RU" dirty="0"/>
          </a:p>
          <a:p>
            <a:endParaRPr lang="en-US" dirty="0"/>
          </a:p>
          <a:p>
            <a:endParaRPr lang="ru-RU" dirty="0"/>
          </a:p>
          <a:p>
            <a:endParaRPr lang="ru-RU" dirty="0"/>
          </a:p>
        </p:txBody>
      </p:sp>
    </p:spTree>
    <p:extLst>
      <p:ext uri="{BB962C8B-B14F-4D97-AF65-F5344CB8AC3E}">
        <p14:creationId xmlns:p14="http://schemas.microsoft.com/office/powerpoint/2010/main" val="247848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95EE03F-C317-4F07-89FA-3074ED4BEEAA}"/>
              </a:ext>
            </a:extLst>
          </p:cNvPr>
          <p:cNvSpPr>
            <a:spLocks noGrp="1"/>
          </p:cNvSpPr>
          <p:nvPr>
            <p:ph idx="1"/>
          </p:nvPr>
        </p:nvSpPr>
        <p:spPr/>
        <p:txBody>
          <a:bodyPr/>
          <a:lstStyle/>
          <a:p>
            <a:r>
              <a:rPr lang="en-US" dirty="0"/>
              <a:t>E-mail: </a:t>
            </a:r>
            <a:r>
              <a:rPr lang="en-US" dirty="0">
                <a:hlinkClick r:id="rId2"/>
              </a:rPr>
              <a:t>alexey_konobeiev@mail.ru</a:t>
            </a:r>
            <a:r>
              <a:rPr lang="en-US" dirty="0"/>
              <a:t> </a:t>
            </a:r>
          </a:p>
          <a:p>
            <a:r>
              <a:rPr lang="en-US" dirty="0">
                <a:hlinkClick r:id="rId3"/>
              </a:rPr>
              <a:t>https://www.facebook.com/alexey.konobeiev/</a:t>
            </a:r>
            <a:r>
              <a:rPr lang="en-US" dirty="0"/>
              <a:t> </a:t>
            </a:r>
            <a:endParaRPr lang="ru-RU" dirty="0"/>
          </a:p>
        </p:txBody>
      </p:sp>
    </p:spTree>
    <p:extLst>
      <p:ext uri="{BB962C8B-B14F-4D97-AF65-F5344CB8AC3E}">
        <p14:creationId xmlns:p14="http://schemas.microsoft.com/office/powerpoint/2010/main" val="270508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2339752" y="3147814"/>
            <a:ext cx="3960440" cy="360040"/>
          </a:xfrm>
        </p:spPr>
        <p:txBody>
          <a:bodyPr>
            <a:noAutofit/>
          </a:bodyPr>
          <a:lstStyle/>
          <a:p>
            <a:r>
              <a:rPr lang="ru-RU" sz="1800" dirty="0" smtClean="0">
                <a:solidFill>
                  <a:srgbClr val="CE4A1F"/>
                </a:solidFill>
                <a:latin typeface="Roboto Black"/>
                <a:cs typeface="Roboto Black"/>
              </a:rPr>
              <a:t>Наши социальные сети</a:t>
            </a:r>
            <a:endParaRPr lang="ru-RU" sz="1800" dirty="0">
              <a:solidFill>
                <a:srgbClr val="CE4A1F"/>
              </a:solidFill>
              <a:latin typeface="Roboto Black"/>
              <a:cs typeface="Roboto Black"/>
            </a:endParaRPr>
          </a:p>
        </p:txBody>
      </p:sp>
      <p:pic>
        <p:nvPicPr>
          <p:cNvPr id="5" name="Изображение 4">
            <a:hlinkClick r:id="rId2"/>
          </p:cNvPr>
          <p:cNvPicPr>
            <a:picLocks noChangeAspect="1"/>
          </p:cNvPicPr>
          <p:nvPr/>
        </p:nvPicPr>
        <p:blipFill>
          <a:blip r:embed="rId3"/>
          <a:stretch>
            <a:fillRect/>
          </a:stretch>
        </p:blipFill>
        <p:spPr>
          <a:xfrm>
            <a:off x="3347864" y="1290230"/>
            <a:ext cx="1872208" cy="417424"/>
          </a:xfrm>
          <a:prstGeom prst="rect">
            <a:avLst/>
          </a:prstGeom>
        </p:spPr>
      </p:pic>
      <p:pic>
        <p:nvPicPr>
          <p:cNvPr id="6" name="Изображение 5">
            <a:hlinkClick r:id="rId4"/>
          </p:cNvPr>
          <p:cNvPicPr>
            <a:picLocks noChangeAspect="1"/>
          </p:cNvPicPr>
          <p:nvPr/>
        </p:nvPicPr>
        <p:blipFill>
          <a:blip r:embed="rId5"/>
          <a:stretch>
            <a:fillRect/>
          </a:stretch>
        </p:blipFill>
        <p:spPr>
          <a:xfrm>
            <a:off x="5724128" y="1290230"/>
            <a:ext cx="1872208" cy="417424"/>
          </a:xfrm>
          <a:prstGeom prst="rect">
            <a:avLst/>
          </a:prstGeom>
        </p:spPr>
      </p:pic>
      <p:pic>
        <p:nvPicPr>
          <p:cNvPr id="8" name="Изображение 7">
            <a:hlinkClick r:id="rId6"/>
          </p:cNvPr>
          <p:cNvPicPr>
            <a:picLocks noChangeAspect="1"/>
          </p:cNvPicPr>
          <p:nvPr/>
        </p:nvPicPr>
        <p:blipFill>
          <a:blip r:embed="rId7"/>
          <a:stretch>
            <a:fillRect/>
          </a:stretch>
        </p:blipFill>
        <p:spPr>
          <a:xfrm>
            <a:off x="936104" y="1290230"/>
            <a:ext cx="1872208" cy="417424"/>
          </a:xfrm>
          <a:prstGeom prst="rect">
            <a:avLst/>
          </a:prstGeom>
        </p:spPr>
      </p:pic>
      <p:pic>
        <p:nvPicPr>
          <p:cNvPr id="9" name="Изображение 8">
            <a:hlinkClick r:id="rId8"/>
          </p:cNvPr>
          <p:cNvPicPr>
            <a:picLocks noChangeAspect="1"/>
          </p:cNvPicPr>
          <p:nvPr/>
        </p:nvPicPr>
        <p:blipFill>
          <a:blip r:embed="rId9"/>
          <a:stretch>
            <a:fillRect/>
          </a:stretch>
        </p:blipFill>
        <p:spPr>
          <a:xfrm>
            <a:off x="2411760" y="2010310"/>
            <a:ext cx="1872208" cy="417424"/>
          </a:xfrm>
          <a:prstGeom prst="rect">
            <a:avLst/>
          </a:prstGeom>
        </p:spPr>
      </p:pic>
      <p:pic>
        <p:nvPicPr>
          <p:cNvPr id="10" name="Изображение 9">
            <a:hlinkClick r:id="rId10"/>
          </p:cNvPr>
          <p:cNvPicPr>
            <a:picLocks noChangeAspect="1"/>
          </p:cNvPicPr>
          <p:nvPr/>
        </p:nvPicPr>
        <p:blipFill>
          <a:blip r:embed="rId11"/>
          <a:stretch>
            <a:fillRect/>
          </a:stretch>
        </p:blipFill>
        <p:spPr>
          <a:xfrm>
            <a:off x="4788024" y="2010310"/>
            <a:ext cx="1872208" cy="417424"/>
          </a:xfrm>
          <a:prstGeom prst="rect">
            <a:avLst/>
          </a:prstGeom>
        </p:spPr>
      </p:pic>
      <p:pic>
        <p:nvPicPr>
          <p:cNvPr id="11" name="Изображение 10">
            <a:hlinkClick r:id="rId12"/>
          </p:cNvPr>
          <p:cNvPicPr>
            <a:picLocks noChangeAspect="1"/>
          </p:cNvPicPr>
          <p:nvPr/>
        </p:nvPicPr>
        <p:blipFill>
          <a:blip r:embed="rId13"/>
          <a:stretch>
            <a:fillRect/>
          </a:stretch>
        </p:blipFill>
        <p:spPr>
          <a:xfrm>
            <a:off x="2627784" y="3723878"/>
            <a:ext cx="504056" cy="504056"/>
          </a:xfrm>
          <a:prstGeom prst="rect">
            <a:avLst/>
          </a:prstGeom>
        </p:spPr>
      </p:pic>
      <p:pic>
        <p:nvPicPr>
          <p:cNvPr id="12" name="Изображение 11">
            <a:hlinkClick r:id="rId14"/>
          </p:cNvPr>
          <p:cNvPicPr>
            <a:picLocks noChangeAspect="1"/>
          </p:cNvPicPr>
          <p:nvPr/>
        </p:nvPicPr>
        <p:blipFill>
          <a:blip r:embed="rId15"/>
          <a:stretch>
            <a:fillRect/>
          </a:stretch>
        </p:blipFill>
        <p:spPr>
          <a:xfrm>
            <a:off x="4103948" y="3723878"/>
            <a:ext cx="504056" cy="504056"/>
          </a:xfrm>
          <a:prstGeom prst="rect">
            <a:avLst/>
          </a:prstGeom>
        </p:spPr>
      </p:pic>
      <p:pic>
        <p:nvPicPr>
          <p:cNvPr id="13" name="Изображение 12">
            <a:hlinkClick r:id="rId16"/>
          </p:cNvPr>
          <p:cNvPicPr>
            <a:picLocks noChangeAspect="1"/>
          </p:cNvPicPr>
          <p:nvPr/>
        </p:nvPicPr>
        <p:blipFill>
          <a:blip r:embed="rId17"/>
          <a:stretch>
            <a:fillRect/>
          </a:stretch>
        </p:blipFill>
        <p:spPr>
          <a:xfrm>
            <a:off x="3365866" y="3723878"/>
            <a:ext cx="504056" cy="504056"/>
          </a:xfrm>
          <a:prstGeom prst="rect">
            <a:avLst/>
          </a:prstGeom>
        </p:spPr>
      </p:pic>
      <p:pic>
        <p:nvPicPr>
          <p:cNvPr id="14" name="Изображение 13">
            <a:hlinkClick r:id="rId18"/>
          </p:cNvPr>
          <p:cNvPicPr>
            <a:picLocks noChangeAspect="1"/>
          </p:cNvPicPr>
          <p:nvPr/>
        </p:nvPicPr>
        <p:blipFill>
          <a:blip r:embed="rId19"/>
          <a:stretch>
            <a:fillRect/>
          </a:stretch>
        </p:blipFill>
        <p:spPr>
          <a:xfrm>
            <a:off x="4842030" y="3723878"/>
            <a:ext cx="504056" cy="504056"/>
          </a:xfrm>
          <a:prstGeom prst="rect">
            <a:avLst/>
          </a:prstGeom>
        </p:spPr>
      </p:pic>
      <p:pic>
        <p:nvPicPr>
          <p:cNvPr id="15" name="Изображение 14">
            <a:hlinkClick r:id="rId20"/>
          </p:cNvPr>
          <p:cNvPicPr>
            <a:picLocks noChangeAspect="1"/>
          </p:cNvPicPr>
          <p:nvPr/>
        </p:nvPicPr>
        <p:blipFill>
          <a:blip r:embed="rId21"/>
          <a:stretch>
            <a:fillRect/>
          </a:stretch>
        </p:blipFill>
        <p:spPr>
          <a:xfrm>
            <a:off x="5580112" y="3723878"/>
            <a:ext cx="504056" cy="504056"/>
          </a:xfrm>
          <a:prstGeom prst="rect">
            <a:avLst/>
          </a:prstGeom>
        </p:spPr>
      </p:pic>
    </p:spTree>
    <p:extLst>
      <p:ext uri="{BB962C8B-B14F-4D97-AF65-F5344CB8AC3E}">
        <p14:creationId xmlns:p14="http://schemas.microsoft.com/office/powerpoint/2010/main" val="1654002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0850B2-E4CE-4060-B503-567EF9383088}"/>
              </a:ext>
            </a:extLst>
          </p:cNvPr>
          <p:cNvSpPr>
            <a:spLocks noGrp="1"/>
          </p:cNvSpPr>
          <p:nvPr>
            <p:ph type="title"/>
          </p:nvPr>
        </p:nvSpPr>
        <p:spPr>
          <a:xfrm>
            <a:off x="457200" y="274340"/>
            <a:ext cx="8229600" cy="857250"/>
          </a:xfrm>
        </p:spPr>
        <p:txBody>
          <a:bodyPr/>
          <a:lstStyle/>
          <a:p>
            <a:r>
              <a:rPr lang="en-US" dirty="0"/>
              <a:t>Can-do statements - </a:t>
            </a:r>
            <a:r>
              <a:rPr lang="ru-RU" dirty="0"/>
              <a:t>тренировка</a:t>
            </a:r>
          </a:p>
        </p:txBody>
      </p:sp>
      <p:sp>
        <p:nvSpPr>
          <p:cNvPr id="3" name="Текст 2">
            <a:extLst>
              <a:ext uri="{FF2B5EF4-FFF2-40B4-BE49-F238E27FC236}">
                <a16:creationId xmlns:a16="http://schemas.microsoft.com/office/drawing/2014/main" xmlns="" id="{F6110DD2-CFDA-456A-A91C-E15BF7C5DAAB}"/>
              </a:ext>
            </a:extLst>
          </p:cNvPr>
          <p:cNvSpPr>
            <a:spLocks noGrp="1"/>
          </p:cNvSpPr>
          <p:nvPr>
            <p:ph type="body" idx="1"/>
          </p:nvPr>
        </p:nvSpPr>
        <p:spPr/>
        <p:txBody>
          <a:bodyPr/>
          <a:lstStyle/>
          <a:p>
            <a:r>
              <a:rPr lang="ru-RU" dirty="0"/>
              <a:t>Неконкретные</a:t>
            </a:r>
          </a:p>
        </p:txBody>
      </p:sp>
      <p:sp>
        <p:nvSpPr>
          <p:cNvPr id="4" name="Объект 3">
            <a:extLst>
              <a:ext uri="{FF2B5EF4-FFF2-40B4-BE49-F238E27FC236}">
                <a16:creationId xmlns:a16="http://schemas.microsoft.com/office/drawing/2014/main" xmlns="" id="{232BF735-F22C-4F4D-AB33-C5384FF349AA}"/>
              </a:ext>
            </a:extLst>
          </p:cNvPr>
          <p:cNvSpPr>
            <a:spLocks noGrp="1"/>
          </p:cNvSpPr>
          <p:nvPr>
            <p:ph sz="half" idx="2"/>
          </p:nvPr>
        </p:nvSpPr>
        <p:spPr/>
        <p:txBody>
          <a:bodyPr/>
          <a:lstStyle/>
          <a:p>
            <a:pPr marL="385763" indent="-385763">
              <a:buFont typeface="+mj-lt"/>
              <a:buAutoNum type="arabicPeriod"/>
            </a:pPr>
            <a:r>
              <a:rPr lang="en-US" dirty="0"/>
              <a:t>I can go shopping</a:t>
            </a:r>
          </a:p>
          <a:p>
            <a:pPr marL="385763" indent="-385763">
              <a:buFont typeface="+mj-lt"/>
              <a:buAutoNum type="arabicPeriod"/>
            </a:pPr>
            <a:r>
              <a:rPr lang="en-US" dirty="0"/>
              <a:t>I can order food in a café</a:t>
            </a:r>
          </a:p>
          <a:p>
            <a:pPr marL="385763" indent="-385763">
              <a:buFont typeface="+mj-lt"/>
              <a:buAutoNum type="arabicPeriod"/>
            </a:pPr>
            <a:r>
              <a:rPr lang="en-US" dirty="0"/>
              <a:t>I can find way in the city</a:t>
            </a:r>
          </a:p>
          <a:p>
            <a:pPr marL="385763" indent="-385763">
              <a:buFont typeface="+mj-lt"/>
              <a:buAutoNum type="arabicPeriod"/>
            </a:pPr>
            <a:r>
              <a:rPr lang="en-US" dirty="0"/>
              <a:t>I can prepare for travelling</a:t>
            </a:r>
          </a:p>
          <a:p>
            <a:pPr marL="385763" indent="-385763">
              <a:buFont typeface="+mj-lt"/>
              <a:buAutoNum type="arabicPeriod"/>
            </a:pPr>
            <a:r>
              <a:rPr lang="en-US" dirty="0"/>
              <a:t>I can read stories in English</a:t>
            </a:r>
            <a:endParaRPr lang="ru-RU" dirty="0"/>
          </a:p>
        </p:txBody>
      </p:sp>
      <p:sp>
        <p:nvSpPr>
          <p:cNvPr id="5" name="Текст 4">
            <a:extLst>
              <a:ext uri="{FF2B5EF4-FFF2-40B4-BE49-F238E27FC236}">
                <a16:creationId xmlns:a16="http://schemas.microsoft.com/office/drawing/2014/main" xmlns="" id="{5D316917-8327-4632-B4A6-66FD708C6102}"/>
              </a:ext>
            </a:extLst>
          </p:cNvPr>
          <p:cNvSpPr>
            <a:spLocks noGrp="1"/>
          </p:cNvSpPr>
          <p:nvPr>
            <p:ph type="body" sz="quarter" idx="3"/>
          </p:nvPr>
        </p:nvSpPr>
        <p:spPr/>
        <p:txBody>
          <a:bodyPr/>
          <a:lstStyle/>
          <a:p>
            <a:r>
              <a:rPr lang="ru-RU" dirty="0"/>
              <a:t>Конкретные</a:t>
            </a:r>
          </a:p>
        </p:txBody>
      </p:sp>
      <p:sp>
        <p:nvSpPr>
          <p:cNvPr id="6" name="Объект 5">
            <a:extLst>
              <a:ext uri="{FF2B5EF4-FFF2-40B4-BE49-F238E27FC236}">
                <a16:creationId xmlns:a16="http://schemas.microsoft.com/office/drawing/2014/main" xmlns="" id="{E8E3386B-EE66-4BF7-AE63-7323E9B55E6C}"/>
              </a:ext>
            </a:extLst>
          </p:cNvPr>
          <p:cNvSpPr>
            <a:spLocks noGrp="1"/>
          </p:cNvSpPr>
          <p:nvPr>
            <p:ph sz="quarter" idx="4"/>
          </p:nvPr>
        </p:nvSpPr>
        <p:spPr/>
        <p:txBody>
          <a:bodyPr/>
          <a:lstStyle/>
          <a:p>
            <a:pPr marL="385763" indent="-385763">
              <a:buFont typeface="+mj-lt"/>
              <a:buAutoNum type="arabicPeriod"/>
            </a:pPr>
            <a:r>
              <a:rPr lang="en-US" dirty="0"/>
              <a:t>I can ask the price and count money</a:t>
            </a:r>
          </a:p>
          <a:p>
            <a:pPr marL="385763" indent="-385763">
              <a:buFont typeface="+mj-lt"/>
              <a:buAutoNum type="arabicPeriod"/>
            </a:pPr>
            <a:r>
              <a:rPr lang="en-US" dirty="0"/>
              <a:t>I know 10 names of foods and can ask for each of them</a:t>
            </a:r>
            <a:endParaRPr lang="ru-RU" dirty="0"/>
          </a:p>
        </p:txBody>
      </p:sp>
    </p:spTree>
    <p:extLst>
      <p:ext uri="{BB962C8B-B14F-4D97-AF65-F5344CB8AC3E}">
        <p14:creationId xmlns:p14="http://schemas.microsoft.com/office/powerpoint/2010/main" val="62959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6F6F62-5C6D-4ECD-9C63-7AA629248CFE}"/>
              </a:ext>
            </a:extLst>
          </p:cNvPr>
          <p:cNvSpPr>
            <a:spLocks noGrp="1"/>
          </p:cNvSpPr>
          <p:nvPr>
            <p:ph type="title"/>
          </p:nvPr>
        </p:nvSpPr>
        <p:spPr/>
        <p:txBody>
          <a:bodyPr/>
          <a:lstStyle/>
          <a:p>
            <a:r>
              <a:rPr lang="ru-RU" dirty="0"/>
              <a:t>Виды мотивации</a:t>
            </a:r>
          </a:p>
        </p:txBody>
      </p:sp>
      <p:sp>
        <p:nvSpPr>
          <p:cNvPr id="3" name="Объект 2">
            <a:extLst>
              <a:ext uri="{FF2B5EF4-FFF2-40B4-BE49-F238E27FC236}">
                <a16:creationId xmlns:a16="http://schemas.microsoft.com/office/drawing/2014/main" xmlns="" id="{CE0DC90B-2716-4387-9F75-3D4A6E24AD7C}"/>
              </a:ext>
            </a:extLst>
          </p:cNvPr>
          <p:cNvSpPr>
            <a:spLocks noGrp="1"/>
          </p:cNvSpPr>
          <p:nvPr>
            <p:ph idx="1"/>
          </p:nvPr>
        </p:nvSpPr>
        <p:spPr/>
        <p:txBody>
          <a:bodyPr>
            <a:normAutofit fontScale="77500" lnSpcReduction="20000"/>
          </a:bodyPr>
          <a:lstStyle/>
          <a:p>
            <a:r>
              <a:rPr lang="ru-RU" b="1" dirty="0"/>
              <a:t>Мотивация успеха </a:t>
            </a:r>
            <a:r>
              <a:rPr lang="ru-RU" dirty="0"/>
              <a:t>– результат обучения, который ученики могут применить в повседневной жизни</a:t>
            </a:r>
          </a:p>
          <a:p>
            <a:r>
              <a:rPr lang="ru-RU" dirty="0"/>
              <a:t>Выбор ситуаций общения: не просто диалог в магазине, а выбор товара в онлайн-магазине с опорой на фото и описания. Не просто рассказ о себе, а заполнение профиля в онлайн-игре. Не просто ролевая игра, а придумывание аватара и истории для игрового чата.</a:t>
            </a:r>
          </a:p>
          <a:p>
            <a:r>
              <a:rPr lang="ru-RU" dirty="0"/>
              <a:t>Использование реальных материалов для реальной жизни: бланков анкет, форм бронирования, онлайн-магазинов, онлайн-меню и т.п.</a:t>
            </a:r>
          </a:p>
        </p:txBody>
      </p:sp>
    </p:spTree>
    <p:extLst>
      <p:ext uri="{BB962C8B-B14F-4D97-AF65-F5344CB8AC3E}">
        <p14:creationId xmlns:p14="http://schemas.microsoft.com/office/powerpoint/2010/main" val="2090029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xmlns="" id="{541AB569-CC90-45C8-B152-23706DAAFEB4}"/>
              </a:ext>
            </a:extLst>
          </p:cNvPr>
          <p:cNvSpPr>
            <a:spLocks noGrp="1"/>
          </p:cNvSpPr>
          <p:nvPr>
            <p:ph sz="half" idx="2"/>
          </p:nvPr>
        </p:nvSpPr>
        <p:spPr>
          <a:xfrm>
            <a:off x="4078287" y="1200151"/>
            <a:ext cx="4608513" cy="3394472"/>
          </a:xfrm>
        </p:spPr>
        <p:txBody>
          <a:bodyPr/>
          <a:lstStyle/>
          <a:p>
            <a:pPr marL="457200" lvl="0" indent="-317500" algn="l" rtl="0">
              <a:spcBef>
                <a:spcPts val="0"/>
              </a:spcBef>
              <a:spcAft>
                <a:spcPts val="0"/>
              </a:spcAft>
              <a:buSzPts val="1400"/>
              <a:buChar char="●"/>
            </a:pPr>
            <a:r>
              <a:rPr lang="ru-RU" dirty="0"/>
              <a:t>Грамматика через диалоги</a:t>
            </a:r>
          </a:p>
          <a:p>
            <a:pPr marL="457200" lvl="0" indent="-317500" algn="l" rtl="0">
              <a:spcBef>
                <a:spcPts val="0"/>
              </a:spcBef>
              <a:spcAft>
                <a:spcPts val="0"/>
              </a:spcAft>
              <a:buSzPts val="1400"/>
              <a:buChar char="●"/>
            </a:pPr>
            <a:r>
              <a:rPr lang="ru-RU" dirty="0"/>
              <a:t>Понятное объяснение функций</a:t>
            </a:r>
          </a:p>
          <a:p>
            <a:pPr marL="457200" lvl="0" indent="-317500" algn="l" rtl="0">
              <a:spcBef>
                <a:spcPts val="0"/>
              </a:spcBef>
              <a:spcAft>
                <a:spcPts val="0"/>
              </a:spcAft>
              <a:buSzPts val="1400"/>
              <a:buChar char="●"/>
            </a:pPr>
            <a:r>
              <a:rPr lang="ru-RU" dirty="0"/>
              <a:t>Большой диапазон речевых ситуаций</a:t>
            </a:r>
          </a:p>
          <a:p>
            <a:endParaRPr lang="ru-RU" dirty="0"/>
          </a:p>
        </p:txBody>
      </p:sp>
      <p:pic>
        <p:nvPicPr>
          <p:cNvPr id="7" name="Google Shape;161;p29">
            <a:extLst>
              <a:ext uri="{FF2B5EF4-FFF2-40B4-BE49-F238E27FC236}">
                <a16:creationId xmlns:a16="http://schemas.microsoft.com/office/drawing/2014/main" xmlns="" id="{4443B178-FE37-4EBD-A57B-6D22724F9713}"/>
              </a:ext>
            </a:extLst>
          </p:cNvPr>
          <p:cNvPicPr preferRelativeResize="0">
            <a:picLocks noGrp="1"/>
          </p:cNvPicPr>
          <p:nvPr>
            <p:ph sz="half" idx="1"/>
          </p:nvPr>
        </p:nvPicPr>
        <p:blipFill>
          <a:blip r:embed="rId2">
            <a:alphaModFix/>
          </a:blip>
          <a:stretch>
            <a:fillRect/>
          </a:stretch>
        </p:blipFill>
        <p:spPr>
          <a:xfrm>
            <a:off x="755576" y="483518"/>
            <a:ext cx="3024335" cy="4320480"/>
          </a:xfrm>
          <a:prstGeom prst="rect">
            <a:avLst/>
          </a:prstGeom>
          <a:noFill/>
          <a:ln>
            <a:noFill/>
          </a:ln>
        </p:spPr>
      </p:pic>
    </p:spTree>
    <p:extLst>
      <p:ext uri="{BB962C8B-B14F-4D97-AF65-F5344CB8AC3E}">
        <p14:creationId xmlns:p14="http://schemas.microsoft.com/office/powerpoint/2010/main" val="2797703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69;p30">
            <a:extLst>
              <a:ext uri="{FF2B5EF4-FFF2-40B4-BE49-F238E27FC236}">
                <a16:creationId xmlns:a16="http://schemas.microsoft.com/office/drawing/2014/main" xmlns="" id="{BC622334-C47D-4ACB-9D10-ADB50648EE74}"/>
              </a:ext>
            </a:extLst>
          </p:cNvPr>
          <p:cNvPicPr preferRelativeResize="0">
            <a:picLocks noGrp="1"/>
          </p:cNvPicPr>
          <p:nvPr>
            <p:ph idx="1"/>
          </p:nvPr>
        </p:nvPicPr>
        <p:blipFill>
          <a:blip r:embed="rId2">
            <a:alphaModFix/>
          </a:blip>
          <a:stretch>
            <a:fillRect/>
          </a:stretch>
        </p:blipFill>
        <p:spPr>
          <a:xfrm>
            <a:off x="539552" y="483518"/>
            <a:ext cx="2664296" cy="4320480"/>
          </a:xfrm>
          <a:prstGeom prst="rect">
            <a:avLst/>
          </a:prstGeom>
          <a:noFill/>
          <a:ln>
            <a:noFill/>
          </a:ln>
        </p:spPr>
      </p:pic>
      <p:pic>
        <p:nvPicPr>
          <p:cNvPr id="5" name="Google Shape;170;p30">
            <a:extLst>
              <a:ext uri="{FF2B5EF4-FFF2-40B4-BE49-F238E27FC236}">
                <a16:creationId xmlns:a16="http://schemas.microsoft.com/office/drawing/2014/main" xmlns="" id="{E28DD3AE-E176-4FC3-B136-C23F82DD373D}"/>
              </a:ext>
            </a:extLst>
          </p:cNvPr>
          <p:cNvPicPr preferRelativeResize="0"/>
          <p:nvPr/>
        </p:nvPicPr>
        <p:blipFill>
          <a:blip r:embed="rId3">
            <a:alphaModFix/>
          </a:blip>
          <a:stretch>
            <a:fillRect/>
          </a:stretch>
        </p:blipFill>
        <p:spPr>
          <a:xfrm>
            <a:off x="5436096" y="483518"/>
            <a:ext cx="2937903" cy="4326086"/>
          </a:xfrm>
          <a:prstGeom prst="rect">
            <a:avLst/>
          </a:prstGeom>
          <a:noFill/>
          <a:ln>
            <a:noFill/>
          </a:ln>
        </p:spPr>
      </p:pic>
    </p:spTree>
    <p:extLst>
      <p:ext uri="{BB962C8B-B14F-4D97-AF65-F5344CB8AC3E}">
        <p14:creationId xmlns:p14="http://schemas.microsoft.com/office/powerpoint/2010/main" val="207286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78;p31">
            <a:extLst>
              <a:ext uri="{FF2B5EF4-FFF2-40B4-BE49-F238E27FC236}">
                <a16:creationId xmlns:a16="http://schemas.microsoft.com/office/drawing/2014/main" xmlns="" id="{1EE5C2CE-171B-4105-B52A-7FAD44BF1C3D}"/>
              </a:ext>
            </a:extLst>
          </p:cNvPr>
          <p:cNvPicPr preferRelativeResize="0">
            <a:picLocks noGrp="1"/>
          </p:cNvPicPr>
          <p:nvPr>
            <p:ph idx="1"/>
          </p:nvPr>
        </p:nvPicPr>
        <p:blipFill>
          <a:blip r:embed="rId2">
            <a:alphaModFix/>
          </a:blip>
          <a:stretch>
            <a:fillRect/>
          </a:stretch>
        </p:blipFill>
        <p:spPr>
          <a:xfrm>
            <a:off x="395536" y="483518"/>
            <a:ext cx="2869704" cy="4320480"/>
          </a:xfrm>
          <a:prstGeom prst="rect">
            <a:avLst/>
          </a:prstGeom>
          <a:noFill/>
          <a:ln>
            <a:noFill/>
          </a:ln>
        </p:spPr>
      </p:pic>
      <p:pic>
        <p:nvPicPr>
          <p:cNvPr id="5" name="Google Shape;179;p31">
            <a:extLst>
              <a:ext uri="{FF2B5EF4-FFF2-40B4-BE49-F238E27FC236}">
                <a16:creationId xmlns:a16="http://schemas.microsoft.com/office/drawing/2014/main" xmlns="" id="{33AAD185-BB41-4E41-AC0C-773A21E52BB1}"/>
              </a:ext>
            </a:extLst>
          </p:cNvPr>
          <p:cNvPicPr preferRelativeResize="0"/>
          <p:nvPr/>
        </p:nvPicPr>
        <p:blipFill>
          <a:blip r:embed="rId3">
            <a:alphaModFix/>
          </a:blip>
          <a:stretch>
            <a:fillRect/>
          </a:stretch>
        </p:blipFill>
        <p:spPr>
          <a:xfrm>
            <a:off x="5481877" y="473811"/>
            <a:ext cx="2869704" cy="4320480"/>
          </a:xfrm>
          <a:prstGeom prst="rect">
            <a:avLst/>
          </a:prstGeom>
          <a:noFill/>
          <a:ln>
            <a:noFill/>
          </a:ln>
        </p:spPr>
      </p:pic>
    </p:spTree>
    <p:extLst>
      <p:ext uri="{BB962C8B-B14F-4D97-AF65-F5344CB8AC3E}">
        <p14:creationId xmlns:p14="http://schemas.microsoft.com/office/powerpoint/2010/main" val="389642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1109</Words>
  <Application>Microsoft Office PowerPoint</Application>
  <PresentationFormat>Экран (16:9)</PresentationFormat>
  <Paragraphs>134</Paragraphs>
  <Slides>44</Slides>
  <Notes>4</Notes>
  <HiddenSlides>1</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Повышаем мотивацию к изучению английского языка в школе: приемы и средства</vt:lpstr>
      <vt:lpstr>Мотивация и ее виды</vt:lpstr>
      <vt:lpstr>Виды мотивации</vt:lpstr>
      <vt:lpstr>Тренировка</vt:lpstr>
      <vt:lpstr>Can-do statements - тренировка</vt:lpstr>
      <vt:lpstr>Виды мотивации</vt:lpstr>
      <vt:lpstr>Презентация PowerPoint</vt:lpstr>
      <vt:lpstr>Презентация PowerPoint</vt:lpstr>
      <vt:lpstr>Презентация PowerPoint</vt:lpstr>
      <vt:lpstr>Презентация PowerPoint</vt:lpstr>
      <vt:lpstr>Полезные сайты</vt:lpstr>
      <vt:lpstr>Виды мотивации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Travel webcams and virtual tours</vt:lpstr>
      <vt:lpstr>Виды мотивации</vt:lpstr>
      <vt:lpstr>Эстетика языка</vt:lpstr>
      <vt:lpstr>Английский в стихах 2-4 классы</vt:lpstr>
      <vt:lpstr>Презентация PowerPoint</vt:lpstr>
      <vt:lpstr>Презентация PowerPoint</vt:lpstr>
      <vt:lpstr>М. Кауфман, К. Кауфман</vt:lpstr>
      <vt:lpstr>Презентация PowerPoint</vt:lpstr>
      <vt:lpstr>Скороговорки</vt:lpstr>
      <vt:lpstr>Виды мотивации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Виды мотивации</vt:lpstr>
      <vt:lpstr>О. В. Щепелев. Steplighter. </vt:lpstr>
      <vt:lpstr>Презентация PowerPoint</vt:lpstr>
      <vt:lpstr>Презентация PowerPoint</vt:lpstr>
      <vt:lpstr>Презентация PowerPoint</vt:lpstr>
      <vt:lpstr>Моральные дилеммы</vt:lpstr>
      <vt:lpstr>Использованные пособия</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Приемы и средства организации проектных работ по ФГОС в обучении английскому языку</dc:title>
  <dc:creator>Alexey Konobeiev</dc:creator>
  <cp:lastModifiedBy>Арсений Соловейчик</cp:lastModifiedBy>
  <cp:revision>9</cp:revision>
  <dcterms:created xsi:type="dcterms:W3CDTF">2021-01-18T22:12:37Z</dcterms:created>
  <dcterms:modified xsi:type="dcterms:W3CDTF">2022-03-21T08:08:26Z</dcterms:modified>
</cp:coreProperties>
</file>