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72" r:id="rId2"/>
    <p:sldId id="447" r:id="rId3"/>
    <p:sldId id="448" r:id="rId4"/>
    <p:sldId id="439" r:id="rId5"/>
    <p:sldId id="480" r:id="rId6"/>
    <p:sldId id="45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76" r:id="rId23"/>
    <p:sldId id="477" r:id="rId24"/>
    <p:sldId id="478" r:id="rId25"/>
    <p:sldId id="479" r:id="rId26"/>
    <p:sldId id="44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7"/>
    <p:restoredTop sz="93792"/>
  </p:normalViewPr>
  <p:slideViewPr>
    <p:cSldViewPr snapToGrid="0" snapToObjects="1">
      <p:cViewPr>
        <p:scale>
          <a:sx n="76" d="100"/>
          <a:sy n="76" d="100"/>
        </p:scale>
        <p:origin x="-10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1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1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1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65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5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22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7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30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0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65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86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51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86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28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5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r>
              <a:rPr lang="ru-RU" baseline="0" dirty="0" smtClean="0"/>
              <a:t> </a:t>
            </a:r>
            <a:r>
              <a:rPr lang="ru-RU" dirty="0" smtClean="0"/>
              <a:t>Стр. 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r>
              <a:rPr lang="ru-RU" baseline="0" dirty="0" smtClean="0"/>
              <a:t> </a:t>
            </a:r>
            <a:r>
              <a:rPr lang="ru-RU" dirty="0" smtClean="0"/>
              <a:t>Стр. 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2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1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78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8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778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74;&#1077;&#1073;&#1080;&#1085;&#1072;&#1088;&#1099;.1&#1089;&#1077;&#1085;&#1090;&#1103;&#1073;&#1088;&#1103;.&#1088;&#1092;/&#1087;&#1077;&#1076;&#1072;&#1075;&#1086;&#1075;&#1080;&#1082;&#1072;-&#1076;&#1083;&#1103;-&#1074;&#1089;&#1077;&#1093;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GhdhjnY0W-Oa3C2SkqKYSwn2aCN5BaB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playlist?list=PLGhdhjnY0W-Oa3C2SkqKYSwn2aCN5BaB7" TargetMode="External"/><Relationship Id="rId4" Type="http://schemas.openxmlformats.org/officeDocument/2006/relationships/hyperlink" Target="https://www.ozon.ru/context/detail/id/143470517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1702" y="770072"/>
            <a:ext cx="2381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2</a:t>
            </a:r>
            <a:r>
              <a:rPr lang="ru-RU" sz="2800" b="1" dirty="0" smtClean="0">
                <a:solidFill>
                  <a:srgbClr val="FFC000"/>
                </a:solidFill>
              </a:rPr>
              <a:t>8 марта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702" y="1938107"/>
            <a:ext cx="651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3801556"/>
            <a:ext cx="63285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Встреча  </a:t>
            </a:r>
            <a:r>
              <a:rPr lang="ru-RU" sz="8800" b="1" dirty="0"/>
              <a:t>8</a:t>
            </a:r>
            <a:r>
              <a:rPr lang="ru-RU" sz="2800" b="1" dirty="0" smtClean="0"/>
              <a:t> «Воспитание общением»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9158" y="5821924"/>
            <a:ext cx="644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3, глава 1, </a:t>
            </a:r>
            <a:r>
              <a:rPr lang="de-DE" b="1" dirty="0" smtClean="0"/>
              <a:t>c. </a:t>
            </a:r>
            <a:r>
              <a:rPr lang="ru-RU" b="1" dirty="0" smtClean="0"/>
              <a:t>312</a:t>
            </a:r>
            <a:r>
              <a:rPr lang="de-DE" dirty="0" smtClean="0"/>
              <a:t>–</a:t>
            </a:r>
            <a:r>
              <a:rPr lang="ru-RU" b="1" dirty="0" smtClean="0"/>
              <a:t>329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83525" y="2879394"/>
            <a:ext cx="1207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/>
              <a:t>8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287806"/>
            <a:ext cx="6577454" cy="1118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Один миг общения дает </a:t>
            </a:r>
            <a:r>
              <a:rPr lang="ru-RU" sz="2800" dirty="0" smtClean="0"/>
              <a:t>для воспитания </a:t>
            </a:r>
            <a:r>
              <a:rPr lang="ru-RU" sz="2800" dirty="0"/>
              <a:t>больше, чем целые часы поучений.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44143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693827"/>
            <a:ext cx="8593238" cy="2472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/>
              <a:t>Д</a:t>
            </a:r>
            <a:r>
              <a:rPr lang="ru-RU" sz="2400" dirty="0" smtClean="0"/>
              <a:t>уши </a:t>
            </a:r>
            <a:r>
              <a:rPr lang="ru-RU" sz="2400" dirty="0"/>
              <a:t>всех людей в известном смысле равны.</a:t>
            </a:r>
          </a:p>
          <a:p>
            <a:r>
              <a:rPr lang="ru-RU" sz="2400" dirty="0"/>
              <a:t>Не равны ум, опыт, возраст, таланты, положение — во всех</a:t>
            </a:r>
          </a:p>
          <a:p>
            <a:r>
              <a:rPr lang="ru-RU" sz="2400" dirty="0"/>
              <a:t>направлениях люди не равны между собой, а души их —</a:t>
            </a:r>
          </a:p>
          <a:p>
            <a:r>
              <a:rPr lang="ru-RU" sz="2400" dirty="0"/>
              <a:t>равны. Более того, равны души живущих людей и тех, кто</a:t>
            </a:r>
          </a:p>
          <a:p>
            <a:r>
              <a:rPr lang="ru-RU" sz="2400" dirty="0"/>
              <a:t>жил тысячу или пятьсот лет назад. Иначе мы давно </a:t>
            </a:r>
            <a:r>
              <a:rPr lang="ru-RU" sz="2400" dirty="0" smtClean="0"/>
              <a:t>перестали </a:t>
            </a:r>
            <a:r>
              <a:rPr lang="ru-RU" sz="2400" dirty="0"/>
              <a:t>бы читать Гомера и Шекспира.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65977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878496"/>
            <a:ext cx="8593238" cy="21034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 smtClean="0"/>
              <a:t>В этом-то </a:t>
            </a:r>
            <a:r>
              <a:rPr lang="ru-RU" sz="2400" dirty="0"/>
              <a:t>и состоит педагогический талант </a:t>
            </a:r>
            <a:r>
              <a:rPr lang="ru-RU" sz="2400" dirty="0" smtClean="0"/>
              <a:t>— в </a:t>
            </a:r>
            <a:r>
              <a:rPr lang="ru-RU" sz="2400" dirty="0"/>
              <a:t>умении почувствовать в ребенке равного себе </a:t>
            </a:r>
            <a:r>
              <a:rPr lang="ru-RU" sz="2400" dirty="0" smtClean="0"/>
              <a:t>душой, в </a:t>
            </a:r>
            <a:r>
              <a:rPr lang="ru-RU" sz="2400" dirty="0"/>
              <a:t>способности к душевному общению. Для воспитания </a:t>
            </a:r>
            <a:r>
              <a:rPr lang="ru-RU" sz="2400" dirty="0" smtClean="0"/>
              <a:t>детей нужен </a:t>
            </a:r>
            <a:r>
              <a:rPr lang="ru-RU" sz="2400" dirty="0"/>
              <a:t>не великий ум, а большое сердце — способность к </a:t>
            </a:r>
            <a:r>
              <a:rPr lang="ru-RU" sz="2400" dirty="0" smtClean="0"/>
              <a:t>общению</a:t>
            </a:r>
            <a:r>
              <a:rPr lang="ru-RU" sz="2400" dirty="0"/>
              <a:t>, к признанию равенства душ.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7894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131451"/>
            <a:ext cx="8593238" cy="1364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 smtClean="0"/>
              <a:t>Чтобы </a:t>
            </a:r>
            <a:r>
              <a:rPr lang="ru-RU" sz="2400" dirty="0"/>
              <a:t>ребенок общался со мной, я должен не вызывать</a:t>
            </a:r>
          </a:p>
          <a:p>
            <a:r>
              <a:rPr lang="ru-RU" sz="2400" dirty="0"/>
              <a:t>у него ни малейшего чувства опасности, он должен </a:t>
            </a:r>
            <a:r>
              <a:rPr lang="ru-RU" sz="2400" dirty="0" smtClean="0"/>
              <a:t>полностью </a:t>
            </a:r>
            <a:r>
              <a:rPr lang="ru-RU" sz="2400" dirty="0"/>
              <a:t>доверять мне — вот и всё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5638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946788"/>
            <a:ext cx="8593238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 smtClean="0"/>
              <a:t>Когда </a:t>
            </a:r>
            <a:r>
              <a:rPr lang="ru-RU" sz="2400" dirty="0"/>
              <a:t>ребенок в школе, в нем как бы два существа: </a:t>
            </a:r>
            <a:r>
              <a:rPr lang="ru-RU" sz="2400" dirty="0" smtClean="0"/>
              <a:t>он один </a:t>
            </a:r>
            <a:r>
              <a:rPr lang="ru-RU" sz="2400" dirty="0"/>
              <a:t>— и он один из тысячи других детей. Как один из </a:t>
            </a:r>
            <a:r>
              <a:rPr lang="ru-RU" sz="2400" dirty="0" smtClean="0"/>
              <a:t>тысячи</a:t>
            </a:r>
            <a:r>
              <a:rPr lang="ru-RU" sz="2400" dirty="0"/>
              <a:t>, он подлежит управлению. Как один, как </a:t>
            </a:r>
            <a:r>
              <a:rPr lang="ru-RU" sz="2400" dirty="0" smtClean="0"/>
              <a:t>человеческая душа</a:t>
            </a:r>
            <a:r>
              <a:rPr lang="ru-RU" sz="2400" dirty="0"/>
              <a:t>, он управлению не поддается — только </a:t>
            </a:r>
            <a:r>
              <a:rPr lang="ru-RU" sz="2400" dirty="0" smtClean="0"/>
              <a:t>бесстрашному общению</a:t>
            </a:r>
            <a:r>
              <a:rPr lang="ru-RU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46702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508209"/>
            <a:ext cx="8593238" cy="2611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 smtClean="0"/>
              <a:t>Конечно</a:t>
            </a:r>
            <a:r>
              <a:rPr lang="ru-RU" sz="2400" dirty="0"/>
              <a:t>, это очень неудобно, однако душой </a:t>
            </a:r>
            <a:r>
              <a:rPr lang="ru-RU" sz="2400" dirty="0" smtClean="0"/>
              <a:t>управлять </a:t>
            </a:r>
            <a:r>
              <a:rPr lang="ru-RU" sz="2400" dirty="0"/>
              <a:t>нельзя, она закрывается и становится </a:t>
            </a:r>
            <a:r>
              <a:rPr lang="ru-RU" sz="2400" dirty="0" smtClean="0"/>
              <a:t>непроницаемой </a:t>
            </a:r>
            <a:r>
              <a:rPr lang="ru-RU" sz="2400" dirty="0"/>
              <a:t>для воспитателя. Человеком, ребенком можно и </a:t>
            </a:r>
            <a:r>
              <a:rPr lang="ru-RU" sz="2400" dirty="0" smtClean="0"/>
              <a:t>манипулировать</a:t>
            </a:r>
            <a:r>
              <a:rPr lang="ru-RU" sz="2400" dirty="0"/>
              <a:t>; душой — нельзя. Это надо знать! </a:t>
            </a:r>
            <a:endParaRPr lang="ru-RU" sz="2400" dirty="0" smtClean="0"/>
          </a:p>
          <a:p>
            <a:endParaRPr lang="ru-RU" sz="500" dirty="0"/>
          </a:p>
          <a:p>
            <a:r>
              <a:rPr lang="ru-RU" sz="2400" dirty="0" smtClean="0"/>
              <a:t>Если педагог в </a:t>
            </a:r>
            <a:r>
              <a:rPr lang="ru-RU" sz="2400" dirty="0"/>
              <a:t>школе не умеет управлять, он пропал; если же он </a:t>
            </a:r>
            <a:r>
              <a:rPr lang="ru-RU" sz="2400" dirty="0" smtClean="0"/>
              <a:t>умеет только </a:t>
            </a:r>
            <a:r>
              <a:rPr lang="ru-RU" sz="2400" dirty="0"/>
              <a:t>управлять — пропали дети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96027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347794"/>
            <a:ext cx="8593238" cy="749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 smtClean="0"/>
              <a:t>Только </a:t>
            </a:r>
            <a:r>
              <a:rPr lang="ru-RU" sz="3200" dirty="0"/>
              <a:t>общение делает </a:t>
            </a:r>
            <a:r>
              <a:rPr lang="ru-RU" sz="3200" dirty="0" smtClean="0"/>
              <a:t>детей воспитуемыми</a:t>
            </a:r>
            <a:r>
              <a:rPr lang="ru-RU" sz="32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39650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762127"/>
            <a:ext cx="8593238" cy="21034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/>
              <a:t>Где нет общения, там и управление детьми невозможно —</a:t>
            </a:r>
          </a:p>
          <a:p>
            <a:r>
              <a:rPr lang="ru-RU" sz="2400" dirty="0"/>
              <a:t>они не слышат старших, не уважают их, не любят труда</a:t>
            </a:r>
          </a:p>
          <a:p>
            <a:r>
              <a:rPr lang="ru-RU" sz="2400" dirty="0"/>
              <a:t>и остерегаются </a:t>
            </a:r>
            <a:r>
              <a:rPr lang="de-DE" sz="2400" dirty="0" smtClean="0"/>
              <a:t> </a:t>
            </a:r>
            <a:r>
              <a:rPr lang="ru-RU" sz="2400" dirty="0" smtClean="0"/>
              <a:t>законов </a:t>
            </a:r>
            <a:r>
              <a:rPr lang="ru-RU" sz="2400" dirty="0"/>
              <a:t>лишь постольку, поскольку боятся</a:t>
            </a:r>
          </a:p>
          <a:p>
            <a:r>
              <a:rPr lang="ru-RU" sz="2400" dirty="0"/>
              <a:t>быть пойманными. Чем больше уповаем мы на одно лишь</a:t>
            </a:r>
          </a:p>
          <a:p>
            <a:r>
              <a:rPr lang="ru-RU" sz="2400" dirty="0"/>
              <a:t>управление, тем хуже результат </a:t>
            </a:r>
            <a:r>
              <a:rPr lang="ru-RU" sz="2400" dirty="0" smtClean="0"/>
              <a:t>воспитания</a:t>
            </a:r>
            <a:r>
              <a:rPr lang="mr-IN" sz="2400" dirty="0" smtClean="0"/>
              <a:t>…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798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762129"/>
            <a:ext cx="8593238" cy="21034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/>
              <a:t>Если бы нам удалось </a:t>
            </a:r>
            <a:r>
              <a:rPr lang="ru-RU" sz="2400" dirty="0" smtClean="0"/>
              <a:t>научиться говорить </a:t>
            </a:r>
            <a:r>
              <a:rPr lang="ru-RU" sz="2400" dirty="0"/>
              <a:t>с ребенком добрым голосом и смотреть на него </a:t>
            </a:r>
            <a:r>
              <a:rPr lang="ru-RU" sz="2400" dirty="0" smtClean="0"/>
              <a:t>добрыми </a:t>
            </a:r>
            <a:r>
              <a:rPr lang="ru-RU" sz="2400" dirty="0"/>
              <a:t>глазами, больше ничего и не нужно было бы, </a:t>
            </a:r>
            <a:r>
              <a:rPr lang="ru-RU" sz="2400" dirty="0" smtClean="0"/>
              <a:t>никаких педагогик</a:t>
            </a:r>
            <a:r>
              <a:rPr lang="ru-RU" sz="2400" dirty="0"/>
              <a:t>. Все проблемы с детьми возникают там, где </a:t>
            </a:r>
            <a:r>
              <a:rPr lang="ru-RU" sz="2400" dirty="0" smtClean="0"/>
              <a:t>воспитателю </a:t>
            </a:r>
            <a:r>
              <a:rPr lang="ru-RU" sz="2400" dirty="0"/>
              <a:t>не хватает доброго голоса и доброго взгляда.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43860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254574"/>
            <a:ext cx="7799425" cy="1118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Каждая </a:t>
            </a:r>
            <a:r>
              <a:rPr lang="ru-RU" sz="2800" dirty="0"/>
              <a:t>наша недобрая интонация, каждый </a:t>
            </a:r>
            <a:r>
              <a:rPr lang="ru-RU" sz="2800" dirty="0" smtClean="0"/>
              <a:t>недобрый взгляд </a:t>
            </a:r>
            <a:r>
              <a:rPr lang="ru-RU" sz="2800" dirty="0"/>
              <a:t>— это проступки перед детьми.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84683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33" y="375695"/>
            <a:ext cx="2109801" cy="238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961" y="2763632"/>
            <a:ext cx="732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Воспитание зависит от трех переменных: </a:t>
            </a:r>
            <a:endParaRPr lang="en-US" sz="2400" b="1" dirty="0" smtClean="0"/>
          </a:p>
          <a:p>
            <a:r>
              <a:rPr lang="ru-RU" sz="2400" b="1" dirty="0" smtClean="0">
                <a:solidFill>
                  <a:srgbClr val="FFC000"/>
                </a:solidFill>
              </a:rPr>
              <a:t>взрослые</a:t>
            </a:r>
            <a:r>
              <a:rPr lang="ru-RU" sz="2400" b="1" dirty="0">
                <a:solidFill>
                  <a:srgbClr val="FFC000"/>
                </a:solidFill>
              </a:rPr>
              <a:t>, </a:t>
            </a:r>
            <a:r>
              <a:rPr lang="ru-RU" sz="2400" b="1" dirty="0" smtClean="0">
                <a:solidFill>
                  <a:srgbClr val="FFC000"/>
                </a:solidFill>
              </a:rPr>
              <a:t>дети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и </a:t>
            </a:r>
            <a:r>
              <a:rPr lang="ru-RU" sz="2400" b="1" dirty="0">
                <a:solidFill>
                  <a:srgbClr val="FFC000"/>
                </a:solidFill>
              </a:rPr>
              <a:t>отношения между ними. 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/>
              <a:t>Это </a:t>
            </a:r>
            <a:r>
              <a:rPr lang="ru-RU" sz="2400" b="1" dirty="0"/>
              <a:t>задача с тремя </a:t>
            </a:r>
            <a:r>
              <a:rPr lang="ru-RU" sz="2400" b="1" dirty="0" smtClean="0"/>
              <a:t>неизвестными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 </a:t>
            </a:r>
            <a:r>
              <a:rPr lang="ru-RU" sz="2400" b="1" dirty="0"/>
              <a:t>трех! </a:t>
            </a:r>
            <a:endParaRPr lang="en-US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039130"/>
            <a:ext cx="7799425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Воспитание — это стремление предотвратить </a:t>
            </a:r>
            <a:r>
              <a:rPr lang="ru-RU" sz="2800" dirty="0" smtClean="0"/>
              <a:t>появление жестокости </a:t>
            </a:r>
            <a:r>
              <a:rPr lang="ru-RU" sz="2800" dirty="0"/>
              <a:t>в будущем взрослом человеке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4173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508216"/>
            <a:ext cx="8593238" cy="2611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 smtClean="0"/>
              <a:t>У </a:t>
            </a:r>
            <a:r>
              <a:rPr lang="ru-RU" sz="2400" dirty="0"/>
              <a:t>нас полчаса в день на ребенка? </a:t>
            </a:r>
            <a:endParaRPr lang="ru-RU" sz="2400" dirty="0" smtClean="0"/>
          </a:p>
          <a:p>
            <a:r>
              <a:rPr lang="ru-RU" sz="2400" dirty="0" smtClean="0"/>
              <a:t>Наш </a:t>
            </a:r>
            <a:r>
              <a:rPr lang="ru-RU" sz="2400" dirty="0"/>
              <a:t>сын может быть </a:t>
            </a:r>
            <a:r>
              <a:rPr lang="ru-RU" sz="2400" dirty="0" smtClean="0"/>
              <a:t>прекрасно </a:t>
            </a:r>
            <a:r>
              <a:rPr lang="ru-RU" sz="2400" dirty="0"/>
              <a:t>воспитан и в эти полчаса, если мы будем помнить, </a:t>
            </a:r>
            <a:r>
              <a:rPr lang="ru-RU" sz="2400" dirty="0" smtClean="0"/>
              <a:t>что воспитание </a:t>
            </a:r>
            <a:r>
              <a:rPr lang="ru-RU" sz="2400" dirty="0"/>
              <a:t>— это не уход, не надзор, а душевное и </a:t>
            </a:r>
            <a:r>
              <a:rPr lang="ru-RU" sz="2400" dirty="0" smtClean="0"/>
              <a:t>духовное общение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600" dirty="0"/>
          </a:p>
          <a:p>
            <a:r>
              <a:rPr lang="ru-RU" sz="2400" dirty="0" smtClean="0"/>
              <a:t>Уход </a:t>
            </a:r>
            <a:r>
              <a:rPr lang="ru-RU" sz="2400" dirty="0"/>
              <a:t>в полчаса труден, надзор невозможен, а </a:t>
            </a:r>
            <a:r>
              <a:rPr lang="ru-RU" sz="2400" dirty="0" smtClean="0"/>
              <a:t>сила общения </a:t>
            </a:r>
            <a:r>
              <a:rPr lang="ru-RU" sz="2400" dirty="0"/>
              <a:t>измеряется не временем.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6387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55735" y="5297270"/>
            <a:ext cx="74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</a:t>
            </a:r>
            <a:r>
              <a:rPr lang="ru-RU" sz="2400" dirty="0" smtClean="0">
                <a:hlinkClick r:id="rId2"/>
              </a:rPr>
              <a:t>вебинары.1сентября.рф/педагогика-для-всех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735" y="1958787"/>
            <a:ext cx="7436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Сайт чтений по книге «Педагогика </a:t>
            </a:r>
            <a:r>
              <a:rPr lang="ru-RU" sz="2400" b="1" dirty="0">
                <a:solidFill>
                  <a:prstClr val="white"/>
                </a:solidFill>
              </a:rPr>
              <a:t>для всех</a:t>
            </a:r>
            <a:r>
              <a:rPr lang="ru-RU" sz="2400" b="1" dirty="0" smtClean="0">
                <a:solidFill>
                  <a:prstClr val="white"/>
                </a:solidFill>
              </a:rPr>
              <a:t>»</a:t>
            </a: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endParaRPr lang="ru-RU" sz="6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prstClr val="white"/>
                </a:solidFill>
              </a:rPr>
              <a:t>з</a:t>
            </a:r>
            <a:r>
              <a:rPr lang="ru-RU" sz="2400" b="1" dirty="0" smtClean="0">
                <a:solidFill>
                  <a:prstClr val="white"/>
                </a:solidFill>
              </a:rPr>
              <a:t>аписи состоявшихся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краткое </a:t>
            </a:r>
            <a:r>
              <a:rPr lang="ru-RU" sz="2400" b="1" dirty="0">
                <a:solidFill>
                  <a:prstClr val="white"/>
                </a:solidFill>
              </a:rPr>
              <a:t>содержание (</a:t>
            </a:r>
            <a:r>
              <a:rPr lang="en-US" sz="2400" b="1" dirty="0">
                <a:solidFill>
                  <a:prstClr val="white"/>
                </a:solidFill>
              </a:rPr>
              <a:t>summary</a:t>
            </a:r>
            <a:r>
              <a:rPr lang="ru-RU" sz="2400" b="1" dirty="0" smtClean="0">
                <a:solidFill>
                  <a:prstClr val="white"/>
                </a:solidFill>
              </a:rPr>
              <a:t>)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голосование по наиболее значимым цитатам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" y="2093957"/>
            <a:ext cx="3517295" cy="36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51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42483" y="4001137"/>
            <a:ext cx="65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https://www.youtube.com/playlist?list=PLGhdhjnY0W-Oa3C2SkqKYSwn2aCN5BaB7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483" y="1727368"/>
            <a:ext cx="66944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white"/>
                </a:solidFill>
              </a:rPr>
              <a:t>Соловейчиковские</a:t>
            </a:r>
            <a:r>
              <a:rPr lang="ru-RU" sz="3600" b="1" dirty="0" smtClean="0">
                <a:solidFill>
                  <a:prstClr val="white"/>
                </a:solidFill>
              </a:rPr>
              <a:t> чтения 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по книге «Педагогика для всех»</a:t>
            </a:r>
            <a:endParaRPr lang="ru-RU" sz="2800" b="1" dirty="0" smtClean="0">
              <a:solidFill>
                <a:prstClr val="white"/>
              </a:solidFill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Записи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:</a:t>
            </a:r>
          </a:p>
          <a:p>
            <a:pPr lvl="0"/>
            <a:endParaRPr lang="ru-RU" sz="1400" b="1" dirty="0" smtClean="0">
              <a:solidFill>
                <a:prstClr val="white"/>
              </a:solidFill>
            </a:endParaRP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YouTube </a:t>
            </a:r>
            <a:r>
              <a:rPr lang="en-US" sz="2000" b="1" dirty="0">
                <a:solidFill>
                  <a:prstClr val="white"/>
                </a:solidFill>
              </a:rPr>
              <a:t>playlist </a:t>
            </a:r>
            <a:r>
              <a:rPr lang="en-US" sz="2400" b="1" dirty="0">
                <a:solidFill>
                  <a:prstClr val="white"/>
                </a:solidFill>
              </a:rPr>
              <a:t>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2363" y="5067444"/>
            <a:ext cx="720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в личном кабинете: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62362" y="5483905"/>
            <a:ext cx="654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</a:t>
            </a:r>
            <a:r>
              <a:rPr lang="en-US" sz="2400" dirty="0" smtClean="0">
                <a:hlinkClick r:id="rId3"/>
              </a:rPr>
              <a:t>://my.1september.ru/webinar/archive</a:t>
            </a:r>
          </a:p>
        </p:txBody>
      </p:sp>
    </p:spTree>
    <p:extLst>
      <p:ext uri="{BB962C8B-B14F-4D97-AF65-F5344CB8AC3E}">
        <p14:creationId xmlns:p14="http://schemas.microsoft.com/office/powerpoint/2010/main" val="102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</a:t>
            </a:r>
            <a:r>
              <a:rPr lang="en-US" sz="2400" b="1" dirty="0">
                <a:solidFill>
                  <a:prstClr val="white"/>
                </a:solidFill>
              </a:rPr>
              <a:t>,</a:t>
            </a:r>
            <a:r>
              <a:rPr lang="ru-RU" sz="2400" b="1" dirty="0" smtClean="0">
                <a:solidFill>
                  <a:prstClr val="white"/>
                </a:solidFill>
              </a:rPr>
              <a:t>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2240" y="1851406"/>
            <a:ext cx="65420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ЛитРес</a:t>
            </a:r>
            <a:r>
              <a:rPr lang="ru-RU" sz="3600" b="1" dirty="0"/>
              <a:t> </a:t>
            </a:r>
            <a:r>
              <a:rPr lang="ru-RU" sz="2000" dirty="0" smtClean="0"/>
              <a:t>(электронная версия)</a:t>
            </a:r>
            <a:endParaRPr lang="ru-RU" sz="2000" dirty="0"/>
          </a:p>
          <a:p>
            <a:r>
              <a:rPr lang="ru-RU" sz="2000" dirty="0" smtClean="0"/>
              <a:t>Скоро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ru-RU" sz="3600" b="1" dirty="0" smtClean="0"/>
              <a:t>Лабиринт </a:t>
            </a:r>
            <a:r>
              <a:rPr lang="ru-RU" sz="2000" dirty="0" smtClean="0"/>
              <a:t>(печатная версия)</a:t>
            </a:r>
          </a:p>
          <a:p>
            <a:r>
              <a:rPr lang="ru-RU" sz="2000" dirty="0" smtClean="0"/>
              <a:t>(заказ по интернету, доставка)</a:t>
            </a:r>
            <a:endParaRPr lang="en-US" sz="2000" dirty="0"/>
          </a:p>
          <a:p>
            <a:r>
              <a:rPr lang="en-US" sz="2000" dirty="0" smtClean="0">
                <a:hlinkClick r:id="rId3"/>
              </a:rPr>
              <a:t>https://www.labirint.ru/books/623298</a:t>
            </a:r>
          </a:p>
          <a:p>
            <a:endParaRPr lang="en-US" sz="2000" dirty="0"/>
          </a:p>
          <a:p>
            <a:r>
              <a:rPr lang="en-US" sz="3600" b="1" dirty="0" smtClean="0">
                <a:solidFill>
                  <a:prstClr val="white"/>
                </a:solidFill>
              </a:rPr>
              <a:t>ozon.ru</a:t>
            </a:r>
            <a:r>
              <a:rPr lang="ru-RU" sz="3600" b="1" dirty="0" smtClean="0">
                <a:solidFill>
                  <a:prstClr val="white"/>
                </a:solidFill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>(печатная версия</a:t>
            </a:r>
            <a:r>
              <a:rPr lang="ru-RU" sz="2000" dirty="0" smtClean="0">
                <a:solidFill>
                  <a:prstClr val="white"/>
                </a:solidFill>
              </a:rPr>
              <a:t>)</a:t>
            </a:r>
          </a:p>
          <a:p>
            <a:pPr lvl="0"/>
            <a:r>
              <a:rPr lang="ru-RU" sz="2000" dirty="0" smtClean="0">
                <a:solidFill>
                  <a:prstClr val="white"/>
                </a:solidFill>
              </a:rPr>
              <a:t>(заказ </a:t>
            </a:r>
            <a:r>
              <a:rPr lang="ru-RU" sz="2000" dirty="0">
                <a:solidFill>
                  <a:prstClr val="white"/>
                </a:solidFill>
              </a:rPr>
              <a:t>по интернету, доставка)</a:t>
            </a:r>
            <a:endParaRPr lang="en-US" sz="2000" dirty="0">
              <a:solidFill>
                <a:prstClr val="white"/>
              </a:solidFill>
            </a:endParaRPr>
          </a:p>
          <a:p>
            <a:pPr lvl="0"/>
            <a:r>
              <a:rPr lang="en-US" sz="2000" dirty="0" smtClean="0">
                <a:hlinkClick r:id="rId4"/>
              </a:rPr>
              <a:t>https://www.ozon.ru/context/detail/id/143470517/</a:t>
            </a:r>
            <a:endParaRPr lang="en-US" sz="2000" dirty="0" smtClean="0">
              <a:hlinkClick r:id="rId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4089" y="4624168"/>
            <a:ext cx="398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4 апреля </a:t>
            </a:r>
            <a:r>
              <a:rPr lang="ru-RU" sz="2800" b="1" dirty="0" smtClean="0">
                <a:solidFill>
                  <a:srgbClr val="FFC000"/>
                </a:solidFill>
              </a:rPr>
              <a:t>2018 в 18.00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9158" y="893767"/>
            <a:ext cx="651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2830187"/>
            <a:ext cx="391087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Следующая встреча (</a:t>
            </a:r>
            <a:r>
              <a:rPr lang="ru-RU" sz="2800" b="1" dirty="0" smtClean="0"/>
              <a:t>9</a:t>
            </a:r>
            <a:r>
              <a:rPr lang="ru-RU" sz="2000" b="1" dirty="0" smtClean="0"/>
              <a:t>)</a:t>
            </a:r>
            <a:r>
              <a:rPr lang="ru-RU" sz="2000" b="1" dirty="0" smtClean="0">
                <a:solidFill>
                  <a:prstClr val="white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prstClr val="white"/>
                </a:solidFill>
              </a:rPr>
              <a:t>«Воспитание сотрудничеством»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endParaRPr lang="ru-RU" sz="2000" b="1" dirty="0"/>
          </a:p>
          <a:p>
            <a:r>
              <a:rPr lang="ru-RU" sz="2000" b="1" dirty="0" smtClean="0"/>
              <a:t>состоится</a:t>
            </a:r>
            <a:endParaRPr lang="ru-RU" sz="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4512" y="2856516"/>
            <a:ext cx="115929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/>
              <a:t>9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19158" y="5821924"/>
            <a:ext cx="644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3, глава 2, </a:t>
            </a:r>
            <a:r>
              <a:rPr lang="de-DE" b="1" dirty="0" smtClean="0"/>
              <a:t>c. </a:t>
            </a:r>
            <a:r>
              <a:rPr lang="ru-RU" b="1" dirty="0" smtClean="0"/>
              <a:t>330</a:t>
            </a:r>
            <a:r>
              <a:rPr lang="de-DE" dirty="0" smtClean="0"/>
              <a:t>–</a:t>
            </a:r>
            <a:r>
              <a:rPr lang="ru-RU" b="1" dirty="0" smtClean="0"/>
              <a:t>364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2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9089" y="43248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Педагогика для всех</a:t>
            </a:r>
            <a:endParaRPr lang="ru-RU" sz="1600" dirty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первая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для человека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Цели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Условия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Средства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вторая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в человеке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сердца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духа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ума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третья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и человек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Воспитание общением </a:t>
            </a:r>
            <a:endParaRPr lang="en-US" dirty="0" smtClean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сотрудничеством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сотворчеством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1" y="630526"/>
            <a:ext cx="3740649" cy="42337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401" y="5648959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532752"/>
            <a:ext cx="7874239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b="1" dirty="0" smtClean="0"/>
              <a:t>Вся книг</a:t>
            </a:r>
            <a:r>
              <a:rPr lang="ru-RU" sz="2800" b="1" dirty="0"/>
              <a:t>а</a:t>
            </a:r>
            <a:r>
              <a:rPr lang="ru-RU" sz="2800" b="1" dirty="0" smtClean="0"/>
              <a:t> представляет </a:t>
            </a:r>
            <a:r>
              <a:rPr lang="ru-RU" sz="2800" b="1" dirty="0"/>
              <a:t>собой ответ на </a:t>
            </a:r>
            <a:r>
              <a:rPr lang="ru-RU" sz="2800" b="1" dirty="0" smtClean="0"/>
              <a:t>простейший с </a:t>
            </a:r>
            <a:r>
              <a:rPr lang="ru-RU" sz="2800" b="1" dirty="0"/>
              <a:t>виду </a:t>
            </a:r>
            <a:r>
              <a:rPr lang="ru-RU" sz="2800" b="1" dirty="0" smtClean="0"/>
              <a:t>вопрос</a:t>
            </a:r>
            <a:r>
              <a:rPr lang="ru-RU" sz="2800" b="1" dirty="0"/>
              <a:t>: как вырастить самостоятельного человека?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1235488"/>
            <a:ext cx="6056478" cy="395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6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194197"/>
            <a:ext cx="8439505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b="1" dirty="0"/>
              <a:t>Вся эта книжка, от </a:t>
            </a:r>
            <a:r>
              <a:rPr lang="ru-RU" sz="2800" b="1" dirty="0" smtClean="0"/>
              <a:t>первой </a:t>
            </a:r>
            <a:r>
              <a:rPr lang="ru-RU" sz="2800" b="1" dirty="0"/>
              <a:t>страницы до последней, служит объяснением </a:t>
            </a:r>
            <a:r>
              <a:rPr lang="ru-RU" sz="2800" b="1" dirty="0" smtClean="0"/>
              <a:t>единственного </a:t>
            </a:r>
            <a:r>
              <a:rPr lang="ru-RU" sz="2800" b="1" dirty="0"/>
              <a:t>слова «контакт». Короче не объяснишь</a:t>
            </a:r>
            <a:r>
              <a:rPr lang="ru-RU" sz="2800" b="1" dirty="0" smtClean="0"/>
              <a:t>.</a:t>
            </a:r>
          </a:p>
          <a:p>
            <a:endParaRPr lang="ru-RU" sz="2800" b="1" dirty="0" smtClean="0"/>
          </a:p>
          <a:p>
            <a:pPr algn="r"/>
            <a:r>
              <a:rPr lang="ru-RU" sz="1600" dirty="0"/>
              <a:t>и</a:t>
            </a:r>
            <a:r>
              <a:rPr lang="ru-RU" sz="1600" dirty="0" smtClean="0"/>
              <a:t>з главы «Воспитание общением»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1235488"/>
            <a:ext cx="6056478" cy="395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4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725289"/>
            <a:ext cx="8593238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 smtClean="0"/>
              <a:t>Если </a:t>
            </a:r>
            <a:r>
              <a:rPr lang="ru-RU" sz="2400" dirty="0"/>
              <a:t>мы чувствуем хоть малую ответственность за </a:t>
            </a:r>
            <a:r>
              <a:rPr lang="ru-RU" sz="2400" dirty="0" smtClean="0"/>
              <a:t>детей, если </a:t>
            </a:r>
            <a:r>
              <a:rPr lang="ru-RU" sz="2400" dirty="0"/>
              <a:t>мы хотим воспитать их, то нужен контакт с детьми, </a:t>
            </a:r>
            <a:r>
              <a:rPr lang="ru-RU" sz="2400" dirty="0" smtClean="0"/>
              <a:t>что бы </a:t>
            </a:r>
            <a:r>
              <a:rPr lang="ru-RU" sz="2400" dirty="0"/>
              <a:t>ни означало это </a:t>
            </a:r>
            <a:r>
              <a:rPr lang="ru-RU" sz="2400" dirty="0" smtClean="0"/>
              <a:t>слово. Воспитание </a:t>
            </a:r>
            <a:r>
              <a:rPr lang="ru-RU" sz="2400" dirty="0"/>
              <a:t>без контакта совершенно </a:t>
            </a:r>
            <a:r>
              <a:rPr lang="ru-RU" sz="2400" dirty="0" smtClean="0"/>
              <a:t>невозможно. Душевный </a:t>
            </a:r>
            <a:r>
              <a:rPr lang="ru-RU" sz="2400" dirty="0"/>
              <a:t>контакт с ребенком — первая и последняя </a:t>
            </a:r>
            <a:r>
              <a:rPr lang="ru-RU" sz="2400" dirty="0" smtClean="0"/>
              <a:t>проверка</a:t>
            </a:r>
            <a:r>
              <a:rPr lang="ru-RU" sz="2400" dirty="0"/>
              <a:t>, как идет воспитание. Есть контакт — все идет </a:t>
            </a:r>
            <a:r>
              <a:rPr lang="ru-RU" sz="2400" dirty="0" smtClean="0"/>
              <a:t>хорошо и </a:t>
            </a:r>
            <a:r>
              <a:rPr lang="ru-RU" sz="2400" dirty="0"/>
              <a:t>будет хорошо; нет контакта — ничего нельзя </a:t>
            </a:r>
            <a:r>
              <a:rPr lang="ru-RU" sz="2400" dirty="0" smtClean="0"/>
              <a:t>предсказать. Как </a:t>
            </a:r>
            <a:r>
              <a:rPr lang="ru-RU" sz="2400" dirty="0"/>
              <a:t>получится, так и получится.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0992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171222"/>
            <a:ext cx="8593238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 smtClean="0"/>
              <a:t>Чтобы </a:t>
            </a:r>
            <a:r>
              <a:rPr lang="ru-RU" sz="2400" dirty="0"/>
              <a:t>не держать в уме все сложности </a:t>
            </a:r>
            <a:r>
              <a:rPr lang="ru-RU" sz="2400" dirty="0" smtClean="0"/>
              <a:t>воспитания</a:t>
            </a:r>
            <a:r>
              <a:rPr lang="ru-RU" sz="2400" dirty="0"/>
              <a:t>, можно, как по компасу, вести корабль, направляя его</a:t>
            </a:r>
          </a:p>
          <a:p>
            <a:r>
              <a:rPr lang="ru-RU" sz="2400" dirty="0"/>
              <a:t>на душевный контакт, и немедленно менять курс, если </a:t>
            </a:r>
            <a:r>
              <a:rPr lang="ru-RU" sz="2400" dirty="0" smtClean="0"/>
              <a:t>контакт </a:t>
            </a:r>
            <a:r>
              <a:rPr lang="ru-RU" sz="2400" dirty="0"/>
              <a:t>разлаживается.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9049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801890"/>
            <a:ext cx="8593238" cy="2472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/>
              <a:t>Умеем устанавливать контакт, сохраняя самые высокие </a:t>
            </a:r>
            <a:r>
              <a:rPr lang="ru-RU" sz="2400" dirty="0" smtClean="0"/>
              <a:t>свои принципы</a:t>
            </a:r>
            <a:r>
              <a:rPr lang="ru-RU" sz="2400" dirty="0"/>
              <a:t>, — замечательно. Не умеем — приходится </a:t>
            </a:r>
            <a:r>
              <a:rPr lang="ru-RU" sz="2400" dirty="0" smtClean="0"/>
              <a:t>снижать планку</a:t>
            </a:r>
            <a:r>
              <a:rPr lang="ru-RU" sz="2400" dirty="0"/>
              <a:t>, уступать; иногда едва-едва на поверхности </a:t>
            </a:r>
            <a:r>
              <a:rPr lang="ru-RU" sz="2400" dirty="0" smtClean="0"/>
              <a:t>держишься</a:t>
            </a:r>
            <a:r>
              <a:rPr lang="ru-RU" sz="2400" dirty="0"/>
              <a:t>. </a:t>
            </a:r>
            <a:r>
              <a:rPr lang="ru-RU" sz="2400" b="1" dirty="0"/>
              <a:t>Лишь бы сохранялся контакт</a:t>
            </a:r>
            <a:r>
              <a:rPr lang="ru-RU" sz="2400" dirty="0"/>
              <a:t>, лишь бы не разрыв, не </a:t>
            </a:r>
            <a:r>
              <a:rPr lang="ru-RU" sz="2400" dirty="0" smtClean="0"/>
              <a:t>развод </a:t>
            </a:r>
            <a:r>
              <a:rPr lang="ru-RU" sz="2400" dirty="0"/>
              <a:t>с детьми, не война! В воспитании все лучше, чем </a:t>
            </a:r>
            <a:r>
              <a:rPr lang="ru-RU" sz="2400" dirty="0" smtClean="0"/>
              <a:t>война с </a:t>
            </a:r>
            <a:r>
              <a:rPr lang="ru-RU" sz="2400" dirty="0"/>
              <a:t>собственными детьми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66184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247822"/>
            <a:ext cx="8593238" cy="1364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400" dirty="0" smtClean="0"/>
              <a:t>Одно из главных </a:t>
            </a:r>
            <a:r>
              <a:rPr lang="ru-RU" sz="2400" dirty="0"/>
              <a:t>свойств души состоит в том, что она жаждет </a:t>
            </a:r>
            <a:r>
              <a:rPr lang="ru-RU" sz="2400" dirty="0" smtClean="0"/>
              <a:t>общения</a:t>
            </a:r>
            <a:r>
              <a:rPr lang="ru-RU" sz="2400" dirty="0"/>
              <a:t>, и не просто с человеком, а именно с душой другого </a:t>
            </a:r>
            <a:r>
              <a:rPr lang="ru-RU" sz="2400" dirty="0" smtClean="0"/>
              <a:t>человека</a:t>
            </a:r>
            <a:r>
              <a:rPr lang="ru-RU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Воспитание общением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21881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11372</TotalTime>
  <Words>1306</Words>
  <Application>Microsoft Office PowerPoint</Application>
  <PresentationFormat>Произвольный</PresentationFormat>
  <Paragraphs>262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Мариана Бузоева</cp:lastModifiedBy>
  <cp:revision>217</cp:revision>
  <dcterms:created xsi:type="dcterms:W3CDTF">2017-06-21T03:52:05Z</dcterms:created>
  <dcterms:modified xsi:type="dcterms:W3CDTF">2018-03-29T17:58:44Z</dcterms:modified>
</cp:coreProperties>
</file>