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7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80" r:id="rId12"/>
    <p:sldId id="281" r:id="rId13"/>
    <p:sldId id="269" r:id="rId14"/>
    <p:sldId id="282" r:id="rId15"/>
    <p:sldId id="283" r:id="rId16"/>
    <p:sldId id="288" r:id="rId17"/>
    <p:sldId id="289" r:id="rId18"/>
    <p:sldId id="290" r:id="rId19"/>
    <p:sldId id="268" r:id="rId20"/>
    <p:sldId id="273" r:id="rId21"/>
    <p:sldId id="279" r:id="rId22"/>
    <p:sldId id="274" r:id="rId23"/>
    <p:sldId id="275" r:id="rId24"/>
    <p:sldId id="291" r:id="rId25"/>
    <p:sldId id="292" r:id="rId26"/>
    <p:sldId id="293" r:id="rId27"/>
    <p:sldId id="294" r:id="rId28"/>
    <p:sldId id="276" r:id="rId29"/>
    <p:sldId id="277" r:id="rId30"/>
    <p:sldId id="278" r:id="rId31"/>
    <p:sldId id="284" r:id="rId32"/>
    <p:sldId id="285" r:id="rId33"/>
    <p:sldId id="286" r:id="rId34"/>
    <p:sldId id="287" r:id="rId35"/>
    <p:sldId id="270" r:id="rId3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540" y="-66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26EBF86-9ACC-4EDC-B4E8-C96E6B0ADF0B}" type="datetimeFigureOut">
              <a:rPr lang="ru-RU" smtClean="0"/>
              <a:t>18.10.2019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C4D1659-3DCB-4156-9043-81B92B057C5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892944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633AE7-E7E6-4EEF-A8B6-71D54AE291A2}" type="slidenum">
              <a:rPr lang="ru-RU" smtClean="0"/>
              <a:t>22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639572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633AE7-E7E6-4EEF-A8B6-71D54AE291A2}" type="slidenum">
              <a:rPr lang="ru-RU" smtClean="0"/>
              <a:t>28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1775961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633AE7-E7E6-4EEF-A8B6-71D54AE291A2}" type="slidenum">
              <a:rPr lang="ru-RU" smtClean="0"/>
              <a:t>29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9075585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633AE7-E7E6-4EEF-A8B6-71D54AE291A2}" type="slidenum">
              <a:rPr lang="ru-RU" smtClean="0"/>
              <a:t>30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0093260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633AE7-E7E6-4EEF-A8B6-71D54AE291A2}" type="slidenum">
              <a:rPr lang="ru-RU" smtClean="0"/>
              <a:t>31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9101133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633AE7-E7E6-4EEF-A8B6-71D54AE291A2}" type="slidenum">
              <a:rPr lang="ru-RU" smtClean="0"/>
              <a:t>32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238636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633AE7-E7E6-4EEF-A8B6-71D54AE291A2}" type="slidenum">
              <a:rPr lang="ru-RU" smtClean="0"/>
              <a:t>33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4007175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633AE7-E7E6-4EEF-A8B6-71D54AE291A2}" type="slidenum">
              <a:rPr lang="ru-RU" smtClean="0"/>
              <a:t>34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839411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1"/>
          <p:cNvSpPr>
            <a:spLocks noGrp="1"/>
          </p:cNvSpPr>
          <p:nvPr>
            <p:ph type="title"/>
          </p:nvPr>
        </p:nvSpPr>
        <p:spPr>
          <a:xfrm>
            <a:off x="457200" y="692696"/>
            <a:ext cx="8229600" cy="72494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8" name="Текст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40153456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4A1E68-84FB-4119-9E5E-2298EC718215}" type="datetimeFigureOut">
              <a:rPr lang="ru-RU" smtClean="0"/>
              <a:t>18.10.2019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D7C43C-95AA-45D8-A7FC-6A2146542EAB}" type="slidenum">
              <a:rPr lang="ru-RU" smtClean="0"/>
              <a:t>‹#›</a:t>
            </a:fld>
            <a:endParaRPr lang="ru-RU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07644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4A1E68-84FB-4119-9E5E-2298EC718215}" type="datetimeFigureOut">
              <a:rPr lang="ru-RU" smtClean="0"/>
              <a:t>18.10.2019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D7C43C-95AA-45D8-A7FC-6A2146542EA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838712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692696"/>
            <a:ext cx="8229600" cy="72494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 smtClean="0"/>
              <a:t>Образец текста</a:t>
            </a:r>
          </a:p>
        </p:txBody>
      </p:sp>
      <p:pic>
        <p:nvPicPr>
          <p:cNvPr id="4" name="Рисунок 3"/>
          <p:cNvPicPr>
            <a:picLocks noChangeAspect="1"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27384"/>
            <a:ext cx="9144000" cy="58821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 userDrawn="1"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6388842"/>
            <a:ext cx="9144000" cy="4965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43929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txStyles>
    <p:titleStyle>
      <a:lvl1pPr algn="ctr" defTabSz="914400" rtl="0" eaLnBrk="1" latinLnBrk="0" hangingPunct="1">
        <a:spcBef>
          <a:spcPct val="0"/>
        </a:spcBef>
        <a:buNone/>
        <a:defRPr sz="36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ct val="20000"/>
        </a:spcBef>
        <a:buFont typeface="Arial" panose="020B0604020202020204" pitchFamily="34" charset="0"/>
        <a:buNone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0" algn="l" defTabSz="914400" rtl="0" eaLnBrk="1" latinLnBrk="0" hangingPunct="1">
        <a:spcBef>
          <a:spcPct val="20000"/>
        </a:spcBef>
        <a:buFont typeface="Arial" panose="020B0604020202020204" pitchFamily="34" charset="0"/>
        <a:buNone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0" algn="l" defTabSz="914400" rtl="0" eaLnBrk="1" latinLnBrk="0" hangingPunct="1">
        <a:spcBef>
          <a:spcPct val="20000"/>
        </a:spcBef>
        <a:buFont typeface="Arial" panose="020B0604020202020204" pitchFamily="34" charset="0"/>
        <a:buNone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0" algn="l" defTabSz="914400" rtl="0" eaLnBrk="1" latinLnBrk="0" hangingPunct="1">
        <a:spcBef>
          <a:spcPct val="20000"/>
        </a:spcBef>
        <a:buFont typeface="Arial" panose="020B0604020202020204" pitchFamily="34" charset="0"/>
        <a:buNone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0" algn="l" defTabSz="914400" rtl="0" eaLnBrk="1" latinLnBrk="0" hangingPunct="1">
        <a:spcBef>
          <a:spcPct val="20000"/>
        </a:spcBef>
        <a:buFont typeface="Arial" panose="020B0604020202020204" pitchFamily="34" charset="0"/>
        <a:buNone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etimss.testoko.ru/test/" TargetMode="External"/><Relationship Id="rId4" Type="http://schemas.openxmlformats.org/officeDocument/2006/relationships/image" Target="../media/image3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43.png"/><Relationship Id="rId5" Type="http://schemas.openxmlformats.org/officeDocument/2006/relationships/image" Target="../media/image42.png"/><Relationship Id="rId4" Type="http://schemas.openxmlformats.org/officeDocument/2006/relationships/image" Target="../media/image41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5.PNG"/><Relationship Id="rId4" Type="http://schemas.openxmlformats.org/officeDocument/2006/relationships/image" Target="../media/image44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7.png"/><Relationship Id="rId4" Type="http://schemas.openxmlformats.org/officeDocument/2006/relationships/image" Target="../media/image46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9.png"/><Relationship Id="rId4" Type="http://schemas.openxmlformats.org/officeDocument/2006/relationships/image" Target="../media/image48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1.png"/><Relationship Id="rId4" Type="http://schemas.openxmlformats.org/officeDocument/2006/relationships/image" Target="../media/image50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3.png"/><Relationship Id="rId4" Type="http://schemas.openxmlformats.org/officeDocument/2006/relationships/image" Target="../media/image52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55.png"/><Relationship Id="rId5" Type="http://schemas.openxmlformats.org/officeDocument/2006/relationships/image" Target="../media/image54.png"/><Relationship Id="rId4" Type="http://schemas.openxmlformats.org/officeDocument/2006/relationships/image" Target="../media/image43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58.png"/><Relationship Id="rId5" Type="http://schemas.openxmlformats.org/officeDocument/2006/relationships/image" Target="../media/image57.png"/><Relationship Id="rId4" Type="http://schemas.openxmlformats.org/officeDocument/2006/relationships/image" Target="../media/image5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60.png"/><Relationship Id="rId5" Type="http://schemas.openxmlformats.org/officeDocument/2006/relationships/image" Target="../media/image59.png"/><Relationship Id="rId4" Type="http://schemas.openxmlformats.org/officeDocument/2006/relationships/image" Target="../media/image56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61.png"/><Relationship Id="rId4" Type="http://schemas.openxmlformats.org/officeDocument/2006/relationships/image" Target="../media/image56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62.png"/><Relationship Id="rId4" Type="http://schemas.openxmlformats.org/officeDocument/2006/relationships/image" Target="../media/image56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63.png"/><Relationship Id="rId4" Type="http://schemas.openxmlformats.org/officeDocument/2006/relationships/image" Target="../media/image56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62.png"/><Relationship Id="rId4" Type="http://schemas.openxmlformats.org/officeDocument/2006/relationships/image" Target="../media/image64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47163" y="1124744"/>
            <a:ext cx="8229600" cy="2237110"/>
          </a:xfrm>
        </p:spPr>
        <p:txBody>
          <a:bodyPr>
            <a:normAutofit fontScale="90000"/>
          </a:bodyPr>
          <a:lstStyle/>
          <a:p>
            <a:r>
              <a:rPr lang="ru-RU" dirty="0" err="1" smtClean="0">
                <a:ln w="6600">
                  <a:solidFill>
                    <a:schemeClr val="tx1"/>
                  </a:solidFill>
                  <a:prstDash val="solid"/>
                </a:ln>
                <a:solidFill>
                  <a:srgbClr val="002060"/>
                </a:solidFill>
              </a:rPr>
              <a:t>Вебинар</a:t>
            </a:r>
            <a:r>
              <a:rPr lang="ru-RU" dirty="0" smtClean="0">
                <a:ln w="6600">
                  <a:solidFill>
                    <a:schemeClr val="tx1"/>
                  </a:solidFill>
                  <a:prstDash val="solid"/>
                </a:ln>
                <a:solidFill>
                  <a:srgbClr val="002060"/>
                </a:solidFill>
              </a:rPr>
              <a:t/>
            </a:r>
            <a:br>
              <a:rPr lang="ru-RU" dirty="0" smtClean="0">
                <a:ln w="6600">
                  <a:solidFill>
                    <a:schemeClr val="tx1"/>
                  </a:solidFill>
                  <a:prstDash val="solid"/>
                </a:ln>
                <a:solidFill>
                  <a:srgbClr val="002060"/>
                </a:solidFill>
              </a:rPr>
            </a:br>
            <a:r>
              <a:rPr lang="ru-RU" dirty="0" smtClean="0">
                <a:ln w="6600">
                  <a:solidFill>
                    <a:schemeClr val="tx1"/>
                  </a:solidFill>
                  <a:prstDash val="solid"/>
                </a:ln>
                <a:solidFill>
                  <a:srgbClr val="002060"/>
                </a:solidFill>
              </a:rPr>
              <a:t>«Особенности </a:t>
            </a:r>
            <a:r>
              <a:rPr lang="ru-RU" dirty="0">
                <a:ln w="6600">
                  <a:solidFill>
                    <a:schemeClr val="tx1"/>
                  </a:solidFill>
                  <a:prstDash val="solid"/>
                </a:ln>
                <a:solidFill>
                  <a:srgbClr val="002060"/>
                </a:solidFill>
              </a:rPr>
              <a:t>использования и актуальность новой серии тематических проверочных работ для начальной школы, разработанных на основе КЭС и ориентированных </a:t>
            </a:r>
            <a:br>
              <a:rPr lang="ru-RU" dirty="0">
                <a:ln w="6600">
                  <a:solidFill>
                    <a:schemeClr val="tx1"/>
                  </a:solidFill>
                  <a:prstDash val="solid"/>
                </a:ln>
                <a:solidFill>
                  <a:srgbClr val="002060"/>
                </a:solidFill>
              </a:rPr>
            </a:br>
            <a:r>
              <a:rPr lang="ru-RU" dirty="0">
                <a:ln w="6600">
                  <a:solidFill>
                    <a:schemeClr val="tx1"/>
                  </a:solidFill>
                  <a:prstDash val="solid"/>
                </a:ln>
                <a:solidFill>
                  <a:srgbClr val="002060"/>
                </a:solidFill>
              </a:rPr>
              <a:t>на обновлённые </a:t>
            </a:r>
            <a:r>
              <a:rPr lang="ru-RU" dirty="0" smtClean="0">
                <a:ln w="6600">
                  <a:solidFill>
                    <a:schemeClr val="tx1"/>
                  </a:solidFill>
                  <a:prstDash val="solid"/>
                </a:ln>
                <a:solidFill>
                  <a:srgbClr val="002060"/>
                </a:solidFill>
              </a:rPr>
              <a:t>ФГОС»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9552" y="4437112"/>
            <a:ext cx="8229600" cy="2160240"/>
          </a:xfrm>
        </p:spPr>
        <p:txBody>
          <a:bodyPr>
            <a:normAutofit fontScale="92500" lnSpcReduction="20000"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buClrTx/>
              <a:buSzTx/>
              <a:defRPr/>
            </a:pPr>
            <a:r>
              <a:rPr lang="ru-RU" altLang="ru-RU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Aharoni" panose="02010803020104030203" pitchFamily="2" charset="-79"/>
              </a:rPr>
              <a:t>ЗАЙЦЕВА НИНА МИХАЙЛОВНА,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  <a:buClrTx/>
              <a:buSzTx/>
              <a:defRPr/>
            </a:pPr>
            <a:r>
              <a:rPr lang="ru-RU" altLang="ru-RU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Aharoni" panose="02010803020104030203" pitchFamily="2" charset="-79"/>
              </a:rPr>
              <a:t>ЛОСЬ </a:t>
            </a:r>
            <a:r>
              <a:rPr lang="ru-RU" altLang="ru-RU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Aharoni" panose="02010803020104030203" pitchFamily="2" charset="-79"/>
              </a:rPr>
              <a:t>МАРГАРИТА ГЕННАДЬЕВНА, ТРУБИЦИНА АННА  ВЛАДИМИРОВНА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  <a:buClrTx/>
              <a:buSzTx/>
              <a:defRPr/>
            </a:pPr>
            <a:r>
              <a:rPr lang="ru-RU" altLang="ru-RU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Aharoni" panose="02010803020104030203" pitchFamily="2" charset="-79"/>
              </a:rPr>
              <a:t>авторы пособия издательства «Интеллект - Центр</a:t>
            </a:r>
            <a:r>
              <a:rPr lang="ru-RU" altLang="ru-RU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Aharoni" panose="02010803020104030203" pitchFamily="2" charset="-79"/>
              </a:rPr>
              <a:t>»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  <a:buClrTx/>
              <a:buSzTx/>
              <a:defRPr/>
            </a:pPr>
            <a:endParaRPr lang="ru-RU" altLang="ru-RU" b="1" dirty="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Aharoni" panose="02010803020104030203" pitchFamily="2" charset="-79"/>
            </a:endParaRPr>
          </a:p>
          <a:p>
            <a:pPr lvl="0" algn="ctr" fontAlgn="base">
              <a:spcBef>
                <a:spcPct val="0"/>
              </a:spcBef>
              <a:spcAft>
                <a:spcPct val="0"/>
              </a:spcAft>
              <a:buClrTx/>
              <a:buSzTx/>
              <a:defRPr/>
            </a:pPr>
            <a:r>
              <a:rPr lang="ru-RU" altLang="ru-RU" sz="26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Aharoni" panose="02010803020104030203" pitchFamily="2" charset="-79"/>
              </a:rPr>
              <a:t>18.10.2019г.</a:t>
            </a:r>
            <a:endParaRPr lang="ru-RU" altLang="ru-RU" sz="2600" b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Aharoni" panose="02010803020104030203" pitchFamily="2" charset="-79"/>
            </a:endParaRPr>
          </a:p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149442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457200" y="2349350"/>
            <a:ext cx="4186808" cy="3887961"/>
          </a:xfrm>
        </p:spPr>
        <p:txBody>
          <a:bodyPr/>
          <a:lstStyle/>
          <a:p>
            <a:pPr lvl="0">
              <a:buClr>
                <a:srgbClr val="31B6FD"/>
              </a:buClr>
              <a:buSzPct val="100000"/>
            </a:pPr>
            <a:r>
              <a:rPr lang="ru-RU" b="1" dirty="0">
                <a:solidFill>
                  <a:srgbClr val="073E87"/>
                </a:solidFill>
              </a:rPr>
              <a:t>КЭС </a:t>
            </a:r>
          </a:p>
          <a:p>
            <a:pPr lvl="0">
              <a:buClr>
                <a:srgbClr val="31B6FD"/>
              </a:buClr>
              <a:buSzPct val="100000"/>
            </a:pPr>
            <a:r>
              <a:rPr lang="ru-RU" dirty="0">
                <a:solidFill>
                  <a:srgbClr val="073E87"/>
                </a:solidFill>
              </a:rPr>
              <a:t>3.3. Представление полученной информации в виде рисунка, схемы или другой модели. </a:t>
            </a: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2987824" y="1171581"/>
            <a:ext cx="5997352" cy="724942"/>
          </a:xfrm>
        </p:spPr>
        <p:txBody>
          <a:bodyPr>
            <a:normAutofit fontScale="90000"/>
          </a:bodyPr>
          <a:lstStyle/>
          <a:p>
            <a:r>
              <a:rPr lang="ru-RU" dirty="0">
                <a:ln w="6600">
                  <a:solidFill>
                    <a:prstClr val="black"/>
                  </a:solidFill>
                  <a:prstDash val="solid"/>
                </a:ln>
                <a:solidFill>
                  <a:srgbClr val="003399"/>
                </a:solidFill>
                <a:latin typeface="Arial"/>
                <a:cs typeface="Arial" charset="0"/>
              </a:rPr>
              <a:t>Тематические проверочные работы  1 класс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1520" y="620688"/>
            <a:ext cx="2823847" cy="1639911"/>
          </a:xfrm>
          <a:prstGeom prst="rect">
            <a:avLst/>
          </a:prstGeom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496442" y="-23256"/>
            <a:ext cx="1647558" cy="11060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99992" y="2260599"/>
            <a:ext cx="3967424" cy="35446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37815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457200" y="2349350"/>
            <a:ext cx="4186808" cy="3887961"/>
          </a:xfrm>
        </p:spPr>
        <p:txBody>
          <a:bodyPr/>
          <a:lstStyle/>
          <a:p>
            <a:pPr lvl="0">
              <a:buClr>
                <a:srgbClr val="31B6FD"/>
              </a:buClr>
              <a:buSzPct val="100000"/>
            </a:pPr>
            <a:r>
              <a:rPr lang="ru-RU" b="1" dirty="0">
                <a:solidFill>
                  <a:srgbClr val="073E87"/>
                </a:solidFill>
              </a:rPr>
              <a:t>КЭС </a:t>
            </a:r>
          </a:p>
          <a:p>
            <a:pPr lvl="0">
              <a:buClr>
                <a:srgbClr val="31B6FD"/>
              </a:buClr>
              <a:buSzPct val="100000"/>
            </a:pPr>
            <a:r>
              <a:rPr lang="ru-RU" dirty="0">
                <a:solidFill>
                  <a:srgbClr val="073E87"/>
                </a:solidFill>
              </a:rPr>
              <a:t>3.2. Установление зависимости между данными и искомой величинами.</a:t>
            </a: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2987824" y="1171581"/>
            <a:ext cx="5997352" cy="724942"/>
          </a:xfrm>
        </p:spPr>
        <p:txBody>
          <a:bodyPr>
            <a:normAutofit fontScale="90000"/>
          </a:bodyPr>
          <a:lstStyle/>
          <a:p>
            <a:r>
              <a:rPr lang="ru-RU" dirty="0">
                <a:ln w="6600">
                  <a:solidFill>
                    <a:prstClr val="black"/>
                  </a:solidFill>
                  <a:prstDash val="solid"/>
                </a:ln>
                <a:solidFill>
                  <a:srgbClr val="003399"/>
                </a:solidFill>
                <a:latin typeface="Arial"/>
                <a:cs typeface="Arial" charset="0"/>
              </a:rPr>
              <a:t>Тематические проверочные работы  1 класс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1520" y="620688"/>
            <a:ext cx="2823847" cy="1639911"/>
          </a:xfrm>
          <a:prstGeom prst="rect">
            <a:avLst/>
          </a:prstGeom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496442" y="-23256"/>
            <a:ext cx="1647558" cy="11060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95936" y="2265599"/>
            <a:ext cx="4481891" cy="34859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63661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457200" y="2349350"/>
            <a:ext cx="2962672" cy="3887961"/>
          </a:xfrm>
        </p:spPr>
        <p:txBody>
          <a:bodyPr/>
          <a:lstStyle/>
          <a:p>
            <a:pPr lvl="0">
              <a:buClr>
                <a:srgbClr val="31B6FD"/>
              </a:buClr>
              <a:buSzPct val="100000"/>
            </a:pPr>
            <a:r>
              <a:rPr lang="ru-RU" b="1" dirty="0">
                <a:solidFill>
                  <a:srgbClr val="073E87"/>
                </a:solidFill>
              </a:rPr>
              <a:t>КЭС </a:t>
            </a:r>
          </a:p>
          <a:p>
            <a:pPr lvl="0">
              <a:buClr>
                <a:srgbClr val="31B6FD"/>
              </a:buClr>
              <a:buSzPct val="100000"/>
            </a:pPr>
            <a:r>
              <a:rPr lang="ru-RU" dirty="0">
                <a:solidFill>
                  <a:srgbClr val="073E87"/>
                </a:solidFill>
              </a:rPr>
              <a:t>3.2. Установление зависимости между данными и искомой величинами</a:t>
            </a:r>
            <a:r>
              <a:rPr lang="ru-RU" dirty="0" smtClean="0">
                <a:solidFill>
                  <a:srgbClr val="073E87"/>
                </a:solidFill>
              </a:rPr>
              <a:t>.</a:t>
            </a:r>
            <a:endParaRPr lang="ru-RU" dirty="0">
              <a:solidFill>
                <a:srgbClr val="073E87"/>
              </a:solidFill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2987824" y="1171581"/>
            <a:ext cx="5997352" cy="724942"/>
          </a:xfrm>
        </p:spPr>
        <p:txBody>
          <a:bodyPr>
            <a:normAutofit fontScale="90000"/>
          </a:bodyPr>
          <a:lstStyle/>
          <a:p>
            <a:r>
              <a:rPr lang="ru-RU" dirty="0">
                <a:ln w="6600">
                  <a:solidFill>
                    <a:prstClr val="black"/>
                  </a:solidFill>
                  <a:prstDash val="solid"/>
                </a:ln>
                <a:solidFill>
                  <a:srgbClr val="003399"/>
                </a:solidFill>
                <a:latin typeface="Arial"/>
                <a:cs typeface="Arial" charset="0"/>
              </a:rPr>
              <a:t>Тематические проверочные работы  </a:t>
            </a:r>
            <a:r>
              <a:rPr lang="en-US" dirty="0">
                <a:ln w="6600">
                  <a:solidFill>
                    <a:prstClr val="black"/>
                  </a:solidFill>
                  <a:prstDash val="solid"/>
                </a:ln>
                <a:solidFill>
                  <a:srgbClr val="003399"/>
                </a:solidFill>
                <a:latin typeface="Arial"/>
                <a:cs typeface="Arial" charset="0"/>
              </a:rPr>
              <a:t>1</a:t>
            </a:r>
            <a:r>
              <a:rPr lang="ru-RU" dirty="0" smtClean="0">
                <a:ln w="6600">
                  <a:solidFill>
                    <a:prstClr val="black"/>
                  </a:solidFill>
                  <a:prstDash val="solid"/>
                </a:ln>
                <a:solidFill>
                  <a:srgbClr val="003399"/>
                </a:solidFill>
                <a:latin typeface="Arial"/>
                <a:cs typeface="Arial" charset="0"/>
              </a:rPr>
              <a:t> </a:t>
            </a:r>
            <a:r>
              <a:rPr lang="ru-RU" dirty="0">
                <a:ln w="6600">
                  <a:solidFill>
                    <a:prstClr val="black"/>
                  </a:solidFill>
                  <a:prstDash val="solid"/>
                </a:ln>
                <a:solidFill>
                  <a:srgbClr val="003399"/>
                </a:solidFill>
                <a:latin typeface="Arial"/>
                <a:cs typeface="Arial" charset="0"/>
              </a:rPr>
              <a:t>класс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1520" y="620688"/>
            <a:ext cx="2823847" cy="1639911"/>
          </a:xfrm>
          <a:prstGeom prst="rect">
            <a:avLst/>
          </a:prstGeom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496442" y="-23256"/>
            <a:ext cx="1647558" cy="11060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19872" y="2349349"/>
            <a:ext cx="5013159" cy="38879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52428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457200" y="2349350"/>
            <a:ext cx="2962672" cy="3887961"/>
          </a:xfrm>
        </p:spPr>
        <p:txBody>
          <a:bodyPr/>
          <a:lstStyle/>
          <a:p>
            <a:pPr lvl="0">
              <a:buClr>
                <a:srgbClr val="31B6FD"/>
              </a:buClr>
              <a:buSzPct val="100000"/>
            </a:pPr>
            <a:r>
              <a:rPr lang="ru-RU" b="1" dirty="0">
                <a:solidFill>
                  <a:srgbClr val="073E87"/>
                </a:solidFill>
              </a:rPr>
              <a:t>КЭС </a:t>
            </a:r>
          </a:p>
          <a:p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3.1.2.Выбор 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действия при решении задачи.</a:t>
            </a: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2987824" y="1171581"/>
            <a:ext cx="5997352" cy="724942"/>
          </a:xfrm>
        </p:spPr>
        <p:txBody>
          <a:bodyPr>
            <a:normAutofit fontScale="90000"/>
          </a:bodyPr>
          <a:lstStyle/>
          <a:p>
            <a:r>
              <a:rPr lang="ru-RU" dirty="0">
                <a:ln w="6600">
                  <a:solidFill>
                    <a:prstClr val="black"/>
                  </a:solidFill>
                  <a:prstDash val="solid"/>
                </a:ln>
                <a:solidFill>
                  <a:srgbClr val="003399"/>
                </a:solidFill>
                <a:latin typeface="Arial"/>
                <a:cs typeface="Arial" charset="0"/>
              </a:rPr>
              <a:t>Тематические проверочные работы  </a:t>
            </a:r>
            <a:r>
              <a:rPr lang="en-US" dirty="0" smtClean="0">
                <a:ln w="6600">
                  <a:solidFill>
                    <a:prstClr val="black"/>
                  </a:solidFill>
                  <a:prstDash val="solid"/>
                </a:ln>
                <a:solidFill>
                  <a:srgbClr val="003399"/>
                </a:solidFill>
                <a:latin typeface="Arial"/>
                <a:cs typeface="Arial" charset="0"/>
              </a:rPr>
              <a:t>2</a:t>
            </a:r>
            <a:r>
              <a:rPr lang="ru-RU" dirty="0" smtClean="0">
                <a:ln w="6600">
                  <a:solidFill>
                    <a:prstClr val="black"/>
                  </a:solidFill>
                  <a:prstDash val="solid"/>
                </a:ln>
                <a:solidFill>
                  <a:srgbClr val="003399"/>
                </a:solidFill>
                <a:latin typeface="Arial"/>
                <a:cs typeface="Arial" charset="0"/>
              </a:rPr>
              <a:t> </a:t>
            </a:r>
            <a:r>
              <a:rPr lang="ru-RU" dirty="0">
                <a:ln w="6600">
                  <a:solidFill>
                    <a:prstClr val="black"/>
                  </a:solidFill>
                  <a:prstDash val="solid"/>
                </a:ln>
                <a:solidFill>
                  <a:srgbClr val="003399"/>
                </a:solidFill>
                <a:latin typeface="Arial"/>
                <a:cs typeface="Arial" charset="0"/>
              </a:rPr>
              <a:t>класс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1520" y="620688"/>
            <a:ext cx="2823847" cy="1639911"/>
          </a:xfrm>
          <a:prstGeom prst="rect">
            <a:avLst/>
          </a:prstGeom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496442" y="-23256"/>
            <a:ext cx="1647558" cy="11060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91880" y="2564904"/>
            <a:ext cx="5089024" cy="27465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27683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457200" y="2349351"/>
            <a:ext cx="2386608" cy="3383906"/>
          </a:xfrm>
        </p:spPr>
        <p:txBody>
          <a:bodyPr/>
          <a:lstStyle/>
          <a:p>
            <a:pPr lvl="0">
              <a:buClr>
                <a:srgbClr val="31B6FD"/>
              </a:buClr>
              <a:buSzPct val="100000"/>
            </a:pPr>
            <a:r>
              <a:rPr lang="ru-RU" b="1" dirty="0">
                <a:solidFill>
                  <a:srgbClr val="073E87"/>
                </a:solidFill>
              </a:rPr>
              <a:t>КЭС </a:t>
            </a:r>
          </a:p>
          <a:p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1.4.2. Умножение и деление с использованием таблицы умножения.</a:t>
            </a:r>
            <a:endParaRPr lang="ru-RU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2987824" y="1171581"/>
            <a:ext cx="5997352" cy="724942"/>
          </a:xfrm>
        </p:spPr>
        <p:txBody>
          <a:bodyPr>
            <a:normAutofit fontScale="90000"/>
          </a:bodyPr>
          <a:lstStyle/>
          <a:p>
            <a:r>
              <a:rPr lang="ru-RU" dirty="0">
                <a:ln w="6600">
                  <a:solidFill>
                    <a:prstClr val="black"/>
                  </a:solidFill>
                  <a:prstDash val="solid"/>
                </a:ln>
                <a:solidFill>
                  <a:srgbClr val="003399"/>
                </a:solidFill>
                <a:latin typeface="Arial"/>
                <a:cs typeface="Arial" charset="0"/>
              </a:rPr>
              <a:t>Тематические проверочные работы  </a:t>
            </a:r>
            <a:r>
              <a:rPr lang="en-US" dirty="0" smtClean="0">
                <a:ln w="6600">
                  <a:solidFill>
                    <a:prstClr val="black"/>
                  </a:solidFill>
                  <a:prstDash val="solid"/>
                </a:ln>
                <a:solidFill>
                  <a:srgbClr val="003399"/>
                </a:solidFill>
                <a:latin typeface="Arial"/>
                <a:cs typeface="Arial" charset="0"/>
              </a:rPr>
              <a:t>2</a:t>
            </a:r>
            <a:r>
              <a:rPr lang="ru-RU" dirty="0" smtClean="0">
                <a:ln w="6600">
                  <a:solidFill>
                    <a:prstClr val="black"/>
                  </a:solidFill>
                  <a:prstDash val="solid"/>
                </a:ln>
                <a:solidFill>
                  <a:srgbClr val="003399"/>
                </a:solidFill>
                <a:latin typeface="Arial"/>
                <a:cs typeface="Arial" charset="0"/>
              </a:rPr>
              <a:t> </a:t>
            </a:r>
            <a:r>
              <a:rPr lang="ru-RU" dirty="0">
                <a:ln w="6600">
                  <a:solidFill>
                    <a:prstClr val="black"/>
                  </a:solidFill>
                  <a:prstDash val="solid"/>
                </a:ln>
                <a:solidFill>
                  <a:srgbClr val="003399"/>
                </a:solidFill>
                <a:latin typeface="Arial"/>
                <a:cs typeface="Arial" charset="0"/>
              </a:rPr>
              <a:t>класс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1520" y="620688"/>
            <a:ext cx="2823847" cy="1639911"/>
          </a:xfrm>
          <a:prstGeom prst="rect">
            <a:avLst/>
          </a:prstGeom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496442" y="-23256"/>
            <a:ext cx="1647558" cy="11060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06612" y="2780928"/>
            <a:ext cx="5978564" cy="2520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05027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457200" y="2349351"/>
            <a:ext cx="3106688" cy="3383906"/>
          </a:xfrm>
        </p:spPr>
        <p:txBody>
          <a:bodyPr>
            <a:normAutofit fontScale="92500"/>
          </a:bodyPr>
          <a:lstStyle/>
          <a:p>
            <a:pPr lvl="0">
              <a:buClr>
                <a:srgbClr val="31B6FD"/>
              </a:buClr>
              <a:buSzPct val="100000"/>
            </a:pPr>
            <a:r>
              <a:rPr lang="ru-RU" b="1" dirty="0">
                <a:solidFill>
                  <a:srgbClr val="073E87"/>
                </a:solidFill>
              </a:rPr>
              <a:t>КЭС </a:t>
            </a:r>
          </a:p>
          <a:p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1.6.2. Знакомство с делением на уровне предметных действий. Делимое, делитель, частное и его значение.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2987824" y="1171581"/>
            <a:ext cx="5997352" cy="724942"/>
          </a:xfrm>
        </p:spPr>
        <p:txBody>
          <a:bodyPr>
            <a:normAutofit fontScale="90000"/>
          </a:bodyPr>
          <a:lstStyle/>
          <a:p>
            <a:r>
              <a:rPr lang="ru-RU" dirty="0">
                <a:ln w="6600">
                  <a:solidFill>
                    <a:prstClr val="black"/>
                  </a:solidFill>
                  <a:prstDash val="solid"/>
                </a:ln>
                <a:solidFill>
                  <a:srgbClr val="003399"/>
                </a:solidFill>
                <a:latin typeface="Arial"/>
                <a:cs typeface="Arial" charset="0"/>
              </a:rPr>
              <a:t>Тематические проверочные работы  </a:t>
            </a:r>
            <a:r>
              <a:rPr lang="en-US" dirty="0" smtClean="0">
                <a:ln w="6600">
                  <a:solidFill>
                    <a:prstClr val="black"/>
                  </a:solidFill>
                  <a:prstDash val="solid"/>
                </a:ln>
                <a:solidFill>
                  <a:srgbClr val="003399"/>
                </a:solidFill>
                <a:latin typeface="Arial"/>
                <a:cs typeface="Arial" charset="0"/>
              </a:rPr>
              <a:t>2</a:t>
            </a:r>
            <a:r>
              <a:rPr lang="ru-RU" dirty="0" smtClean="0">
                <a:ln w="6600">
                  <a:solidFill>
                    <a:prstClr val="black"/>
                  </a:solidFill>
                  <a:prstDash val="solid"/>
                </a:ln>
                <a:solidFill>
                  <a:srgbClr val="003399"/>
                </a:solidFill>
                <a:latin typeface="Arial"/>
                <a:cs typeface="Arial" charset="0"/>
              </a:rPr>
              <a:t> </a:t>
            </a:r>
            <a:r>
              <a:rPr lang="ru-RU" dirty="0">
                <a:ln w="6600">
                  <a:solidFill>
                    <a:prstClr val="black"/>
                  </a:solidFill>
                  <a:prstDash val="solid"/>
                </a:ln>
                <a:solidFill>
                  <a:srgbClr val="003399"/>
                </a:solidFill>
                <a:latin typeface="Arial"/>
                <a:cs typeface="Arial" charset="0"/>
              </a:rPr>
              <a:t>класс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1520" y="620688"/>
            <a:ext cx="2823847" cy="1639911"/>
          </a:xfrm>
          <a:prstGeom prst="rect">
            <a:avLst/>
          </a:prstGeom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496442" y="-23256"/>
            <a:ext cx="1647558" cy="11060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07904" y="2461809"/>
            <a:ext cx="4777223" cy="29634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00753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457200" y="2349351"/>
            <a:ext cx="3106688" cy="3383906"/>
          </a:xfrm>
        </p:spPr>
        <p:txBody>
          <a:bodyPr>
            <a:normAutofit fontScale="92500" lnSpcReduction="10000"/>
          </a:bodyPr>
          <a:lstStyle/>
          <a:p>
            <a:pPr lvl="0">
              <a:buClr>
                <a:srgbClr val="31B6FD"/>
              </a:buClr>
              <a:buSzPct val="100000"/>
            </a:pPr>
            <a:r>
              <a:rPr lang="ru-RU" b="1" dirty="0">
                <a:solidFill>
                  <a:srgbClr val="073E87"/>
                </a:solidFill>
              </a:rPr>
              <a:t>КЭС </a:t>
            </a:r>
            <a:endParaRPr lang="ru-RU" b="1" dirty="0" smtClean="0">
              <a:solidFill>
                <a:srgbClr val="073E87"/>
              </a:solidFill>
            </a:endParaRPr>
          </a:p>
          <a:p>
            <a:pPr lvl="0">
              <a:buClr>
                <a:srgbClr val="31B6FD"/>
              </a:buClr>
              <a:buSzPct val="100000"/>
            </a:pPr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2.1 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Единицы 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массы (грамм, килограмм), сравнение предметов по массе: установление между ними соотношения тяжелее/легче на/в. 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2987824" y="1171581"/>
            <a:ext cx="5997352" cy="724942"/>
          </a:xfrm>
        </p:spPr>
        <p:txBody>
          <a:bodyPr>
            <a:normAutofit fontScale="90000"/>
          </a:bodyPr>
          <a:lstStyle/>
          <a:p>
            <a:r>
              <a:rPr lang="ru-RU" dirty="0">
                <a:ln w="6600">
                  <a:solidFill>
                    <a:prstClr val="black"/>
                  </a:solidFill>
                  <a:prstDash val="solid"/>
                </a:ln>
                <a:solidFill>
                  <a:srgbClr val="003399"/>
                </a:solidFill>
                <a:latin typeface="Arial"/>
                <a:cs typeface="Arial" charset="0"/>
              </a:rPr>
              <a:t>Тематические проверочные работы  3</a:t>
            </a:r>
            <a:r>
              <a:rPr lang="ru-RU" dirty="0" smtClean="0">
                <a:ln w="6600">
                  <a:solidFill>
                    <a:prstClr val="black"/>
                  </a:solidFill>
                  <a:prstDash val="solid"/>
                </a:ln>
                <a:solidFill>
                  <a:srgbClr val="003399"/>
                </a:solidFill>
                <a:latin typeface="Arial"/>
                <a:cs typeface="Arial" charset="0"/>
              </a:rPr>
              <a:t> </a:t>
            </a:r>
            <a:r>
              <a:rPr lang="ru-RU" dirty="0">
                <a:ln w="6600">
                  <a:solidFill>
                    <a:prstClr val="black"/>
                  </a:solidFill>
                  <a:prstDash val="solid"/>
                </a:ln>
                <a:solidFill>
                  <a:srgbClr val="003399"/>
                </a:solidFill>
                <a:latin typeface="Arial"/>
                <a:cs typeface="Arial" charset="0"/>
              </a:rPr>
              <a:t>класс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1520" y="620688"/>
            <a:ext cx="2823847" cy="1639911"/>
          </a:xfrm>
          <a:prstGeom prst="rect">
            <a:avLst/>
          </a:prstGeom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496442" y="-23256"/>
            <a:ext cx="1647558" cy="11060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 descr="C:\Users\Анна\Desktop\2.PN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30190" y="2052690"/>
            <a:ext cx="4356734" cy="397722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1708553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457200" y="2349351"/>
            <a:ext cx="3106688" cy="3383906"/>
          </a:xfrm>
        </p:spPr>
        <p:txBody>
          <a:bodyPr>
            <a:normAutofit/>
          </a:bodyPr>
          <a:lstStyle/>
          <a:p>
            <a:pPr lvl="0">
              <a:buClr>
                <a:srgbClr val="31B6FD"/>
              </a:buClr>
              <a:buSzPct val="100000"/>
            </a:pPr>
            <a:r>
              <a:rPr lang="ru-RU" b="1" dirty="0">
                <a:solidFill>
                  <a:srgbClr val="073E87"/>
                </a:solidFill>
              </a:rPr>
              <a:t>КЭС </a:t>
            </a:r>
          </a:p>
          <a:p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4.3 Вычисление  периметра и площади прямоугольника 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2987824" y="1171581"/>
            <a:ext cx="5997352" cy="724942"/>
          </a:xfrm>
        </p:spPr>
        <p:txBody>
          <a:bodyPr>
            <a:normAutofit fontScale="90000"/>
          </a:bodyPr>
          <a:lstStyle/>
          <a:p>
            <a:r>
              <a:rPr lang="ru-RU" dirty="0">
                <a:ln w="6600">
                  <a:solidFill>
                    <a:prstClr val="black"/>
                  </a:solidFill>
                  <a:prstDash val="solid"/>
                </a:ln>
                <a:solidFill>
                  <a:srgbClr val="003399"/>
                </a:solidFill>
                <a:latin typeface="Arial"/>
                <a:cs typeface="Arial" charset="0"/>
              </a:rPr>
              <a:t>Тематические проверочные работы  3</a:t>
            </a:r>
            <a:r>
              <a:rPr lang="ru-RU" dirty="0" smtClean="0">
                <a:ln w="6600">
                  <a:solidFill>
                    <a:prstClr val="black"/>
                  </a:solidFill>
                  <a:prstDash val="solid"/>
                </a:ln>
                <a:solidFill>
                  <a:srgbClr val="003399"/>
                </a:solidFill>
                <a:latin typeface="Arial"/>
                <a:cs typeface="Arial" charset="0"/>
              </a:rPr>
              <a:t> </a:t>
            </a:r>
            <a:r>
              <a:rPr lang="ru-RU" dirty="0">
                <a:ln w="6600">
                  <a:solidFill>
                    <a:prstClr val="black"/>
                  </a:solidFill>
                  <a:prstDash val="solid"/>
                </a:ln>
                <a:solidFill>
                  <a:srgbClr val="003399"/>
                </a:solidFill>
                <a:latin typeface="Arial"/>
                <a:cs typeface="Arial" charset="0"/>
              </a:rPr>
              <a:t>класс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1520" y="620688"/>
            <a:ext cx="2823847" cy="1639911"/>
          </a:xfrm>
          <a:prstGeom prst="rect">
            <a:avLst/>
          </a:prstGeom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496442" y="-23256"/>
            <a:ext cx="1647558" cy="11060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" descr="C:\Users\Анна\Desktop\3.PN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75366" y="2390158"/>
            <a:ext cx="5462993" cy="314051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421053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457200" y="2349351"/>
            <a:ext cx="3106688" cy="3383906"/>
          </a:xfrm>
        </p:spPr>
        <p:txBody>
          <a:bodyPr>
            <a:normAutofit fontScale="92500"/>
          </a:bodyPr>
          <a:lstStyle/>
          <a:p>
            <a:pPr lvl="0">
              <a:buClr>
                <a:srgbClr val="31B6FD"/>
              </a:buClr>
              <a:buSzPct val="100000"/>
            </a:pPr>
            <a:r>
              <a:rPr lang="ru-RU" b="1" dirty="0">
                <a:solidFill>
                  <a:srgbClr val="073E87"/>
                </a:solidFill>
              </a:rPr>
              <a:t>КЭС </a:t>
            </a:r>
          </a:p>
          <a:p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5.2 Извлечение и использование для решения задач информации, представленной в простейших таблицах с данными 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2987824" y="1171581"/>
            <a:ext cx="5997352" cy="724942"/>
          </a:xfrm>
        </p:spPr>
        <p:txBody>
          <a:bodyPr>
            <a:normAutofit fontScale="90000"/>
          </a:bodyPr>
          <a:lstStyle/>
          <a:p>
            <a:r>
              <a:rPr lang="ru-RU" dirty="0">
                <a:ln w="6600">
                  <a:solidFill>
                    <a:prstClr val="black"/>
                  </a:solidFill>
                  <a:prstDash val="solid"/>
                </a:ln>
                <a:solidFill>
                  <a:srgbClr val="003399"/>
                </a:solidFill>
                <a:latin typeface="Arial"/>
                <a:cs typeface="Arial" charset="0"/>
              </a:rPr>
              <a:t>Тематические проверочные работы  3</a:t>
            </a:r>
            <a:r>
              <a:rPr lang="ru-RU" dirty="0" smtClean="0">
                <a:ln w="6600">
                  <a:solidFill>
                    <a:prstClr val="black"/>
                  </a:solidFill>
                  <a:prstDash val="solid"/>
                </a:ln>
                <a:solidFill>
                  <a:srgbClr val="003399"/>
                </a:solidFill>
                <a:latin typeface="Arial"/>
                <a:cs typeface="Arial" charset="0"/>
              </a:rPr>
              <a:t> </a:t>
            </a:r>
            <a:r>
              <a:rPr lang="ru-RU" dirty="0">
                <a:ln w="6600">
                  <a:solidFill>
                    <a:prstClr val="black"/>
                  </a:solidFill>
                  <a:prstDash val="solid"/>
                </a:ln>
                <a:solidFill>
                  <a:srgbClr val="003399"/>
                </a:solidFill>
                <a:latin typeface="Arial"/>
                <a:cs typeface="Arial" charset="0"/>
              </a:rPr>
              <a:t>класс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1520" y="620688"/>
            <a:ext cx="2823847" cy="1639911"/>
          </a:xfrm>
          <a:prstGeom prst="rect">
            <a:avLst/>
          </a:prstGeom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496442" y="-23256"/>
            <a:ext cx="1647558" cy="11060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3" descr="C:\Users\user\Downloads\FullSizeRender-16-09-19-12-05-9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344560" y="2111445"/>
            <a:ext cx="3617748" cy="41258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24409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8223" y="764704"/>
            <a:ext cx="3147846" cy="1828069"/>
          </a:xfrm>
          <a:prstGeom prst="rect">
            <a:avLst/>
          </a:prstGeom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496442" y="-23256"/>
            <a:ext cx="1647558" cy="11060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042070" y="1535657"/>
            <a:ext cx="5997352" cy="724942"/>
          </a:xfrm>
        </p:spPr>
        <p:txBody>
          <a:bodyPr>
            <a:normAutofit fontScale="90000"/>
          </a:bodyPr>
          <a:lstStyle/>
          <a:p>
            <a:r>
              <a:rPr lang="ru-RU" dirty="0">
                <a:solidFill>
                  <a:schemeClr val="tx2">
                    <a:lumMod val="75000"/>
                  </a:schemeClr>
                </a:solidFill>
              </a:rPr>
              <a:t>Учебные задания повышенной сложности в формате международных исследований качества образования</a:t>
            </a:r>
            <a:endParaRPr lang="ru-RU" dirty="0"/>
          </a:p>
        </p:txBody>
      </p:sp>
      <p:sp>
        <p:nvSpPr>
          <p:cNvPr id="6" name="Объект 5"/>
          <p:cNvSpPr>
            <a:spLocks noGrp="1"/>
          </p:cNvSpPr>
          <p:nvPr>
            <p:ph idx="1"/>
          </p:nvPr>
        </p:nvSpPr>
        <p:spPr>
          <a:xfrm>
            <a:off x="467544" y="2924945"/>
            <a:ext cx="4752528" cy="36379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chemeClr val="tx2">
                    <a:lumMod val="75000"/>
                  </a:schemeClr>
                </a:solidFill>
              </a:rPr>
              <a:t>Международное мониторинговое исследование качества школьного математического и естественнонаучного образования </a:t>
            </a:r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</a:rPr>
              <a:t>TIMSS.</a:t>
            </a:r>
          </a:p>
          <a:p>
            <a:pPr algn="ctr"/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</a:rPr>
              <a:t>Инструментарий </a:t>
            </a:r>
            <a:r>
              <a:rPr lang="ru-RU" sz="2400" b="1" dirty="0">
                <a:solidFill>
                  <a:schemeClr val="tx2">
                    <a:lumMod val="75000"/>
                  </a:schemeClr>
                </a:solidFill>
              </a:rPr>
              <a:t>TIMSS</a:t>
            </a:r>
          </a:p>
          <a:p>
            <a:pPr algn="ctr"/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</a:rPr>
              <a:t>оценивает образовательные достижения учащихся.</a:t>
            </a:r>
          </a:p>
          <a:p>
            <a:pPr marL="342900" indent="-342900" algn="ctr">
              <a:buFontTx/>
              <a:buChar char="-"/>
            </a:pPr>
            <a:endParaRPr lang="ru-RU" sz="2400" b="1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571615" y="3175568"/>
            <a:ext cx="2788180" cy="17781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5318018" y="5455442"/>
            <a:ext cx="345638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0"/>
              </a:spcBef>
            </a:pPr>
            <a:r>
              <a:rPr lang="en-US" altLang="ru-RU" sz="2000" b="1" dirty="0">
                <a:solidFill>
                  <a:schemeClr val="tx2">
                    <a:lumMod val="75000"/>
                  </a:schemeClr>
                </a:solidFill>
                <a:hlinkClick r:id="rId5"/>
              </a:rPr>
              <a:t>http://etimss.testoko.ru/test/</a:t>
            </a:r>
            <a:endParaRPr lang="ru-RU" altLang="ru-RU" sz="2000" b="1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2605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39153" y="1052735"/>
            <a:ext cx="8229600" cy="546801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ФЕДЕРАЛЬНЫЙ ГОСУДАРСТВЕННЫЙ ОБРАЗОВАТЕЛЬНЫЙ СТАНДАРТ</a:t>
            </a:r>
            <a:endParaRPr lang="ru-RU" sz="2200" dirty="0"/>
          </a:p>
        </p:txBody>
      </p:sp>
      <p:sp>
        <p:nvSpPr>
          <p:cNvPr id="6" name="Прямоугольник 5"/>
          <p:cNvSpPr/>
          <p:nvPr/>
        </p:nvSpPr>
        <p:spPr>
          <a:xfrm flipH="1">
            <a:off x="85291" y="546643"/>
            <a:ext cx="2767261" cy="369332"/>
          </a:xfrm>
          <a:prstGeom prst="rect">
            <a:avLst/>
          </a:prstGeom>
          <a:ln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r>
              <a:rPr lang="ru-RU" altLang="ru-RU" b="1" i="1" dirty="0">
                <a:solidFill>
                  <a:srgbClr val="00B050"/>
                </a:solidFill>
                <a:latin typeface="Calibri Light" panose="020F0302020204030204" pitchFamily="34" charset="0"/>
              </a:rPr>
              <a:t>Обновленные стандарты</a:t>
            </a:r>
            <a:endParaRPr lang="ru-RU" sz="1350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68344" y="74426"/>
            <a:ext cx="1348857" cy="800169"/>
          </a:xfrm>
          <a:prstGeom prst="rect">
            <a:avLst/>
          </a:prstGeom>
        </p:spPr>
      </p:pic>
      <p:sp>
        <p:nvSpPr>
          <p:cNvPr id="10" name="Объект 9"/>
          <p:cNvSpPr>
            <a:spLocks noGrp="1"/>
          </p:cNvSpPr>
          <p:nvPr>
            <p:ph idx="1"/>
          </p:nvPr>
        </p:nvSpPr>
        <p:spPr>
          <a:xfrm>
            <a:off x="139349" y="1742823"/>
            <a:ext cx="8229600" cy="2022275"/>
          </a:xfrm>
        </p:spPr>
        <p:txBody>
          <a:bodyPr>
            <a:normAutofit fontScale="92500" lnSpcReduction="10000"/>
          </a:bodyPr>
          <a:lstStyle/>
          <a:p>
            <a:r>
              <a:rPr lang="ru-RU" sz="2600" b="1" dirty="0" smtClean="0"/>
              <a:t>НАЧАЛЬНОЕ ОБЩЕЕ ОБРАЗОВАНИЕ</a:t>
            </a:r>
          </a:p>
          <a:p>
            <a:pPr algn="ctr"/>
            <a:r>
              <a:rPr lang="ru-RU" dirty="0"/>
              <a:t>Проект Приказа </a:t>
            </a:r>
            <a:r>
              <a:rPr lang="ru-RU" dirty="0" err="1"/>
              <a:t>Минпросвещения</a:t>
            </a:r>
            <a:r>
              <a:rPr lang="ru-RU" dirty="0"/>
              <a:t> России "Об утверждении федерального государственного образовательного стандарта начального общего образования (ФГОС НОО</a:t>
            </a:r>
            <a:r>
              <a:rPr lang="ru-RU" dirty="0" smtClean="0"/>
              <a:t>)"</a:t>
            </a:r>
            <a:endParaRPr lang="ru-RU" sz="2000" b="1" dirty="0"/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6871" y="3765098"/>
            <a:ext cx="2324100" cy="600075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12298" y="3774226"/>
            <a:ext cx="5975325" cy="24477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8206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897683" y="6082420"/>
            <a:ext cx="1246316" cy="83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08690" y="741201"/>
            <a:ext cx="4678323" cy="655114"/>
          </a:xfrm>
        </p:spPr>
        <p:txBody>
          <a:bodyPr>
            <a:normAutofit/>
          </a:bodyPr>
          <a:lstStyle/>
          <a:p>
            <a:r>
              <a:rPr lang="ru-RU" sz="2800" b="1" dirty="0" smtClean="0">
                <a:ln w="6600">
                  <a:solidFill>
                    <a:prstClr val="black"/>
                  </a:solidFill>
                  <a:prstDash val="solid"/>
                </a:ln>
                <a:solidFill>
                  <a:srgbClr val="003399"/>
                </a:solidFill>
                <a:latin typeface="Arial"/>
                <a:cs typeface="Arial" charset="0"/>
              </a:rPr>
              <a:t>Задания </a:t>
            </a:r>
            <a:r>
              <a:rPr lang="en-US" sz="2800" b="1" dirty="0" smtClean="0">
                <a:ln w="6600">
                  <a:solidFill>
                    <a:prstClr val="black"/>
                  </a:solidFill>
                  <a:prstDash val="solid"/>
                </a:ln>
                <a:solidFill>
                  <a:srgbClr val="003399"/>
                </a:solidFill>
                <a:latin typeface="Arial"/>
                <a:cs typeface="Arial" charset="0"/>
              </a:rPr>
              <a:t>TIMSS </a:t>
            </a:r>
            <a:r>
              <a:rPr lang="ru-RU" sz="2800" b="1" dirty="0" smtClean="0">
                <a:ln w="6600">
                  <a:solidFill>
                    <a:prstClr val="black"/>
                  </a:solidFill>
                  <a:prstDash val="solid"/>
                </a:ln>
                <a:solidFill>
                  <a:srgbClr val="003399"/>
                </a:solidFill>
                <a:latin typeface="Arial"/>
                <a:cs typeface="Arial" charset="0"/>
              </a:rPr>
              <a:t>1 </a:t>
            </a:r>
            <a:r>
              <a:rPr lang="ru-RU" sz="2800" b="1" dirty="0">
                <a:ln w="6600">
                  <a:solidFill>
                    <a:prstClr val="black"/>
                  </a:solidFill>
                  <a:prstDash val="solid"/>
                </a:ln>
                <a:solidFill>
                  <a:srgbClr val="003399"/>
                </a:solidFill>
                <a:latin typeface="Arial"/>
                <a:cs typeface="Arial" charset="0"/>
              </a:rPr>
              <a:t>класс</a:t>
            </a:r>
            <a:endParaRPr lang="ru-RU" sz="2800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40294" y="3025543"/>
            <a:ext cx="3528391" cy="3094233"/>
          </a:xfrm>
          <a:prstGeom prst="rect">
            <a:avLst/>
          </a:prstGeom>
        </p:spPr>
      </p:pic>
      <p:sp>
        <p:nvSpPr>
          <p:cNvPr id="8" name="Текст 2"/>
          <p:cNvSpPr txBox="1">
            <a:spLocks/>
          </p:cNvSpPr>
          <p:nvPr/>
        </p:nvSpPr>
        <p:spPr>
          <a:xfrm>
            <a:off x="179512" y="2513041"/>
            <a:ext cx="3868340" cy="444860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10000"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76263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55663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430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4630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78308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10312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42316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74320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b="1" dirty="0" smtClean="0"/>
              <a:t>Оригинальное задание </a:t>
            </a:r>
            <a:r>
              <a:rPr lang="en-US" b="1" dirty="0" smtClean="0"/>
              <a:t>TIMSS</a:t>
            </a:r>
          </a:p>
        </p:txBody>
      </p:sp>
      <p:sp>
        <p:nvSpPr>
          <p:cNvPr id="9" name="Текст 2"/>
          <p:cNvSpPr txBox="1">
            <a:spLocks/>
          </p:cNvSpPr>
          <p:nvPr/>
        </p:nvSpPr>
        <p:spPr>
          <a:xfrm>
            <a:off x="4715615" y="2460592"/>
            <a:ext cx="3868340" cy="444860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76263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55663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430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4630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78308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10312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42316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74320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b="1" dirty="0" smtClean="0"/>
              <a:t>Задание в тетради</a:t>
            </a:r>
            <a:endParaRPr lang="en-US" b="1" dirty="0" smtClean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9592" y="2905453"/>
            <a:ext cx="2611077" cy="2179732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9512" y="5229200"/>
            <a:ext cx="4324350" cy="933450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80390" y="599429"/>
            <a:ext cx="2365431" cy="1373692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322226" y="1263877"/>
            <a:ext cx="8363272" cy="12741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ct val="20000"/>
              </a:spcBef>
              <a:buClr>
                <a:srgbClr val="31B6FD"/>
              </a:buClr>
              <a:buSzPct val="100000"/>
            </a:pPr>
            <a:r>
              <a:rPr lang="ru-RU" sz="2400" b="1" dirty="0">
                <a:solidFill>
                  <a:srgbClr val="073E87"/>
                </a:solidFill>
              </a:rPr>
              <a:t>КЭС </a:t>
            </a:r>
          </a:p>
          <a:p>
            <a:pPr lvl="0">
              <a:spcBef>
                <a:spcPct val="20000"/>
              </a:spcBef>
              <a:buClr>
                <a:srgbClr val="31B6FD"/>
              </a:buClr>
              <a:buSzPct val="100000"/>
            </a:pPr>
            <a:r>
              <a:rPr lang="ru-RU" sz="2400" dirty="0">
                <a:solidFill>
                  <a:srgbClr val="073E87"/>
                </a:solidFill>
              </a:rPr>
              <a:t>3.3. Представление полученной информации в виде рисунка, схемы или другой модели. </a:t>
            </a:r>
          </a:p>
        </p:txBody>
      </p:sp>
    </p:spTree>
    <p:extLst>
      <p:ext uri="{BB962C8B-B14F-4D97-AF65-F5344CB8AC3E}">
        <p14:creationId xmlns:p14="http://schemas.microsoft.com/office/powerpoint/2010/main" val="4087722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897683" y="6021288"/>
            <a:ext cx="1246316" cy="83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08690" y="741201"/>
            <a:ext cx="4678323" cy="655114"/>
          </a:xfrm>
        </p:spPr>
        <p:txBody>
          <a:bodyPr>
            <a:normAutofit/>
          </a:bodyPr>
          <a:lstStyle/>
          <a:p>
            <a:r>
              <a:rPr lang="ru-RU" sz="2800" b="1" dirty="0" smtClean="0">
                <a:ln w="6600">
                  <a:solidFill>
                    <a:prstClr val="black"/>
                  </a:solidFill>
                  <a:prstDash val="solid"/>
                </a:ln>
                <a:solidFill>
                  <a:srgbClr val="003399"/>
                </a:solidFill>
                <a:latin typeface="Arial"/>
                <a:cs typeface="Arial" charset="0"/>
              </a:rPr>
              <a:t>Задания </a:t>
            </a:r>
            <a:r>
              <a:rPr lang="en-US" sz="2800" b="1" dirty="0" smtClean="0">
                <a:ln w="6600">
                  <a:solidFill>
                    <a:prstClr val="black"/>
                  </a:solidFill>
                  <a:prstDash val="solid"/>
                </a:ln>
                <a:solidFill>
                  <a:srgbClr val="003399"/>
                </a:solidFill>
                <a:latin typeface="Arial"/>
                <a:cs typeface="Arial" charset="0"/>
              </a:rPr>
              <a:t>TIMSS </a:t>
            </a:r>
            <a:r>
              <a:rPr lang="ru-RU" sz="2800" b="1" dirty="0" smtClean="0">
                <a:ln w="6600">
                  <a:solidFill>
                    <a:prstClr val="black"/>
                  </a:solidFill>
                  <a:prstDash val="solid"/>
                </a:ln>
                <a:solidFill>
                  <a:srgbClr val="003399"/>
                </a:solidFill>
                <a:latin typeface="Arial"/>
                <a:cs typeface="Arial" charset="0"/>
              </a:rPr>
              <a:t>1 </a:t>
            </a:r>
            <a:r>
              <a:rPr lang="ru-RU" sz="2800" b="1" dirty="0">
                <a:ln w="6600">
                  <a:solidFill>
                    <a:prstClr val="black"/>
                  </a:solidFill>
                  <a:prstDash val="solid"/>
                </a:ln>
                <a:solidFill>
                  <a:srgbClr val="003399"/>
                </a:solidFill>
                <a:latin typeface="Arial"/>
                <a:cs typeface="Arial" charset="0"/>
              </a:rPr>
              <a:t>класс</a:t>
            </a:r>
            <a:endParaRPr lang="ru-RU" sz="2800" dirty="0"/>
          </a:p>
        </p:txBody>
      </p:sp>
      <p:sp>
        <p:nvSpPr>
          <p:cNvPr id="8" name="Текст 2"/>
          <p:cNvSpPr txBox="1">
            <a:spLocks/>
          </p:cNvSpPr>
          <p:nvPr/>
        </p:nvSpPr>
        <p:spPr>
          <a:xfrm>
            <a:off x="179512" y="2513041"/>
            <a:ext cx="3868340" cy="444860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10000"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76263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55663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430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4630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78308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10312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42316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74320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b="1" dirty="0" smtClean="0"/>
              <a:t>Оригинальное задание </a:t>
            </a:r>
            <a:r>
              <a:rPr lang="en-US" b="1" dirty="0" smtClean="0"/>
              <a:t>TIMSS</a:t>
            </a:r>
          </a:p>
        </p:txBody>
      </p:sp>
      <p:sp>
        <p:nvSpPr>
          <p:cNvPr id="9" name="Текст 2"/>
          <p:cNvSpPr txBox="1">
            <a:spLocks/>
          </p:cNvSpPr>
          <p:nvPr/>
        </p:nvSpPr>
        <p:spPr>
          <a:xfrm>
            <a:off x="4715615" y="2460592"/>
            <a:ext cx="3868340" cy="444860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76263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55663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430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4630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78308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10312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42316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74320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b="1" dirty="0" smtClean="0"/>
              <a:t>Задание в тетради</a:t>
            </a:r>
            <a:endParaRPr lang="en-US" b="1" dirty="0" smtClean="0"/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80390" y="599429"/>
            <a:ext cx="2365431" cy="1373692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322226" y="1263877"/>
            <a:ext cx="8363272" cy="12741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ct val="20000"/>
              </a:spcBef>
              <a:buClr>
                <a:srgbClr val="31B6FD"/>
              </a:buClr>
              <a:buSzPct val="100000"/>
            </a:pPr>
            <a:r>
              <a:rPr lang="ru-RU" sz="2400" b="1" dirty="0">
                <a:solidFill>
                  <a:srgbClr val="073E87"/>
                </a:solidFill>
              </a:rPr>
              <a:t>КЭС </a:t>
            </a:r>
          </a:p>
          <a:p>
            <a:pPr lvl="0">
              <a:spcBef>
                <a:spcPct val="20000"/>
              </a:spcBef>
              <a:buClr>
                <a:srgbClr val="31B6FD"/>
              </a:buClr>
              <a:buSzPct val="100000"/>
            </a:pPr>
            <a:r>
              <a:rPr lang="ru-RU" sz="2400" dirty="0">
                <a:solidFill>
                  <a:srgbClr val="073E87"/>
                </a:solidFill>
              </a:rPr>
              <a:t>3.3. Представление полученной информации в виде рисунка, схемы или другой модели. </a:t>
            </a: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200" y="2905452"/>
            <a:ext cx="3590652" cy="2971820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42881" y="2905451"/>
            <a:ext cx="4714994" cy="25508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0312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551881" y="789189"/>
            <a:ext cx="6179838" cy="994172"/>
          </a:xfrm>
        </p:spPr>
        <p:txBody>
          <a:bodyPr>
            <a:normAutofit/>
          </a:bodyPr>
          <a:lstStyle/>
          <a:p>
            <a:r>
              <a:rPr lang="ru-RU" dirty="0">
                <a:ln w="6600">
                  <a:solidFill>
                    <a:prstClr val="black"/>
                  </a:solidFill>
                  <a:prstDash val="solid"/>
                </a:ln>
                <a:solidFill>
                  <a:srgbClr val="003399"/>
                </a:solidFill>
                <a:latin typeface="Arial"/>
                <a:cs typeface="Arial" charset="0"/>
              </a:rPr>
              <a:t>Задания </a:t>
            </a:r>
            <a:r>
              <a:rPr lang="en-US" dirty="0">
                <a:ln w="6600">
                  <a:solidFill>
                    <a:prstClr val="black"/>
                  </a:solidFill>
                  <a:prstDash val="solid"/>
                </a:ln>
                <a:solidFill>
                  <a:srgbClr val="003399"/>
                </a:solidFill>
                <a:latin typeface="Arial"/>
                <a:cs typeface="Arial" charset="0"/>
              </a:rPr>
              <a:t>TIMSS </a:t>
            </a:r>
            <a:r>
              <a:rPr lang="en-US" dirty="0" smtClean="0">
                <a:ln w="6600">
                  <a:solidFill>
                    <a:prstClr val="black"/>
                  </a:solidFill>
                  <a:prstDash val="solid"/>
                </a:ln>
                <a:solidFill>
                  <a:srgbClr val="003399"/>
                </a:solidFill>
                <a:latin typeface="Arial"/>
                <a:cs typeface="Arial" charset="0"/>
              </a:rPr>
              <a:t>2</a:t>
            </a:r>
            <a:r>
              <a:rPr lang="ru-RU" dirty="0" smtClean="0">
                <a:ln w="6600">
                  <a:solidFill>
                    <a:prstClr val="black"/>
                  </a:solidFill>
                  <a:prstDash val="solid"/>
                </a:ln>
                <a:solidFill>
                  <a:srgbClr val="003399"/>
                </a:solidFill>
                <a:latin typeface="Arial"/>
                <a:cs typeface="Arial" charset="0"/>
              </a:rPr>
              <a:t> </a:t>
            </a:r>
            <a:r>
              <a:rPr lang="ru-RU" dirty="0">
                <a:ln w="6600">
                  <a:solidFill>
                    <a:prstClr val="black"/>
                  </a:solidFill>
                  <a:prstDash val="solid"/>
                </a:ln>
                <a:solidFill>
                  <a:srgbClr val="003399"/>
                </a:solidFill>
                <a:latin typeface="Arial"/>
                <a:cs typeface="Arial" charset="0"/>
              </a:rPr>
              <a:t>класс</a:t>
            </a:r>
            <a:endParaRPr lang="ru-RU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476011" y="2158857"/>
            <a:ext cx="3868340" cy="617934"/>
          </a:xfrm>
        </p:spPr>
        <p:txBody>
          <a:bodyPr>
            <a:normAutofit fontScale="92500"/>
          </a:bodyPr>
          <a:lstStyle/>
          <a:p>
            <a:pPr algn="ctr"/>
            <a:r>
              <a:rPr lang="ru-RU" b="1" dirty="0" smtClean="0"/>
              <a:t>Оригинальное задание </a:t>
            </a:r>
            <a:r>
              <a:rPr lang="en-US" b="1" dirty="0" smtClean="0"/>
              <a:t>TIMSS</a:t>
            </a:r>
            <a:endParaRPr lang="ru-RU" b="1" dirty="0" smtClean="0"/>
          </a:p>
          <a:p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half" idx="2"/>
          </p:nvPr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5966" t="9303"/>
          <a:stretch/>
        </p:blipFill>
        <p:spPr>
          <a:xfrm>
            <a:off x="297240" y="2756601"/>
            <a:ext cx="4225881" cy="2278181"/>
          </a:xfrm>
        </p:spPr>
      </p:pic>
      <p:sp>
        <p:nvSpPr>
          <p:cNvPr id="7" name="Текст 6"/>
          <p:cNvSpPr>
            <a:spLocks noGrp="1"/>
          </p:cNvSpPr>
          <p:nvPr>
            <p:ph type="body" sz="quarter" idx="3"/>
          </p:nvPr>
        </p:nvSpPr>
        <p:spPr>
          <a:xfrm>
            <a:off x="4676226" y="2158857"/>
            <a:ext cx="3887391" cy="342296"/>
          </a:xfrm>
        </p:spPr>
        <p:txBody>
          <a:bodyPr>
            <a:normAutofit fontScale="85000" lnSpcReduction="20000"/>
          </a:bodyPr>
          <a:lstStyle/>
          <a:p>
            <a:pPr algn="ctr"/>
            <a:r>
              <a:rPr lang="ru-RU" b="1" dirty="0" smtClean="0"/>
              <a:t>Задание из нашей тетради </a:t>
            </a:r>
            <a:endParaRPr lang="ru-RU" b="1" dirty="0"/>
          </a:p>
        </p:txBody>
      </p:sp>
      <p:pic>
        <p:nvPicPr>
          <p:cNvPr id="9" name="Объект 8"/>
          <p:cNvPicPr>
            <a:picLocks noGrp="1" noChangeAspect="1"/>
          </p:cNvPicPr>
          <p:nvPr>
            <p:ph sz="quarter" idx="4"/>
          </p:nvPr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12587" y="2776791"/>
            <a:ext cx="4509564" cy="2928821"/>
          </a:xfrm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24328" y="5770636"/>
            <a:ext cx="1619672" cy="10873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80390" y="599429"/>
            <a:ext cx="2295025" cy="13328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9145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897683" y="6021288"/>
            <a:ext cx="1246316" cy="83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08690" y="741201"/>
            <a:ext cx="4678323" cy="655114"/>
          </a:xfrm>
        </p:spPr>
        <p:txBody>
          <a:bodyPr>
            <a:normAutofit/>
          </a:bodyPr>
          <a:lstStyle/>
          <a:p>
            <a:r>
              <a:rPr lang="ru-RU" sz="2800" b="1" dirty="0" smtClean="0">
                <a:ln w="6600">
                  <a:solidFill>
                    <a:prstClr val="black"/>
                  </a:solidFill>
                  <a:prstDash val="solid"/>
                </a:ln>
                <a:solidFill>
                  <a:srgbClr val="003399"/>
                </a:solidFill>
                <a:latin typeface="Arial"/>
                <a:cs typeface="Arial" charset="0"/>
              </a:rPr>
              <a:t>Задания </a:t>
            </a:r>
            <a:r>
              <a:rPr lang="en-US" sz="2800" b="1" dirty="0" smtClean="0">
                <a:ln w="6600">
                  <a:solidFill>
                    <a:prstClr val="black"/>
                  </a:solidFill>
                  <a:prstDash val="solid"/>
                </a:ln>
                <a:solidFill>
                  <a:srgbClr val="003399"/>
                </a:solidFill>
                <a:latin typeface="Arial"/>
                <a:cs typeface="Arial" charset="0"/>
              </a:rPr>
              <a:t>TIMSS </a:t>
            </a:r>
            <a:r>
              <a:rPr lang="en-US" sz="2800" dirty="0" smtClean="0">
                <a:ln w="6600">
                  <a:solidFill>
                    <a:prstClr val="black"/>
                  </a:solidFill>
                  <a:prstDash val="solid"/>
                </a:ln>
                <a:solidFill>
                  <a:srgbClr val="003399"/>
                </a:solidFill>
                <a:latin typeface="Arial"/>
                <a:cs typeface="Arial" charset="0"/>
              </a:rPr>
              <a:t>2</a:t>
            </a:r>
            <a:r>
              <a:rPr lang="ru-RU" sz="2800" b="1" dirty="0" smtClean="0">
                <a:ln w="6600">
                  <a:solidFill>
                    <a:prstClr val="black"/>
                  </a:solidFill>
                  <a:prstDash val="solid"/>
                </a:ln>
                <a:solidFill>
                  <a:srgbClr val="003399"/>
                </a:solidFill>
                <a:latin typeface="Arial"/>
                <a:cs typeface="Arial" charset="0"/>
              </a:rPr>
              <a:t> </a:t>
            </a:r>
            <a:r>
              <a:rPr lang="ru-RU" sz="2800" b="1" dirty="0">
                <a:ln w="6600">
                  <a:solidFill>
                    <a:prstClr val="black"/>
                  </a:solidFill>
                  <a:prstDash val="solid"/>
                </a:ln>
                <a:solidFill>
                  <a:srgbClr val="003399"/>
                </a:solidFill>
                <a:latin typeface="Arial"/>
                <a:cs typeface="Arial" charset="0"/>
              </a:rPr>
              <a:t>класс</a:t>
            </a:r>
            <a:endParaRPr lang="ru-RU" sz="2800" dirty="0"/>
          </a:p>
        </p:txBody>
      </p:sp>
      <p:sp>
        <p:nvSpPr>
          <p:cNvPr id="8" name="Текст 2"/>
          <p:cNvSpPr txBox="1">
            <a:spLocks/>
          </p:cNvSpPr>
          <p:nvPr/>
        </p:nvSpPr>
        <p:spPr>
          <a:xfrm>
            <a:off x="176200" y="1952065"/>
            <a:ext cx="3868340" cy="444860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10000"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76263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55663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430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4630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78308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10312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42316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74320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b="1" dirty="0" smtClean="0"/>
              <a:t>Оригинальное задание </a:t>
            </a:r>
            <a:r>
              <a:rPr lang="en-US" b="1" dirty="0" smtClean="0"/>
              <a:t>TIMSS</a:t>
            </a:r>
          </a:p>
        </p:txBody>
      </p:sp>
      <p:sp>
        <p:nvSpPr>
          <p:cNvPr id="9" name="Текст 2"/>
          <p:cNvSpPr txBox="1">
            <a:spLocks/>
          </p:cNvSpPr>
          <p:nvPr/>
        </p:nvSpPr>
        <p:spPr>
          <a:xfrm>
            <a:off x="4652501" y="1940937"/>
            <a:ext cx="3868340" cy="444860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76263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55663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430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4630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78308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10312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42316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74320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b="1" dirty="0" smtClean="0"/>
              <a:t>Задание в тетради</a:t>
            </a:r>
            <a:endParaRPr lang="en-US" b="1" dirty="0" smtClean="0"/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80390" y="599429"/>
            <a:ext cx="2365431" cy="1373692"/>
          </a:xfrm>
          <a:prstGeom prst="rect">
            <a:avLst/>
          </a:prstGeom>
        </p:spPr>
      </p:pic>
      <p:pic>
        <p:nvPicPr>
          <p:cNvPr id="11" name="Объект 7"/>
          <p:cNvPicPr>
            <a:picLocks noGrp="1" noChangeAspect="1"/>
          </p:cNvPicPr>
          <p:nvPr>
            <p:ph sz="quarter" idx="4294967295"/>
          </p:nvPr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1280" y="2674650"/>
            <a:ext cx="3954795" cy="2626558"/>
          </a:xfrm>
          <a:prstGeom prst="rect">
            <a:avLst/>
          </a:prstGeom>
        </p:spPr>
      </p:pic>
      <p:pic>
        <p:nvPicPr>
          <p:cNvPr id="12" name="Объект 6"/>
          <p:cNvPicPr>
            <a:picLocks noGrp="1" noChangeAspect="1"/>
          </p:cNvPicPr>
          <p:nvPr>
            <p:ph sz="half" idx="4294967295"/>
          </p:nvPr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79607" y="2780928"/>
            <a:ext cx="4064974" cy="2232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473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897683" y="6021288"/>
            <a:ext cx="1246316" cy="83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08690" y="741201"/>
            <a:ext cx="4678323" cy="655114"/>
          </a:xfrm>
        </p:spPr>
        <p:txBody>
          <a:bodyPr>
            <a:normAutofit/>
          </a:bodyPr>
          <a:lstStyle/>
          <a:p>
            <a:r>
              <a:rPr lang="ru-RU" sz="2800" b="1" dirty="0" smtClean="0">
                <a:ln w="6600">
                  <a:solidFill>
                    <a:prstClr val="black"/>
                  </a:solidFill>
                  <a:prstDash val="solid"/>
                </a:ln>
                <a:solidFill>
                  <a:srgbClr val="003399"/>
                </a:solidFill>
                <a:latin typeface="Arial"/>
                <a:cs typeface="Arial" charset="0"/>
              </a:rPr>
              <a:t>Задания </a:t>
            </a:r>
            <a:r>
              <a:rPr lang="en-US" sz="2800" b="1" dirty="0" smtClean="0">
                <a:ln w="6600">
                  <a:solidFill>
                    <a:prstClr val="black"/>
                  </a:solidFill>
                  <a:prstDash val="solid"/>
                </a:ln>
                <a:solidFill>
                  <a:srgbClr val="003399"/>
                </a:solidFill>
                <a:latin typeface="Arial"/>
                <a:cs typeface="Arial" charset="0"/>
              </a:rPr>
              <a:t>TIMSS </a:t>
            </a:r>
            <a:r>
              <a:rPr lang="ru-RU" sz="2800" dirty="0">
                <a:ln w="6600">
                  <a:solidFill>
                    <a:prstClr val="black"/>
                  </a:solidFill>
                  <a:prstDash val="solid"/>
                </a:ln>
                <a:solidFill>
                  <a:srgbClr val="003399"/>
                </a:solidFill>
                <a:latin typeface="Arial"/>
                <a:cs typeface="Arial" charset="0"/>
              </a:rPr>
              <a:t>3</a:t>
            </a:r>
            <a:r>
              <a:rPr lang="ru-RU" sz="2800" b="1" dirty="0" smtClean="0">
                <a:ln w="6600">
                  <a:solidFill>
                    <a:prstClr val="black"/>
                  </a:solidFill>
                  <a:prstDash val="solid"/>
                </a:ln>
                <a:solidFill>
                  <a:srgbClr val="003399"/>
                </a:solidFill>
                <a:latin typeface="Arial"/>
                <a:cs typeface="Arial" charset="0"/>
              </a:rPr>
              <a:t> </a:t>
            </a:r>
            <a:r>
              <a:rPr lang="ru-RU" sz="2800" b="1" dirty="0">
                <a:ln w="6600">
                  <a:solidFill>
                    <a:prstClr val="black"/>
                  </a:solidFill>
                  <a:prstDash val="solid"/>
                </a:ln>
                <a:solidFill>
                  <a:srgbClr val="003399"/>
                </a:solidFill>
                <a:latin typeface="Arial"/>
                <a:cs typeface="Arial" charset="0"/>
              </a:rPr>
              <a:t>класс</a:t>
            </a:r>
            <a:endParaRPr lang="ru-RU" sz="2800" dirty="0"/>
          </a:p>
        </p:txBody>
      </p:sp>
      <p:sp>
        <p:nvSpPr>
          <p:cNvPr id="8" name="Текст 2"/>
          <p:cNvSpPr txBox="1">
            <a:spLocks/>
          </p:cNvSpPr>
          <p:nvPr/>
        </p:nvSpPr>
        <p:spPr>
          <a:xfrm>
            <a:off x="174097" y="1418300"/>
            <a:ext cx="3868340" cy="444860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10000"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76263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55663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430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4630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78308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10312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42316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74320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b="1" dirty="0" smtClean="0"/>
              <a:t>Оригинальное задание </a:t>
            </a:r>
            <a:r>
              <a:rPr lang="en-US" b="1" dirty="0" smtClean="0"/>
              <a:t>TIMSS</a:t>
            </a:r>
          </a:p>
        </p:txBody>
      </p:sp>
      <p:sp>
        <p:nvSpPr>
          <p:cNvPr id="9" name="Текст 2"/>
          <p:cNvSpPr txBox="1">
            <a:spLocks/>
          </p:cNvSpPr>
          <p:nvPr/>
        </p:nvSpPr>
        <p:spPr>
          <a:xfrm>
            <a:off x="4652501" y="1940937"/>
            <a:ext cx="3868340" cy="444860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76263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55663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430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4630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78308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10312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42316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74320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b="1" dirty="0" smtClean="0"/>
              <a:t>Задание в тетради</a:t>
            </a:r>
            <a:endParaRPr lang="en-US" b="1" dirty="0" smtClean="0"/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80390" y="599429"/>
            <a:ext cx="2365431" cy="1373692"/>
          </a:xfrm>
          <a:prstGeom prst="rect">
            <a:avLst/>
          </a:prstGeom>
        </p:spPr>
      </p:pic>
      <p:pic>
        <p:nvPicPr>
          <p:cNvPr id="13" name="Picture 2" descr="C:\Users\Анна\Desktop\5.PNG"/>
          <p:cNvPicPr>
            <a:picLocks noGrp="1" noChangeAspect="1" noChangeArrowheads="1"/>
          </p:cNvPicPr>
          <p:nvPr>
            <p:ph idx="1"/>
          </p:nvPr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0967" y="1912776"/>
            <a:ext cx="4349951" cy="2668351"/>
          </a:xfrm>
          <a:prstGeom prst="rect">
            <a:avLst/>
          </a:prstGeom>
          <a:noFill/>
        </p:spPr>
      </p:pic>
      <p:pic>
        <p:nvPicPr>
          <p:cNvPr id="14" name="Picture 2" descr="C:\Users\Анна\Desktop\6.PN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77332" y="2318618"/>
            <a:ext cx="3735092" cy="370267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4908273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897683" y="6021288"/>
            <a:ext cx="1246316" cy="83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08690" y="741201"/>
            <a:ext cx="4678323" cy="655114"/>
          </a:xfrm>
        </p:spPr>
        <p:txBody>
          <a:bodyPr>
            <a:normAutofit/>
          </a:bodyPr>
          <a:lstStyle/>
          <a:p>
            <a:r>
              <a:rPr lang="ru-RU" sz="2800" b="1" dirty="0" smtClean="0">
                <a:ln w="6600">
                  <a:solidFill>
                    <a:prstClr val="black"/>
                  </a:solidFill>
                  <a:prstDash val="solid"/>
                </a:ln>
                <a:solidFill>
                  <a:srgbClr val="003399"/>
                </a:solidFill>
                <a:latin typeface="Arial"/>
                <a:cs typeface="Arial" charset="0"/>
              </a:rPr>
              <a:t>Задания </a:t>
            </a:r>
            <a:r>
              <a:rPr lang="en-US" sz="2800" b="1" dirty="0" smtClean="0">
                <a:ln w="6600">
                  <a:solidFill>
                    <a:prstClr val="black"/>
                  </a:solidFill>
                  <a:prstDash val="solid"/>
                </a:ln>
                <a:solidFill>
                  <a:srgbClr val="003399"/>
                </a:solidFill>
                <a:latin typeface="Arial"/>
                <a:cs typeface="Arial" charset="0"/>
              </a:rPr>
              <a:t>TIMSS </a:t>
            </a:r>
            <a:r>
              <a:rPr lang="ru-RU" sz="2800" dirty="0">
                <a:ln w="6600">
                  <a:solidFill>
                    <a:prstClr val="black"/>
                  </a:solidFill>
                  <a:prstDash val="solid"/>
                </a:ln>
                <a:solidFill>
                  <a:srgbClr val="003399"/>
                </a:solidFill>
                <a:latin typeface="Arial"/>
                <a:cs typeface="Arial" charset="0"/>
              </a:rPr>
              <a:t>3</a:t>
            </a:r>
            <a:r>
              <a:rPr lang="ru-RU" sz="2800" b="1" dirty="0" smtClean="0">
                <a:ln w="6600">
                  <a:solidFill>
                    <a:prstClr val="black"/>
                  </a:solidFill>
                  <a:prstDash val="solid"/>
                </a:ln>
                <a:solidFill>
                  <a:srgbClr val="003399"/>
                </a:solidFill>
                <a:latin typeface="Arial"/>
                <a:cs typeface="Arial" charset="0"/>
              </a:rPr>
              <a:t> </a:t>
            </a:r>
            <a:r>
              <a:rPr lang="ru-RU" sz="2800" b="1" dirty="0">
                <a:ln w="6600">
                  <a:solidFill>
                    <a:prstClr val="black"/>
                  </a:solidFill>
                  <a:prstDash val="solid"/>
                </a:ln>
                <a:solidFill>
                  <a:srgbClr val="003399"/>
                </a:solidFill>
                <a:latin typeface="Arial"/>
                <a:cs typeface="Arial" charset="0"/>
              </a:rPr>
              <a:t>класс</a:t>
            </a:r>
            <a:endParaRPr lang="ru-RU" sz="2800" dirty="0"/>
          </a:p>
        </p:txBody>
      </p:sp>
      <p:sp>
        <p:nvSpPr>
          <p:cNvPr id="8" name="Текст 2"/>
          <p:cNvSpPr txBox="1">
            <a:spLocks/>
          </p:cNvSpPr>
          <p:nvPr/>
        </p:nvSpPr>
        <p:spPr>
          <a:xfrm>
            <a:off x="174097" y="1418300"/>
            <a:ext cx="3868340" cy="444860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10000"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76263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55663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430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4630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78308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10312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42316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74320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b="1" dirty="0" smtClean="0"/>
              <a:t>Оригинальное задание </a:t>
            </a:r>
            <a:r>
              <a:rPr lang="en-US" b="1" dirty="0" smtClean="0"/>
              <a:t>TIMSS</a:t>
            </a:r>
          </a:p>
        </p:txBody>
      </p:sp>
      <p:sp>
        <p:nvSpPr>
          <p:cNvPr id="9" name="Текст 2"/>
          <p:cNvSpPr txBox="1">
            <a:spLocks/>
          </p:cNvSpPr>
          <p:nvPr/>
        </p:nvSpPr>
        <p:spPr>
          <a:xfrm>
            <a:off x="4652501" y="1940937"/>
            <a:ext cx="3868340" cy="444860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76263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55663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430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4630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78308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10312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42316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74320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b="1" dirty="0" smtClean="0"/>
              <a:t>Задание в тетради</a:t>
            </a:r>
            <a:endParaRPr lang="en-US" b="1" dirty="0" smtClean="0"/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80390" y="599429"/>
            <a:ext cx="2365431" cy="1373692"/>
          </a:xfrm>
          <a:prstGeom prst="rect">
            <a:avLst/>
          </a:prstGeom>
        </p:spPr>
      </p:pic>
      <p:pic>
        <p:nvPicPr>
          <p:cNvPr id="11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47209" y="1914913"/>
            <a:ext cx="4032056" cy="25221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3" descr="C:\Users\Анна\Desktop\10.PN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70981" y="2433434"/>
            <a:ext cx="4684134" cy="279576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840925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897683" y="6021288"/>
            <a:ext cx="1246316" cy="83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08690" y="741201"/>
            <a:ext cx="4678323" cy="655114"/>
          </a:xfrm>
        </p:spPr>
        <p:txBody>
          <a:bodyPr>
            <a:normAutofit/>
          </a:bodyPr>
          <a:lstStyle/>
          <a:p>
            <a:r>
              <a:rPr lang="ru-RU" sz="2800" b="1" dirty="0" smtClean="0">
                <a:ln w="6600">
                  <a:solidFill>
                    <a:prstClr val="black"/>
                  </a:solidFill>
                  <a:prstDash val="solid"/>
                </a:ln>
                <a:solidFill>
                  <a:srgbClr val="003399"/>
                </a:solidFill>
                <a:latin typeface="Arial"/>
                <a:cs typeface="Arial" charset="0"/>
              </a:rPr>
              <a:t>Задания </a:t>
            </a:r>
            <a:r>
              <a:rPr lang="en-US" sz="2800" b="1" dirty="0" smtClean="0">
                <a:ln w="6600">
                  <a:solidFill>
                    <a:prstClr val="black"/>
                  </a:solidFill>
                  <a:prstDash val="solid"/>
                </a:ln>
                <a:solidFill>
                  <a:srgbClr val="003399"/>
                </a:solidFill>
                <a:latin typeface="Arial"/>
                <a:cs typeface="Arial" charset="0"/>
              </a:rPr>
              <a:t>TIMSS </a:t>
            </a:r>
            <a:r>
              <a:rPr lang="ru-RU" sz="2800" dirty="0">
                <a:ln w="6600">
                  <a:solidFill>
                    <a:prstClr val="black"/>
                  </a:solidFill>
                  <a:prstDash val="solid"/>
                </a:ln>
                <a:solidFill>
                  <a:srgbClr val="003399"/>
                </a:solidFill>
                <a:latin typeface="Arial"/>
                <a:cs typeface="Arial" charset="0"/>
              </a:rPr>
              <a:t>3</a:t>
            </a:r>
            <a:r>
              <a:rPr lang="ru-RU" sz="2800" b="1" dirty="0" smtClean="0">
                <a:ln w="6600">
                  <a:solidFill>
                    <a:prstClr val="black"/>
                  </a:solidFill>
                  <a:prstDash val="solid"/>
                </a:ln>
                <a:solidFill>
                  <a:srgbClr val="003399"/>
                </a:solidFill>
                <a:latin typeface="Arial"/>
                <a:cs typeface="Arial" charset="0"/>
              </a:rPr>
              <a:t> </a:t>
            </a:r>
            <a:r>
              <a:rPr lang="ru-RU" sz="2800" b="1" dirty="0">
                <a:ln w="6600">
                  <a:solidFill>
                    <a:prstClr val="black"/>
                  </a:solidFill>
                  <a:prstDash val="solid"/>
                </a:ln>
                <a:solidFill>
                  <a:srgbClr val="003399"/>
                </a:solidFill>
                <a:latin typeface="Arial"/>
                <a:cs typeface="Arial" charset="0"/>
              </a:rPr>
              <a:t>класс</a:t>
            </a:r>
            <a:endParaRPr lang="ru-RU" sz="2800" dirty="0"/>
          </a:p>
        </p:txBody>
      </p:sp>
      <p:sp>
        <p:nvSpPr>
          <p:cNvPr id="8" name="Текст 2"/>
          <p:cNvSpPr txBox="1">
            <a:spLocks/>
          </p:cNvSpPr>
          <p:nvPr/>
        </p:nvSpPr>
        <p:spPr>
          <a:xfrm>
            <a:off x="174097" y="1418300"/>
            <a:ext cx="3868340" cy="444860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10000"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76263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55663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430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4630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78308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10312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42316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74320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b="1" dirty="0" smtClean="0"/>
              <a:t>Оригинальное задание </a:t>
            </a:r>
            <a:r>
              <a:rPr lang="en-US" b="1" dirty="0" smtClean="0"/>
              <a:t>TIMSS</a:t>
            </a:r>
          </a:p>
        </p:txBody>
      </p:sp>
      <p:sp>
        <p:nvSpPr>
          <p:cNvPr id="9" name="Текст 2"/>
          <p:cNvSpPr txBox="1">
            <a:spLocks/>
          </p:cNvSpPr>
          <p:nvPr/>
        </p:nvSpPr>
        <p:spPr>
          <a:xfrm>
            <a:off x="4783538" y="2828785"/>
            <a:ext cx="3868340" cy="444860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76263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55663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430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4630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78308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10312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42316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74320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b="1" dirty="0" smtClean="0"/>
              <a:t>Задание в тетради</a:t>
            </a:r>
            <a:endParaRPr lang="en-US" b="1" dirty="0" smtClean="0"/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80390" y="599429"/>
            <a:ext cx="2365431" cy="1373692"/>
          </a:xfrm>
          <a:prstGeom prst="rect">
            <a:avLst/>
          </a:prstGeom>
        </p:spPr>
      </p:pic>
      <p:pic>
        <p:nvPicPr>
          <p:cNvPr id="13" name="Picture 2" descr="C:\Users\Анна\Desktop\11.PNG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1828" t="10025" r="6452" b="14333"/>
          <a:stretch/>
        </p:blipFill>
        <p:spPr bwMode="auto">
          <a:xfrm>
            <a:off x="260013" y="1992229"/>
            <a:ext cx="4392488" cy="1735076"/>
          </a:xfrm>
          <a:prstGeom prst="rect">
            <a:avLst/>
          </a:prstGeom>
          <a:noFill/>
        </p:spPr>
      </p:pic>
      <p:pic>
        <p:nvPicPr>
          <p:cNvPr id="14" name="Picture 3" descr="C:\Users\Анна\Desktop\12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826641" y="3285038"/>
            <a:ext cx="5894065" cy="244827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739974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897683" y="6021288"/>
            <a:ext cx="1246316" cy="83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08690" y="741201"/>
            <a:ext cx="4678323" cy="655114"/>
          </a:xfrm>
        </p:spPr>
        <p:txBody>
          <a:bodyPr>
            <a:normAutofit/>
          </a:bodyPr>
          <a:lstStyle/>
          <a:p>
            <a:r>
              <a:rPr lang="ru-RU" sz="2800" b="1" dirty="0" smtClean="0">
                <a:ln w="6600">
                  <a:solidFill>
                    <a:prstClr val="black"/>
                  </a:solidFill>
                  <a:prstDash val="solid"/>
                </a:ln>
                <a:solidFill>
                  <a:srgbClr val="003399"/>
                </a:solidFill>
                <a:latin typeface="Arial"/>
                <a:cs typeface="Arial" charset="0"/>
              </a:rPr>
              <a:t>Задания </a:t>
            </a:r>
            <a:r>
              <a:rPr lang="en-US" sz="2800" b="1" dirty="0" smtClean="0">
                <a:ln w="6600">
                  <a:solidFill>
                    <a:prstClr val="black"/>
                  </a:solidFill>
                  <a:prstDash val="solid"/>
                </a:ln>
                <a:solidFill>
                  <a:srgbClr val="003399"/>
                </a:solidFill>
                <a:latin typeface="Arial"/>
                <a:cs typeface="Arial" charset="0"/>
              </a:rPr>
              <a:t>TIMSS </a:t>
            </a:r>
            <a:r>
              <a:rPr lang="ru-RU" sz="2800" dirty="0">
                <a:ln w="6600">
                  <a:solidFill>
                    <a:prstClr val="black"/>
                  </a:solidFill>
                  <a:prstDash val="solid"/>
                </a:ln>
                <a:solidFill>
                  <a:srgbClr val="003399"/>
                </a:solidFill>
                <a:latin typeface="Arial"/>
                <a:cs typeface="Arial" charset="0"/>
              </a:rPr>
              <a:t>3</a:t>
            </a:r>
            <a:r>
              <a:rPr lang="ru-RU" sz="2800" b="1" dirty="0" smtClean="0">
                <a:ln w="6600">
                  <a:solidFill>
                    <a:prstClr val="black"/>
                  </a:solidFill>
                  <a:prstDash val="solid"/>
                </a:ln>
                <a:solidFill>
                  <a:srgbClr val="003399"/>
                </a:solidFill>
                <a:latin typeface="Arial"/>
                <a:cs typeface="Arial" charset="0"/>
              </a:rPr>
              <a:t> </a:t>
            </a:r>
            <a:r>
              <a:rPr lang="ru-RU" sz="2800" b="1" dirty="0">
                <a:ln w="6600">
                  <a:solidFill>
                    <a:prstClr val="black"/>
                  </a:solidFill>
                  <a:prstDash val="solid"/>
                </a:ln>
                <a:solidFill>
                  <a:srgbClr val="003399"/>
                </a:solidFill>
                <a:latin typeface="Arial"/>
                <a:cs typeface="Arial" charset="0"/>
              </a:rPr>
              <a:t>класс</a:t>
            </a:r>
            <a:endParaRPr lang="ru-RU" sz="2800" dirty="0"/>
          </a:p>
        </p:txBody>
      </p:sp>
      <p:sp>
        <p:nvSpPr>
          <p:cNvPr id="8" name="Текст 2"/>
          <p:cNvSpPr txBox="1">
            <a:spLocks/>
          </p:cNvSpPr>
          <p:nvPr/>
        </p:nvSpPr>
        <p:spPr>
          <a:xfrm>
            <a:off x="174097" y="1418300"/>
            <a:ext cx="3868340" cy="444860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10000"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76263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55663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430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4630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78308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10312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42316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74320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b="1" dirty="0" smtClean="0"/>
              <a:t>Оригинальное задание </a:t>
            </a:r>
            <a:r>
              <a:rPr lang="en-US" b="1" dirty="0" smtClean="0"/>
              <a:t>TIMSS</a:t>
            </a:r>
          </a:p>
        </p:txBody>
      </p:sp>
      <p:sp>
        <p:nvSpPr>
          <p:cNvPr id="9" name="Текст 2"/>
          <p:cNvSpPr txBox="1">
            <a:spLocks/>
          </p:cNvSpPr>
          <p:nvPr/>
        </p:nvSpPr>
        <p:spPr>
          <a:xfrm>
            <a:off x="4868007" y="3128156"/>
            <a:ext cx="3868340" cy="444860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76263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55663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430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4630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78308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10312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42316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74320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b="1" dirty="0" smtClean="0"/>
              <a:t>Задание в тетради</a:t>
            </a:r>
            <a:endParaRPr lang="en-US" b="1" dirty="0" smtClean="0"/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80390" y="599429"/>
            <a:ext cx="2365431" cy="1373692"/>
          </a:xfrm>
          <a:prstGeom prst="rect">
            <a:avLst/>
          </a:prstGeom>
        </p:spPr>
      </p:pic>
      <p:pic>
        <p:nvPicPr>
          <p:cNvPr id="11" name="Picture 2" descr="C:\Users\Анна\Desktop\13.PNG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3795" t="9358" r="10864" b="8765"/>
          <a:stretch/>
        </p:blipFill>
        <p:spPr bwMode="auto">
          <a:xfrm>
            <a:off x="279370" y="1949774"/>
            <a:ext cx="4388002" cy="2163100"/>
          </a:xfrm>
          <a:prstGeom prst="rect">
            <a:avLst/>
          </a:prstGeom>
          <a:noFill/>
        </p:spPr>
      </p:pic>
      <p:pic>
        <p:nvPicPr>
          <p:cNvPr id="12" name="Picture 3" descr="C:\Users\Анна\Desktop\15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419761" y="3573016"/>
            <a:ext cx="6452603" cy="250316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0719483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551881" y="789189"/>
            <a:ext cx="6179838" cy="994172"/>
          </a:xfrm>
        </p:spPr>
        <p:txBody>
          <a:bodyPr>
            <a:normAutofit/>
          </a:bodyPr>
          <a:lstStyle/>
          <a:p>
            <a:r>
              <a:rPr lang="ru-RU" dirty="0">
                <a:ln w="6600">
                  <a:solidFill>
                    <a:prstClr val="black"/>
                  </a:solidFill>
                  <a:prstDash val="solid"/>
                </a:ln>
                <a:solidFill>
                  <a:srgbClr val="003399"/>
                </a:solidFill>
                <a:latin typeface="Arial"/>
                <a:cs typeface="Arial" charset="0"/>
              </a:rPr>
              <a:t>Задания </a:t>
            </a:r>
            <a:r>
              <a:rPr lang="en-US" dirty="0">
                <a:ln w="6600">
                  <a:solidFill>
                    <a:prstClr val="black"/>
                  </a:solidFill>
                  <a:prstDash val="solid"/>
                </a:ln>
                <a:solidFill>
                  <a:srgbClr val="003399"/>
                </a:solidFill>
                <a:latin typeface="Arial"/>
                <a:cs typeface="Arial" charset="0"/>
              </a:rPr>
              <a:t>TIMSS 4</a:t>
            </a:r>
            <a:r>
              <a:rPr lang="ru-RU" dirty="0" smtClean="0">
                <a:ln w="6600">
                  <a:solidFill>
                    <a:prstClr val="black"/>
                  </a:solidFill>
                  <a:prstDash val="solid"/>
                </a:ln>
                <a:solidFill>
                  <a:srgbClr val="003399"/>
                </a:solidFill>
                <a:latin typeface="Arial"/>
                <a:cs typeface="Arial" charset="0"/>
              </a:rPr>
              <a:t> </a:t>
            </a:r>
            <a:r>
              <a:rPr lang="ru-RU" dirty="0">
                <a:ln w="6600">
                  <a:solidFill>
                    <a:prstClr val="black"/>
                  </a:solidFill>
                  <a:prstDash val="solid"/>
                </a:ln>
                <a:solidFill>
                  <a:srgbClr val="003399"/>
                </a:solidFill>
                <a:latin typeface="Arial"/>
                <a:cs typeface="Arial" charset="0"/>
              </a:rPr>
              <a:t>класс</a:t>
            </a:r>
            <a:endParaRPr lang="ru-RU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476011" y="2158857"/>
            <a:ext cx="3868340" cy="617934"/>
          </a:xfrm>
        </p:spPr>
        <p:txBody>
          <a:bodyPr>
            <a:normAutofit fontScale="92500"/>
          </a:bodyPr>
          <a:lstStyle/>
          <a:p>
            <a:pPr algn="ctr"/>
            <a:r>
              <a:rPr lang="ru-RU" b="1" dirty="0" smtClean="0"/>
              <a:t>Оригинальное задание </a:t>
            </a:r>
            <a:r>
              <a:rPr lang="en-US" b="1" dirty="0" smtClean="0"/>
              <a:t>TIMSS</a:t>
            </a:r>
            <a:endParaRPr lang="ru-RU" b="1" dirty="0" smtClean="0"/>
          </a:p>
          <a:p>
            <a:endParaRPr lang="ru-RU" dirty="0"/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3"/>
          </p:nvPr>
        </p:nvSpPr>
        <p:spPr>
          <a:xfrm>
            <a:off x="4676226" y="2158857"/>
            <a:ext cx="3887391" cy="342296"/>
          </a:xfrm>
        </p:spPr>
        <p:txBody>
          <a:bodyPr>
            <a:normAutofit fontScale="85000" lnSpcReduction="20000"/>
          </a:bodyPr>
          <a:lstStyle/>
          <a:p>
            <a:pPr algn="ctr"/>
            <a:r>
              <a:rPr lang="ru-RU" b="1" dirty="0" smtClean="0"/>
              <a:t>Задание из нашей тетради </a:t>
            </a:r>
            <a:endParaRPr lang="ru-RU" b="1" dirty="0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24328" y="5770636"/>
            <a:ext cx="1619672" cy="10873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80390" y="599429"/>
            <a:ext cx="2295025" cy="1332805"/>
          </a:xfrm>
          <a:prstGeom prst="rect">
            <a:avLst/>
          </a:prstGeom>
        </p:spPr>
      </p:pic>
      <p:sp>
        <p:nvSpPr>
          <p:cNvPr id="2" name="Объект 1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1" name="Picture 2" descr="C:\Users\Анна\Desktop\2019-08-24_192728.pn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07143" y="2741943"/>
            <a:ext cx="3614738" cy="26924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2" name="Picture 3" descr="C:\Users\Анна\Desktop\2019-08-24_194223.pn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01685" y="2634321"/>
            <a:ext cx="3308871" cy="352259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571735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551881" y="789189"/>
            <a:ext cx="6179838" cy="994172"/>
          </a:xfrm>
        </p:spPr>
        <p:txBody>
          <a:bodyPr>
            <a:normAutofit/>
          </a:bodyPr>
          <a:lstStyle/>
          <a:p>
            <a:r>
              <a:rPr lang="ru-RU" dirty="0">
                <a:ln w="6600">
                  <a:solidFill>
                    <a:prstClr val="black"/>
                  </a:solidFill>
                  <a:prstDash val="solid"/>
                </a:ln>
                <a:solidFill>
                  <a:srgbClr val="003399"/>
                </a:solidFill>
                <a:latin typeface="Arial"/>
                <a:cs typeface="Arial" charset="0"/>
              </a:rPr>
              <a:t>Задания </a:t>
            </a:r>
            <a:r>
              <a:rPr lang="en-US" dirty="0">
                <a:ln w="6600">
                  <a:solidFill>
                    <a:prstClr val="black"/>
                  </a:solidFill>
                  <a:prstDash val="solid"/>
                </a:ln>
                <a:solidFill>
                  <a:srgbClr val="003399"/>
                </a:solidFill>
                <a:latin typeface="Arial"/>
                <a:cs typeface="Arial" charset="0"/>
              </a:rPr>
              <a:t>TIMSS 4</a:t>
            </a:r>
            <a:r>
              <a:rPr lang="ru-RU" dirty="0" smtClean="0">
                <a:ln w="6600">
                  <a:solidFill>
                    <a:prstClr val="black"/>
                  </a:solidFill>
                  <a:prstDash val="solid"/>
                </a:ln>
                <a:solidFill>
                  <a:srgbClr val="003399"/>
                </a:solidFill>
                <a:latin typeface="Arial"/>
                <a:cs typeface="Arial" charset="0"/>
              </a:rPr>
              <a:t> </a:t>
            </a:r>
            <a:r>
              <a:rPr lang="ru-RU" dirty="0">
                <a:ln w="6600">
                  <a:solidFill>
                    <a:prstClr val="black"/>
                  </a:solidFill>
                  <a:prstDash val="solid"/>
                </a:ln>
                <a:solidFill>
                  <a:srgbClr val="003399"/>
                </a:solidFill>
                <a:latin typeface="Arial"/>
                <a:cs typeface="Arial" charset="0"/>
              </a:rPr>
              <a:t>класс</a:t>
            </a:r>
            <a:endParaRPr lang="ru-RU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476011" y="2158857"/>
            <a:ext cx="3868340" cy="617934"/>
          </a:xfrm>
        </p:spPr>
        <p:txBody>
          <a:bodyPr>
            <a:normAutofit fontScale="92500"/>
          </a:bodyPr>
          <a:lstStyle/>
          <a:p>
            <a:pPr algn="ctr"/>
            <a:r>
              <a:rPr lang="ru-RU" b="1" dirty="0" smtClean="0"/>
              <a:t>Оригинальное задание </a:t>
            </a:r>
            <a:r>
              <a:rPr lang="en-US" b="1" dirty="0" smtClean="0"/>
              <a:t>TIMSS</a:t>
            </a:r>
            <a:endParaRPr lang="ru-RU" b="1" dirty="0" smtClean="0"/>
          </a:p>
          <a:p>
            <a:endParaRPr lang="ru-RU" dirty="0"/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3"/>
          </p:nvPr>
        </p:nvSpPr>
        <p:spPr>
          <a:xfrm>
            <a:off x="4676226" y="2158857"/>
            <a:ext cx="3887391" cy="342296"/>
          </a:xfrm>
        </p:spPr>
        <p:txBody>
          <a:bodyPr>
            <a:normAutofit fontScale="85000" lnSpcReduction="20000"/>
          </a:bodyPr>
          <a:lstStyle/>
          <a:p>
            <a:pPr algn="ctr"/>
            <a:r>
              <a:rPr lang="ru-RU" b="1" dirty="0" smtClean="0"/>
              <a:t>Задание из нашей тетради </a:t>
            </a:r>
            <a:endParaRPr lang="ru-RU" b="1" dirty="0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24328" y="5770636"/>
            <a:ext cx="1619672" cy="10873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80390" y="599429"/>
            <a:ext cx="2442767" cy="1418604"/>
          </a:xfrm>
          <a:prstGeom prst="rect">
            <a:avLst/>
          </a:prstGeom>
        </p:spPr>
      </p:pic>
      <p:sp>
        <p:nvSpPr>
          <p:cNvPr id="2" name="Объект 1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3" name="Picture 2" descr="C:\Users\Анна\Desktop\2019-08-24_192256.pn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5543" y="2776791"/>
            <a:ext cx="4294745" cy="252028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3" descr="C:\Users\Анна\Desktop\2019-08-24_193820.pn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76226" y="2749870"/>
            <a:ext cx="3979863" cy="30480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72789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289327" y="334571"/>
            <a:ext cx="8640960" cy="858424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solidFill>
                  <a:schemeClr val="tx2">
                    <a:lumMod val="75000"/>
                  </a:schemeClr>
                </a:solidFill>
              </a:rPr>
              <a:t>Тематические проверочные работы</a:t>
            </a:r>
            <a:endParaRPr lang="ru-RU" sz="3200" b="1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12662" y="1125692"/>
            <a:ext cx="3183025" cy="22792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Заголовок 2"/>
          <p:cNvSpPr txBox="1">
            <a:spLocks/>
          </p:cNvSpPr>
          <p:nvPr/>
        </p:nvSpPr>
        <p:spPr>
          <a:xfrm>
            <a:off x="289327" y="5767195"/>
            <a:ext cx="8640960" cy="61413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5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ru-RU" sz="3600" b="1" dirty="0">
                <a:solidFill>
                  <a:schemeClr val="tx2">
                    <a:lumMod val="75000"/>
                  </a:schemeClr>
                </a:solidFill>
              </a:rPr>
              <a:t>Издательство «Интеллект Центр</a:t>
            </a:r>
            <a:r>
              <a:rPr lang="ru-RU" sz="3600" b="1" dirty="0" smtClean="0">
                <a:solidFill>
                  <a:schemeClr val="tx2">
                    <a:lumMod val="75000"/>
                  </a:schemeClr>
                </a:solidFill>
              </a:rPr>
              <a:t>»</a:t>
            </a:r>
            <a:endParaRPr lang="ru-RU" sz="3600" b="1" dirty="0">
              <a:solidFill>
                <a:schemeClr val="tx2">
                  <a:lumMod val="75000"/>
                </a:schemeClr>
              </a:solidFill>
            </a:endParaRPr>
          </a:p>
          <a:p>
            <a:r>
              <a:rPr lang="ru-RU" sz="3600" b="1" dirty="0">
                <a:solidFill>
                  <a:schemeClr val="tx2">
                    <a:lumMod val="75000"/>
                  </a:schemeClr>
                </a:solidFill>
              </a:rPr>
              <a:t>2020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60032" y="1129850"/>
            <a:ext cx="3216779" cy="2314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74604" y="3573016"/>
            <a:ext cx="3035203" cy="21941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580112" y="3573016"/>
            <a:ext cx="3159000" cy="21941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680070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551881" y="789189"/>
            <a:ext cx="6179838" cy="994172"/>
          </a:xfrm>
        </p:spPr>
        <p:txBody>
          <a:bodyPr>
            <a:normAutofit/>
          </a:bodyPr>
          <a:lstStyle/>
          <a:p>
            <a:r>
              <a:rPr lang="ru-RU" dirty="0">
                <a:ln w="6600">
                  <a:solidFill>
                    <a:prstClr val="black"/>
                  </a:solidFill>
                  <a:prstDash val="solid"/>
                </a:ln>
                <a:solidFill>
                  <a:srgbClr val="003399"/>
                </a:solidFill>
                <a:latin typeface="Arial"/>
                <a:cs typeface="Arial" charset="0"/>
              </a:rPr>
              <a:t>Задания </a:t>
            </a:r>
            <a:r>
              <a:rPr lang="en-US" dirty="0">
                <a:ln w="6600">
                  <a:solidFill>
                    <a:prstClr val="black"/>
                  </a:solidFill>
                  <a:prstDash val="solid"/>
                </a:ln>
                <a:solidFill>
                  <a:srgbClr val="003399"/>
                </a:solidFill>
                <a:latin typeface="Arial"/>
                <a:cs typeface="Arial" charset="0"/>
              </a:rPr>
              <a:t>TIMSS 4</a:t>
            </a:r>
            <a:r>
              <a:rPr lang="ru-RU" dirty="0" smtClean="0">
                <a:ln w="6600">
                  <a:solidFill>
                    <a:prstClr val="black"/>
                  </a:solidFill>
                  <a:prstDash val="solid"/>
                </a:ln>
                <a:solidFill>
                  <a:srgbClr val="003399"/>
                </a:solidFill>
                <a:latin typeface="Arial"/>
                <a:cs typeface="Arial" charset="0"/>
              </a:rPr>
              <a:t> </a:t>
            </a:r>
            <a:r>
              <a:rPr lang="ru-RU" dirty="0">
                <a:ln w="6600">
                  <a:solidFill>
                    <a:prstClr val="black"/>
                  </a:solidFill>
                  <a:prstDash val="solid"/>
                </a:ln>
                <a:solidFill>
                  <a:srgbClr val="003399"/>
                </a:solidFill>
                <a:latin typeface="Arial"/>
                <a:cs typeface="Arial" charset="0"/>
              </a:rPr>
              <a:t>класс</a:t>
            </a:r>
            <a:endParaRPr lang="ru-RU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476011" y="2158857"/>
            <a:ext cx="3868340" cy="617934"/>
          </a:xfrm>
        </p:spPr>
        <p:txBody>
          <a:bodyPr>
            <a:normAutofit fontScale="92500"/>
          </a:bodyPr>
          <a:lstStyle/>
          <a:p>
            <a:pPr algn="ctr"/>
            <a:r>
              <a:rPr lang="ru-RU" b="1" dirty="0" smtClean="0"/>
              <a:t>Оригинальное задание </a:t>
            </a:r>
            <a:r>
              <a:rPr lang="en-US" b="1" dirty="0" smtClean="0"/>
              <a:t>TIMSS</a:t>
            </a:r>
            <a:endParaRPr lang="ru-RU" b="1" dirty="0" smtClean="0"/>
          </a:p>
          <a:p>
            <a:endParaRPr lang="ru-RU" dirty="0"/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3"/>
          </p:nvPr>
        </p:nvSpPr>
        <p:spPr>
          <a:xfrm>
            <a:off x="4676226" y="2158857"/>
            <a:ext cx="3887391" cy="342296"/>
          </a:xfrm>
        </p:spPr>
        <p:txBody>
          <a:bodyPr>
            <a:normAutofit fontScale="85000" lnSpcReduction="20000"/>
          </a:bodyPr>
          <a:lstStyle/>
          <a:p>
            <a:pPr algn="ctr"/>
            <a:r>
              <a:rPr lang="ru-RU" b="1" dirty="0" smtClean="0"/>
              <a:t>Задание из нашей тетради </a:t>
            </a:r>
            <a:endParaRPr lang="ru-RU" b="1" dirty="0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24328" y="5770636"/>
            <a:ext cx="1619672" cy="10873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80390" y="599429"/>
            <a:ext cx="2442767" cy="1418604"/>
          </a:xfrm>
          <a:prstGeom prst="rect">
            <a:avLst/>
          </a:prstGeom>
        </p:spPr>
      </p:pic>
      <p:sp>
        <p:nvSpPr>
          <p:cNvPr id="2" name="Объект 1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1" name="Picture 3" descr="C:\Users\Анна\Desktop\2019-08-24_192339.pn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6011" y="2501152"/>
            <a:ext cx="4039427" cy="337611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4" descr="C:\Users\Анна\Desktop\2019-08-24_194651.pn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86129" y="2641977"/>
            <a:ext cx="2988521" cy="305044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52070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551881" y="789189"/>
            <a:ext cx="6179838" cy="994172"/>
          </a:xfrm>
        </p:spPr>
        <p:txBody>
          <a:bodyPr>
            <a:normAutofit/>
          </a:bodyPr>
          <a:lstStyle/>
          <a:p>
            <a:r>
              <a:rPr lang="ru-RU" dirty="0">
                <a:ln w="6600">
                  <a:solidFill>
                    <a:prstClr val="black"/>
                  </a:solidFill>
                  <a:prstDash val="solid"/>
                </a:ln>
                <a:solidFill>
                  <a:srgbClr val="003399"/>
                </a:solidFill>
                <a:latin typeface="Arial"/>
                <a:cs typeface="Arial" charset="0"/>
              </a:rPr>
              <a:t>Задания </a:t>
            </a:r>
            <a:r>
              <a:rPr lang="en-US" dirty="0">
                <a:ln w="6600">
                  <a:solidFill>
                    <a:prstClr val="black"/>
                  </a:solidFill>
                  <a:prstDash val="solid"/>
                </a:ln>
                <a:solidFill>
                  <a:srgbClr val="003399"/>
                </a:solidFill>
                <a:latin typeface="Arial"/>
                <a:cs typeface="Arial" charset="0"/>
              </a:rPr>
              <a:t>TIMSS 4</a:t>
            </a:r>
            <a:r>
              <a:rPr lang="ru-RU" dirty="0" smtClean="0">
                <a:ln w="6600">
                  <a:solidFill>
                    <a:prstClr val="black"/>
                  </a:solidFill>
                  <a:prstDash val="solid"/>
                </a:ln>
                <a:solidFill>
                  <a:srgbClr val="003399"/>
                </a:solidFill>
                <a:latin typeface="Arial"/>
                <a:cs typeface="Arial" charset="0"/>
              </a:rPr>
              <a:t> </a:t>
            </a:r>
            <a:r>
              <a:rPr lang="ru-RU" dirty="0">
                <a:ln w="6600">
                  <a:solidFill>
                    <a:prstClr val="black"/>
                  </a:solidFill>
                  <a:prstDash val="solid"/>
                </a:ln>
                <a:solidFill>
                  <a:srgbClr val="003399"/>
                </a:solidFill>
                <a:latin typeface="Arial"/>
                <a:cs typeface="Arial" charset="0"/>
              </a:rPr>
              <a:t>класс</a:t>
            </a:r>
            <a:endParaRPr lang="ru-RU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24328" y="5770636"/>
            <a:ext cx="1619672" cy="10873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80390" y="599429"/>
            <a:ext cx="2442767" cy="1418604"/>
          </a:xfrm>
          <a:prstGeom prst="rect">
            <a:avLst/>
          </a:prstGeom>
        </p:spPr>
      </p:pic>
      <p:pic>
        <p:nvPicPr>
          <p:cNvPr id="13" name="Picture 2" descr="C:\Users\Анна\Desktop\2019-08-24_195252.pn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49748" y="1814051"/>
            <a:ext cx="5377055" cy="450026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581099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551881" y="789189"/>
            <a:ext cx="6179838" cy="994172"/>
          </a:xfrm>
        </p:spPr>
        <p:txBody>
          <a:bodyPr>
            <a:normAutofit/>
          </a:bodyPr>
          <a:lstStyle/>
          <a:p>
            <a:r>
              <a:rPr lang="ru-RU" dirty="0">
                <a:ln w="6600">
                  <a:solidFill>
                    <a:prstClr val="black"/>
                  </a:solidFill>
                  <a:prstDash val="solid"/>
                </a:ln>
                <a:solidFill>
                  <a:srgbClr val="003399"/>
                </a:solidFill>
                <a:latin typeface="Arial"/>
                <a:cs typeface="Arial" charset="0"/>
              </a:rPr>
              <a:t>Задания </a:t>
            </a:r>
            <a:r>
              <a:rPr lang="en-US" dirty="0">
                <a:ln w="6600">
                  <a:solidFill>
                    <a:prstClr val="black"/>
                  </a:solidFill>
                  <a:prstDash val="solid"/>
                </a:ln>
                <a:solidFill>
                  <a:srgbClr val="003399"/>
                </a:solidFill>
                <a:latin typeface="Arial"/>
                <a:cs typeface="Arial" charset="0"/>
              </a:rPr>
              <a:t>TIMSS 4</a:t>
            </a:r>
            <a:r>
              <a:rPr lang="ru-RU" dirty="0" smtClean="0">
                <a:ln w="6600">
                  <a:solidFill>
                    <a:prstClr val="black"/>
                  </a:solidFill>
                  <a:prstDash val="solid"/>
                </a:ln>
                <a:solidFill>
                  <a:srgbClr val="003399"/>
                </a:solidFill>
                <a:latin typeface="Arial"/>
                <a:cs typeface="Arial" charset="0"/>
              </a:rPr>
              <a:t> </a:t>
            </a:r>
            <a:r>
              <a:rPr lang="ru-RU" dirty="0">
                <a:ln w="6600">
                  <a:solidFill>
                    <a:prstClr val="black"/>
                  </a:solidFill>
                  <a:prstDash val="solid"/>
                </a:ln>
                <a:solidFill>
                  <a:srgbClr val="003399"/>
                </a:solidFill>
                <a:latin typeface="Arial"/>
                <a:cs typeface="Arial" charset="0"/>
              </a:rPr>
              <a:t>класс</a:t>
            </a:r>
            <a:endParaRPr lang="ru-RU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24328" y="5770636"/>
            <a:ext cx="1619672" cy="10873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80390" y="599429"/>
            <a:ext cx="2442767" cy="1418604"/>
          </a:xfrm>
          <a:prstGeom prst="rect">
            <a:avLst/>
          </a:prstGeom>
        </p:spPr>
      </p:pic>
      <p:pic>
        <p:nvPicPr>
          <p:cNvPr id="6" name="Picture 2" descr="C:\Users\Анна\Desktop\2019-08-24_195432.pn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31640" y="1628800"/>
            <a:ext cx="4910311" cy="434368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748795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551881" y="789189"/>
            <a:ext cx="6179838" cy="994172"/>
          </a:xfrm>
        </p:spPr>
        <p:txBody>
          <a:bodyPr>
            <a:normAutofit/>
          </a:bodyPr>
          <a:lstStyle/>
          <a:p>
            <a:r>
              <a:rPr lang="ru-RU" dirty="0">
                <a:ln w="6600">
                  <a:solidFill>
                    <a:prstClr val="black"/>
                  </a:solidFill>
                  <a:prstDash val="solid"/>
                </a:ln>
                <a:solidFill>
                  <a:srgbClr val="003399"/>
                </a:solidFill>
                <a:latin typeface="Arial"/>
                <a:cs typeface="Arial" charset="0"/>
              </a:rPr>
              <a:t>Задания </a:t>
            </a:r>
            <a:r>
              <a:rPr lang="en-US" dirty="0">
                <a:ln w="6600">
                  <a:solidFill>
                    <a:prstClr val="black"/>
                  </a:solidFill>
                  <a:prstDash val="solid"/>
                </a:ln>
                <a:solidFill>
                  <a:srgbClr val="003399"/>
                </a:solidFill>
                <a:latin typeface="Arial"/>
                <a:cs typeface="Arial" charset="0"/>
              </a:rPr>
              <a:t>TIMSS 4</a:t>
            </a:r>
            <a:r>
              <a:rPr lang="ru-RU" dirty="0" smtClean="0">
                <a:ln w="6600">
                  <a:solidFill>
                    <a:prstClr val="black"/>
                  </a:solidFill>
                  <a:prstDash val="solid"/>
                </a:ln>
                <a:solidFill>
                  <a:srgbClr val="003399"/>
                </a:solidFill>
                <a:latin typeface="Arial"/>
                <a:cs typeface="Arial" charset="0"/>
              </a:rPr>
              <a:t> </a:t>
            </a:r>
            <a:r>
              <a:rPr lang="ru-RU" dirty="0">
                <a:ln w="6600">
                  <a:solidFill>
                    <a:prstClr val="black"/>
                  </a:solidFill>
                  <a:prstDash val="solid"/>
                </a:ln>
                <a:solidFill>
                  <a:srgbClr val="003399"/>
                </a:solidFill>
                <a:latin typeface="Arial"/>
                <a:cs typeface="Arial" charset="0"/>
              </a:rPr>
              <a:t>класс</a:t>
            </a:r>
            <a:endParaRPr lang="ru-RU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24328" y="5770636"/>
            <a:ext cx="1619672" cy="10873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80390" y="599429"/>
            <a:ext cx="2442767" cy="1418604"/>
          </a:xfrm>
          <a:prstGeom prst="rect">
            <a:avLst/>
          </a:prstGeom>
        </p:spPr>
      </p:pic>
      <p:pic>
        <p:nvPicPr>
          <p:cNvPr id="7" name="Picture 2" descr="C:\Users\Анна\Desktop\2019-08-24_195321.pn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95736" y="1628800"/>
            <a:ext cx="3368774" cy="445058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16882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551881" y="789189"/>
            <a:ext cx="6179838" cy="994172"/>
          </a:xfrm>
        </p:spPr>
        <p:txBody>
          <a:bodyPr>
            <a:normAutofit/>
          </a:bodyPr>
          <a:lstStyle/>
          <a:p>
            <a:r>
              <a:rPr lang="ru-RU" dirty="0">
                <a:ln w="6600">
                  <a:solidFill>
                    <a:prstClr val="black"/>
                  </a:solidFill>
                  <a:prstDash val="solid"/>
                </a:ln>
                <a:solidFill>
                  <a:srgbClr val="003399"/>
                </a:solidFill>
                <a:latin typeface="Arial"/>
                <a:cs typeface="Arial" charset="0"/>
              </a:rPr>
              <a:t>Задания </a:t>
            </a:r>
            <a:r>
              <a:rPr lang="en-US" dirty="0">
                <a:ln w="6600">
                  <a:solidFill>
                    <a:prstClr val="black"/>
                  </a:solidFill>
                  <a:prstDash val="solid"/>
                </a:ln>
                <a:solidFill>
                  <a:srgbClr val="003399"/>
                </a:solidFill>
                <a:latin typeface="Arial"/>
                <a:cs typeface="Arial" charset="0"/>
              </a:rPr>
              <a:t>TIMSS 4</a:t>
            </a:r>
            <a:r>
              <a:rPr lang="ru-RU" dirty="0" smtClean="0">
                <a:ln w="6600">
                  <a:solidFill>
                    <a:prstClr val="black"/>
                  </a:solidFill>
                  <a:prstDash val="solid"/>
                </a:ln>
                <a:solidFill>
                  <a:srgbClr val="003399"/>
                </a:solidFill>
                <a:latin typeface="Arial"/>
                <a:cs typeface="Arial" charset="0"/>
              </a:rPr>
              <a:t> </a:t>
            </a:r>
            <a:r>
              <a:rPr lang="ru-RU" dirty="0">
                <a:ln w="6600">
                  <a:solidFill>
                    <a:prstClr val="black"/>
                  </a:solidFill>
                  <a:prstDash val="solid"/>
                </a:ln>
                <a:solidFill>
                  <a:srgbClr val="003399"/>
                </a:solidFill>
                <a:latin typeface="Arial"/>
                <a:cs typeface="Arial" charset="0"/>
              </a:rPr>
              <a:t>класс</a:t>
            </a:r>
            <a:endParaRPr lang="ru-RU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24328" y="5770636"/>
            <a:ext cx="1619672" cy="10873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79519" y="789189"/>
            <a:ext cx="2764481" cy="1605435"/>
          </a:xfrm>
          <a:prstGeom prst="rect">
            <a:avLst/>
          </a:prstGeom>
        </p:spPr>
      </p:pic>
      <p:pic>
        <p:nvPicPr>
          <p:cNvPr id="6" name="Picture 2" descr="C:\Users\Анна\Desktop\2019-08-24_195432.pn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12511" y="1700808"/>
            <a:ext cx="5058577" cy="447484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804475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1520" y="620688"/>
            <a:ext cx="3223851" cy="1872208"/>
          </a:xfrm>
          <a:prstGeom prst="rect">
            <a:avLst/>
          </a:prstGeom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496442" y="-23256"/>
            <a:ext cx="1647558" cy="11060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457200" y="2349351"/>
            <a:ext cx="8229600" cy="3776812"/>
          </a:xfrm>
        </p:spPr>
        <p:txBody>
          <a:bodyPr>
            <a:normAutofit fontScale="92500" lnSpcReduction="20000"/>
          </a:bodyPr>
          <a:lstStyle/>
          <a:p>
            <a:pPr algn="ctr">
              <a:spcBef>
                <a:spcPct val="0"/>
              </a:spcBef>
            </a:pPr>
            <a:r>
              <a:rPr lang="ru-RU" altLang="ru-RU" sz="3200" b="1" dirty="0" smtClean="0">
                <a:solidFill>
                  <a:schemeClr val="accent1">
                    <a:lumMod val="75000"/>
                  </a:schemeClr>
                </a:solidFill>
              </a:rPr>
              <a:t>Тематические проверочные работы </a:t>
            </a:r>
          </a:p>
          <a:p>
            <a:pPr algn="ctr">
              <a:spcBef>
                <a:spcPct val="0"/>
              </a:spcBef>
            </a:pPr>
            <a:r>
              <a:rPr lang="ru-RU" altLang="ru-RU" sz="3200" b="1" dirty="0" smtClean="0">
                <a:solidFill>
                  <a:schemeClr val="accent1">
                    <a:lumMod val="75000"/>
                  </a:schemeClr>
                </a:solidFill>
              </a:rPr>
              <a:t>позволят оценить</a:t>
            </a:r>
            <a:endParaRPr lang="ru-RU" altLang="ru-RU" sz="3200" b="1" dirty="0">
              <a:solidFill>
                <a:schemeClr val="accent1">
                  <a:lumMod val="75000"/>
                </a:schemeClr>
              </a:solidFill>
            </a:endParaRPr>
          </a:p>
          <a:p>
            <a:pPr algn="ctr">
              <a:spcBef>
                <a:spcPct val="0"/>
              </a:spcBef>
            </a:pPr>
            <a:r>
              <a:rPr lang="ru-RU" altLang="ru-RU" sz="3200" b="1" dirty="0">
                <a:solidFill>
                  <a:schemeClr val="accent1">
                    <a:lumMod val="75000"/>
                  </a:schemeClr>
                </a:solidFill>
              </a:rPr>
              <a:t>уровень освоения планируемых результатов </a:t>
            </a:r>
            <a:endParaRPr lang="ru-RU" altLang="ru-RU" sz="3200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algn="ctr">
              <a:spcBef>
                <a:spcPct val="0"/>
              </a:spcBef>
            </a:pPr>
            <a:r>
              <a:rPr lang="ru-RU" altLang="ru-RU" sz="3200" b="1" dirty="0" smtClean="0">
                <a:solidFill>
                  <a:schemeClr val="accent1">
                    <a:lumMod val="75000"/>
                  </a:schemeClr>
                </a:solidFill>
              </a:rPr>
              <a:t>по </a:t>
            </a:r>
            <a:r>
              <a:rPr lang="ru-RU" altLang="ru-RU" sz="3200" b="1" dirty="0">
                <a:solidFill>
                  <a:schemeClr val="accent1">
                    <a:lumMod val="75000"/>
                  </a:schemeClr>
                </a:solidFill>
              </a:rPr>
              <a:t>учебному предмету </a:t>
            </a:r>
            <a:r>
              <a:rPr lang="ru-RU" altLang="ru-RU" sz="3200" b="1" dirty="0" smtClean="0">
                <a:solidFill>
                  <a:schemeClr val="accent1">
                    <a:lumMod val="75000"/>
                  </a:schemeClr>
                </a:solidFill>
              </a:rPr>
              <a:t>«Математика» </a:t>
            </a:r>
          </a:p>
          <a:p>
            <a:pPr algn="ctr">
              <a:spcBef>
                <a:spcPct val="0"/>
              </a:spcBef>
            </a:pPr>
            <a:r>
              <a:rPr lang="ru-RU" altLang="ru-RU" sz="3200" b="1" dirty="0" smtClean="0">
                <a:solidFill>
                  <a:schemeClr val="accent1">
                    <a:lumMod val="75000"/>
                  </a:schemeClr>
                </a:solidFill>
              </a:rPr>
              <a:t>в 1, 2, 3,4 классах.</a:t>
            </a:r>
          </a:p>
          <a:p>
            <a:pPr algn="ctr">
              <a:spcBef>
                <a:spcPct val="0"/>
              </a:spcBef>
            </a:pPr>
            <a:r>
              <a:rPr lang="ru-RU" altLang="ru-RU" sz="3200" b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altLang="ru-RU" sz="3200" b="1" dirty="0">
                <a:solidFill>
                  <a:schemeClr val="accent1">
                    <a:lumMod val="75000"/>
                  </a:schemeClr>
                </a:solidFill>
              </a:rPr>
              <a:t>Задания ориентированы не только на оценку освоения предметных результатов обучения, но и на подготовку к решению задач в формате международных исследований качества образования.</a:t>
            </a:r>
            <a:endParaRPr lang="ru-RU" altLang="ru-RU" sz="4400" b="1" dirty="0">
              <a:solidFill>
                <a:schemeClr val="accent1">
                  <a:lumMod val="75000"/>
                </a:schemeClr>
              </a:solidFill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856624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323528" y="2492896"/>
            <a:ext cx="8229600" cy="4525963"/>
          </a:xfrm>
        </p:spPr>
        <p:txBody>
          <a:bodyPr/>
          <a:lstStyle/>
          <a:p>
            <a:pPr algn="ctr"/>
            <a:r>
              <a:rPr lang="ru-RU" b="1" dirty="0">
                <a:solidFill>
                  <a:schemeClr val="tx2">
                    <a:lumMod val="75000"/>
                  </a:schemeClr>
                </a:solidFill>
              </a:rPr>
              <a:t>Материалы пособия сформированы с учётом требований ФГОС, содержат контролируемые элементы содержания стандарта по каждой теме. Учебные задания ориентированы не только на оценку освоения предметных результатов обучения, но и на подготовку к решению задач в формате международных исследований качества образования</a:t>
            </a:r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.</a:t>
            </a:r>
          </a:p>
          <a:p>
            <a:pPr algn="ctr"/>
            <a:endParaRPr lang="ru-RU" sz="2400" b="1" dirty="0">
              <a:solidFill>
                <a:schemeClr val="tx2">
                  <a:lumMod val="75000"/>
                </a:schemeClr>
              </a:solidFill>
            </a:endParaRPr>
          </a:p>
          <a:p>
            <a:endParaRPr lang="ru-RU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496442" y="-26591"/>
            <a:ext cx="1647558" cy="11060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7504" y="576370"/>
            <a:ext cx="2529040" cy="1546432"/>
          </a:xfrm>
          <a:prstGeom prst="rect">
            <a:avLst/>
          </a:prstGeo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67544" y="1654765"/>
            <a:ext cx="8229600" cy="724942"/>
          </a:xfrm>
        </p:spPr>
        <p:txBody>
          <a:bodyPr>
            <a:normAutofit fontScale="90000"/>
          </a:bodyPr>
          <a:lstStyle/>
          <a:p>
            <a:r>
              <a:rPr lang="ru-RU" dirty="0">
                <a:ln w="6600">
                  <a:solidFill>
                    <a:prstClr val="black"/>
                  </a:solidFill>
                  <a:prstDash val="solid"/>
                </a:ln>
                <a:solidFill>
                  <a:srgbClr val="003399"/>
                </a:solidFill>
                <a:latin typeface="Arial"/>
                <a:cs typeface="Arial" charset="0"/>
              </a:rPr>
              <a:t>Тематические проверочные работы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00083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2987824" y="1171581"/>
            <a:ext cx="5997352" cy="724942"/>
          </a:xfrm>
        </p:spPr>
        <p:txBody>
          <a:bodyPr/>
          <a:lstStyle/>
          <a:p>
            <a:r>
              <a:rPr lang="ru-RU" dirty="0">
                <a:solidFill>
                  <a:schemeClr val="tx2">
                    <a:lumMod val="75000"/>
                  </a:schemeClr>
                </a:solidFill>
              </a:rPr>
              <a:t>Содержание пособий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31" y="1994897"/>
            <a:ext cx="4069179" cy="2363121"/>
          </a:xfrm>
          <a:prstGeom prst="rect">
            <a:avLst/>
          </a:prstGeom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496442" y="-23256"/>
            <a:ext cx="1647558" cy="11060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3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2260"/>
          <a:stretch/>
        </p:blipFill>
        <p:spPr bwMode="auto">
          <a:xfrm>
            <a:off x="4176683" y="1912053"/>
            <a:ext cx="3778617" cy="44545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88228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2929576" y="991865"/>
            <a:ext cx="5997352" cy="724942"/>
          </a:xfrm>
        </p:spPr>
        <p:txBody>
          <a:bodyPr/>
          <a:lstStyle/>
          <a:p>
            <a:r>
              <a:rPr lang="ru-RU" dirty="0">
                <a:solidFill>
                  <a:schemeClr val="tx2">
                    <a:lumMod val="75000"/>
                  </a:schemeClr>
                </a:solidFill>
              </a:rPr>
              <a:t>Содержание пособий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1520" y="620688"/>
            <a:ext cx="2823847" cy="1639911"/>
          </a:xfrm>
          <a:prstGeom prst="rect">
            <a:avLst/>
          </a:prstGeom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496442" y="-23256"/>
            <a:ext cx="1647558" cy="11060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2708920"/>
            <a:ext cx="3672811" cy="21043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77645" y="1916832"/>
            <a:ext cx="5566355" cy="33062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634869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556792"/>
            <a:ext cx="3471840" cy="2016224"/>
          </a:xfrm>
          <a:prstGeom prst="rect">
            <a:avLst/>
          </a:prstGeom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496442" y="-23256"/>
            <a:ext cx="1647558" cy="11060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471840" y="1241547"/>
            <a:ext cx="5368454" cy="43476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60806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2689448" y="1353619"/>
            <a:ext cx="5997352" cy="724942"/>
          </a:xfrm>
        </p:spPr>
        <p:txBody>
          <a:bodyPr>
            <a:normAutofit fontScale="90000"/>
          </a:bodyPr>
          <a:lstStyle/>
          <a:p>
            <a:r>
              <a:rPr lang="ru-RU" dirty="0">
                <a:solidFill>
                  <a:schemeClr val="tx2">
                    <a:lumMod val="75000"/>
                  </a:schemeClr>
                </a:solidFill>
              </a:rPr>
              <a:t>Тематическая работа № 4</a:t>
            </a:r>
            <a:br>
              <a:rPr lang="ru-RU" dirty="0">
                <a:solidFill>
                  <a:schemeClr val="tx2">
                    <a:lumMod val="75000"/>
                  </a:schemeClr>
                </a:solidFill>
              </a:rPr>
            </a:br>
            <a:r>
              <a:rPr lang="ru-RU" dirty="0">
                <a:solidFill>
                  <a:schemeClr val="tx2">
                    <a:lumMod val="75000"/>
                  </a:schemeClr>
                </a:solidFill>
              </a:rPr>
              <a:t>«Решение задач изученных видов»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1520" y="620688"/>
            <a:ext cx="2823847" cy="1639911"/>
          </a:xfrm>
          <a:prstGeom prst="rect">
            <a:avLst/>
          </a:prstGeom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496442" y="-23256"/>
            <a:ext cx="1647558" cy="11060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39703" y="2202955"/>
            <a:ext cx="4124325" cy="2562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375845" y="2531043"/>
            <a:ext cx="4133850" cy="1771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266179" y="4583142"/>
            <a:ext cx="8784976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</a:rPr>
              <a:t>Содержание каждой тематической  работы соответствует основным разделам программы </a:t>
            </a:r>
          </a:p>
          <a:p>
            <a:pPr algn="ctr"/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</a:rPr>
              <a:t>по математике согласно </a:t>
            </a:r>
          </a:p>
          <a:p>
            <a:pPr algn="ctr"/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</a:rPr>
              <a:t>календарно – тематическому планированию.</a:t>
            </a:r>
            <a:endParaRPr lang="ru-RU" sz="2800" b="1" dirty="0"/>
          </a:p>
        </p:txBody>
      </p:sp>
    </p:spTree>
    <p:extLst>
      <p:ext uri="{BB962C8B-B14F-4D97-AF65-F5344CB8AC3E}">
        <p14:creationId xmlns:p14="http://schemas.microsoft.com/office/powerpoint/2010/main" val="25492167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1520" y="620688"/>
            <a:ext cx="2823847" cy="1639911"/>
          </a:xfrm>
          <a:prstGeom prst="rect">
            <a:avLst/>
          </a:prstGeom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496442" y="-23256"/>
            <a:ext cx="1647558" cy="11060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2287229" y="1019438"/>
            <a:ext cx="5997352" cy="724942"/>
          </a:xfrm>
        </p:spPr>
        <p:txBody>
          <a:bodyPr>
            <a:normAutofit fontScale="90000"/>
          </a:bodyPr>
          <a:lstStyle/>
          <a:p>
            <a:r>
              <a:rPr lang="ru-RU" dirty="0">
                <a:solidFill>
                  <a:schemeClr val="tx2">
                    <a:lumMod val="75000"/>
                  </a:schemeClr>
                </a:solidFill>
              </a:rPr>
              <a:t>Тематическая работа № 5</a:t>
            </a:r>
            <a:br>
              <a:rPr lang="ru-RU" dirty="0">
                <a:solidFill>
                  <a:schemeClr val="tx2">
                    <a:lumMod val="75000"/>
                  </a:schemeClr>
                </a:solidFill>
              </a:rPr>
            </a:br>
            <a:r>
              <a:rPr lang="ru-RU" dirty="0">
                <a:solidFill>
                  <a:schemeClr val="tx2">
                    <a:lumMod val="75000"/>
                  </a:schemeClr>
                </a:solidFill>
              </a:rPr>
              <a:t>«Обобщение по теме </a:t>
            </a:r>
            <a:br>
              <a:rPr lang="ru-RU" dirty="0">
                <a:solidFill>
                  <a:schemeClr val="tx2">
                    <a:lumMod val="75000"/>
                  </a:schemeClr>
                </a:solidFill>
              </a:rPr>
            </a:br>
            <a:r>
              <a:rPr lang="ru-RU" dirty="0">
                <a:solidFill>
                  <a:schemeClr val="tx2">
                    <a:lumMod val="75000"/>
                  </a:schemeClr>
                </a:solidFill>
              </a:rPr>
              <a:t>«Числа от1 до 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20»</a:t>
            </a:r>
            <a:endParaRPr lang="ru-RU" dirty="0"/>
          </a:p>
        </p:txBody>
      </p:sp>
      <p:pic>
        <p:nvPicPr>
          <p:cNvPr id="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8638" y="2420888"/>
            <a:ext cx="4604416" cy="23538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361551" y="2769980"/>
            <a:ext cx="4782449" cy="3121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21160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Презентация5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Презентация5</Template>
  <TotalTime>144</TotalTime>
  <Words>546</Words>
  <Application>Microsoft Office PowerPoint</Application>
  <PresentationFormat>Экран (4:3)</PresentationFormat>
  <Paragraphs>109</Paragraphs>
  <Slides>35</Slides>
  <Notes>8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35</vt:i4>
      </vt:variant>
    </vt:vector>
  </HeadingPairs>
  <TitlesOfParts>
    <vt:vector size="36" baseType="lpstr">
      <vt:lpstr>Презентация5</vt:lpstr>
      <vt:lpstr>Вебинар «Особенности использования и актуальность новой серии тематических проверочных работ для начальной школы, разработанных на основе КЭС и ориентированных  на обновлённые ФГОС»</vt:lpstr>
      <vt:lpstr>ФЕДЕРАЛЬНЫЙ ГОСУДАРСТВЕННЫЙ ОБРАЗОВАТЕЛЬНЫЙ СТАНДАРТ</vt:lpstr>
      <vt:lpstr>Тематические проверочные работы</vt:lpstr>
      <vt:lpstr>Тематические проверочные работы</vt:lpstr>
      <vt:lpstr>Содержание пособий</vt:lpstr>
      <vt:lpstr>Содержание пособий</vt:lpstr>
      <vt:lpstr>Презентация PowerPoint</vt:lpstr>
      <vt:lpstr>Тематическая работа № 4 «Решение задач изученных видов»</vt:lpstr>
      <vt:lpstr>Тематическая работа № 5 «Обобщение по теме  «Числа от1 до 20»</vt:lpstr>
      <vt:lpstr>Тематические проверочные работы  1 класс</vt:lpstr>
      <vt:lpstr>Тематические проверочные работы  1 класс</vt:lpstr>
      <vt:lpstr>Тематические проверочные работы  1 класс</vt:lpstr>
      <vt:lpstr>Тематические проверочные работы  2 класс</vt:lpstr>
      <vt:lpstr>Тематические проверочные работы  2 класс</vt:lpstr>
      <vt:lpstr>Тематические проверочные работы  2 класс</vt:lpstr>
      <vt:lpstr>Тематические проверочные работы  3 класс</vt:lpstr>
      <vt:lpstr>Тематические проверочные работы  3 класс</vt:lpstr>
      <vt:lpstr>Тематические проверочные работы  3 класс</vt:lpstr>
      <vt:lpstr>Учебные задания повышенной сложности в формате международных исследований качества образования</vt:lpstr>
      <vt:lpstr>Задания TIMSS 1 класс</vt:lpstr>
      <vt:lpstr>Задания TIMSS 1 класс</vt:lpstr>
      <vt:lpstr>Задания TIMSS 2 класс</vt:lpstr>
      <vt:lpstr>Задания TIMSS 2 класс</vt:lpstr>
      <vt:lpstr>Задания TIMSS 3 класс</vt:lpstr>
      <vt:lpstr>Задания TIMSS 3 класс</vt:lpstr>
      <vt:lpstr>Задания TIMSS 3 класс</vt:lpstr>
      <vt:lpstr>Задания TIMSS 3 класс</vt:lpstr>
      <vt:lpstr>Задания TIMSS 4 класс</vt:lpstr>
      <vt:lpstr>Задания TIMSS 4 класс</vt:lpstr>
      <vt:lpstr>Задания TIMSS 4 класс</vt:lpstr>
      <vt:lpstr>Задания TIMSS 4 класс</vt:lpstr>
      <vt:lpstr>Задания TIMSS 4 класс</vt:lpstr>
      <vt:lpstr>Задания TIMSS 4 класс</vt:lpstr>
      <vt:lpstr>Задания TIMSS 4 класс</vt:lpstr>
      <vt:lpstr>Презентация PowerPoint</vt:lpstr>
    </vt:vector>
  </TitlesOfParts>
  <Company>PS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Naum Soloveychik</dc:creator>
  <cp:lastModifiedBy>Анастасия Черепнева</cp:lastModifiedBy>
  <cp:revision>16</cp:revision>
  <dcterms:created xsi:type="dcterms:W3CDTF">2016-05-25T17:40:02Z</dcterms:created>
  <dcterms:modified xsi:type="dcterms:W3CDTF">2019-10-18T14:14:12Z</dcterms:modified>
</cp:coreProperties>
</file>