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6" r:id="rId24"/>
    <p:sldId id="287" r:id="rId25"/>
    <p:sldId id="262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84" d="100"/>
          <a:sy n="184" d="100"/>
        </p:scale>
        <p:origin x="-1434" y="-5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56E1E-AE9A-44DA-815C-D861588DCFF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5175A-F509-4A7E-87AA-E5118D607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430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2BECC-89F1-324E-A9F5-6FDD705D42A2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5050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5847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2BECC-89F1-324E-A9F5-6FDD705D42A2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5915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2BECC-89F1-324E-A9F5-6FDD705D42A2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094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6"/>
            <a:ext cx="8629650" cy="2700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29.09.2023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35869" y="273845"/>
            <a:ext cx="8229600" cy="857250"/>
          </a:xfrm>
          <a:prstGeom prst="rect">
            <a:avLst/>
          </a:prstGeom>
          <a:effectLst/>
        </p:spPr>
        <p:txBody>
          <a:bodyPr/>
          <a:lstStyle>
            <a:lvl1pPr>
              <a:defRPr kumimoji="0" lang="ru-RU" sz="2700" kern="1200" cap="all" baseline="0" dirty="0" smtClean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 userDrawn="1"/>
        </p:nvSpPr>
        <p:spPr bwMode="auto">
          <a:xfrm>
            <a:off x="514350" y="3965645"/>
            <a:ext cx="8629650" cy="27000"/>
          </a:xfrm>
          <a:prstGeom prst="line">
            <a:avLst/>
          </a:prstGeom>
          <a:noFill/>
          <a:ln w="4127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4043238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92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555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5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pPr marL="6445">
              <a:spcBef>
                <a:spcPts val="46"/>
              </a:spcBef>
            </a:pPr>
            <a:r>
              <a:rPr lang="x-none" spc="-8"/>
              <a:t>06.02.2020 </a:t>
            </a:r>
            <a:r>
              <a:rPr lang="x-none" spc="30"/>
              <a:t> </a:t>
            </a:r>
            <a:r>
              <a:rPr lang="x-none" spc="-8"/>
              <a:t>12:15:</a:t>
            </a:r>
            <a:fld id="{81D60167-4931-47E6-BA6A-407CBD079E47}" type="slidenum">
              <a:rPr spc="-8" smtClean="0"/>
              <a:pPr marL="6445">
                <a:spcBef>
                  <a:spcPts val="46"/>
                </a:spcBef>
              </a:pPr>
              <a:t>‹#›</a:t>
            </a:fld>
            <a:r>
              <a:rPr spc="-8"/>
              <a:t>7</a:t>
            </a:r>
            <a:endParaRPr spc="-8" dirty="0"/>
          </a:p>
        </p:txBody>
      </p:sp>
    </p:spTree>
    <p:extLst>
      <p:ext uri="{BB962C8B-B14F-4D97-AF65-F5344CB8AC3E}">
        <p14:creationId xmlns:p14="http://schemas.microsoft.com/office/powerpoint/2010/main" val="126123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1648061945(1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C19D-5DEC-4F17-B680-24F13735C0D1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648061945(1).jp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https://urok.1sept.ru/" TargetMode="External"/><Relationship Id="rId18" Type="http://schemas.openxmlformats.org/officeDocument/2006/relationships/image" Target="../media/image38.png"/><Relationship Id="rId3" Type="http://schemas.openxmlformats.org/officeDocument/2006/relationships/hyperlink" Target="https://t.me/pervoesent" TargetMode="External"/><Relationship Id="rId7" Type="http://schemas.openxmlformats.org/officeDocument/2006/relationships/hyperlink" Target="https://www.youtube.com/user/PervoeSentyabrya" TargetMode="External"/><Relationship Id="rId12" Type="http://schemas.openxmlformats.org/officeDocument/2006/relationships/image" Target="../media/image35.png"/><Relationship Id="rId17" Type="http://schemas.openxmlformats.org/officeDocument/2006/relationships/hyperlink" Target="https://1sept.ru/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hyperlink" Target="https://ds.1sept.ru/" TargetMode="External"/><Relationship Id="rId5" Type="http://schemas.openxmlformats.org/officeDocument/2006/relationships/hyperlink" Target="https://ok.ru/digital.september" TargetMode="External"/><Relationship Id="rId15" Type="http://schemas.openxmlformats.org/officeDocument/2006/relationships/hyperlink" Target="https://video.1sept.ru/" TargetMode="External"/><Relationship Id="rId10" Type="http://schemas.openxmlformats.org/officeDocument/2006/relationships/image" Target="../media/image34.png"/><Relationship Id="rId19" Type="http://schemas.openxmlformats.org/officeDocument/2006/relationships/hyperlink" Target="https://edu.1sept.ru/" TargetMode="External"/><Relationship Id="rId4" Type="http://schemas.openxmlformats.org/officeDocument/2006/relationships/image" Target="../media/image31.png"/><Relationship Id="rId9" Type="http://schemas.openxmlformats.org/officeDocument/2006/relationships/hyperlink" Target="https://vk.com/digital.september" TargetMode="External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99542"/>
            <a:ext cx="8352929" cy="3240360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ts val="5250"/>
              </a:lnSpc>
            </a:pPr>
            <a:r>
              <a:rPr lang="ru-RU" sz="1200" dirty="0">
                <a:effectLst/>
              </a:rPr>
              <a:t>Как работать в новом учебном году</a:t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> в соответствии с требованиями  ФОП НОО</a:t>
            </a:r>
            <a:r>
              <a:rPr lang="en-US" sz="1200" dirty="0">
                <a:effectLst/>
              </a:rPr>
              <a:t/>
            </a:r>
            <a:br>
              <a:rPr lang="en-US" sz="1200" dirty="0">
                <a:effectLst/>
              </a:rPr>
            </a:br>
            <a:r>
              <a:rPr lang="ru-RU" sz="1200" dirty="0">
                <a:effectLst/>
              </a:rPr>
              <a:t>Часть </a:t>
            </a:r>
            <a:r>
              <a:rPr lang="en-US" sz="1200" dirty="0">
                <a:effectLst/>
              </a:rPr>
              <a:t>2</a:t>
            </a:r>
            <a:br>
              <a:rPr lang="en-US" sz="1200" dirty="0">
                <a:effectLst/>
              </a:rPr>
            </a:br>
            <a:r>
              <a:rPr lang="ru-RU" sz="1200" dirty="0"/>
              <a:t>Марианна Юрьевна Кауфман </a:t>
            </a:r>
            <a:r>
              <a:rPr lang="en-US" sz="1200" dirty="0"/>
              <a:t>MA University of Essex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Соавтор УМК</a:t>
            </a:r>
          </a:p>
        </p:txBody>
      </p:sp>
    </p:spTree>
    <p:extLst>
      <p:ext uri="{BB962C8B-B14F-4D97-AF65-F5344CB8AC3E}">
        <p14:creationId xmlns:p14="http://schemas.microsoft.com/office/powerpoint/2010/main" val="850970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epan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15566"/>
            <a:ext cx="5616624" cy="37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6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epan\Desktop\Безымянный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71550"/>
            <a:ext cx="5760640" cy="389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882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epan\Desktop\Безымянный2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43558"/>
            <a:ext cx="5184576" cy="368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35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stepan\Desktop\Безымянный2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7574"/>
            <a:ext cx="5256584" cy="373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71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epan\Desktop\Безымянный212fgh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15566"/>
            <a:ext cx="5325662" cy="37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402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tepan\Desktop\Безымянный212fsdvgh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71550"/>
            <a:ext cx="528501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80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 rotWithShape="1">
          <a:blip r:embed="rId3"/>
          <a:srcRect l="67368" t="-1" b="-3358"/>
          <a:stretch/>
        </p:blipFill>
        <p:spPr>
          <a:xfrm>
            <a:off x="4920474" y="570627"/>
            <a:ext cx="3035902" cy="4398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847893-D106-72AD-9578-1C69CB4AFA40}"/>
              </a:ext>
            </a:extLst>
          </p:cNvPr>
          <p:cNvSpPr txBox="1"/>
          <p:nvPr/>
        </p:nvSpPr>
        <p:spPr>
          <a:xfrm>
            <a:off x="1115616" y="1923678"/>
            <a:ext cx="380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</a:rPr>
              <a:t>4 КЛАСС</a:t>
            </a:r>
          </a:p>
        </p:txBody>
      </p:sp>
    </p:spTree>
    <p:extLst>
      <p:ext uri="{BB962C8B-B14F-4D97-AF65-F5344CB8AC3E}">
        <p14:creationId xmlns:p14="http://schemas.microsoft.com/office/powerpoint/2010/main" val="838662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51" y="1748458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520940" y="2230008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Рисунок 6" descr="HEru3SB1_p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883530"/>
            <a:ext cx="5469336" cy="3761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 descr="Maket-coversHe.ru2-4n.png">
            <a:extLst>
              <a:ext uri="{FF2B5EF4-FFF2-40B4-BE49-F238E27FC236}">
                <a16:creationId xmlns:a16="http://schemas.microsoft.com/office/drawing/2014/main" xmlns="" id="{1C9646A3-782E-7EC0-56D1-5B23623D4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68" t="-1" b="-3358"/>
          <a:stretch/>
        </p:blipFill>
        <p:spPr>
          <a:xfrm>
            <a:off x="0" y="987574"/>
            <a:ext cx="1887361" cy="273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1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51" y="1748458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520940" y="2230008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Рисунок 6" descr="HEru3SB1_p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884080"/>
            <a:ext cx="5467737" cy="3760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 descr="Maket-coversHe.ru2-4n.png">
            <a:extLst>
              <a:ext uri="{FF2B5EF4-FFF2-40B4-BE49-F238E27FC236}">
                <a16:creationId xmlns:a16="http://schemas.microsoft.com/office/drawing/2014/main" xmlns="" id="{6E30D734-B99A-9058-3730-B92E278749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68" t="-1" b="-3358"/>
          <a:stretch/>
        </p:blipFill>
        <p:spPr>
          <a:xfrm>
            <a:off x="63259" y="1275606"/>
            <a:ext cx="1887361" cy="273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32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stepan\Desktop\Безымянный2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31589"/>
            <a:ext cx="6264696" cy="356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393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177A364-EB47-AF2D-CD21-9FEC16116967}"/>
              </a:ext>
            </a:extLst>
          </p:cNvPr>
          <p:cNvSpPr/>
          <p:nvPr/>
        </p:nvSpPr>
        <p:spPr>
          <a:xfrm>
            <a:off x="467543" y="1275606"/>
            <a:ext cx="7776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Приказ Министерства просвещения Российской Федерации от 18.05.2023 № 372 п. 157</a:t>
            </a:r>
            <a:br>
              <a:rPr lang="ru-RU" dirty="0"/>
            </a:br>
            <a:r>
              <a:rPr lang="ru-RU" dirty="0"/>
              <a:t>"Об утверждении федеральной образовательной программы начального общего образования"</a:t>
            </a:r>
            <a:br>
              <a:rPr lang="ru-RU" dirty="0"/>
            </a:br>
            <a:r>
              <a:rPr lang="ru-RU" dirty="0"/>
              <a:t>(Зарегистрирован 12.07.2023 № 74229)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CB396B-7517-98E0-3641-60BD81956EAF}"/>
              </a:ext>
            </a:extLst>
          </p:cNvPr>
          <p:cNvSpPr txBox="1"/>
          <p:nvPr/>
        </p:nvSpPr>
        <p:spPr>
          <a:xfrm>
            <a:off x="3536629" y="599105"/>
            <a:ext cx="163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dirty="0"/>
          </a:p>
          <a:p>
            <a:r>
              <a:rPr lang="x-none" dirty="0"/>
              <a:t>АКТУАЛЬНЫЕ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535577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tepan\Desktop\Безымянный2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722506"/>
            <a:ext cx="5616624" cy="395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337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tepan\Desktop\Безымянный2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43558"/>
            <a:ext cx="5616624" cy="379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02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stepan\Desktop\Безымянный2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71550"/>
            <a:ext cx="5544616" cy="39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265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tepan\Desktop\Безымянный2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771550"/>
            <a:ext cx="536742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072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tepan\Desktop\Безымянный2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15566"/>
            <a:ext cx="5390078" cy="37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883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1648061945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6" name="Рисунок 5" descr="Group 39883(1).png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</p:spPr>
        </p:pic>
        <p:pic>
          <p:nvPicPr>
            <p:cNvPr id="10" name="Рисунок 9" descr="Group 39887.png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</p:spPr>
        </p:pic>
        <p:pic>
          <p:nvPicPr>
            <p:cNvPr id="11" name="Рисунок 10" descr="Group 39886.png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</p:spPr>
        </p:pic>
        <p:pic>
          <p:nvPicPr>
            <p:cNvPr id="12" name="Рисунок 11" descr="Group 39890.png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3071802" y="3500444"/>
            <a:ext cx="2704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  <a:endParaRPr lang="ru-RU" dirty="0">
              <a:solidFill>
                <a:srgbClr val="CE4A1F"/>
              </a:solidFill>
              <a:latin typeface="Roboto Black"/>
              <a:cs typeface="Roboto Black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17" name="Рисунок 16" descr="логошвц 1.png">
                <a:hlinkClick r:id="rId11"/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</p:spPr>
          </p:pic>
          <p:pic>
            <p:nvPicPr>
              <p:cNvPr id="18" name="Рисунок 17" descr="Group.png">
                <a:hlinkClick r:id="rId13"/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</p:spPr>
          </p:pic>
          <p:pic>
            <p:nvPicPr>
              <p:cNvPr id="19" name="Рисунок 18" descr="logo1вебинары 1.png">
                <a:hlinkClick r:id="rId15"/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</p:spPr>
          </p:pic>
        </p:grpSp>
        <p:grpSp>
          <p:nvGrpSpPr>
            <p:cNvPr id="24" name="Группа 23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20" name="Рисунок 19" descr="logo 3.png">
                <a:hlinkClick r:id="rId17"/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</p:spPr>
          </p:pic>
          <p:pic>
            <p:nvPicPr>
              <p:cNvPr id="21" name="Рисунок 20" descr="logo 2.png">
                <a:hlinkClick r:id="rId19"/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5435971" y="2133846"/>
            <a:ext cx="1556768" cy="1030136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2104586" y="2131783"/>
            <a:ext cx="1558088" cy="1032118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3767371" y="2133286"/>
            <a:ext cx="1558088" cy="1030796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924818" y="1260559"/>
            <a:ext cx="18838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dirty="0">
                <a:latin typeface="Century Gothic" charset="0"/>
                <a:ea typeface="Century Gothic" charset="0"/>
                <a:cs typeface="Century Gothic" charset="0"/>
              </a:rPr>
              <a:t>Учебники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pic>
        <p:nvPicPr>
          <p:cNvPr id="14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04586" y="3359771"/>
            <a:ext cx="652621" cy="8729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03403" y="3363838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13720" y="3363838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20435" y="3363838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30188" y="3363838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44208" y="3363839"/>
            <a:ext cx="660477" cy="8740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54850" y="3359772"/>
            <a:ext cx="645370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0131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203598"/>
            <a:ext cx="7802741" cy="3569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DD53C7-F5FA-8C04-9C9F-4CCAF6FB02DD}"/>
              </a:ext>
            </a:extLst>
          </p:cNvPr>
          <p:cNvSpPr txBox="1"/>
          <p:nvPr/>
        </p:nvSpPr>
        <p:spPr>
          <a:xfrm>
            <a:off x="3059832" y="836266"/>
            <a:ext cx="283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rgbClr val="FF0000"/>
                </a:solidFill>
              </a:rPr>
              <a:t>ВНИМАНИЕ! АПРОБАЦИЯ!</a:t>
            </a:r>
          </a:p>
        </p:txBody>
      </p:sp>
    </p:spTree>
    <p:extLst>
      <p:ext uri="{BB962C8B-B14F-4D97-AF65-F5344CB8AC3E}">
        <p14:creationId xmlns:p14="http://schemas.microsoft.com/office/powerpoint/2010/main" val="2327024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EA72785-9965-D711-AE57-F22C68A30624}"/>
              </a:ext>
            </a:extLst>
          </p:cNvPr>
          <p:cNvSpPr/>
          <p:nvPr/>
        </p:nvSpPr>
        <p:spPr>
          <a:xfrm>
            <a:off x="539552" y="987574"/>
            <a:ext cx="63367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Предметные результаты изучения предметной области "Иностранные языки" должны отражать: 1) приобретение начальных навыков общения в устной и письменной форме с носителями иностранного языка на основе своих речевых возможностей и потребностей; освоение правил речевого и неречевого поведения; 2) освоение начальных лингвистических представлений, необходимых для овладения на элементарном уровне устной и письменной речью на иностранном языке, расширение лингвистического кругозора; 3) формирование дружелюбного отношения и толерантности к носителям другого языка на основе знакомства с жизнью своих сверстников в других странах, с детским фольклором и доступными образцами детской художественной литературы.</a:t>
            </a:r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F0BE82-F667-A994-FDB5-FA97CF115AF6}"/>
              </a:ext>
            </a:extLst>
          </p:cNvPr>
          <p:cNvSpPr txBox="1"/>
          <p:nvPr/>
        </p:nvSpPr>
        <p:spPr>
          <a:xfrm>
            <a:off x="2544416" y="699542"/>
            <a:ext cx="17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ФГОС НОО 2009</a:t>
            </a:r>
          </a:p>
        </p:txBody>
      </p:sp>
    </p:spTree>
    <p:extLst>
      <p:ext uri="{BB962C8B-B14F-4D97-AF65-F5344CB8AC3E}">
        <p14:creationId xmlns:p14="http://schemas.microsoft.com/office/powerpoint/2010/main" val="126059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A1B085C-EF5A-8D74-6182-2679E565A662}"/>
              </a:ext>
            </a:extLst>
          </p:cNvPr>
          <p:cNvSpPr/>
          <p:nvPr/>
        </p:nvSpPr>
        <p:spPr>
          <a:xfrm>
            <a:off x="0" y="1203598"/>
            <a:ext cx="90364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ФОП НОО</a:t>
            </a:r>
          </a:p>
          <a:p>
            <a:r>
              <a:rPr lang="ru-RU" sz="1400" dirty="0"/>
              <a:t>Предметные результаты по учебному предмету «Иностранный язык» предметной области «Иностранные языки» ориентированы на применение знаний, умений и навыков в учебных ситуациях и реальных жизненных условиях, должны отражать сформированность иноязычной коммуникативной компетенции на элементарном уровне в совокупности ее составляющих - речевой, языковой, социокультурной, компенсаторной, метапредметной (учебно-познавательной),обеспечивать: 1) овладение основными видами речевой деятельности в рамках следующего тематического содержания речи: … говорение: …; аудирование: … смысловое чтение: …; письменная речь: … 2) знание и понимание правил чтения и орфографии, интонации … 3) овладение фонетическими навыками …; орфографическими навыками 4) использование яз. средств, соответствующих учебно-познавательной задаче, ситуации повседневного общения … 5) овладение социокультурными знаниями и умениями… 6) овладение компенсаторными умениями 7) овладение умениями описывать, сравнивать и группировать объекты и явления в рамках изучаемой тематики; 8) приобретение базовых умений работы с доступной информацией … 9) выполнение простых проектных работ, включая задания межпредметного характера … 10) приобретение опыта практической деятельности в повседневной жизни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val="1011021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FB1E64A8-86A7-C039-5B71-1F654D0D8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678205"/>
              </p:ext>
            </p:extLst>
          </p:nvPr>
        </p:nvGraphicFramePr>
        <p:xfrm>
          <a:off x="827584" y="1203598"/>
          <a:ext cx="7236296" cy="3539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4420">
                  <a:extLst>
                    <a:ext uri="{9D8B030D-6E8A-4147-A177-3AD203B41FA5}">
                      <a16:colId xmlns:a16="http://schemas.microsoft.com/office/drawing/2014/main" xmlns="" val="300274504"/>
                    </a:ext>
                  </a:extLst>
                </a:gridCol>
                <a:gridCol w="1360485">
                  <a:extLst>
                    <a:ext uri="{9D8B030D-6E8A-4147-A177-3AD203B41FA5}">
                      <a16:colId xmlns:a16="http://schemas.microsoft.com/office/drawing/2014/main" xmlns="" val="606782366"/>
                    </a:ext>
                  </a:extLst>
                </a:gridCol>
                <a:gridCol w="2665295">
                  <a:extLst>
                    <a:ext uri="{9D8B030D-6E8A-4147-A177-3AD203B41FA5}">
                      <a16:colId xmlns:a16="http://schemas.microsoft.com/office/drawing/2014/main" xmlns="" val="1432354710"/>
                    </a:ext>
                  </a:extLst>
                </a:gridCol>
                <a:gridCol w="1976096">
                  <a:extLst>
                    <a:ext uri="{9D8B030D-6E8A-4147-A177-3AD203B41FA5}">
                      <a16:colId xmlns:a16="http://schemas.microsoft.com/office/drawing/2014/main" xmlns="" val="3386397414"/>
                    </a:ext>
                  </a:extLst>
                </a:gridCol>
              </a:tblGrid>
              <a:tr h="111615"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2класс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3класс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4 класс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extLst>
                  <a:ext uri="{0D108BD9-81ED-4DB2-BD59-A6C34878D82A}">
                    <a16:rowId xmlns:a16="http://schemas.microsoft.com/office/drawing/2014/main" xmlns="" val="3192057086"/>
                  </a:ext>
                </a:extLst>
              </a:tr>
              <a:tr h="558073"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Мир моего «я».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Приветствие. Знакомство. Моя семья. Мой день рождения. Моя любимая еда. </a:t>
                      </a:r>
                      <a:endParaRPr lang="x-none" sz="700" kern="100">
                        <a:effectLst/>
                      </a:endParaRPr>
                    </a:p>
                    <a:p>
                      <a:r>
                        <a:rPr lang="x-none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Моя семья. Мой день рождения. Моя любимая еда._Мой день (распорядок дня).</a:t>
                      </a:r>
                      <a:endParaRPr lang="x-none" sz="700" kern="100">
                        <a:effectLst/>
                      </a:endParaRPr>
                    </a:p>
                    <a:p>
                      <a:r>
                        <a:rPr lang="ru-RU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 dirty="0">
                          <a:effectLst/>
                        </a:rPr>
                        <a:t>Моя семья Мой день рождения, подарки Моя любимая еда </a:t>
                      </a:r>
                      <a:endParaRPr lang="x-none" sz="700" kern="100" dirty="0">
                        <a:effectLst/>
                      </a:endParaRPr>
                    </a:p>
                    <a:p>
                      <a:r>
                        <a:rPr lang="ru-RU" sz="700" kern="100" dirty="0">
                          <a:effectLst/>
                        </a:rPr>
                        <a:t>Мой день (распорядок дня, домашние обязанности) </a:t>
                      </a:r>
                      <a:endParaRPr lang="x-none" sz="700" kern="100" dirty="0">
                        <a:effectLst/>
                      </a:endParaRPr>
                    </a:p>
                    <a:p>
                      <a:r>
                        <a:rPr lang="x-none" sz="700" kern="100" dirty="0">
                          <a:effectLst/>
                        </a:rPr>
                        <a:t> </a:t>
                      </a:r>
                      <a:endParaRPr lang="x-none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extLst>
                  <a:ext uri="{0D108BD9-81ED-4DB2-BD59-A6C34878D82A}">
                    <a16:rowId xmlns:a16="http://schemas.microsoft.com/office/drawing/2014/main" xmlns="" val="2642185912"/>
                  </a:ext>
                </a:extLst>
              </a:tr>
              <a:tr h="577226"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Мир моих увлечений.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Любимый цвет, игрушка. Любимые занятия. Мой питомец. Выходной день. </a:t>
                      </a:r>
                      <a:endParaRPr lang="x-none" sz="700" kern="100">
                        <a:effectLst/>
                      </a:endParaRPr>
                    </a:p>
                    <a:p>
                      <a:r>
                        <a:rPr lang="x-none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Любимая игрушка, игра. Мой питомец. </a:t>
                      </a:r>
                      <a:endParaRPr lang="x-none" sz="700" kern="100">
                        <a:effectLst/>
                      </a:endParaRPr>
                    </a:p>
                    <a:p>
                      <a:r>
                        <a:rPr lang="ru-RU" sz="700" kern="100">
                          <a:effectLst/>
                        </a:rPr>
                        <a:t>Любимые занятия. Любимая сказка. Выходной день._Каникулы.</a:t>
                      </a:r>
                      <a:endParaRPr lang="x-none" sz="700" kern="100">
                        <a:effectLst/>
                      </a:endParaRPr>
                    </a:p>
                    <a:p>
                      <a:r>
                        <a:rPr lang="ru-RU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Любимая игрушка, игра Мой питомец Любимые занятия Занятия спортом Любимая сказка/ история/рассказ  Выходной день . Каникулы </a:t>
                      </a:r>
                      <a:endParaRPr lang="x-none" sz="700" kern="100">
                        <a:effectLst/>
                      </a:endParaRPr>
                    </a:p>
                    <a:p>
                      <a:r>
                        <a:rPr lang="x-none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extLst>
                  <a:ext uri="{0D108BD9-81ED-4DB2-BD59-A6C34878D82A}">
                    <a16:rowId xmlns:a16="http://schemas.microsoft.com/office/drawing/2014/main" xmlns="" val="347627662"/>
                  </a:ext>
                </a:extLst>
              </a:tr>
              <a:tr h="897907"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Мир вокруг меня.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Моя школа. Мои друзья. Моя малая родина (город, село). </a:t>
                      </a:r>
                      <a:endParaRPr lang="x-none" sz="700" kern="100">
                        <a:effectLst/>
                      </a:endParaRPr>
                    </a:p>
                    <a:p>
                      <a:r>
                        <a:rPr lang="x-none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Моя комната (квартира, дом). Моя школа._Мои друзья. Моя малая родина (город, село). Дикие и домашние животные._Погода. Времена года (месяцы).</a:t>
                      </a:r>
                      <a:endParaRPr lang="x-none" sz="700" kern="100">
                        <a:effectLst/>
                      </a:endParaRPr>
                    </a:p>
                    <a:p>
                      <a:r>
                        <a:rPr lang="ru-RU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Моя комната (квартира, дом), предметы мебели и интерьера Моя школа, любимые учебные предметы Мои друзья, их внешность и черты характера Моя малая родина (город, село) Путешествия Дикие и домашние животные Погода  Времена года (месяцы)  Покупки </a:t>
                      </a:r>
                      <a:endParaRPr lang="x-none" sz="700" kern="100">
                        <a:effectLst/>
                      </a:endParaRPr>
                    </a:p>
                    <a:p>
                      <a:r>
                        <a:rPr lang="x-none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extLst>
                  <a:ext uri="{0D108BD9-81ED-4DB2-BD59-A6C34878D82A}">
                    <a16:rowId xmlns:a16="http://schemas.microsoft.com/office/drawing/2014/main" xmlns="" val="1563259381"/>
                  </a:ext>
                </a:extLst>
              </a:tr>
              <a:tr h="1282724"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Родная страна и страны изучаемого языка.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Названия родной страны и страны/стран изучаемого языка; их столиц. Произведения детского фольклора. Литературные персонажи детских книг. Праздники родной страны и страны/стран изучаемого языка (Новый год, Рождество). </a:t>
                      </a:r>
                      <a:endParaRPr lang="x-none" sz="700" kern="100">
                        <a:effectLst/>
                      </a:endParaRPr>
                    </a:p>
                    <a:p>
                      <a:r>
                        <a:rPr lang="x-none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x-none" sz="700" kern="100">
                          <a:effectLst/>
                        </a:rPr>
                        <a:t>.Россия и страна/страны изучаемого языка.Их столицы,достопримечательности и интересные факты. Произведения детского фольклора. Литературные персонажи детских книг.Праздники родной страны и страны/стран изучаемого языка.</a:t>
                      </a:r>
                    </a:p>
                    <a:p>
                      <a:r>
                        <a:rPr lang="ru-RU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Их столицы, основные достопримечательности и интересные факты Произведения детского фольклора Литературные персонажи детских книг Праздники родной страны и страны/стран изучаемого языка </a:t>
                      </a:r>
                      <a:endParaRPr lang="x-none" sz="700" kern="100">
                        <a:effectLst/>
                      </a:endParaRPr>
                    </a:p>
                    <a:p>
                      <a:r>
                        <a:rPr lang="x-none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extLst>
                  <a:ext uri="{0D108BD9-81ED-4DB2-BD59-A6C34878D82A}">
                    <a16:rowId xmlns:a16="http://schemas.microsoft.com/office/drawing/2014/main" xmlns="" val="2598930187"/>
                  </a:ext>
                </a:extLst>
              </a:tr>
              <a:tr h="111615">
                <a:tc>
                  <a:txBody>
                    <a:bodyPr/>
                    <a:lstStyle/>
                    <a:p>
                      <a:r>
                        <a:rPr lang="ru-RU" sz="700" kern="100" dirty="0">
                          <a:effectLst/>
                        </a:rPr>
                        <a:t> </a:t>
                      </a:r>
                      <a:endParaRPr lang="x-none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>
                          <a:effectLst/>
                        </a:rPr>
                        <a:t> </a:t>
                      </a:r>
                      <a:endParaRPr lang="x-none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tc>
                  <a:txBody>
                    <a:bodyPr/>
                    <a:lstStyle/>
                    <a:p>
                      <a:r>
                        <a:rPr lang="ru-RU" sz="700" kern="100" dirty="0">
                          <a:effectLst/>
                        </a:rPr>
                        <a:t> </a:t>
                      </a:r>
                      <a:endParaRPr lang="x-none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67" marR="17167" marT="0" marB="0"/>
                </a:tc>
                <a:extLst>
                  <a:ext uri="{0D108BD9-81ED-4DB2-BD59-A6C34878D82A}">
                    <a16:rowId xmlns:a16="http://schemas.microsoft.com/office/drawing/2014/main" xmlns="" val="253557687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2FA289D5-4549-009D-B65A-78F555481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7695" y="843558"/>
            <a:ext cx="29884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x-non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Тематическое содержание речи</a:t>
            </a:r>
            <a:endParaRPr kumimoji="0" lang="ru-RU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16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35D7FD-DA99-F2EF-4B11-18D0FB3D269A}"/>
              </a:ext>
            </a:extLst>
          </p:cNvPr>
          <p:cNvSpPr txBox="1"/>
          <p:nvPr/>
        </p:nvSpPr>
        <p:spPr>
          <a:xfrm>
            <a:off x="3289852" y="1639957"/>
            <a:ext cx="2340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</a:rPr>
              <a:t>3 КЛАСС</a:t>
            </a:r>
          </a:p>
        </p:txBody>
      </p:sp>
      <p:pic>
        <p:nvPicPr>
          <p:cNvPr id="3" name="Рисунок 2" descr="Maket-coversHe.ru2-4n.png">
            <a:extLst>
              <a:ext uri="{FF2B5EF4-FFF2-40B4-BE49-F238E27FC236}">
                <a16:creationId xmlns:a16="http://schemas.microsoft.com/office/drawing/2014/main" xmlns="" id="{4A402580-F8E0-EC74-CAE5-D95DAEC74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09" r="33981" b="-1870"/>
          <a:stretch/>
        </p:blipFill>
        <p:spPr>
          <a:xfrm>
            <a:off x="5622390" y="944355"/>
            <a:ext cx="244827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24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epan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15566"/>
            <a:ext cx="522864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5507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631</Words>
  <Application>Microsoft Office PowerPoint</Application>
  <PresentationFormat>Экран (16:9)</PresentationFormat>
  <Paragraphs>63</Paragraphs>
  <Slides>25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Как работать в новом учебном году  в соответствии с требованиями  ФОП НОО Часть 2 Марианна Юрьевна Кауфман MA University of Essex Соавтор УМК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cheba</dc:creator>
  <cp:lastModifiedBy>Степан Малиновский</cp:lastModifiedBy>
  <cp:revision>13</cp:revision>
  <dcterms:created xsi:type="dcterms:W3CDTF">2023-03-27T17:12:42Z</dcterms:created>
  <dcterms:modified xsi:type="dcterms:W3CDTF">2023-09-29T13:23:19Z</dcterms:modified>
</cp:coreProperties>
</file>