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6" r:id="rId12"/>
    <p:sldId id="267" r:id="rId13"/>
    <p:sldId id="297" r:id="rId14"/>
    <p:sldId id="277" r:id="rId15"/>
    <p:sldId id="296" r:id="rId16"/>
    <p:sldId id="278" r:id="rId17"/>
    <p:sldId id="279" r:id="rId18"/>
    <p:sldId id="280" r:id="rId19"/>
    <p:sldId id="281" r:id="rId20"/>
    <p:sldId id="282" r:id="rId21"/>
    <p:sldId id="283" r:id="rId22"/>
    <p:sldId id="284" r:id="rId23"/>
    <p:sldId id="285" r:id="rId24"/>
    <p:sldId id="286" r:id="rId25"/>
    <p:sldId id="291" r:id="rId26"/>
    <p:sldId id="290" r:id="rId27"/>
    <p:sldId id="294" r:id="rId28"/>
    <p:sldId id="292" r:id="rId29"/>
    <p:sldId id="295" r:id="rId3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558"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5E3D4C2-34CD-465A-A8A2-174F961BA0EE}" type="datetimeFigureOut">
              <a:rPr lang="ru-RU" smtClean="0"/>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40525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E3D4C2-34CD-465A-A8A2-174F961BA0EE}" type="datetimeFigureOut">
              <a:rPr lang="ru-RU" smtClean="0"/>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21224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E3D4C2-34CD-465A-A8A2-174F961BA0EE}" type="datetimeFigureOut">
              <a:rPr lang="ru-RU" smtClean="0"/>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38784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E3D4C2-34CD-465A-A8A2-174F961BA0EE}" type="datetimeFigureOut">
              <a:rPr lang="ru-RU" smtClean="0"/>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9219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5E3D4C2-34CD-465A-A8A2-174F961BA0EE}" type="datetimeFigureOut">
              <a:rPr lang="ru-RU" smtClean="0"/>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35066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5E3D4C2-34CD-465A-A8A2-174F961BA0EE}" type="datetimeFigureOut">
              <a:rPr lang="ru-RU" smtClean="0"/>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61932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5E3D4C2-34CD-465A-A8A2-174F961BA0EE}" type="datetimeFigureOut">
              <a:rPr lang="ru-RU" smtClean="0"/>
              <a:t>21.09.2021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23253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5E3D4C2-34CD-465A-A8A2-174F961BA0EE}" type="datetimeFigureOut">
              <a:rPr lang="ru-RU" smtClean="0"/>
              <a:t>21.09.2021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22700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E3D4C2-34CD-465A-A8A2-174F961BA0EE}" type="datetimeFigureOut">
              <a:rPr lang="ru-RU" smtClean="0"/>
              <a:t>21.09.2021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47662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5E3D4C2-34CD-465A-A8A2-174F961BA0EE}" type="datetimeFigureOut">
              <a:rPr lang="ru-RU" smtClean="0"/>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0127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5E3D4C2-34CD-465A-A8A2-174F961BA0EE}" type="datetimeFigureOut">
              <a:rPr lang="ru-RU" smtClean="0"/>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80892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E3D4C2-34CD-465A-A8A2-174F961BA0EE}" type="datetimeFigureOut">
              <a:rPr lang="ru-RU" smtClean="0"/>
              <a:t>21.09.2021</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81B22D-6BD5-445C-8E95-855BC366B2CB}" type="slidenum">
              <a:rPr lang="ru-RU" smtClean="0"/>
              <a:t>‹#›</a:t>
            </a:fld>
            <a:endParaRPr lang="ru-RU"/>
          </a:p>
        </p:txBody>
      </p:sp>
    </p:spTree>
    <p:extLst>
      <p:ext uri="{BB962C8B-B14F-4D97-AF65-F5344CB8AC3E}">
        <p14:creationId xmlns:p14="http://schemas.microsoft.com/office/powerpoint/2010/main" val="202682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intellect@izentr.ru"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urok.1sept.ru/" TargetMode="External"/><Relationship Id="rId13" Type="http://schemas.openxmlformats.org/officeDocument/2006/relationships/image" Target="../media/image16.emf"/><Relationship Id="rId18" Type="http://schemas.openxmlformats.org/officeDocument/2006/relationships/hyperlink" Target="https://www.instagram.com/pervoes/" TargetMode="External"/><Relationship Id="rId3" Type="http://schemas.openxmlformats.org/officeDocument/2006/relationships/image" Target="../media/image11.emf"/><Relationship Id="rId21" Type="http://schemas.openxmlformats.org/officeDocument/2006/relationships/image" Target="../media/image20.emf"/><Relationship Id="rId7" Type="http://schemas.openxmlformats.org/officeDocument/2006/relationships/image" Target="../media/image13.emf"/><Relationship Id="rId12" Type="http://schemas.openxmlformats.org/officeDocument/2006/relationships/hyperlink" Target="https://ok.ru/digital.september" TargetMode="External"/><Relationship Id="rId17" Type="http://schemas.openxmlformats.org/officeDocument/2006/relationships/image" Target="../media/image18.emf"/><Relationship Id="rId2" Type="http://schemas.openxmlformats.org/officeDocument/2006/relationships/hyperlink" Target="https://edu.1sept.ru/" TargetMode="External"/><Relationship Id="rId16" Type="http://schemas.openxmlformats.org/officeDocument/2006/relationships/hyperlink" Target="https://vk.com/digital.september" TargetMode="External"/><Relationship Id="rId20" Type="http://schemas.openxmlformats.org/officeDocument/2006/relationships/hyperlink" Target="https://www.youtube.com/user/PervoeSentyabrya" TargetMode="External"/><Relationship Id="rId1" Type="http://schemas.openxmlformats.org/officeDocument/2006/relationships/slideLayout" Target="../slideLayouts/slideLayout1.xml"/><Relationship Id="rId6" Type="http://schemas.openxmlformats.org/officeDocument/2006/relationships/hyperlink" Target="https://1sept.ru/" TargetMode="External"/><Relationship Id="rId11" Type="http://schemas.openxmlformats.org/officeDocument/2006/relationships/image" Target="../media/image15.emf"/><Relationship Id="rId5" Type="http://schemas.openxmlformats.org/officeDocument/2006/relationships/image" Target="../media/image12.emf"/><Relationship Id="rId15" Type="http://schemas.openxmlformats.org/officeDocument/2006/relationships/image" Target="../media/image17.emf"/><Relationship Id="rId10" Type="http://schemas.openxmlformats.org/officeDocument/2006/relationships/hyperlink" Target="https://ds.1sept.ru/" TargetMode="External"/><Relationship Id="rId19" Type="http://schemas.openxmlformats.org/officeDocument/2006/relationships/image" Target="../media/image19.emf"/><Relationship Id="rId4" Type="http://schemas.openxmlformats.org/officeDocument/2006/relationships/hyperlink" Target="https://video.1sept.ru/" TargetMode="External"/><Relationship Id="rId9" Type="http://schemas.openxmlformats.org/officeDocument/2006/relationships/image" Target="../media/image14.emf"/><Relationship Id="rId14" Type="http://schemas.openxmlformats.org/officeDocument/2006/relationships/hyperlink" Target="https://www.facebook.com/digital.septemb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568950" y="627534"/>
            <a:ext cx="8006099" cy="2014697"/>
          </a:xfrm>
        </p:spPr>
        <p:txBody>
          <a:bodyPr>
            <a:normAutofit fontScale="90000"/>
          </a:bodyPr>
          <a:lstStyle/>
          <a:p>
            <a:pPr lvl="0"/>
            <a:r>
              <a:rPr lang="ru-RU" sz="3100" b="1" kern="0" dirty="0">
                <a:solidFill>
                  <a:srgbClr val="002060"/>
                </a:solidFill>
                <a:latin typeface="Times New Roman" panose="02020603050405020304" pitchFamily="18" charset="0"/>
                <a:cs typeface="Times New Roman" panose="02020603050405020304" pitchFamily="18" charset="0"/>
              </a:rPr>
              <a:t>Изменения в </a:t>
            </a:r>
            <a:r>
              <a:rPr lang="ru-RU" sz="3100" b="1" kern="0" dirty="0" err="1">
                <a:solidFill>
                  <a:srgbClr val="002060"/>
                </a:solidFill>
                <a:latin typeface="Times New Roman" panose="02020603050405020304" pitchFamily="18" charset="0"/>
                <a:cs typeface="Times New Roman" panose="02020603050405020304" pitchFamily="18" charset="0"/>
              </a:rPr>
              <a:t>КИМах</a:t>
            </a:r>
            <a:r>
              <a:rPr lang="ru-RU" sz="3100" b="1" kern="0" dirty="0">
                <a:solidFill>
                  <a:srgbClr val="002060"/>
                </a:solidFill>
                <a:latin typeface="Times New Roman" panose="02020603050405020304" pitchFamily="18" charset="0"/>
                <a:cs typeface="Times New Roman" panose="02020603050405020304" pitchFamily="18" charset="0"/>
              </a:rPr>
              <a:t> ГИА-2022 </a:t>
            </a:r>
            <a:br>
              <a:rPr lang="ru-RU" sz="3100" b="1" kern="0" dirty="0">
                <a:solidFill>
                  <a:srgbClr val="002060"/>
                </a:solidFill>
                <a:latin typeface="Times New Roman" panose="02020603050405020304" pitchFamily="18" charset="0"/>
                <a:cs typeface="Times New Roman" panose="02020603050405020304" pitchFamily="18" charset="0"/>
              </a:rPr>
            </a:br>
            <a:r>
              <a:rPr lang="ru-RU" sz="3100" b="1" kern="0" dirty="0">
                <a:solidFill>
                  <a:srgbClr val="002060"/>
                </a:solidFill>
                <a:latin typeface="Times New Roman" panose="02020603050405020304" pitchFamily="18" charset="0"/>
                <a:cs typeface="Times New Roman" panose="02020603050405020304" pitchFamily="18" charset="0"/>
              </a:rPr>
              <a:t>по русскому языку.</a:t>
            </a:r>
            <a:r>
              <a:rPr lang="ru-RU" sz="3100" kern="0" dirty="0">
                <a:solidFill>
                  <a:prstClr val="black"/>
                </a:solidFill>
                <a:latin typeface="Calibri Light"/>
              </a:rPr>
              <a:t/>
            </a:r>
            <a:br>
              <a:rPr lang="ru-RU" sz="3100" kern="0" dirty="0">
                <a:solidFill>
                  <a:prstClr val="black"/>
                </a:solidFill>
                <a:latin typeface="Calibri Light"/>
              </a:rPr>
            </a:br>
            <a:r>
              <a:rPr lang="ru-RU" kern="0" dirty="0">
                <a:solidFill>
                  <a:sysClr val="windowText" lastClr="000000"/>
                </a:solidFill>
              </a:rPr>
              <a:t/>
            </a:r>
            <a:br>
              <a:rPr lang="ru-RU" kern="0" dirty="0">
                <a:solidFill>
                  <a:sysClr val="windowText" lastClr="000000"/>
                </a:solidFill>
              </a:rPr>
            </a:br>
            <a:endParaRPr lang="ru-RU" dirty="0"/>
          </a:p>
        </p:txBody>
      </p:sp>
      <p:sp>
        <p:nvSpPr>
          <p:cNvPr id="3" name="Объект 2"/>
          <p:cNvSpPr>
            <a:spLocks noGrp="1"/>
          </p:cNvSpPr>
          <p:nvPr>
            <p:ph idx="1"/>
          </p:nvPr>
        </p:nvSpPr>
        <p:spPr/>
        <p:txBody>
          <a:bodyPr/>
          <a:lstStyle/>
          <a:p>
            <a:pPr marL="0" indent="0" algn="r">
              <a:buNone/>
            </a:pPr>
            <a:endParaRPr lang="ru-RU" sz="2800" dirty="0"/>
          </a:p>
          <a:p>
            <a:pPr marL="0" indent="0">
              <a:buNone/>
            </a:pPr>
            <a:r>
              <a:rPr lang="ru-RU" sz="2400" b="1" dirty="0"/>
              <a:t>Дергилёва Жанна Ивановна, </a:t>
            </a:r>
          </a:p>
          <a:p>
            <a:pPr marL="0" indent="0">
              <a:buNone/>
            </a:pPr>
            <a:r>
              <a:rPr lang="ru-RU" sz="2400" b="1" dirty="0"/>
              <a:t>автор учебных пособий </a:t>
            </a:r>
          </a:p>
          <a:p>
            <a:pPr marL="0" indent="0">
              <a:buNone/>
            </a:pPr>
            <a:r>
              <a:rPr lang="ru-RU" sz="2400" b="1" dirty="0"/>
              <a:t>издательства «Интеллект-Центр»,  </a:t>
            </a:r>
          </a:p>
          <a:p>
            <a:pPr marL="0" indent="0">
              <a:buNone/>
            </a:pPr>
            <a:r>
              <a:rPr lang="ru-RU" sz="2400" b="1" dirty="0"/>
              <a:t>учитель русского языка и литературы</a:t>
            </a:r>
          </a:p>
          <a:p>
            <a:pPr marL="0" indent="0">
              <a:buNone/>
            </a:pPr>
            <a:r>
              <a:rPr lang="ru-RU" sz="2400" b="1" dirty="0"/>
              <a:t> ГБОУ Школа 1409, г. Москва, к.ф.н., </a:t>
            </a:r>
          </a:p>
          <a:p>
            <a:pPr marL="0" indent="0">
              <a:buNone/>
            </a:pPr>
            <a:r>
              <a:rPr lang="ru-RU" sz="2400" b="1" dirty="0"/>
              <a:t>эксперт ЕГЭ.</a:t>
            </a:r>
          </a:p>
          <a:p>
            <a:pPr algn="ctr"/>
            <a:endParaRPr lang="ru-RU" sz="2400" b="1" dirty="0"/>
          </a:p>
        </p:txBody>
      </p:sp>
    </p:spTree>
    <p:extLst>
      <p:ext uri="{BB962C8B-B14F-4D97-AF65-F5344CB8AC3E}">
        <p14:creationId xmlns:p14="http://schemas.microsoft.com/office/powerpoint/2010/main" val="2521276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627534"/>
            <a:ext cx="8229600" cy="4111105"/>
          </a:xfrm>
        </p:spPr>
        <p:txBody>
          <a:bodyPr>
            <a:normAutofit/>
          </a:bodyPr>
          <a:lstStyle/>
          <a:p>
            <a:pPr marL="0" indent="0">
              <a:buNone/>
            </a:pPr>
            <a:r>
              <a:rPr lang="ru-RU" sz="2400" b="1" dirty="0"/>
              <a:t>Синтаксические: </a:t>
            </a:r>
          </a:p>
          <a:p>
            <a:pPr>
              <a:buFontTx/>
              <a:buChar char="-"/>
            </a:pPr>
            <a:r>
              <a:rPr lang="ru-RU" sz="2400" b="1" dirty="0"/>
              <a:t>в основном используется упорядоченный книжный синтаксис, но возможно применение разговорного синтаксиса в целях усиления экспрессивности;</a:t>
            </a:r>
          </a:p>
          <a:p>
            <a:pPr>
              <a:buFontTx/>
              <a:buChar char="-"/>
            </a:pPr>
            <a:r>
              <a:rPr lang="ru-RU" sz="2400" b="1" dirty="0"/>
              <a:t>наличие инверсии  в построении словосочетаний (практикой подтверждено; выпускает завод);</a:t>
            </a:r>
          </a:p>
          <a:p>
            <a:pPr>
              <a:buFontTx/>
              <a:buChar char="-"/>
            </a:pPr>
            <a:r>
              <a:rPr lang="ru-RU" sz="2400" b="1" dirty="0"/>
              <a:t>характерны конструкции с именительным темы( Ольха…Некоторые называют её «сорным деревом»;</a:t>
            </a:r>
          </a:p>
          <a:p>
            <a:pPr>
              <a:buFontTx/>
              <a:buChar char="-"/>
            </a:pPr>
            <a:r>
              <a:rPr lang="ru-RU" sz="2400" b="1" dirty="0"/>
              <a:t>частое использование вводных слов</a:t>
            </a:r>
          </a:p>
        </p:txBody>
      </p:sp>
    </p:spTree>
    <p:extLst>
      <p:ext uri="{BB962C8B-B14F-4D97-AF65-F5344CB8AC3E}">
        <p14:creationId xmlns:p14="http://schemas.microsoft.com/office/powerpoint/2010/main" val="2911045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Языковые черты литературно-художественного стиля</a:t>
            </a:r>
          </a:p>
        </p:txBody>
      </p:sp>
      <p:sp>
        <p:nvSpPr>
          <p:cNvPr id="3" name="Объект 2"/>
          <p:cNvSpPr>
            <a:spLocks noGrp="1"/>
          </p:cNvSpPr>
          <p:nvPr>
            <p:ph idx="1"/>
          </p:nvPr>
        </p:nvSpPr>
        <p:spPr>
          <a:xfrm>
            <a:off x="457200" y="771550"/>
            <a:ext cx="8229600" cy="3823073"/>
          </a:xfrm>
        </p:spPr>
        <p:txBody>
          <a:bodyPr>
            <a:normAutofit/>
          </a:bodyPr>
          <a:lstStyle/>
          <a:p>
            <a:pPr marL="0" indent="0">
              <a:buNone/>
            </a:pPr>
            <a:r>
              <a:rPr lang="ru-RU" sz="2400" b="1" dirty="0"/>
              <a:t> - характеризуется единством коммуникативной и эстетической функции;</a:t>
            </a:r>
          </a:p>
          <a:p>
            <a:pPr>
              <a:buFontTx/>
              <a:buChar char="-"/>
            </a:pPr>
            <a:r>
              <a:rPr lang="ru-RU" sz="2400" b="1" dirty="0"/>
              <a:t>образность, эмоциональность, экспрессивность;</a:t>
            </a:r>
          </a:p>
          <a:p>
            <a:pPr>
              <a:buFontTx/>
              <a:buChar char="-"/>
            </a:pPr>
            <a:r>
              <a:rPr lang="ru-RU" sz="2400" b="1" dirty="0"/>
              <a:t>использование всех пластов лексики, морфологии и синтаксиса;</a:t>
            </a:r>
          </a:p>
          <a:p>
            <a:pPr>
              <a:buFontTx/>
              <a:buChar char="-"/>
            </a:pPr>
            <a:r>
              <a:rPr lang="ru-RU" sz="2400" b="1" dirty="0"/>
              <a:t>наличие речи персонажей;</a:t>
            </a:r>
          </a:p>
          <a:p>
            <a:pPr>
              <a:buFontTx/>
              <a:buChar char="-"/>
            </a:pPr>
            <a:r>
              <a:rPr lang="ru-RU" sz="2400" b="1" dirty="0"/>
              <a:t>наличие эмоционально-экспрессивных средств.</a:t>
            </a:r>
          </a:p>
          <a:p>
            <a:pPr>
              <a:buFontTx/>
              <a:buChar char="-"/>
            </a:pPr>
            <a:endParaRPr lang="ru-RU" sz="2400" b="1" dirty="0"/>
          </a:p>
          <a:p>
            <a:pPr>
              <a:buFontTx/>
              <a:buChar char="-"/>
            </a:pPr>
            <a:endParaRPr lang="ru-RU" sz="2400" b="1" dirty="0"/>
          </a:p>
          <a:p>
            <a:pPr marL="0" indent="0">
              <a:buNone/>
            </a:pPr>
            <a:endParaRPr lang="ru-RU" sz="2400" dirty="0"/>
          </a:p>
        </p:txBody>
      </p:sp>
    </p:spTree>
    <p:extLst>
      <p:ext uri="{BB962C8B-B14F-4D97-AF65-F5344CB8AC3E}">
        <p14:creationId xmlns:p14="http://schemas.microsoft.com/office/powerpoint/2010/main" val="4186633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781595"/>
          </a:xfrm>
        </p:spPr>
        <p:txBody>
          <a:bodyPr>
            <a:normAutofit/>
          </a:bodyPr>
          <a:lstStyle/>
          <a:p>
            <a:r>
              <a:rPr lang="ru-RU" sz="2400" b="1" dirty="0"/>
              <a:t>Задание 16</a:t>
            </a:r>
          </a:p>
        </p:txBody>
      </p:sp>
      <p:sp>
        <p:nvSpPr>
          <p:cNvPr id="3" name="Объект 2"/>
          <p:cNvSpPr>
            <a:spLocks noGrp="1"/>
          </p:cNvSpPr>
          <p:nvPr>
            <p:ph idx="1"/>
          </p:nvPr>
        </p:nvSpPr>
        <p:spPr/>
        <p:txBody>
          <a:bodyPr>
            <a:normAutofit fontScale="62500" lnSpcReduction="20000"/>
          </a:bodyPr>
          <a:lstStyle/>
          <a:p>
            <a:r>
              <a:rPr lang="ru-RU" b="1" dirty="0"/>
              <a:t>16. Расставьте знаки препинания. Укажите предложения, в которых нужно поставить ОДНУ запятую. Запишите номера этих предложений.</a:t>
            </a:r>
            <a:endParaRPr lang="ru-RU" dirty="0"/>
          </a:p>
          <a:p>
            <a:r>
              <a:rPr lang="ru-RU" dirty="0"/>
              <a:t>1) Ночью ветер злится да стучит в окно.</a:t>
            </a:r>
          </a:p>
          <a:p>
            <a:r>
              <a:rPr lang="ru-RU" dirty="0"/>
              <a:t>2) Раннее утро в самом разгаре и дышится по-весеннему легко и радостно.</a:t>
            </a:r>
          </a:p>
          <a:p>
            <a:r>
              <a:rPr lang="ru-RU" dirty="0"/>
              <a:t>3) Городок понравился мне своим расположением и я часто ходил по набережной вдоль величавой реки.</a:t>
            </a:r>
          </a:p>
          <a:p>
            <a:r>
              <a:rPr lang="ru-RU" dirty="0"/>
              <a:t>4) Хороший специалист опирается на фундаментальные знания и умение трудиться.</a:t>
            </a:r>
          </a:p>
          <a:p>
            <a:r>
              <a:rPr lang="ru-RU" dirty="0"/>
              <a:t>5) С вершин деревьев валятся на землю последние сухие листья и по тропинкам в октябре нельзя ступить.</a:t>
            </a:r>
          </a:p>
          <a:p>
            <a:endParaRPr lang="ru-RU" dirty="0"/>
          </a:p>
        </p:txBody>
      </p:sp>
    </p:spTree>
    <p:extLst>
      <p:ext uri="{BB962C8B-B14F-4D97-AF65-F5344CB8AC3E}">
        <p14:creationId xmlns:p14="http://schemas.microsoft.com/office/powerpoint/2010/main" val="136443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 расширен спектр языкового материала;</a:t>
            </a:r>
          </a:p>
          <a:p>
            <a:r>
              <a:rPr lang="ru-RU" dirty="0" smtClean="0"/>
              <a:t>-возможны предложения с однородными и неоднородными определениями;</a:t>
            </a:r>
          </a:p>
          <a:p>
            <a:r>
              <a:rPr lang="ru-RU" dirty="0" smtClean="0"/>
              <a:t>-возможны предложения с общим вводным словом.</a:t>
            </a:r>
            <a:endParaRPr lang="ru-RU" dirty="0"/>
          </a:p>
        </p:txBody>
      </p:sp>
    </p:spTree>
    <p:extLst>
      <p:ext uri="{BB962C8B-B14F-4D97-AF65-F5344CB8AC3E}">
        <p14:creationId xmlns:p14="http://schemas.microsoft.com/office/powerpoint/2010/main" val="1673779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781595"/>
          </a:xfrm>
        </p:spPr>
        <p:txBody>
          <a:bodyPr>
            <a:normAutofit/>
          </a:bodyPr>
          <a:lstStyle/>
          <a:p>
            <a:r>
              <a:rPr lang="ru-RU" sz="2400" b="1" dirty="0"/>
              <a:t>Задание 19</a:t>
            </a:r>
          </a:p>
        </p:txBody>
      </p:sp>
      <p:sp>
        <p:nvSpPr>
          <p:cNvPr id="3" name="Объект 2"/>
          <p:cNvSpPr>
            <a:spLocks noGrp="1"/>
          </p:cNvSpPr>
          <p:nvPr>
            <p:ph idx="1"/>
          </p:nvPr>
        </p:nvSpPr>
        <p:spPr>
          <a:xfrm>
            <a:off x="457200" y="699542"/>
            <a:ext cx="8229600" cy="3895081"/>
          </a:xfrm>
        </p:spPr>
        <p:txBody>
          <a:bodyPr/>
          <a:lstStyle/>
          <a:p>
            <a:pPr marL="0" indent="0">
              <a:buNone/>
            </a:pPr>
            <a:r>
              <a:rPr lang="ru-RU" b="1" dirty="0"/>
              <a:t>19. Расставьте знаки препинания: укажите все цифры, на месте которых в предложении должны стоять запятые</a:t>
            </a:r>
            <a:r>
              <a:rPr lang="ru-RU" dirty="0"/>
              <a:t>.</a:t>
            </a:r>
          </a:p>
          <a:p>
            <a:pPr marL="0" indent="0">
              <a:buNone/>
            </a:pPr>
            <a:r>
              <a:rPr lang="ru-RU" dirty="0"/>
              <a:t>Мне стало ясно(1)по каким тропинкам бродит зверёк(2) куда он уходит (3) и чем промышляет.</a:t>
            </a:r>
          </a:p>
        </p:txBody>
      </p:sp>
    </p:spTree>
    <p:extLst>
      <p:ext uri="{BB962C8B-B14F-4D97-AF65-F5344CB8AC3E}">
        <p14:creationId xmlns:p14="http://schemas.microsoft.com/office/powerpoint/2010/main" val="738477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-расширен спектр языкового материала;</a:t>
            </a:r>
          </a:p>
          <a:p>
            <a:r>
              <a:rPr lang="ru-RU" dirty="0" smtClean="0"/>
              <a:t>-увеличен диапазон ответов от 2 до 3,4;</a:t>
            </a:r>
          </a:p>
          <a:p>
            <a:r>
              <a:rPr lang="ru-RU" dirty="0" smtClean="0"/>
              <a:t>-возможны примеры с одним общим придаточным: «Уже совсем рассвело и народ стал подниматься, когда я вернулся в свою комнату».</a:t>
            </a:r>
            <a:endParaRPr lang="ru-RU" dirty="0"/>
          </a:p>
        </p:txBody>
      </p:sp>
    </p:spTree>
    <p:extLst>
      <p:ext uri="{BB962C8B-B14F-4D97-AF65-F5344CB8AC3E}">
        <p14:creationId xmlns:p14="http://schemas.microsoft.com/office/powerpoint/2010/main" val="2249364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5526"/>
            <a:ext cx="8229600" cy="4039097"/>
          </a:xfrm>
        </p:spPr>
        <p:txBody>
          <a:bodyPr>
            <a:normAutofit fontScale="70000" lnSpcReduction="20000"/>
          </a:bodyPr>
          <a:lstStyle/>
          <a:p>
            <a:pPr marL="0" indent="0" algn="ctr">
              <a:buNone/>
            </a:pPr>
            <a:r>
              <a:rPr lang="ru-RU" b="1" dirty="0"/>
              <a:t>Задание 27, К2</a:t>
            </a:r>
          </a:p>
          <a:p>
            <a:pPr marL="0" indent="0" algn="ctr">
              <a:buNone/>
            </a:pPr>
            <a:r>
              <a:rPr lang="ru-RU" b="1" dirty="0"/>
              <a:t>6 баллов ставится, если: </a:t>
            </a:r>
          </a:p>
          <a:p>
            <a:pPr algn="just"/>
            <a:r>
              <a:rPr lang="ru-RU" dirty="0"/>
              <a:t>сформулированная экзаменуемым проблема прокомментирована с опорой на исходный текст; </a:t>
            </a:r>
          </a:p>
          <a:p>
            <a:pPr algn="just"/>
            <a:r>
              <a:rPr lang="ru-RU" dirty="0"/>
              <a:t>приведено не менее 2-х примеров-иллюстраций из прочитанного текста, важных для понимания сформулированной проблемы; </a:t>
            </a:r>
          </a:p>
          <a:p>
            <a:pPr algn="just"/>
            <a:r>
              <a:rPr lang="ru-RU" dirty="0"/>
              <a:t>дано пояснение к каждому из примеров-иллюстраций; </a:t>
            </a:r>
          </a:p>
          <a:p>
            <a:pPr algn="just"/>
            <a:r>
              <a:rPr lang="ru-RU" dirty="0"/>
              <a:t>указана и проанализирована смысловая связь между примерами-иллюстрациями; </a:t>
            </a:r>
          </a:p>
          <a:p>
            <a:pPr algn="just"/>
            <a:r>
              <a:rPr lang="ru-RU" dirty="0"/>
              <a:t>фактических ошибок, связанных с пониманием сформулированной проблемы исходного текста, в комментарии нет.</a:t>
            </a:r>
            <a:endParaRPr lang="ru-RU" b="1" i="1" dirty="0"/>
          </a:p>
          <a:p>
            <a:pPr marL="0" indent="0">
              <a:buNone/>
            </a:pPr>
            <a:endParaRPr lang="ru-RU" dirty="0"/>
          </a:p>
        </p:txBody>
      </p:sp>
    </p:spTree>
    <p:extLst>
      <p:ext uri="{BB962C8B-B14F-4D97-AF65-F5344CB8AC3E}">
        <p14:creationId xmlns:p14="http://schemas.microsoft.com/office/powerpoint/2010/main" val="3928969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20688"/>
            <a:ext cx="8229600" cy="3895278"/>
          </a:xfrm>
        </p:spPr>
        <p:txBody>
          <a:bodyPr>
            <a:normAutofit fontScale="70000" lnSpcReduction="20000"/>
          </a:bodyPr>
          <a:lstStyle/>
          <a:p>
            <a:pPr marL="0" indent="0">
              <a:buNone/>
            </a:pPr>
            <a:r>
              <a:rPr lang="ru-RU" b="1" i="1" dirty="0"/>
              <a:t>Какими бывают виды смысловой связи?</a:t>
            </a:r>
          </a:p>
          <a:p>
            <a:r>
              <a:rPr lang="ru-RU" b="1" dirty="0">
                <a:solidFill>
                  <a:srgbClr val="FF0000"/>
                </a:solidFill>
              </a:rPr>
              <a:t>Дополнение;</a:t>
            </a:r>
          </a:p>
          <a:p>
            <a:r>
              <a:rPr lang="ru-RU" b="1" dirty="0">
                <a:solidFill>
                  <a:srgbClr val="FF0000"/>
                </a:solidFill>
              </a:rPr>
              <a:t>пояснение; </a:t>
            </a:r>
          </a:p>
          <a:p>
            <a:r>
              <a:rPr lang="ru-RU" b="1" dirty="0">
                <a:solidFill>
                  <a:srgbClr val="FF0000"/>
                </a:solidFill>
              </a:rPr>
              <a:t>причина;</a:t>
            </a:r>
          </a:p>
          <a:p>
            <a:r>
              <a:rPr lang="ru-RU" b="1" dirty="0">
                <a:solidFill>
                  <a:srgbClr val="FF0000"/>
                </a:solidFill>
              </a:rPr>
              <a:t>следствие;</a:t>
            </a:r>
          </a:p>
          <a:p>
            <a:r>
              <a:rPr lang="ru-RU" b="1" dirty="0">
                <a:solidFill>
                  <a:srgbClr val="FF0000"/>
                </a:solidFill>
              </a:rPr>
              <a:t>противопоставление. </a:t>
            </a:r>
          </a:p>
          <a:p>
            <a:pPr marL="0" indent="0">
              <a:buNone/>
            </a:pPr>
            <a:r>
              <a:rPr lang="ru-RU" b="1" i="1" dirty="0"/>
              <a:t>В какой части сочинения может быть прописана смысловая связь между примерами-иллюстрациями?</a:t>
            </a:r>
          </a:p>
          <a:p>
            <a:r>
              <a:rPr lang="ru-RU" b="1" dirty="0">
                <a:solidFill>
                  <a:srgbClr val="00B050"/>
                </a:solidFill>
              </a:rPr>
              <a:t>Перед примерами</a:t>
            </a:r>
            <a:r>
              <a:rPr lang="ru-RU" dirty="0"/>
              <a:t>;</a:t>
            </a:r>
          </a:p>
          <a:p>
            <a:r>
              <a:rPr lang="ru-RU" b="1" dirty="0">
                <a:solidFill>
                  <a:srgbClr val="0070C0"/>
                </a:solidFill>
              </a:rPr>
              <a:t>после первого примера</a:t>
            </a:r>
            <a:r>
              <a:rPr lang="ru-RU" dirty="0"/>
              <a:t>;</a:t>
            </a:r>
          </a:p>
          <a:p>
            <a:r>
              <a:rPr lang="ru-RU" b="1" dirty="0">
                <a:solidFill>
                  <a:srgbClr val="FFC000"/>
                </a:solidFill>
              </a:rPr>
              <a:t>после второго примера</a:t>
            </a:r>
            <a:r>
              <a:rPr lang="ru-RU" dirty="0"/>
              <a:t>.</a:t>
            </a:r>
          </a:p>
          <a:p>
            <a:pPr marL="0" indent="0">
              <a:buNone/>
            </a:pPr>
            <a:endParaRPr lang="ru-RU" dirty="0"/>
          </a:p>
        </p:txBody>
      </p:sp>
    </p:spTree>
    <p:extLst>
      <p:ext uri="{BB962C8B-B14F-4D97-AF65-F5344CB8AC3E}">
        <p14:creationId xmlns:p14="http://schemas.microsoft.com/office/powerpoint/2010/main" val="1320516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34604"/>
            <a:ext cx="8229600" cy="4097386"/>
          </a:xfrm>
        </p:spPr>
        <p:txBody>
          <a:bodyPr>
            <a:normAutofit fontScale="62500" lnSpcReduction="20000"/>
          </a:bodyPr>
          <a:lstStyle/>
          <a:p>
            <a:pPr marL="0" indent="0">
              <a:buNone/>
            </a:pPr>
            <a:r>
              <a:rPr lang="ru-RU" b="1" i="1" dirty="0">
                <a:solidFill>
                  <a:srgbClr val="0070C0"/>
                </a:solidFill>
              </a:rPr>
              <a:t>Связь между примерами-иллюстрациями и её анализ.</a:t>
            </a:r>
          </a:p>
          <a:p>
            <a:pPr marL="0" indent="0">
              <a:buNone/>
            </a:pPr>
            <a:r>
              <a:rPr lang="ru-RU" b="1" dirty="0"/>
              <a:t>Проблема: </a:t>
            </a:r>
            <a:r>
              <a:rPr lang="ru-RU" dirty="0"/>
              <a:t>отсутствие взаимопонимания между родственниками.</a:t>
            </a:r>
          </a:p>
          <a:p>
            <a:pPr marL="0" indent="0">
              <a:buNone/>
            </a:pPr>
            <a:r>
              <a:rPr lang="ru-RU" b="1" dirty="0"/>
              <a:t>Примеры-иллюстрации</a:t>
            </a:r>
            <a:r>
              <a:rPr lang="ru-RU" b="1" i="1" dirty="0"/>
              <a:t>.</a:t>
            </a:r>
          </a:p>
          <a:p>
            <a:pPr marL="514350" indent="-514350">
              <a:buAutoNum type="arabicPeriod"/>
            </a:pPr>
            <a:r>
              <a:rPr lang="ru-RU" dirty="0"/>
              <a:t>Один из братьев уехал жить в город, стал успешным и совершенно забыл о «бедных» деревенских родственниках.</a:t>
            </a:r>
          </a:p>
          <a:p>
            <a:pPr marL="514350" indent="-514350">
              <a:buAutoNum type="arabicPeriod"/>
            </a:pPr>
            <a:r>
              <a:rPr lang="ru-RU" dirty="0"/>
              <a:t> Второй брат, прожив всю жизнь в деревне, не считает материальный  достаток необходимым условием счастливой жизни. Для него важнее сохранение тёплых семейных отношений.</a:t>
            </a:r>
          </a:p>
          <a:p>
            <a:pPr marL="0" indent="0" algn="just">
              <a:buNone/>
            </a:pPr>
            <a:r>
              <a:rPr lang="ru-RU" i="1" dirty="0"/>
              <a:t>Данные примеры построены на основе </a:t>
            </a:r>
            <a:r>
              <a:rPr lang="ru-RU" b="1" i="1" dirty="0">
                <a:solidFill>
                  <a:srgbClr val="00B050"/>
                </a:solidFill>
              </a:rPr>
              <a:t>антитезы</a:t>
            </a:r>
            <a:r>
              <a:rPr lang="ru-RU" i="1" dirty="0"/>
              <a:t>: материальный достаток и карьерный рост не могут заменить родственные отношения, любовь и понимание близких людей. Для того, чтобы достичь взаимопонимания с родственниками, надо помнить о своей малой родине, о тех, с кем связаны самые первые воспоминания детства и юности, проявлять к родным заботу и участие. Только в этом случае можно достичь гармонии в отношениях.</a:t>
            </a:r>
          </a:p>
          <a:p>
            <a:pPr marL="0" indent="0">
              <a:buNone/>
            </a:pPr>
            <a:endParaRPr lang="ru-RU" dirty="0"/>
          </a:p>
        </p:txBody>
      </p:sp>
    </p:spTree>
    <p:extLst>
      <p:ext uri="{BB962C8B-B14F-4D97-AF65-F5344CB8AC3E}">
        <p14:creationId xmlns:p14="http://schemas.microsoft.com/office/powerpoint/2010/main" val="2441651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3518"/>
            <a:ext cx="8229600" cy="4111105"/>
          </a:xfrm>
        </p:spPr>
        <p:txBody>
          <a:bodyPr>
            <a:normAutofit fontScale="77500" lnSpcReduction="20000"/>
          </a:bodyPr>
          <a:lstStyle/>
          <a:p>
            <a:pPr marL="0" indent="0" algn="ctr">
              <a:buNone/>
            </a:pPr>
            <a:r>
              <a:rPr lang="ru-RU" b="1" dirty="0"/>
              <a:t>Примеры комментариев из сочинений учащихся.</a:t>
            </a:r>
          </a:p>
          <a:p>
            <a:pPr marL="0" indent="0" algn="just">
              <a:buNone/>
            </a:pPr>
            <a:r>
              <a:rPr lang="ru-RU" b="1" dirty="0"/>
              <a:t>Проблема</a:t>
            </a:r>
            <a:r>
              <a:rPr lang="ru-RU" dirty="0"/>
              <a:t>: героизм русских солдат на войне.</a:t>
            </a:r>
          </a:p>
          <a:p>
            <a:pPr marL="0" indent="0" algn="just">
              <a:buNone/>
            </a:pPr>
            <a:r>
              <a:rPr lang="ru-RU" dirty="0"/>
              <a:t>Примеры-иллюстрации: </a:t>
            </a:r>
          </a:p>
          <a:p>
            <a:pPr marL="0" indent="0" algn="just">
              <a:buNone/>
            </a:pPr>
            <a:r>
              <a:rPr lang="ru-RU" dirty="0"/>
              <a:t>1. </a:t>
            </a:r>
            <a:r>
              <a:rPr lang="ru-RU" dirty="0" err="1"/>
              <a:t>Конаков</a:t>
            </a:r>
            <a:r>
              <a:rPr lang="ru-RU" dirty="0"/>
              <a:t> сумел </a:t>
            </a:r>
            <a:r>
              <a:rPr lang="ru-RU" i="1" dirty="0"/>
              <a:t>«вдвоём со старшиной держать оборону, отбивая многочисленные атаки немцев».</a:t>
            </a:r>
          </a:p>
          <a:p>
            <a:pPr marL="0" indent="0" algn="just">
              <a:buNone/>
            </a:pPr>
            <a:r>
              <a:rPr lang="ru-RU" dirty="0"/>
              <a:t>2</a:t>
            </a:r>
            <a:r>
              <a:rPr lang="ru-RU" i="1" dirty="0"/>
              <a:t>. «А ведь таких у нас миллионы, десятки миллионов, целая страна». </a:t>
            </a:r>
          </a:p>
          <a:p>
            <a:pPr marL="0" indent="0" algn="just">
              <a:buNone/>
            </a:pPr>
            <a:r>
              <a:rPr lang="ru-RU" b="1" dirty="0"/>
              <a:t>Пример ошибки в обозначении связи между примерами-иллюстрациями к проблеме</a:t>
            </a:r>
            <a:r>
              <a:rPr lang="ru-RU" dirty="0"/>
              <a:t>:</a:t>
            </a:r>
          </a:p>
          <a:p>
            <a:pPr marL="0" indent="0" algn="just">
              <a:buNone/>
            </a:pPr>
            <a:r>
              <a:rPr lang="ru-RU" i="1" dirty="0"/>
              <a:t>Оба примера, дополняя друг друга, дают нам понять, что такое героизм.</a:t>
            </a:r>
          </a:p>
          <a:p>
            <a:pPr marL="0" indent="0">
              <a:buNone/>
            </a:pPr>
            <a:endParaRPr lang="ru-RU" dirty="0"/>
          </a:p>
        </p:txBody>
      </p:sp>
    </p:spTree>
    <p:extLst>
      <p:ext uri="{BB962C8B-B14F-4D97-AF65-F5344CB8AC3E}">
        <p14:creationId xmlns:p14="http://schemas.microsoft.com/office/powerpoint/2010/main" val="3027049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t>Задание 1</a:t>
            </a:r>
          </a:p>
        </p:txBody>
      </p:sp>
      <p:sp>
        <p:nvSpPr>
          <p:cNvPr id="3" name="Объект 2"/>
          <p:cNvSpPr>
            <a:spLocks noGrp="1"/>
          </p:cNvSpPr>
          <p:nvPr>
            <p:ph idx="1"/>
          </p:nvPr>
        </p:nvSpPr>
        <p:spPr>
          <a:xfrm>
            <a:off x="457200" y="915566"/>
            <a:ext cx="8229600" cy="3679057"/>
          </a:xfrm>
        </p:spPr>
        <p:txBody>
          <a:bodyPr>
            <a:noAutofit/>
          </a:bodyPr>
          <a:lstStyle/>
          <a:p>
            <a:pPr marL="0" indent="0" algn="just">
              <a:buNone/>
            </a:pPr>
            <a:r>
              <a:rPr lang="ru-RU" sz="1100" b="1" dirty="0"/>
              <a:t>Прочитайте текст и выполните задания 1–3.</a:t>
            </a:r>
            <a:endParaRPr lang="ru-RU" sz="1100" dirty="0"/>
          </a:p>
          <a:p>
            <a:pPr marL="0" indent="0" algn="just">
              <a:buNone/>
            </a:pPr>
            <a:r>
              <a:rPr lang="ru-RU" sz="1100" dirty="0"/>
              <a:t> В середине 50-х гг. XX в. человечество вступило в совершенно новую эпоху, которая не завершилась до сих пор, — эпоху информационной революции (ИР). Буквально на глазах ранее неизвестные технологии входили в повседневную жизнь, а привычные средства информации приобретали новые формы. ...С появлением сети Интернет осуществилась давняя мечта ученых и инженеров о простом и быстром способе обмена идеями, также позволяющем найти любую нужную информацию.</a:t>
            </a:r>
          </a:p>
          <a:p>
            <a:pPr marL="0" indent="0" algn="just">
              <a:buNone/>
            </a:pPr>
            <a:r>
              <a:rPr lang="ru-RU" sz="1100" b="1" dirty="0"/>
              <a:t>&lt;…&gt;</a:t>
            </a:r>
            <a:r>
              <a:rPr lang="ru-RU" sz="1100" dirty="0"/>
              <a:t> </a:t>
            </a:r>
            <a:r>
              <a:rPr lang="ru-RU" sz="1100" b="1" u="sng" dirty="0"/>
              <a:t>сеть</a:t>
            </a:r>
            <a:r>
              <a:rPr lang="ru-RU" sz="1100" dirty="0"/>
              <a:t> возникла в конце 60-х гг. XX в. в военном ведомстве США. Тогда она называлась </a:t>
            </a:r>
            <a:r>
              <a:rPr lang="ru-RU" sz="1100" dirty="0" err="1"/>
              <a:t>ARPAnet</a:t>
            </a:r>
            <a:r>
              <a:rPr lang="ru-RU" sz="1100" dirty="0"/>
              <a:t>. Военные считали, что подобное соединение компьютеров позволяет сохранить находящиеся в них данные в полной безопасности на случай как стихийного бедствия, так и нападения противника. Вскоре сеть стала гражданской, в нее включились университеты, а затем и бизнес-предприятия. Возник Интернет.</a:t>
            </a:r>
          </a:p>
          <a:p>
            <a:pPr marL="0" indent="0" algn="just">
              <a:buNone/>
            </a:pPr>
            <a:r>
              <a:rPr lang="ru-RU" sz="1100" dirty="0"/>
              <a:t>Сначала с помощью сети Интернет (сейчас ее часто называют просто Сеть) можно было обмениваться только текстовыми сообщениями, но в 1991 г. была разработана технология </a:t>
            </a:r>
            <a:r>
              <a:rPr lang="ru-RU" sz="1100" dirty="0" err="1"/>
              <a:t>World</a:t>
            </a:r>
            <a:r>
              <a:rPr lang="ru-RU" sz="1100" dirty="0"/>
              <a:t> </a:t>
            </a:r>
            <a:r>
              <a:rPr lang="ru-RU" sz="1100" dirty="0" err="1"/>
              <a:t>Wide</a:t>
            </a:r>
            <a:r>
              <a:rPr lang="ru-RU" sz="1100" dirty="0"/>
              <a:t> </a:t>
            </a:r>
            <a:r>
              <a:rPr lang="ru-RU" sz="1100" dirty="0" err="1"/>
              <a:t>Web</a:t>
            </a:r>
            <a:r>
              <a:rPr lang="ru-RU" sz="1100" dirty="0"/>
              <a:t> (Всемирная паутина), позволившая сопровождать информацию видео- и звуковым рядом. Каждый человек, имеющий компьютер, модем и телефон, может получить доступ к информации в Сети или создать в ней собственную страницу. По некоторым сведениям, к началу XXI в. число пользователей Интернета приблизится к 100 миллионам.</a:t>
            </a:r>
          </a:p>
          <a:p>
            <a:pPr marL="0" indent="0" algn="just">
              <a:buNone/>
            </a:pPr>
            <a:r>
              <a:rPr lang="ru-RU" sz="1100" dirty="0"/>
              <a:t>Уже в начале 70-х гг. он довольно активно использовался, однако настоящий взрыв произошел тогда, когда появились персональные компьютеры. Их владельцы стремились получить доступ к международной сети, поэтому число ее пользователей на рубеже 90-х гг. увеличилось в десятки тысяч раз.</a:t>
            </a:r>
          </a:p>
          <a:p>
            <a:pPr marL="0" indent="0" algn="just">
              <a:buNone/>
            </a:pPr>
            <a:r>
              <a:rPr lang="ru-RU" sz="1100" dirty="0"/>
              <a:t>Таким образом, самым существенным итогом ИР (информационной революции) стало информационное единство мира. Сегодня посредством телефонной связи или сети Интернет человек без труда узнает новости даже из самого дальнего уголка нашей планеты.</a:t>
            </a:r>
          </a:p>
          <a:p>
            <a:pPr algn="just"/>
            <a:endParaRPr lang="ru-RU" sz="1100" dirty="0"/>
          </a:p>
        </p:txBody>
      </p:sp>
    </p:spTree>
    <p:extLst>
      <p:ext uri="{BB962C8B-B14F-4D97-AF65-F5344CB8AC3E}">
        <p14:creationId xmlns:p14="http://schemas.microsoft.com/office/powerpoint/2010/main" val="1559579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09593"/>
            <a:ext cx="8517632" cy="4062651"/>
          </a:xfrm>
          <a:prstGeom prst="rect">
            <a:avLst/>
          </a:prstGeom>
        </p:spPr>
        <p:txBody>
          <a:bodyPr wrap="square">
            <a:spAutoFit/>
          </a:bodyPr>
          <a:lstStyle/>
          <a:p>
            <a:pPr algn="ctr"/>
            <a:r>
              <a:rPr lang="ru-RU" b="1" dirty="0"/>
              <a:t> </a:t>
            </a:r>
          </a:p>
          <a:p>
            <a:pPr algn="just"/>
            <a:r>
              <a:rPr lang="ru-RU" sz="2400" i="1" dirty="0"/>
              <a:t>Проанализировав оба примера-иллюстрации, мы понимаем, что русский солдат </a:t>
            </a:r>
            <a:r>
              <a:rPr lang="ru-RU" sz="2400" i="1" u="sng" dirty="0"/>
              <a:t>может вдвоём со старшиной отбить атаки врага</a:t>
            </a:r>
            <a:r>
              <a:rPr lang="ru-RU" sz="2400" i="1" dirty="0"/>
              <a:t>, подобно былинному богатырю Илье Муромцу, в одиночку героически сражавшемуся за Русь. В то же время, используя приём градации, писатель подводит нас к мысли о том, что в России </a:t>
            </a:r>
            <a:r>
              <a:rPr lang="ru-RU" sz="2400" i="1" u="sng" dirty="0"/>
              <a:t>таких героев, как </a:t>
            </a:r>
            <a:r>
              <a:rPr lang="ru-RU" sz="2400" i="1" u="sng" dirty="0" err="1"/>
              <a:t>Конаков</a:t>
            </a:r>
            <a:r>
              <a:rPr lang="ru-RU" sz="2400" i="1" u="sng" dirty="0"/>
              <a:t>, миллионы, и потому наш народ непобедим. </a:t>
            </a:r>
            <a:r>
              <a:rPr lang="ru-RU" sz="2400" i="1" dirty="0"/>
              <a:t>Примеры-иллюстрации </a:t>
            </a:r>
            <a:r>
              <a:rPr lang="ru-RU" sz="2400" b="1" i="1" dirty="0">
                <a:solidFill>
                  <a:srgbClr val="00B050"/>
                </a:solidFill>
              </a:rPr>
              <a:t>дополняя друг друга</a:t>
            </a:r>
            <a:r>
              <a:rPr lang="ru-RU" sz="2400" i="1" dirty="0"/>
              <a:t>, убеждают нас в следующем: героизм в нашей стране – массовое явление, именно ему мы обязаны победой в войне.</a:t>
            </a:r>
          </a:p>
        </p:txBody>
      </p:sp>
    </p:spTree>
    <p:extLst>
      <p:ext uri="{BB962C8B-B14F-4D97-AF65-F5344CB8AC3E}">
        <p14:creationId xmlns:p14="http://schemas.microsoft.com/office/powerpoint/2010/main" val="2140100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4617" y="555526"/>
            <a:ext cx="8892480" cy="4154984"/>
          </a:xfrm>
          <a:prstGeom prst="rect">
            <a:avLst/>
          </a:prstGeom>
        </p:spPr>
        <p:txBody>
          <a:bodyPr wrap="square">
            <a:spAutoFit/>
          </a:bodyPr>
          <a:lstStyle/>
          <a:p>
            <a:pPr algn="just"/>
            <a:r>
              <a:rPr lang="ru-RU" sz="2400" b="1" dirty="0"/>
              <a:t>Проблема</a:t>
            </a:r>
            <a:r>
              <a:rPr lang="ru-RU" sz="2400" dirty="0"/>
              <a:t>: роль А.С. Пушкина в формировании национального самосознания русского народа.</a:t>
            </a:r>
          </a:p>
          <a:p>
            <a:pPr algn="just"/>
            <a:r>
              <a:rPr lang="ru-RU" sz="2400" dirty="0"/>
              <a:t>Примеры-иллюстрации: </a:t>
            </a:r>
          </a:p>
          <a:p>
            <a:pPr algn="just"/>
            <a:r>
              <a:rPr lang="ru-RU" sz="2400" dirty="0"/>
              <a:t>1.Поэт своим творчеством «освещает тёмную дорогу направляющим светом». </a:t>
            </a:r>
          </a:p>
          <a:p>
            <a:pPr algn="just"/>
            <a:r>
              <a:rPr lang="ru-RU" sz="2400" dirty="0"/>
              <a:t>2.А.С. Пушкин нашёл идеалы в родной земле, «полюбил их своей прозорливой душой» и смог передать их людям.</a:t>
            </a:r>
          </a:p>
          <a:p>
            <a:pPr algn="just"/>
            <a:r>
              <a:rPr lang="ru-RU" sz="2400" b="1" dirty="0"/>
              <a:t>Пример ошибки в обозначении связи между примерами-иллюстрациями к проблеме</a:t>
            </a:r>
            <a:r>
              <a:rPr lang="ru-RU" sz="2400" dirty="0"/>
              <a:t>:</a:t>
            </a:r>
          </a:p>
          <a:p>
            <a:pPr algn="just"/>
            <a:r>
              <a:rPr lang="ru-RU" sz="2400" i="1" dirty="0"/>
              <a:t>Оба эти примера подчёркивают значение творчества Пушкина для русского народа.</a:t>
            </a:r>
          </a:p>
        </p:txBody>
      </p:sp>
    </p:spTree>
    <p:extLst>
      <p:ext uri="{BB962C8B-B14F-4D97-AF65-F5344CB8AC3E}">
        <p14:creationId xmlns:p14="http://schemas.microsoft.com/office/powerpoint/2010/main" val="3095662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773" y="355758"/>
            <a:ext cx="9036496" cy="4431983"/>
          </a:xfrm>
          <a:prstGeom prst="rect">
            <a:avLst/>
          </a:prstGeom>
        </p:spPr>
        <p:txBody>
          <a:bodyPr wrap="square">
            <a:spAutoFit/>
          </a:bodyPr>
          <a:lstStyle/>
          <a:p>
            <a:pPr algn="ctr"/>
            <a:endParaRPr lang="ru-RU" b="1" dirty="0"/>
          </a:p>
          <a:p>
            <a:pPr algn="just"/>
            <a:r>
              <a:rPr lang="ru-RU" sz="2400" i="1" dirty="0"/>
              <a:t>Русская природа, душа нашего народа вдохновили автора на создание шедевров, с помощью которых он, подобно древним </a:t>
            </a:r>
            <a:r>
              <a:rPr lang="ru-RU" sz="2400" i="1" u="sng" dirty="0"/>
              <a:t>пророкам, нёс людям свет истины</a:t>
            </a:r>
            <a:r>
              <a:rPr lang="ru-RU" sz="2400" i="1" dirty="0"/>
              <a:t>, и эта миссия поэта заслуживает особого уважения. И именно в этом ценность его творчества для всех людей. Таким образом, оба эти примера-иллюстрации, один из которых </a:t>
            </a:r>
            <a:r>
              <a:rPr lang="ru-RU" sz="2400" b="1" i="1" dirty="0">
                <a:solidFill>
                  <a:srgbClr val="00B050"/>
                </a:solidFill>
              </a:rPr>
              <a:t>поясняет</a:t>
            </a:r>
            <a:r>
              <a:rPr lang="ru-RU" sz="2400" i="1" dirty="0"/>
              <a:t> другой, доказывают мысль автора текста о  значении творчества Пушкина для русского народа. Действительно, поэт не только показал нам </a:t>
            </a:r>
            <a:r>
              <a:rPr lang="ru-RU" sz="2400" i="1" u="sng" dirty="0"/>
              <a:t>всё богатство русского духа</a:t>
            </a:r>
            <a:r>
              <a:rPr lang="ru-RU" sz="2400" i="1" dirty="0"/>
              <a:t>, </a:t>
            </a:r>
            <a:r>
              <a:rPr lang="ru-RU" sz="2400" i="1" u="sng" dirty="0"/>
              <a:t>описал красоту родной природы, дал своё представление об истории России</a:t>
            </a:r>
            <a:r>
              <a:rPr lang="ru-RU" sz="2400" i="1" dirty="0"/>
              <a:t>, но и научил ценить это, гордиться тем, что мы имеем. </a:t>
            </a:r>
          </a:p>
        </p:txBody>
      </p:sp>
    </p:spTree>
    <p:extLst>
      <p:ext uri="{BB962C8B-B14F-4D97-AF65-F5344CB8AC3E}">
        <p14:creationId xmlns:p14="http://schemas.microsoft.com/office/powerpoint/2010/main" val="1861808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9C6E8BD0-0941-42FD-B0AD-D72BED34F673}"/>
              </a:ext>
            </a:extLst>
          </p:cNvPr>
          <p:cNvPicPr>
            <a:picLocks noChangeAspect="1"/>
          </p:cNvPicPr>
          <p:nvPr/>
        </p:nvPicPr>
        <p:blipFill>
          <a:blip r:embed="rId2"/>
          <a:stretch>
            <a:fillRect/>
          </a:stretch>
        </p:blipFill>
        <p:spPr>
          <a:xfrm>
            <a:off x="457200" y="411510"/>
            <a:ext cx="8280921" cy="4320480"/>
          </a:xfrm>
          <a:prstGeom prst="rect">
            <a:avLst/>
          </a:prstGeom>
        </p:spPr>
      </p:pic>
    </p:spTree>
    <p:extLst>
      <p:ext uri="{BB962C8B-B14F-4D97-AF65-F5344CB8AC3E}">
        <p14:creationId xmlns:p14="http://schemas.microsoft.com/office/powerpoint/2010/main" val="1847035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7504" y="411510"/>
            <a:ext cx="8766720" cy="4556439"/>
          </a:xfrm>
          <a:prstGeom prst="rect">
            <a:avLst/>
          </a:prstGeom>
        </p:spPr>
      </p:pic>
    </p:spTree>
    <p:extLst>
      <p:ext uri="{BB962C8B-B14F-4D97-AF65-F5344CB8AC3E}">
        <p14:creationId xmlns:p14="http://schemas.microsoft.com/office/powerpoint/2010/main" val="2945524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40" y="1131590"/>
            <a:ext cx="1281104" cy="8544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Заголовок 2"/>
          <p:cNvSpPr>
            <a:spLocks noGrp="1"/>
          </p:cNvSpPr>
          <p:nvPr>
            <p:ph type="ctrTitle"/>
          </p:nvPr>
        </p:nvSpPr>
        <p:spPr>
          <a:xfrm>
            <a:off x="1691680" y="0"/>
            <a:ext cx="6858000" cy="391886"/>
          </a:xfrm>
        </p:spPr>
        <p:txBody>
          <a:bodyPr>
            <a:noAutofit/>
          </a:bodyPr>
          <a:lstStyle/>
          <a:p>
            <a:r>
              <a:rPr lang="ru-RU" sz="2850" b="1" dirty="0">
                <a:solidFill>
                  <a:srgbClr val="FF0000"/>
                </a:solidFill>
                <a:latin typeface="Times New Roman" panose="02020603050405020304" pitchFamily="18" charset="0"/>
                <a:cs typeface="Times New Roman" panose="02020603050405020304" pitchFamily="18" charset="0"/>
              </a:rPr>
              <a:t>Издательство «Интеллект-Центр»</a:t>
            </a:r>
          </a:p>
        </p:txBody>
      </p:sp>
      <p:sp>
        <p:nvSpPr>
          <p:cNvPr id="4" name="Подзаголовок 3"/>
          <p:cNvSpPr>
            <a:spLocks noGrp="1"/>
          </p:cNvSpPr>
          <p:nvPr>
            <p:ph type="subTitle" idx="1"/>
          </p:nvPr>
        </p:nvSpPr>
        <p:spPr>
          <a:xfrm>
            <a:off x="2771800" y="538844"/>
            <a:ext cx="5972150" cy="2752986"/>
          </a:xfrm>
        </p:spPr>
        <p:txBody>
          <a:bodyPr>
            <a:noAutofit/>
          </a:bodyPr>
          <a:lstStyle/>
          <a:p>
            <a:pPr algn="just">
              <a:lnSpc>
                <a:spcPct val="100000"/>
              </a:lnSpc>
            </a:pPr>
            <a:r>
              <a:rPr lang="ru-RU" sz="2400" b="1" dirty="0">
                <a:solidFill>
                  <a:schemeClr val="tx2"/>
                </a:solidFill>
              </a:rPr>
              <a:t>Новое пособие Издательства «Интеллект-Центр» содержит материал, который поможет выпускникам научиться решать наиболее сложные задания ЕГЭ-2021, а также понимать и раскрывать проблему исходного текста и писать эссе. </a:t>
            </a:r>
          </a:p>
          <a:p>
            <a:pPr algn="just">
              <a:lnSpc>
                <a:spcPct val="100000"/>
              </a:lnSpc>
            </a:pPr>
            <a:r>
              <a:rPr lang="ru-RU" sz="2400" b="1" dirty="0">
                <a:solidFill>
                  <a:schemeClr val="tx2"/>
                </a:solidFill>
              </a:rPr>
              <a:t>Автор предлагает методику работы, которая позволит школьникам успешно справиться с решением тестов повышенной сложности и написанием сочинения-рассуждения в формате ЕГЭ.</a:t>
            </a:r>
          </a:p>
          <a:p>
            <a:pPr algn="r"/>
            <a:endParaRPr lang="ru-RU" sz="2400" kern="600" dirty="0">
              <a:latin typeface="Times New Roman" panose="02020603050405020304" pitchFamily="18" charset="0"/>
              <a:cs typeface="Times New Roman" panose="02020603050405020304" pitchFamily="18" charset="0"/>
            </a:endParaRPr>
          </a:p>
        </p:txBody>
      </p:sp>
      <p:pic>
        <p:nvPicPr>
          <p:cNvPr id="6"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13" y="539948"/>
            <a:ext cx="2571459" cy="3713961"/>
          </a:xfrm>
          <a:prstGeom prst="rect">
            <a:avLst/>
          </a:prstGeom>
        </p:spPr>
      </p:pic>
    </p:spTree>
    <p:extLst>
      <p:ext uri="{BB962C8B-B14F-4D97-AF65-F5344CB8AC3E}">
        <p14:creationId xmlns:p14="http://schemas.microsoft.com/office/powerpoint/2010/main" val="2688137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5566"/>
            <a:ext cx="1337771" cy="8921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Прямоугольник 2"/>
          <p:cNvSpPr/>
          <p:nvPr/>
        </p:nvSpPr>
        <p:spPr>
          <a:xfrm>
            <a:off x="3151841" y="39644"/>
            <a:ext cx="4062009" cy="300082"/>
          </a:xfrm>
          <a:prstGeom prst="rect">
            <a:avLst/>
          </a:prstGeom>
        </p:spPr>
        <p:txBody>
          <a:bodyPr wrap="none">
            <a:spAutoFit/>
          </a:bodyPr>
          <a:lstStyle/>
          <a:p>
            <a:r>
              <a:rPr lang="ru-RU" sz="1350" b="1" dirty="0">
                <a:solidFill>
                  <a:schemeClr val="accent5">
                    <a:lumMod val="75000"/>
                  </a:schemeClr>
                </a:solidFill>
              </a:rPr>
              <a:t>Учебные пособия Издательства «Интеллект-Центр»</a:t>
            </a:r>
          </a:p>
        </p:txBody>
      </p:sp>
      <p:sp>
        <p:nvSpPr>
          <p:cNvPr id="4" name="Прямоугольник 3"/>
          <p:cNvSpPr/>
          <p:nvPr/>
        </p:nvSpPr>
        <p:spPr>
          <a:xfrm>
            <a:off x="1415772" y="329662"/>
            <a:ext cx="7534149" cy="415498"/>
          </a:xfrm>
          <a:prstGeom prst="rect">
            <a:avLst/>
          </a:prstGeom>
        </p:spPr>
        <p:txBody>
          <a:bodyPr wrap="square">
            <a:spAutoFit/>
          </a:bodyPr>
          <a:lstStyle/>
          <a:p>
            <a:pPr algn="ctr"/>
            <a:r>
              <a:rPr lang="ru-RU" sz="2100" b="1" dirty="0">
                <a:solidFill>
                  <a:srgbClr val="FF0000"/>
                </a:solidFill>
              </a:rPr>
              <a:t>Подготовка к экзаменам по русскому языку и литературе</a:t>
            </a:r>
            <a:endParaRPr lang="ru-RU" sz="2100" dirty="0"/>
          </a:p>
        </p:txBody>
      </p:sp>
      <p:pic>
        <p:nvPicPr>
          <p:cNvPr id="5" name="Рисунок 4">
            <a:extLst>
              <a:ext uri="{FF2B5EF4-FFF2-40B4-BE49-F238E27FC236}">
                <a16:creationId xmlns:a16="http://schemas.microsoft.com/office/drawing/2014/main" xmlns="" id="{EF8B6478-DFED-4471-8B6A-C043F580A010}"/>
              </a:ext>
            </a:extLst>
          </p:cNvPr>
          <p:cNvPicPr>
            <a:picLocks noChangeAspect="1"/>
          </p:cNvPicPr>
          <p:nvPr/>
        </p:nvPicPr>
        <p:blipFill>
          <a:blip r:embed="rId3"/>
          <a:stretch>
            <a:fillRect/>
          </a:stretch>
        </p:blipFill>
        <p:spPr>
          <a:xfrm>
            <a:off x="1161354" y="773933"/>
            <a:ext cx="7523776" cy="4363463"/>
          </a:xfrm>
          <a:prstGeom prst="rect">
            <a:avLst/>
          </a:prstGeom>
        </p:spPr>
      </p:pic>
      <p:pic>
        <p:nvPicPr>
          <p:cNvPr id="6" name="Рисунок 5">
            <a:extLst>
              <a:ext uri="{FF2B5EF4-FFF2-40B4-BE49-F238E27FC236}">
                <a16:creationId xmlns:a16="http://schemas.microsoft.com/office/drawing/2014/main" xmlns="" id="{B99E0E8C-94A0-4F43-9303-0C0D9ECC5004}"/>
              </a:ext>
            </a:extLst>
          </p:cNvPr>
          <p:cNvPicPr>
            <a:picLocks noChangeAspect="1"/>
          </p:cNvPicPr>
          <p:nvPr/>
        </p:nvPicPr>
        <p:blipFill>
          <a:blip r:embed="rId4"/>
          <a:stretch>
            <a:fillRect/>
          </a:stretch>
        </p:blipFill>
        <p:spPr>
          <a:xfrm>
            <a:off x="8442792" y="2915339"/>
            <a:ext cx="484674" cy="484674"/>
          </a:xfrm>
          <a:prstGeom prst="rect">
            <a:avLst/>
          </a:prstGeom>
        </p:spPr>
      </p:pic>
    </p:spTree>
    <p:extLst>
      <p:ext uri="{BB962C8B-B14F-4D97-AF65-F5344CB8AC3E}">
        <p14:creationId xmlns:p14="http://schemas.microsoft.com/office/powerpoint/2010/main" val="1988969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D6CBEE-49F4-48CD-8B04-B30ADC2CE5D9}"/>
              </a:ext>
            </a:extLst>
          </p:cNvPr>
          <p:cNvSpPr txBox="1"/>
          <p:nvPr/>
        </p:nvSpPr>
        <p:spPr>
          <a:xfrm>
            <a:off x="201739" y="507421"/>
            <a:ext cx="8712968" cy="738664"/>
          </a:xfrm>
          <a:prstGeom prst="rect">
            <a:avLst/>
          </a:prstGeom>
          <a:noFill/>
        </p:spPr>
        <p:txBody>
          <a:bodyPr wrap="square">
            <a:spAutoFit/>
          </a:bodyPr>
          <a:lstStyle/>
          <a:p>
            <a:pPr algn="just"/>
            <a:r>
              <a:rPr lang="ru-RU" sz="1400" b="1" dirty="0">
                <a:solidFill>
                  <a:srgbClr val="FF0000"/>
                </a:solidFill>
                <a:effectLst/>
                <a:latin typeface="Times New Roman" panose="02020603050405020304" pitchFamily="18" charset="0"/>
                <a:ea typeface="Calibri" panose="020F0502020204030204" pitchFamily="34" charset="0"/>
              </a:rPr>
              <a:t>Курсы повышения квалификации! Для педагогов! Дистанционно!</a:t>
            </a:r>
            <a:endParaRPr lang="ru-RU" sz="1400" dirty="0">
              <a:effectLst/>
              <a:latin typeface="Times New Roman" panose="02020603050405020304" pitchFamily="18" charset="0"/>
              <a:ea typeface="Calibri" panose="020F0502020204030204" pitchFamily="34" charset="0"/>
            </a:endParaRPr>
          </a:p>
          <a:p>
            <a:pPr algn="just"/>
            <a:r>
              <a:rPr lang="ru-RU" sz="1400" b="1" dirty="0">
                <a:solidFill>
                  <a:srgbClr val="0070C0"/>
                </a:solidFill>
                <a:effectLst/>
                <a:latin typeface="Times New Roman" panose="02020603050405020304" pitchFamily="18" charset="0"/>
                <a:ea typeface="Calibri" panose="020F0502020204030204" pitchFamily="34" charset="0"/>
              </a:rPr>
              <a:t>Скоро откроется запись!</a:t>
            </a:r>
            <a:endParaRPr lang="ru-RU" sz="1400" dirty="0">
              <a:effectLst/>
              <a:latin typeface="Times New Roman" panose="02020603050405020304" pitchFamily="18" charset="0"/>
              <a:ea typeface="Calibri" panose="020F0502020204030204" pitchFamily="34" charset="0"/>
            </a:endParaRPr>
          </a:p>
          <a:p>
            <a:pPr algn="just"/>
            <a:r>
              <a:rPr lang="ru-RU" sz="1400" b="1" dirty="0">
                <a:solidFill>
                  <a:srgbClr val="0070C0"/>
                </a:solidFill>
                <a:effectLst/>
                <a:latin typeface="Times New Roman" panose="02020603050405020304" pitchFamily="18" charset="0"/>
                <a:ea typeface="Calibri" panose="020F0502020204030204" pitchFamily="34" charset="0"/>
              </a:rPr>
              <a:t>Следите за информацией на сайте </a:t>
            </a:r>
            <a:r>
              <a:rPr lang="ru-RU" sz="1400" b="1" u="sng" dirty="0">
                <a:solidFill>
                  <a:srgbClr val="FF0000"/>
                </a:solidFill>
                <a:effectLst/>
                <a:latin typeface="Times New Roman" panose="02020603050405020304" pitchFamily="18" charset="0"/>
                <a:ea typeface="Calibri" panose="020F0502020204030204" pitchFamily="34" charset="0"/>
              </a:rPr>
              <a:t>www.intellectcentre.ru</a:t>
            </a:r>
            <a:endParaRPr lang="ru-RU" sz="1400" dirty="0">
              <a:solidFill>
                <a:srgbClr val="FF000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xmlns="" id="{28ABC70B-CEAD-4627-9E28-9A865D26075A}"/>
              </a:ext>
            </a:extLst>
          </p:cNvPr>
          <p:cNvSpPr txBox="1"/>
          <p:nvPr/>
        </p:nvSpPr>
        <p:spPr>
          <a:xfrm>
            <a:off x="201738" y="1246085"/>
            <a:ext cx="5810421" cy="3277820"/>
          </a:xfrm>
          <a:prstGeom prst="rect">
            <a:avLst/>
          </a:prstGeom>
          <a:noFill/>
        </p:spPr>
        <p:txBody>
          <a:bodyPr wrap="square">
            <a:spAutoFit/>
          </a:bodyPr>
          <a:lstStyle/>
          <a:p>
            <a:pPr algn="just">
              <a:spcBef>
                <a:spcPts val="600"/>
              </a:spcBef>
            </a:pPr>
            <a:r>
              <a:rPr lang="ru-RU" sz="1500" b="1" i="1" u="sng" dirty="0">
                <a:solidFill>
                  <a:srgbClr val="C00000"/>
                </a:solidFill>
                <a:effectLst/>
                <a:latin typeface="Times New Roman" panose="02020603050405020304" pitchFamily="18" charset="0"/>
                <a:ea typeface="Calibri" panose="020F0502020204030204" pitchFamily="34" charset="0"/>
              </a:rPr>
              <a:t>Ноябрь 2021 года.</a:t>
            </a:r>
            <a:endParaRPr lang="ru-RU" sz="1500" b="1" u="sng" dirty="0">
              <a:solidFill>
                <a:srgbClr val="C00000"/>
              </a:solidFill>
              <a:effectLst/>
              <a:latin typeface="Times New Roman" panose="02020603050405020304" pitchFamily="18" charset="0"/>
              <a:ea typeface="Calibri" panose="020F0502020204030204" pitchFamily="34" charset="0"/>
            </a:endParaRPr>
          </a:p>
          <a:p>
            <a:pPr algn="just">
              <a:spcBef>
                <a:spcPts val="600"/>
              </a:spcBef>
            </a:pPr>
            <a:r>
              <a:rPr lang="ru-RU" sz="1300" dirty="0">
                <a:solidFill>
                  <a:srgbClr val="000000"/>
                </a:solidFill>
                <a:effectLst/>
                <a:latin typeface="Times New Roman" panose="02020603050405020304" pitchFamily="18" charset="0"/>
                <a:ea typeface="Calibri" panose="020F0502020204030204" pitchFamily="34" charset="0"/>
              </a:rPr>
              <a:t>Курсы повышения квалификации: </a:t>
            </a:r>
            <a:endParaRPr lang="ru-RU" sz="1300" dirty="0">
              <a:solidFill>
                <a:srgbClr val="000000"/>
              </a:solidFill>
              <a:latin typeface="Times New Roman" panose="02020603050405020304" pitchFamily="18" charset="0"/>
              <a:ea typeface="Calibri" panose="020F0502020204030204" pitchFamily="34" charset="0"/>
            </a:endParaRPr>
          </a:p>
          <a:p>
            <a:r>
              <a:rPr lang="ru-RU" b="1" dirty="0"/>
              <a:t>Подготовка к ЕГЭ по русскому языку. Методические рекомендации, особенности подготовки, оценивание заданий и практика.</a:t>
            </a:r>
            <a:endParaRPr lang="ru-RU" dirty="0"/>
          </a:p>
          <a:p>
            <a:r>
              <a:rPr lang="ru-RU" b="1" dirty="0"/>
              <a:t>Автор: </a:t>
            </a:r>
            <a:r>
              <a:rPr lang="ru-RU" dirty="0" err="1"/>
              <a:t>Дергилёва</a:t>
            </a:r>
            <a:r>
              <a:rPr lang="ru-RU" dirty="0"/>
              <a:t> Жанна Ивановна, учитель, методист ГБОУ «Школа 1409», г. Москва, к.ф.н., эксперт ЕГЭ.</a:t>
            </a:r>
          </a:p>
          <a:p>
            <a:r>
              <a:rPr lang="ru-RU" sz="1200" u="sng" dirty="0">
                <a:effectLst/>
                <a:latin typeface="Times New Roman" panose="02020603050405020304" pitchFamily="18" charset="0"/>
                <a:ea typeface="Calibri" panose="020F0502020204030204" pitchFamily="34" charset="0"/>
              </a:rPr>
              <a:t>Форма обучения:</a:t>
            </a:r>
            <a:r>
              <a:rPr lang="ru-RU" sz="1200" dirty="0">
                <a:effectLst/>
                <a:latin typeface="Times New Roman" panose="02020603050405020304" pitchFamily="18" charset="0"/>
                <a:ea typeface="Calibri" panose="020F0502020204030204" pitchFamily="34" charset="0"/>
              </a:rPr>
              <a:t> с применением дистанционных образовательных технологий.</a:t>
            </a:r>
          </a:p>
          <a:p>
            <a:pPr algn="just"/>
            <a:r>
              <a:rPr lang="ru-RU" sz="1200" u="sng" dirty="0">
                <a:effectLst/>
                <a:latin typeface="Times New Roman" panose="02020603050405020304" pitchFamily="18" charset="0"/>
                <a:ea typeface="Calibri" panose="020F0502020204030204" pitchFamily="34" charset="0"/>
              </a:rPr>
              <a:t>Документ об окончании обучения:</a:t>
            </a:r>
            <a:r>
              <a:rPr lang="ru-RU" sz="1200" dirty="0">
                <a:effectLst/>
                <a:latin typeface="Times New Roman" panose="02020603050405020304" pitchFamily="18" charset="0"/>
                <a:ea typeface="Calibri" panose="020F0502020204030204" pitchFamily="34" charset="0"/>
              </a:rPr>
              <a:t> </a:t>
            </a:r>
          </a:p>
          <a:p>
            <a:pPr algn="just"/>
            <a:r>
              <a:rPr lang="ru-RU" sz="1200" dirty="0">
                <a:effectLst/>
                <a:latin typeface="Times New Roman" panose="02020603050405020304" pitchFamily="18" charset="0"/>
                <a:ea typeface="Calibri" panose="020F0502020204030204" pitchFamily="34" charset="0"/>
              </a:rPr>
              <a:t>удостоверение о повышении квалификации (гос. образца).</a:t>
            </a:r>
          </a:p>
          <a:p>
            <a:pPr algn="just"/>
            <a:r>
              <a:rPr lang="ru-RU" sz="1200" u="sng" dirty="0">
                <a:effectLst/>
                <a:latin typeface="Times New Roman" panose="02020603050405020304" pitchFamily="18" charset="0"/>
                <a:ea typeface="Calibri" panose="020F0502020204030204" pitchFamily="34" charset="0"/>
              </a:rPr>
              <a:t>Стоимость курса: </a:t>
            </a:r>
            <a:r>
              <a:rPr lang="ru-RU" sz="1200" dirty="0">
                <a:solidFill>
                  <a:srgbClr val="0070C0"/>
                </a:solidFill>
                <a:effectLst/>
                <a:latin typeface="Times New Roman" panose="02020603050405020304" pitchFamily="18" charset="0"/>
                <a:ea typeface="Calibri" panose="020F0502020204030204" pitchFamily="34" charset="0"/>
              </a:rPr>
              <a:t>2 800 руб.</a:t>
            </a:r>
          </a:p>
          <a:p>
            <a:pPr algn="just"/>
            <a:r>
              <a:rPr lang="ru-RU" sz="1200" u="sng" dirty="0">
                <a:effectLst/>
                <a:latin typeface="Times New Roman" panose="02020603050405020304" pitchFamily="18" charset="0"/>
                <a:ea typeface="Calibri" panose="020F0502020204030204" pitchFamily="34" charset="0"/>
              </a:rPr>
              <a:t>Цель курса</a:t>
            </a:r>
            <a:r>
              <a:rPr lang="ru-RU" sz="1200" dirty="0">
                <a:effectLst/>
                <a:latin typeface="Times New Roman" panose="02020603050405020304" pitchFamily="18" charset="0"/>
                <a:ea typeface="Calibri" panose="020F0502020204030204" pitchFamily="34" charset="0"/>
              </a:rPr>
              <a:t>: Курс дает совершенствование профессиональных компетенций</a:t>
            </a:r>
          </a:p>
          <a:p>
            <a:pPr algn="just"/>
            <a:r>
              <a:rPr lang="ru-RU" sz="1200" dirty="0">
                <a:effectLst/>
                <a:latin typeface="Times New Roman" panose="02020603050405020304" pitchFamily="18" charset="0"/>
                <a:ea typeface="Calibri" panose="020F0502020204030204" pitchFamily="34" charset="0"/>
              </a:rPr>
              <a:t> учителей </a:t>
            </a:r>
            <a:r>
              <a:rPr lang="ru-RU" sz="1200" dirty="0">
                <a:latin typeface="Times New Roman" panose="02020603050405020304" pitchFamily="18" charset="0"/>
                <a:ea typeface="Calibri" panose="020F0502020204030204" pitchFamily="34" charset="0"/>
              </a:rPr>
              <a:t>русского языка</a:t>
            </a:r>
            <a:r>
              <a:rPr lang="ru-RU" sz="1200" dirty="0">
                <a:effectLst/>
                <a:latin typeface="Times New Roman" panose="02020603050405020304" pitchFamily="18" charset="0"/>
                <a:ea typeface="Calibri" panose="020F0502020204030204" pitchFamily="34" charset="0"/>
              </a:rPr>
              <a:t> общеобразовательных и профильных (</a:t>
            </a:r>
            <a:r>
              <a:rPr lang="ru-RU" sz="1200" dirty="0" err="1">
                <a:effectLst/>
                <a:latin typeface="Times New Roman" panose="02020603050405020304" pitchFamily="18" charset="0"/>
                <a:ea typeface="Calibri" panose="020F0502020204030204" pitchFamily="34" charset="0"/>
              </a:rPr>
              <a:t>медиаклассов</a:t>
            </a:r>
            <a:r>
              <a:rPr lang="ru-RU" sz="1200" dirty="0">
                <a:effectLst/>
                <a:latin typeface="Times New Roman" panose="02020603050405020304" pitchFamily="18" charset="0"/>
                <a:ea typeface="Calibri" panose="020F0502020204030204" pitchFamily="34" charset="0"/>
              </a:rPr>
              <a:t>)</a:t>
            </a:r>
          </a:p>
          <a:p>
            <a:pPr algn="just"/>
            <a:r>
              <a:rPr lang="ru-RU" sz="1200" dirty="0">
                <a:effectLst/>
                <a:latin typeface="Times New Roman" panose="02020603050405020304" pitchFamily="18" charset="0"/>
                <a:ea typeface="Calibri" panose="020F0502020204030204" pitchFamily="34" charset="0"/>
              </a:rPr>
              <a:t>классов в рамках реализации ФГОС и подготовки к итоговой аттестации школьников.</a:t>
            </a:r>
          </a:p>
        </p:txBody>
      </p:sp>
      <p:pic>
        <p:nvPicPr>
          <p:cNvPr id="13" name="Рисунок 12">
            <a:extLst>
              <a:ext uri="{FF2B5EF4-FFF2-40B4-BE49-F238E27FC236}">
                <a16:creationId xmlns:a16="http://schemas.microsoft.com/office/drawing/2014/main" xmlns="" id="{5489A970-E4DB-474F-A762-ACA1C2FAF232}"/>
              </a:ext>
            </a:extLst>
          </p:cNvPr>
          <p:cNvPicPr>
            <a:picLocks noChangeAspect="1"/>
          </p:cNvPicPr>
          <p:nvPr/>
        </p:nvPicPr>
        <p:blipFill>
          <a:blip r:embed="rId2"/>
          <a:stretch>
            <a:fillRect/>
          </a:stretch>
        </p:blipFill>
        <p:spPr>
          <a:xfrm>
            <a:off x="6084168" y="1703836"/>
            <a:ext cx="2915816" cy="1321623"/>
          </a:xfrm>
          <a:prstGeom prst="rect">
            <a:avLst/>
          </a:prstGeom>
        </p:spPr>
      </p:pic>
      <p:pic>
        <p:nvPicPr>
          <p:cNvPr id="15" name="Рисунок 14">
            <a:extLst>
              <a:ext uri="{FF2B5EF4-FFF2-40B4-BE49-F238E27FC236}">
                <a16:creationId xmlns:a16="http://schemas.microsoft.com/office/drawing/2014/main" xmlns="" id="{319407C7-ED24-45A8-9AAE-0E11684C3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455" y="474806"/>
            <a:ext cx="1627090" cy="1220318"/>
          </a:xfrm>
          <a:prstGeom prst="rect">
            <a:avLst/>
          </a:prstGeom>
        </p:spPr>
      </p:pic>
    </p:spTree>
    <p:extLst>
      <p:ext uri="{BB962C8B-B14F-4D97-AF65-F5344CB8AC3E}">
        <p14:creationId xmlns:p14="http://schemas.microsoft.com/office/powerpoint/2010/main" val="4137874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7614"/>
            <a:ext cx="1337771" cy="8921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Прямоугольник 3"/>
          <p:cNvSpPr/>
          <p:nvPr/>
        </p:nvSpPr>
        <p:spPr>
          <a:xfrm>
            <a:off x="1582615" y="258945"/>
            <a:ext cx="7075610" cy="1061829"/>
          </a:xfrm>
          <a:prstGeom prst="rect">
            <a:avLst/>
          </a:prstGeom>
        </p:spPr>
        <p:txBody>
          <a:bodyPr wrap="square">
            <a:spAutoFit/>
          </a:bodyPr>
          <a:lstStyle/>
          <a:p>
            <a:r>
              <a:rPr lang="ru-RU" altLang="ru-RU" sz="3000" b="1" dirty="0">
                <a:solidFill>
                  <a:srgbClr val="FF0000"/>
                </a:solidFill>
              </a:rPr>
              <a:t>    </a:t>
            </a:r>
          </a:p>
          <a:p>
            <a:r>
              <a:rPr lang="ru-RU" altLang="ru-RU" sz="3300" b="1" dirty="0">
                <a:solidFill>
                  <a:srgbClr val="FF0000"/>
                </a:solidFill>
              </a:rPr>
              <a:t>Издательство «Интеллект-Центр»</a:t>
            </a:r>
          </a:p>
        </p:txBody>
      </p:sp>
      <p:sp>
        <p:nvSpPr>
          <p:cNvPr id="5" name="AutoShape 5"/>
          <p:cNvSpPr>
            <a:spLocks noChangeArrowheads="1"/>
          </p:cNvSpPr>
          <p:nvPr/>
        </p:nvSpPr>
        <p:spPr bwMode="auto">
          <a:xfrm>
            <a:off x="2402041" y="3259295"/>
            <a:ext cx="4212431" cy="1112656"/>
          </a:xfrm>
          <a:prstGeom prst="roundRect">
            <a:avLst>
              <a:gd name="adj" fmla="val 50000"/>
            </a:avLst>
          </a:prstGeom>
          <a:solidFill>
            <a:srgbClr val="0202DA"/>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30000"/>
              </a:spcBef>
            </a:pPr>
            <a:r>
              <a:rPr lang="en-US" altLang="ru-RU" dirty="0">
                <a:solidFill>
                  <a:schemeClr val="bg1"/>
                </a:solidFill>
                <a:latin typeface="Arial" panose="020B0604020202020204" pitchFamily="34" charset="0"/>
              </a:rPr>
              <a:t>www.intellectcentre.ru</a:t>
            </a:r>
          </a:p>
          <a:p>
            <a:pPr algn="ctr" eaLnBrk="0" hangingPunct="0">
              <a:spcBef>
                <a:spcPct val="30000"/>
              </a:spcBef>
            </a:pPr>
            <a:r>
              <a:rPr lang="ru-RU" altLang="ru-RU" dirty="0">
                <a:solidFill>
                  <a:schemeClr val="bg1"/>
                </a:solidFill>
                <a:latin typeface="Arial" panose="020B0604020202020204" pitchFamily="34" charset="0"/>
              </a:rPr>
              <a:t>E-mail: </a:t>
            </a:r>
            <a:r>
              <a:rPr lang="ru-RU" altLang="ru-RU" dirty="0">
                <a:solidFill>
                  <a:srgbClr val="FFFF00"/>
                </a:solidFill>
                <a:latin typeface="Arial" panose="020B0604020202020204" pitchFamily="34" charset="0"/>
                <a:hlinkClick r:id="rId3">
                  <a:extLst>
                    <a:ext uri="{A12FA001-AC4F-418D-AE19-62706E023703}">
                      <ahyp:hlinkClr xmlns:ahyp="http://schemas.microsoft.com/office/drawing/2018/hyperlinkcolor" xmlns="" val="tx"/>
                    </a:ext>
                  </a:extLst>
                </a:hlinkClick>
              </a:rPr>
              <a:t>in</a:t>
            </a:r>
            <a:r>
              <a:rPr lang="en-US" altLang="ru-RU" dirty="0">
                <a:solidFill>
                  <a:srgbClr val="FFFF00"/>
                </a:solidFill>
                <a:latin typeface="Arial" panose="020B0604020202020204" pitchFamily="34" charset="0"/>
                <a:hlinkClick r:id="rId3">
                  <a:extLst>
                    <a:ext uri="{A12FA001-AC4F-418D-AE19-62706E023703}">
                      <ahyp:hlinkClr xmlns:ahyp="http://schemas.microsoft.com/office/drawing/2018/hyperlinkcolor" xmlns="" val="tx"/>
                    </a:ext>
                  </a:extLst>
                </a:hlinkClick>
              </a:rPr>
              <a:t>tellect</a:t>
            </a:r>
            <a:r>
              <a:rPr lang="ru-RU" altLang="ru-RU" dirty="0">
                <a:solidFill>
                  <a:srgbClr val="FFFF00"/>
                </a:solidFill>
                <a:latin typeface="Arial" panose="020B0604020202020204" pitchFamily="34" charset="0"/>
                <a:hlinkClick r:id="rId3">
                  <a:extLst>
                    <a:ext uri="{A12FA001-AC4F-418D-AE19-62706E023703}">
                      <ahyp:hlinkClr xmlns:ahyp="http://schemas.microsoft.com/office/drawing/2018/hyperlinkcolor" xmlns="" val="tx"/>
                    </a:ext>
                  </a:extLst>
                </a:hlinkClick>
              </a:rPr>
              <a:t>@</a:t>
            </a:r>
            <a:r>
              <a:rPr lang="en-US" altLang="ru-RU" dirty="0">
                <a:solidFill>
                  <a:srgbClr val="FFFF00"/>
                </a:solidFill>
                <a:latin typeface="Arial" panose="020B0604020202020204" pitchFamily="34" charset="0"/>
                <a:hlinkClick r:id="rId3">
                  <a:extLst>
                    <a:ext uri="{A12FA001-AC4F-418D-AE19-62706E023703}">
                      <ahyp:hlinkClr xmlns:ahyp="http://schemas.microsoft.com/office/drawing/2018/hyperlinkcolor" xmlns="" val="tx"/>
                    </a:ext>
                  </a:extLst>
                </a:hlinkClick>
              </a:rPr>
              <a:t>izentr.</a:t>
            </a:r>
            <a:r>
              <a:rPr lang="ru-RU" altLang="ru-RU" dirty="0">
                <a:solidFill>
                  <a:srgbClr val="FFFF00"/>
                </a:solidFill>
                <a:latin typeface="Arial" panose="020B0604020202020204" pitchFamily="34" charset="0"/>
                <a:hlinkClick r:id="rId3">
                  <a:extLst>
                    <a:ext uri="{A12FA001-AC4F-418D-AE19-62706E023703}">
                      <ahyp:hlinkClr xmlns:ahyp="http://schemas.microsoft.com/office/drawing/2018/hyperlinkcolor" xmlns="" val="tx"/>
                    </a:ext>
                  </a:extLst>
                </a:hlinkClick>
              </a:rPr>
              <a:t>ru</a:t>
            </a:r>
            <a:endParaRPr lang="ru-RU" altLang="ru-RU" dirty="0">
              <a:solidFill>
                <a:srgbClr val="FFFF00"/>
              </a:solidFill>
              <a:latin typeface="Arial" panose="020B0604020202020204" pitchFamily="34" charset="0"/>
            </a:endParaRPr>
          </a:p>
          <a:p>
            <a:pPr algn="ctr" eaLnBrk="0" hangingPunct="0">
              <a:spcBef>
                <a:spcPct val="30000"/>
              </a:spcBef>
            </a:pPr>
            <a:r>
              <a:rPr lang="ru-RU" altLang="ru-RU" dirty="0">
                <a:solidFill>
                  <a:schemeClr val="bg1"/>
                </a:solidFill>
                <a:latin typeface="Arial" panose="020B0604020202020204" pitchFamily="34" charset="0"/>
              </a:rPr>
              <a:t>Тел./факс: (495) </a:t>
            </a:r>
            <a:r>
              <a:rPr lang="en-US" altLang="ru-RU" dirty="0">
                <a:solidFill>
                  <a:schemeClr val="bg1"/>
                </a:solidFill>
                <a:latin typeface="Arial" panose="020B0604020202020204" pitchFamily="34" charset="0"/>
              </a:rPr>
              <a:t>660-34-53</a:t>
            </a:r>
            <a:endParaRPr lang="ru-RU" altLang="ru-RU" dirty="0">
              <a:solidFill>
                <a:schemeClr val="bg1"/>
              </a:solidFill>
              <a:latin typeface="Arial" panose="020B0604020202020204" pitchFamily="34" charset="0"/>
            </a:endParaRPr>
          </a:p>
        </p:txBody>
      </p:sp>
      <p:sp>
        <p:nvSpPr>
          <p:cNvPr id="7" name="Прямоугольник 6"/>
          <p:cNvSpPr/>
          <p:nvPr/>
        </p:nvSpPr>
        <p:spPr>
          <a:xfrm>
            <a:off x="1430640" y="2425989"/>
            <a:ext cx="6916526" cy="833305"/>
          </a:xfrm>
          <a:prstGeom prst="rect">
            <a:avLst/>
          </a:prstGeom>
        </p:spPr>
        <p:txBody>
          <a:bodyPr wrap="square">
            <a:spAutoFit/>
          </a:bodyPr>
          <a:lstStyle/>
          <a:p>
            <a:pPr>
              <a:lnSpc>
                <a:spcPct val="107000"/>
              </a:lnSpc>
              <a:spcAft>
                <a:spcPts val="600"/>
              </a:spcAft>
            </a:pPr>
            <a:r>
              <a:rPr lang="ru-RU" sz="4500" b="1" dirty="0">
                <a:solidFill>
                  <a:srgbClr val="00B050"/>
                </a:solidFill>
                <a:latin typeface="Impact" panose="020B0806030902050204" pitchFamily="34" charset="0"/>
                <a:ea typeface="Calibri" panose="020F0502020204030204" pitchFamily="34" charset="0"/>
                <a:cs typeface="Cambria" panose="02040503050406030204" pitchFamily="18" charset="0"/>
              </a:rPr>
              <a:t>Спасибо за внимание </a:t>
            </a:r>
            <a:endParaRPr lang="ru-RU" sz="4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064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339752" y="3147814"/>
            <a:ext cx="3960440" cy="360040"/>
          </a:xfrm>
        </p:spPr>
        <p:txBody>
          <a:bodyPr>
            <a:noAutofit/>
          </a:bodyPr>
          <a:lstStyle/>
          <a:p>
            <a:r>
              <a:rPr lang="ru-RU" sz="1800" dirty="0">
                <a:solidFill>
                  <a:srgbClr val="CE4A1F"/>
                </a:solidFill>
                <a:latin typeface="Roboto Black"/>
                <a:cs typeface="Roboto Black"/>
              </a:rPr>
              <a:t>Наши социальные сети</a:t>
            </a:r>
          </a:p>
        </p:txBody>
      </p:sp>
      <p:pic>
        <p:nvPicPr>
          <p:cNvPr id="5" name="Изображение 4">
            <a:hlinkClick r:id="rId2"/>
          </p:cNvPr>
          <p:cNvPicPr>
            <a:picLocks noChangeAspect="1"/>
          </p:cNvPicPr>
          <p:nvPr/>
        </p:nvPicPr>
        <p:blipFill>
          <a:blip r:embed="rId3"/>
          <a:stretch>
            <a:fillRect/>
          </a:stretch>
        </p:blipFill>
        <p:spPr>
          <a:xfrm>
            <a:off x="3347864" y="1290230"/>
            <a:ext cx="1872208" cy="417424"/>
          </a:xfrm>
          <a:prstGeom prst="rect">
            <a:avLst/>
          </a:prstGeom>
        </p:spPr>
      </p:pic>
      <p:pic>
        <p:nvPicPr>
          <p:cNvPr id="6" name="Изображение 5">
            <a:hlinkClick r:id="rId4"/>
          </p:cNvPr>
          <p:cNvPicPr>
            <a:picLocks noChangeAspect="1"/>
          </p:cNvPicPr>
          <p:nvPr/>
        </p:nvPicPr>
        <p:blipFill>
          <a:blip r:embed="rId5"/>
          <a:stretch>
            <a:fillRect/>
          </a:stretch>
        </p:blipFill>
        <p:spPr>
          <a:xfrm>
            <a:off x="5724128" y="1290230"/>
            <a:ext cx="1872208" cy="417424"/>
          </a:xfrm>
          <a:prstGeom prst="rect">
            <a:avLst/>
          </a:prstGeom>
        </p:spPr>
      </p:pic>
      <p:pic>
        <p:nvPicPr>
          <p:cNvPr id="8" name="Изображение 7">
            <a:hlinkClick r:id="rId6"/>
          </p:cNvPr>
          <p:cNvPicPr>
            <a:picLocks noChangeAspect="1"/>
          </p:cNvPicPr>
          <p:nvPr/>
        </p:nvPicPr>
        <p:blipFill>
          <a:blip r:embed="rId7"/>
          <a:stretch>
            <a:fillRect/>
          </a:stretch>
        </p:blipFill>
        <p:spPr>
          <a:xfrm>
            <a:off x="936104" y="1290230"/>
            <a:ext cx="1872208" cy="417424"/>
          </a:xfrm>
          <a:prstGeom prst="rect">
            <a:avLst/>
          </a:prstGeom>
        </p:spPr>
      </p:pic>
      <p:pic>
        <p:nvPicPr>
          <p:cNvPr id="9" name="Изображение 8">
            <a:hlinkClick r:id="rId8"/>
          </p:cNvPr>
          <p:cNvPicPr>
            <a:picLocks noChangeAspect="1"/>
          </p:cNvPicPr>
          <p:nvPr/>
        </p:nvPicPr>
        <p:blipFill>
          <a:blip r:embed="rId9"/>
          <a:stretch>
            <a:fillRect/>
          </a:stretch>
        </p:blipFill>
        <p:spPr>
          <a:xfrm>
            <a:off x="2411760" y="2010310"/>
            <a:ext cx="1872208" cy="417424"/>
          </a:xfrm>
          <a:prstGeom prst="rect">
            <a:avLst/>
          </a:prstGeom>
        </p:spPr>
      </p:pic>
      <p:pic>
        <p:nvPicPr>
          <p:cNvPr id="10" name="Изображение 9">
            <a:hlinkClick r:id="rId10"/>
          </p:cNvPr>
          <p:cNvPicPr>
            <a:picLocks noChangeAspect="1"/>
          </p:cNvPicPr>
          <p:nvPr/>
        </p:nvPicPr>
        <p:blipFill>
          <a:blip r:embed="rId11"/>
          <a:stretch>
            <a:fillRect/>
          </a:stretch>
        </p:blipFill>
        <p:spPr>
          <a:xfrm>
            <a:off x="4788024" y="2010310"/>
            <a:ext cx="1872208" cy="417424"/>
          </a:xfrm>
          <a:prstGeom prst="rect">
            <a:avLst/>
          </a:prstGeom>
        </p:spPr>
      </p:pic>
      <p:pic>
        <p:nvPicPr>
          <p:cNvPr id="11" name="Изображение 10">
            <a:hlinkClick r:id="rId12"/>
          </p:cNvPr>
          <p:cNvPicPr>
            <a:picLocks noChangeAspect="1"/>
          </p:cNvPicPr>
          <p:nvPr/>
        </p:nvPicPr>
        <p:blipFill>
          <a:blip r:embed="rId13"/>
          <a:stretch>
            <a:fillRect/>
          </a:stretch>
        </p:blipFill>
        <p:spPr>
          <a:xfrm>
            <a:off x="2627784" y="3723878"/>
            <a:ext cx="504056" cy="504056"/>
          </a:xfrm>
          <a:prstGeom prst="rect">
            <a:avLst/>
          </a:prstGeom>
        </p:spPr>
      </p:pic>
      <p:pic>
        <p:nvPicPr>
          <p:cNvPr id="12" name="Изображение 11">
            <a:hlinkClick r:id="rId14"/>
          </p:cNvPr>
          <p:cNvPicPr>
            <a:picLocks noChangeAspect="1"/>
          </p:cNvPicPr>
          <p:nvPr/>
        </p:nvPicPr>
        <p:blipFill>
          <a:blip r:embed="rId15"/>
          <a:stretch>
            <a:fillRect/>
          </a:stretch>
        </p:blipFill>
        <p:spPr>
          <a:xfrm>
            <a:off x="4103948" y="3723878"/>
            <a:ext cx="504056" cy="504056"/>
          </a:xfrm>
          <a:prstGeom prst="rect">
            <a:avLst/>
          </a:prstGeom>
        </p:spPr>
      </p:pic>
      <p:pic>
        <p:nvPicPr>
          <p:cNvPr id="13" name="Изображение 12">
            <a:hlinkClick r:id="rId16"/>
          </p:cNvPr>
          <p:cNvPicPr>
            <a:picLocks noChangeAspect="1"/>
          </p:cNvPicPr>
          <p:nvPr/>
        </p:nvPicPr>
        <p:blipFill>
          <a:blip r:embed="rId17"/>
          <a:stretch>
            <a:fillRect/>
          </a:stretch>
        </p:blipFill>
        <p:spPr>
          <a:xfrm>
            <a:off x="3365866" y="3723878"/>
            <a:ext cx="504056" cy="504056"/>
          </a:xfrm>
          <a:prstGeom prst="rect">
            <a:avLst/>
          </a:prstGeom>
        </p:spPr>
      </p:pic>
      <p:pic>
        <p:nvPicPr>
          <p:cNvPr id="14" name="Изображение 13">
            <a:hlinkClick r:id="rId18"/>
          </p:cNvPr>
          <p:cNvPicPr>
            <a:picLocks noChangeAspect="1"/>
          </p:cNvPicPr>
          <p:nvPr/>
        </p:nvPicPr>
        <p:blipFill>
          <a:blip r:embed="rId19"/>
          <a:stretch>
            <a:fillRect/>
          </a:stretch>
        </p:blipFill>
        <p:spPr>
          <a:xfrm>
            <a:off x="4842030" y="3723878"/>
            <a:ext cx="504056" cy="504056"/>
          </a:xfrm>
          <a:prstGeom prst="rect">
            <a:avLst/>
          </a:prstGeom>
        </p:spPr>
      </p:pic>
      <p:pic>
        <p:nvPicPr>
          <p:cNvPr id="15" name="Изображение 14">
            <a:hlinkClick r:id="rId20"/>
          </p:cNvPr>
          <p:cNvPicPr>
            <a:picLocks noChangeAspect="1"/>
          </p:cNvPicPr>
          <p:nvPr/>
        </p:nvPicPr>
        <p:blipFill>
          <a:blip r:embed="rId21"/>
          <a:stretch>
            <a:fillRect/>
          </a:stretch>
        </p:blipFill>
        <p:spPr>
          <a:xfrm>
            <a:off x="5580112" y="3723878"/>
            <a:ext cx="504056" cy="504056"/>
          </a:xfrm>
          <a:prstGeom prst="rect">
            <a:avLst/>
          </a:prstGeom>
        </p:spPr>
      </p:pic>
    </p:spTree>
    <p:extLst>
      <p:ext uri="{BB962C8B-B14F-4D97-AF65-F5344CB8AC3E}">
        <p14:creationId xmlns:p14="http://schemas.microsoft.com/office/powerpoint/2010/main" val="1658371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3518"/>
            <a:ext cx="8229600" cy="4111105"/>
          </a:xfrm>
        </p:spPr>
        <p:txBody>
          <a:bodyPr>
            <a:normAutofit fontScale="47500" lnSpcReduction="20000"/>
          </a:bodyPr>
          <a:lstStyle/>
          <a:p>
            <a:pPr marL="0" indent="0" algn="just">
              <a:buNone/>
            </a:pPr>
            <a:r>
              <a:rPr lang="ru-RU" b="1" dirty="0"/>
              <a:t>1. Укажите варианты ответов, в которых даны верные характеристики фрагмента текста. Запишите номера этих ответов.</a:t>
            </a:r>
            <a:endParaRPr lang="ru-RU" dirty="0"/>
          </a:p>
          <a:p>
            <a:pPr marL="0" indent="0" algn="just">
              <a:buNone/>
            </a:pPr>
            <a:r>
              <a:rPr lang="ru-RU" dirty="0"/>
              <a:t>1) В тексте есть отглагольные существительные </a:t>
            </a:r>
            <a:r>
              <a:rPr lang="ru-RU" i="1" dirty="0"/>
              <a:t>появление, нападение</a:t>
            </a:r>
            <a:r>
              <a:rPr lang="ru-RU" dirty="0"/>
              <a:t>, выражающие длительность действия, есть отглагольные существительные </a:t>
            </a:r>
            <a:r>
              <a:rPr lang="ru-RU" i="1" dirty="0"/>
              <a:t>доступ, взрыв</a:t>
            </a:r>
            <a:r>
              <a:rPr lang="ru-RU" dirty="0"/>
              <a:t>, обозначающие мгновенность действия.</a:t>
            </a:r>
          </a:p>
          <a:p>
            <a:pPr marL="0" indent="0" algn="just">
              <a:buNone/>
            </a:pPr>
            <a:r>
              <a:rPr lang="ru-RU" dirty="0"/>
              <a:t>2) В официально-деловом стиле причастные обороты (</a:t>
            </a:r>
            <a:r>
              <a:rPr lang="ru-RU" i="1" dirty="0"/>
              <a:t>также позволяющем найти любую нужную информацию; позволившая сопровождать информацию видео- и звуковым рядом ; имеющий компьютер, модем и телефон</a:t>
            </a:r>
            <a:r>
              <a:rPr lang="ru-RU" dirty="0"/>
              <a:t>) помогают эффективно воздействовать на читателя, придают образность, эмоциональность данному тексту.</a:t>
            </a:r>
          </a:p>
          <a:p>
            <a:pPr marL="0" indent="0" algn="just">
              <a:buNone/>
            </a:pPr>
            <a:r>
              <a:rPr lang="ru-RU" dirty="0"/>
              <a:t>3) Текст относится к художественному стилю, так как основные цели автора - выявление и описание новых фактов, закономерностей, открытий.</a:t>
            </a:r>
          </a:p>
          <a:p>
            <a:pPr marL="0" indent="0" algn="just">
              <a:buNone/>
            </a:pPr>
            <a:r>
              <a:rPr lang="ru-RU" dirty="0"/>
              <a:t>4) Сложноподчиненные предложения как бы «приспособлены» для выражения сложных смысловых и грамматических отношений: они позволяют не только точно сформулировать тот или иной тезис, но и подкрепить его необходимой аргументацией, дать точное обоснование. (Например: </a:t>
            </a:r>
            <a:r>
              <a:rPr lang="ru-RU" i="1" dirty="0"/>
              <a:t>Военные считали, что подобное соединение компьютеров позволяет сохранить находящиеся в них данные в полной безопасности на случай как стихийного бедствия, так и нападения противника</a:t>
            </a:r>
            <a:r>
              <a:rPr lang="ru-RU" dirty="0"/>
              <a:t>. &lt;…&gt;</a:t>
            </a:r>
            <a:r>
              <a:rPr lang="ru-RU" i="1" dirty="0"/>
              <a:t>настоящий взрыв произошел тогда, когда появились персональные компьютеры</a:t>
            </a:r>
            <a:r>
              <a:rPr lang="ru-RU" dirty="0"/>
              <a:t>).</a:t>
            </a:r>
          </a:p>
          <a:p>
            <a:pPr marL="0" indent="0" algn="just">
              <a:buNone/>
            </a:pPr>
            <a:r>
              <a:rPr lang="ru-RU" dirty="0"/>
              <a:t>5) вводные конструкции указывают на источник сообщаемого (</a:t>
            </a:r>
            <a:r>
              <a:rPr lang="ru-RU" i="1" dirty="0"/>
              <a:t>По некоторым сведениям</a:t>
            </a:r>
            <a:r>
              <a:rPr lang="ru-RU" dirty="0"/>
              <a:t>), на связь мыслей, последовательность изложения (</a:t>
            </a:r>
            <a:r>
              <a:rPr lang="ru-RU" i="1" dirty="0"/>
              <a:t>таким образом</a:t>
            </a:r>
            <a:r>
              <a:rPr lang="ru-RU" dirty="0"/>
              <a:t>)</a:t>
            </a:r>
          </a:p>
          <a:p>
            <a:endParaRPr lang="ru-RU" dirty="0"/>
          </a:p>
        </p:txBody>
      </p:sp>
    </p:spTree>
    <p:extLst>
      <p:ext uri="{BB962C8B-B14F-4D97-AF65-F5344CB8AC3E}">
        <p14:creationId xmlns:p14="http://schemas.microsoft.com/office/powerpoint/2010/main" val="2708478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yer.myshared.ru/17/1116724/slides/slide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839" y="411510"/>
            <a:ext cx="8075240" cy="434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77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781595"/>
          </a:xfrm>
        </p:spPr>
        <p:txBody>
          <a:bodyPr>
            <a:noAutofit/>
          </a:bodyPr>
          <a:lstStyle/>
          <a:p>
            <a:r>
              <a:rPr lang="ru-RU" sz="2800" b="1" dirty="0"/>
              <a:t>Языковые черты научного стиля  </a:t>
            </a:r>
          </a:p>
        </p:txBody>
      </p:sp>
      <p:sp>
        <p:nvSpPr>
          <p:cNvPr id="3" name="Объект 2"/>
          <p:cNvSpPr>
            <a:spLocks noGrp="1"/>
          </p:cNvSpPr>
          <p:nvPr>
            <p:ph idx="1"/>
          </p:nvPr>
        </p:nvSpPr>
        <p:spPr>
          <a:xfrm>
            <a:off x="457200" y="843558"/>
            <a:ext cx="8229600" cy="3751065"/>
          </a:xfrm>
        </p:spPr>
        <p:txBody>
          <a:bodyPr>
            <a:normAutofit/>
          </a:bodyPr>
          <a:lstStyle/>
          <a:p>
            <a:pPr marL="0" indent="0">
              <a:buNone/>
            </a:pPr>
            <a:r>
              <a:rPr lang="ru-RU" sz="2400" b="1" i="1" dirty="0"/>
              <a:t>Лексические: </a:t>
            </a:r>
          </a:p>
          <a:p>
            <a:pPr marL="0" indent="0">
              <a:buNone/>
            </a:pPr>
            <a:r>
              <a:rPr lang="ru-RU" sz="2400" b="1" dirty="0"/>
              <a:t>-научная лексика (бионика, акростих, импульс, </a:t>
            </a:r>
            <a:r>
              <a:rPr lang="ru-RU" sz="2400" b="1" dirty="0" err="1"/>
              <a:t>прайд</a:t>
            </a:r>
            <a:r>
              <a:rPr lang="ru-RU" sz="2400" b="1" dirty="0"/>
              <a:t>);</a:t>
            </a:r>
          </a:p>
          <a:p>
            <a:pPr marL="0" indent="0">
              <a:buNone/>
            </a:pPr>
            <a:r>
              <a:rPr lang="ru-RU" sz="2400" b="1" dirty="0"/>
              <a:t>-абстрактные слова (интенсивность, осмысление);</a:t>
            </a:r>
          </a:p>
          <a:p>
            <a:pPr marL="0" indent="0">
              <a:buNone/>
            </a:pPr>
            <a:r>
              <a:rPr lang="ru-RU" sz="2400" b="1" dirty="0"/>
              <a:t>-специальные слова, подчеркивающие отвлеченно-абстрактный характер речи (всегда, обычно, всякий);</a:t>
            </a:r>
          </a:p>
          <a:p>
            <a:pPr marL="0" indent="0">
              <a:buNone/>
            </a:pPr>
            <a:r>
              <a:rPr lang="ru-RU" sz="2400" b="1" dirty="0"/>
              <a:t>-особые сочетания слов (извлечь корень, точка замерзания, представляет собой…, заключается в…, состоит из…);</a:t>
            </a:r>
          </a:p>
          <a:p>
            <a:pPr marL="0" indent="0">
              <a:buNone/>
            </a:pPr>
            <a:r>
              <a:rPr lang="ru-RU" sz="2400" b="1" dirty="0"/>
              <a:t>-слова иноязычного происхождения (футуризм, акмеизм)</a:t>
            </a:r>
          </a:p>
        </p:txBody>
      </p:sp>
    </p:spTree>
    <p:extLst>
      <p:ext uri="{BB962C8B-B14F-4D97-AF65-F5344CB8AC3E}">
        <p14:creationId xmlns:p14="http://schemas.microsoft.com/office/powerpoint/2010/main" val="137908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885"/>
            <a:ext cx="8229600" cy="4111105"/>
          </a:xfrm>
        </p:spPr>
        <p:txBody>
          <a:bodyPr>
            <a:normAutofit lnSpcReduction="10000"/>
          </a:bodyPr>
          <a:lstStyle/>
          <a:p>
            <a:pPr marL="0" indent="0">
              <a:buNone/>
            </a:pPr>
            <a:r>
              <a:rPr lang="ru-RU" sz="2400" b="1" i="1" dirty="0"/>
              <a:t>Морфологические:</a:t>
            </a:r>
          </a:p>
          <a:p>
            <a:pPr>
              <a:buFontTx/>
              <a:buChar char="-"/>
            </a:pPr>
            <a:r>
              <a:rPr lang="ru-RU" sz="2400" b="1" dirty="0"/>
              <a:t>преобладание именных частей речи над глаголами;</a:t>
            </a:r>
          </a:p>
          <a:p>
            <a:pPr>
              <a:buFontTx/>
              <a:buChar char="-"/>
            </a:pPr>
            <a:r>
              <a:rPr lang="ru-RU" sz="2400" b="1" dirty="0"/>
              <a:t>существительные среднего рода, образованные от глаголов (выжить – выживание; создать – создание; решить – решение);</a:t>
            </a:r>
          </a:p>
          <a:p>
            <a:pPr>
              <a:buFontTx/>
              <a:buChar char="-"/>
            </a:pPr>
            <a:r>
              <a:rPr lang="ru-RU" sz="2400" b="1" dirty="0"/>
              <a:t>множественное число существительных (смолы, стали);</a:t>
            </a:r>
          </a:p>
          <a:p>
            <a:pPr>
              <a:buFontTx/>
              <a:buChar char="-"/>
            </a:pPr>
            <a:r>
              <a:rPr lang="ru-RU" sz="2400" b="1" dirty="0"/>
              <a:t>преобладание относительных прилагательных;</a:t>
            </a:r>
          </a:p>
          <a:p>
            <a:pPr>
              <a:buFontTx/>
              <a:buChar char="-"/>
            </a:pPr>
            <a:r>
              <a:rPr lang="ru-RU" sz="2400" b="1" dirty="0"/>
              <a:t>наличие личных местоимений 3 лица;</a:t>
            </a:r>
          </a:p>
          <a:p>
            <a:pPr>
              <a:buFontTx/>
              <a:buChar char="-"/>
            </a:pPr>
            <a:r>
              <a:rPr lang="ru-RU" sz="2400" b="1" dirty="0"/>
              <a:t>использование обобщенно-личных или безличных форм (произвести вычисление; установлены законы)</a:t>
            </a:r>
          </a:p>
          <a:p>
            <a:pPr>
              <a:buFontTx/>
              <a:buChar char="-"/>
            </a:pPr>
            <a:endParaRPr lang="ru-RU" sz="2400" b="1" dirty="0"/>
          </a:p>
          <a:p>
            <a:pPr>
              <a:buFontTx/>
              <a:buChar char="-"/>
            </a:pPr>
            <a:endParaRPr lang="ru-RU" sz="2400" b="1" dirty="0"/>
          </a:p>
        </p:txBody>
      </p:sp>
    </p:spTree>
    <p:extLst>
      <p:ext uri="{BB962C8B-B14F-4D97-AF65-F5344CB8AC3E}">
        <p14:creationId xmlns:p14="http://schemas.microsoft.com/office/powerpoint/2010/main" val="208268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3518"/>
            <a:ext cx="8229600" cy="4255121"/>
          </a:xfrm>
        </p:spPr>
        <p:txBody>
          <a:bodyPr>
            <a:normAutofit/>
          </a:bodyPr>
          <a:lstStyle/>
          <a:p>
            <a:pPr marL="0" indent="0">
              <a:buNone/>
            </a:pPr>
            <a:r>
              <a:rPr lang="ru-RU" sz="2400" b="1" dirty="0"/>
              <a:t>Синтаксические:</a:t>
            </a:r>
          </a:p>
          <a:p>
            <a:pPr>
              <a:buFontTx/>
              <a:buChar char="-"/>
            </a:pPr>
            <a:r>
              <a:rPr lang="ru-RU" sz="2400" b="1" dirty="0"/>
              <a:t>преобладание сложноподчиненных и сложных повествовательных предложений;</a:t>
            </a:r>
          </a:p>
          <a:p>
            <a:pPr>
              <a:buFontTx/>
              <a:buChar char="-"/>
            </a:pPr>
            <a:r>
              <a:rPr lang="ru-RU" sz="2400" b="1" dirty="0"/>
              <a:t>простые предложения часто осложнены однородными членами, вводными и вставными конструкциями (следовательно, с точки зрения, например);</a:t>
            </a:r>
          </a:p>
          <a:p>
            <a:pPr>
              <a:buFontTx/>
              <a:buChar char="-"/>
            </a:pPr>
            <a:r>
              <a:rPr lang="ru-RU" sz="2400" b="1" dirty="0"/>
              <a:t>наличие следующей структуры высказывания: тезис – аргументация – вывод;</a:t>
            </a:r>
          </a:p>
          <a:p>
            <a:pPr>
              <a:buFontTx/>
              <a:buChar char="-"/>
            </a:pPr>
            <a:r>
              <a:rPr lang="ru-RU" sz="2400" b="1" dirty="0"/>
              <a:t>наличие сложных словосочетаний (определение формы рода существительного)</a:t>
            </a:r>
          </a:p>
        </p:txBody>
      </p:sp>
    </p:spTree>
    <p:extLst>
      <p:ext uri="{BB962C8B-B14F-4D97-AF65-F5344CB8AC3E}">
        <p14:creationId xmlns:p14="http://schemas.microsoft.com/office/powerpoint/2010/main" val="3217526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7494"/>
            <a:ext cx="8229600" cy="619822"/>
          </a:xfrm>
        </p:spPr>
        <p:txBody>
          <a:bodyPr>
            <a:normAutofit/>
          </a:bodyPr>
          <a:lstStyle/>
          <a:p>
            <a:r>
              <a:rPr lang="ru-RU" sz="2400" b="1" dirty="0"/>
              <a:t>Языковые черты публицистического стиля </a:t>
            </a:r>
            <a:endParaRPr lang="ru-RU" sz="2400" dirty="0"/>
          </a:p>
        </p:txBody>
      </p:sp>
      <p:sp>
        <p:nvSpPr>
          <p:cNvPr id="3" name="Объект 2"/>
          <p:cNvSpPr>
            <a:spLocks noGrp="1"/>
          </p:cNvSpPr>
          <p:nvPr>
            <p:ph idx="1"/>
          </p:nvPr>
        </p:nvSpPr>
        <p:spPr>
          <a:xfrm>
            <a:off x="395536" y="915566"/>
            <a:ext cx="8229600" cy="3682504"/>
          </a:xfrm>
        </p:spPr>
        <p:txBody>
          <a:bodyPr>
            <a:normAutofit/>
          </a:bodyPr>
          <a:lstStyle/>
          <a:p>
            <a:pPr marL="0" indent="0">
              <a:buNone/>
            </a:pPr>
            <a:r>
              <a:rPr lang="ru-RU" sz="2400" b="1" dirty="0"/>
              <a:t>Лексические:</a:t>
            </a:r>
          </a:p>
          <a:p>
            <a:pPr marL="0" indent="0">
              <a:buNone/>
            </a:pPr>
            <a:r>
              <a:rPr lang="ru-RU" sz="2400" b="1" dirty="0"/>
              <a:t>- наличие книжных слов, общественно-политической лексики (свобода, отчизна, помыслы, свершения);</a:t>
            </a:r>
          </a:p>
          <a:p>
            <a:pPr>
              <a:buFontTx/>
              <a:buChar char="-"/>
            </a:pPr>
            <a:r>
              <a:rPr lang="ru-RU" sz="2400" b="1" dirty="0"/>
              <a:t>наличие оценочных слов (достойный, величайший);</a:t>
            </a:r>
          </a:p>
          <a:p>
            <a:pPr>
              <a:buFontTx/>
              <a:buChar char="-"/>
            </a:pPr>
            <a:r>
              <a:rPr lang="ru-RU" sz="2400" b="1" dirty="0"/>
              <a:t>использование клише (уровень жизни, вести репортаж, достигать договоренности, огромный вклад);</a:t>
            </a:r>
          </a:p>
          <a:p>
            <a:pPr>
              <a:buFontTx/>
              <a:buChar char="-"/>
            </a:pPr>
            <a:r>
              <a:rPr lang="ru-RU" sz="2400" b="1" dirty="0"/>
              <a:t>наличие перифраз (ледовая дружина – хоккейная команда; чёрное золото – нефть)</a:t>
            </a:r>
          </a:p>
          <a:p>
            <a:pPr>
              <a:buFontTx/>
              <a:buChar char="-"/>
            </a:pPr>
            <a:endParaRPr lang="ru-RU" sz="2400" b="1" dirty="0"/>
          </a:p>
        </p:txBody>
      </p:sp>
    </p:spTree>
    <p:extLst>
      <p:ext uri="{BB962C8B-B14F-4D97-AF65-F5344CB8AC3E}">
        <p14:creationId xmlns:p14="http://schemas.microsoft.com/office/powerpoint/2010/main" val="3613969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9542"/>
            <a:ext cx="8229600" cy="3970536"/>
          </a:xfrm>
        </p:spPr>
        <p:txBody>
          <a:bodyPr>
            <a:normAutofit/>
          </a:bodyPr>
          <a:lstStyle/>
          <a:p>
            <a:pPr marL="0" indent="0">
              <a:buNone/>
            </a:pPr>
            <a:r>
              <a:rPr lang="ru-RU" sz="2400" b="1" dirty="0"/>
              <a:t>Морфологические:</a:t>
            </a:r>
          </a:p>
          <a:p>
            <a:pPr>
              <a:buFontTx/>
              <a:buChar char="-"/>
            </a:pPr>
            <a:r>
              <a:rPr lang="ru-RU" sz="2400" b="1" dirty="0"/>
              <a:t>использование множественного числа существительных в значении обобщенной совокупности (народы, власти);</a:t>
            </a:r>
          </a:p>
          <a:p>
            <a:pPr>
              <a:buFontTx/>
              <a:buChar char="-"/>
            </a:pPr>
            <a:r>
              <a:rPr lang="ru-RU" sz="2400" b="1" dirty="0"/>
              <a:t>употребление превосходной степени в </a:t>
            </a:r>
            <a:r>
              <a:rPr lang="ru-RU" sz="2400" b="1" dirty="0" err="1"/>
              <a:t>элятивном</a:t>
            </a:r>
            <a:r>
              <a:rPr lang="ru-RU" sz="2400" b="1" dirty="0"/>
              <a:t> значении (важнейший, сильнейший, решающий);</a:t>
            </a:r>
          </a:p>
          <a:p>
            <a:pPr>
              <a:buFontTx/>
              <a:buChar char="-"/>
            </a:pPr>
            <a:r>
              <a:rPr lang="ru-RU" sz="2400" b="1" dirty="0"/>
              <a:t>использование отыменных предлогов и сложных отыменных союзов (в области, в связи с тем, что, ввиду того, что)</a:t>
            </a:r>
          </a:p>
        </p:txBody>
      </p:sp>
    </p:spTree>
    <p:extLst>
      <p:ext uri="{BB962C8B-B14F-4D97-AF65-F5344CB8AC3E}">
        <p14:creationId xmlns:p14="http://schemas.microsoft.com/office/powerpoint/2010/main" val="3040032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1903</Words>
  <Application>Microsoft Office PowerPoint</Application>
  <PresentationFormat>Экран (16:9)</PresentationFormat>
  <Paragraphs>144</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Изменения в КИМах ГИА-2022  по русскому языку.  </vt:lpstr>
      <vt:lpstr>Задание 1</vt:lpstr>
      <vt:lpstr>Презентация PowerPoint</vt:lpstr>
      <vt:lpstr>Презентация PowerPoint</vt:lpstr>
      <vt:lpstr>Языковые черты научного стиля  </vt:lpstr>
      <vt:lpstr>Презентация PowerPoint</vt:lpstr>
      <vt:lpstr>Презентация PowerPoint</vt:lpstr>
      <vt:lpstr>Языковые черты публицистического стиля </vt:lpstr>
      <vt:lpstr>Презентация PowerPoint</vt:lpstr>
      <vt:lpstr>Презентация PowerPoint</vt:lpstr>
      <vt:lpstr>Языковые черты литературно-художественного стиля</vt:lpstr>
      <vt:lpstr>Задание 16</vt:lpstr>
      <vt:lpstr>Презентация PowerPoint</vt:lpstr>
      <vt:lpstr>Задание 19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Издательство «Интеллект-Центр»</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Черепнева</dc:creator>
  <cp:lastModifiedBy>1september</cp:lastModifiedBy>
  <cp:revision>35</cp:revision>
  <dcterms:created xsi:type="dcterms:W3CDTF">2019-11-08T08:59:02Z</dcterms:created>
  <dcterms:modified xsi:type="dcterms:W3CDTF">2021-09-21T14:54:40Z</dcterms:modified>
</cp:coreProperties>
</file>