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embeddedFontLst>
    <p:embeddedFont>
      <p:font typeface="Roboto Black" panose="02000000000000000000" pitchFamily="2" charset="0"/>
      <p:bold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80620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c64c4a494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10c64c4a494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c64c4a494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10c64c4a494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c64c4a494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10c64c4a494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0c64c4a494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10c64c4a494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0c64c4a494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10c64c4a494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0c64c4a494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10c64c4a494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c64c4a494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10c64c4a494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0c64c4a494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10c64c4a494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0c64c4a494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10c64c4a494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0c64c4a494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10c64c4a494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b010bdd7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b010bdd7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0c64c4a494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10c64c4a494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0b010bdd78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10b010bdd78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0c64c4a494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10c64c4a494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0c64c4a494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10c64c4a494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0c64c4a494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10c64c4a494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0c64c4a494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10c64c4a494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0c64c4a494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10c64c4a494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0c64c4a494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10c64c4a494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0c64c4a494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10c64c4a494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0c64c4a494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0c64c4a494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0c64c4a494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10c64c4a494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0c64c4a494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10c64c4a494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0c64c4a494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10c64c4a494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c64c4a494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ииииииииииииии</a:t>
            </a:r>
            <a:endParaRPr/>
          </a:p>
        </p:txBody>
      </p:sp>
      <p:sp>
        <p:nvSpPr>
          <p:cNvPr id="105" name="Google Shape;105;g10c64c4a49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0"/>
              </a:spcBef>
              <a:spcAft>
                <a:spcPts val="0"/>
              </a:spcAft>
              <a:buClr>
                <a:srgbClr val="888888"/>
              </a:buClr>
              <a:buSzPts val="37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  <a:defRPr sz="53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355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 sz="37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355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 sz="37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4pPr>
            <a:lvl5pPr marL="2286000" lvl="4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5pPr>
            <a:lvl6pPr marL="2743200" lvl="5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6pPr>
            <a:lvl7pPr marL="3200400" lvl="6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7pPr>
            <a:lvl8pPr marL="3657600" lvl="7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8pPr>
            <a:lvl9pPr marL="4114800" lvl="8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marL="2286000" lvl="4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marL="2743200" lvl="5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4pPr>
            <a:lvl5pPr marL="2286000" lvl="4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5pPr>
            <a:lvl6pPr marL="2743200" lvl="5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6pPr>
            <a:lvl7pPr marL="3200400" lvl="6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7pPr>
            <a:lvl8pPr marL="3657600" lvl="7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8pPr>
            <a:lvl9pPr marL="4114800" lvl="8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marL="2286000" lvl="4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marL="2743200" lvl="5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6355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Char char="–"/>
              <a:defRPr sz="37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3550" algn="l" rtl="0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ber.com/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https://ok.ru/digital.september" TargetMode="External"/><Relationship Id="rId18" Type="http://schemas.openxmlformats.org/officeDocument/2006/relationships/image" Target="../media/image26.png"/><Relationship Id="rId3" Type="http://schemas.openxmlformats.org/officeDocument/2006/relationships/hyperlink" Target="https://edu.1sept.ru/" TargetMode="External"/><Relationship Id="rId21" Type="http://schemas.openxmlformats.org/officeDocument/2006/relationships/hyperlink" Target="https://www.youtube.com/user/PervoeSentyabrya" TargetMode="External"/><Relationship Id="rId7" Type="http://schemas.openxmlformats.org/officeDocument/2006/relationships/hyperlink" Target="https://1sept.ru/" TargetMode="External"/><Relationship Id="rId12" Type="http://schemas.openxmlformats.org/officeDocument/2006/relationships/image" Target="../media/image23.png"/><Relationship Id="rId17" Type="http://schemas.openxmlformats.org/officeDocument/2006/relationships/hyperlink" Target="https://vk.com/digital.september" TargetMode="External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hyperlink" Target="https://ds.1sept.ru/" TargetMode="External"/><Relationship Id="rId5" Type="http://schemas.openxmlformats.org/officeDocument/2006/relationships/hyperlink" Target="https://video.1sept.ru/" TargetMode="External"/><Relationship Id="rId15" Type="http://schemas.openxmlformats.org/officeDocument/2006/relationships/hyperlink" Target="https://www.facebook.com/digital.september" TargetMode="External"/><Relationship Id="rId10" Type="http://schemas.openxmlformats.org/officeDocument/2006/relationships/image" Target="../media/image22.png"/><Relationship Id="rId19" Type="http://schemas.openxmlformats.org/officeDocument/2006/relationships/hyperlink" Target="https://www.instagram.com/pervoes/" TargetMode="External"/><Relationship Id="rId4" Type="http://schemas.openxmlformats.org/officeDocument/2006/relationships/image" Target="../media/image19.png"/><Relationship Id="rId9" Type="http://schemas.openxmlformats.org/officeDocument/2006/relationships/hyperlink" Target="https://urok.1sept.ru/" TargetMode="External"/><Relationship Id="rId14" Type="http://schemas.openxmlformats.org/officeDocument/2006/relationships/image" Target="../media/image24.png"/><Relationship Id="rId2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7313525" y="2486825"/>
            <a:ext cx="4568100" cy="16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31935"/>
              <a:buFont typeface="Arial"/>
              <a:buNone/>
            </a:pPr>
            <a:r>
              <a:rPr lang="ru-RU" sz="3444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Управление и работа </a:t>
            </a:r>
            <a:endParaRPr sz="3444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31935"/>
              <a:buFont typeface="Arial"/>
              <a:buNone/>
            </a:pPr>
            <a:r>
              <a:rPr lang="ru-RU" sz="3444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 удаленной командой</a:t>
            </a:r>
            <a:endParaRPr sz="3444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endParaRPr sz="3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 sz="2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Дмитрий Дворецкий</a:t>
            </a:r>
            <a:endParaRPr sz="2000" b="1">
              <a:solidFill>
                <a:srgbClr val="FF0000"/>
              </a:solidFill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575" y="1263963"/>
            <a:ext cx="4482499" cy="448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/>
          <p:nvPr/>
        </p:nvSpPr>
        <p:spPr>
          <a:xfrm>
            <a:off x="838200" y="1185"/>
            <a:ext cx="10515600" cy="6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838200" y="617647"/>
            <a:ext cx="10515600" cy="57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4550" y="3200399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lt1"/>
                </a:solidFill>
                <a:highlight>
                  <a:srgbClr val="660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Контроль и отчет?</a:t>
            </a:r>
            <a:endParaRPr sz="3000" b="1" i="0" u="none" strike="noStrike" cap="none">
              <a:solidFill>
                <a:schemeClr val="lt1"/>
              </a:solidFill>
              <a:highlight>
                <a:srgbClr val="6600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/>
          <p:nvPr/>
        </p:nvSpPr>
        <p:spPr>
          <a:xfrm>
            <a:off x="838200" y="1185"/>
            <a:ext cx="10515600" cy="6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23"/>
          <p:cNvSpPr txBox="1"/>
          <p:nvPr/>
        </p:nvSpPr>
        <p:spPr>
          <a:xfrm>
            <a:off x="838200" y="617647"/>
            <a:ext cx="10515600" cy="57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4550" y="3200399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191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AutoNum type="arabicPeriod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Еженедельные летучки</a:t>
            </a:r>
            <a:endParaRPr sz="30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/>
          <p:nvPr/>
        </p:nvSpPr>
        <p:spPr>
          <a:xfrm>
            <a:off x="838200" y="1185"/>
            <a:ext cx="10515600" cy="6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838200" y="617647"/>
            <a:ext cx="10515600" cy="57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4550" y="3200399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2. Задачи должны быть понятными</a:t>
            </a:r>
            <a:endParaRPr sz="30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/>
          <p:nvPr/>
        </p:nvSpPr>
        <p:spPr>
          <a:xfrm>
            <a:off x="838200" y="1185"/>
            <a:ext cx="10515600" cy="6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838200" y="617647"/>
            <a:ext cx="10515600" cy="57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4550" y="3200399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3. Список задач должен быть на виду</a:t>
            </a:r>
            <a:endParaRPr sz="30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/>
          <p:nvPr/>
        </p:nvSpPr>
        <p:spPr>
          <a:xfrm>
            <a:off x="838200" y="1185"/>
            <a:ext cx="10515600" cy="6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26"/>
          <p:cNvSpPr txBox="1"/>
          <p:nvPr/>
        </p:nvSpPr>
        <p:spPr>
          <a:xfrm>
            <a:off x="838200" y="617647"/>
            <a:ext cx="10515600" cy="57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26"/>
          <p:cNvSpPr txBox="1"/>
          <p:nvPr/>
        </p:nvSpPr>
        <p:spPr>
          <a:xfrm>
            <a:off x="4550" y="3200399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4. Дублируйте информацию</a:t>
            </a:r>
            <a:endParaRPr sz="30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/>
          <p:nvPr/>
        </p:nvSpPr>
        <p:spPr>
          <a:xfrm>
            <a:off x="838200" y="1185"/>
            <a:ext cx="10515600" cy="6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27"/>
          <p:cNvSpPr txBox="1"/>
          <p:nvPr/>
        </p:nvSpPr>
        <p:spPr>
          <a:xfrm>
            <a:off x="838200" y="617647"/>
            <a:ext cx="10515600" cy="57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27"/>
          <p:cNvSpPr txBox="1"/>
          <p:nvPr/>
        </p:nvSpPr>
        <p:spPr>
          <a:xfrm>
            <a:off x="4550" y="3200399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5. Ставьте встречи в календарь</a:t>
            </a:r>
            <a:endParaRPr sz="30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/>
          <p:nvPr/>
        </p:nvSpPr>
        <p:spPr>
          <a:xfrm>
            <a:off x="838200" y="1185"/>
            <a:ext cx="10515600" cy="6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28"/>
          <p:cNvSpPr txBox="1"/>
          <p:nvPr/>
        </p:nvSpPr>
        <p:spPr>
          <a:xfrm>
            <a:off x="838200" y="617647"/>
            <a:ext cx="10515600" cy="57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28"/>
          <p:cNvSpPr txBox="1"/>
          <p:nvPr/>
        </p:nvSpPr>
        <p:spPr>
          <a:xfrm>
            <a:off x="4550" y="3200399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6. Начните вести таблицу выполненных задач</a:t>
            </a:r>
            <a:endParaRPr sz="30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/>
          <p:nvPr/>
        </p:nvSpPr>
        <p:spPr>
          <a:xfrm>
            <a:off x="838200" y="1185"/>
            <a:ext cx="10515600" cy="6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29"/>
          <p:cNvSpPr txBox="1"/>
          <p:nvPr/>
        </p:nvSpPr>
        <p:spPr>
          <a:xfrm>
            <a:off x="838200" y="617647"/>
            <a:ext cx="10515600" cy="57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29"/>
          <p:cNvSpPr txBox="1"/>
          <p:nvPr/>
        </p:nvSpPr>
        <p:spPr>
          <a:xfrm>
            <a:off x="4550" y="3200399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7. Организуйте мозговые штурмы</a:t>
            </a:r>
            <a:endParaRPr sz="30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/>
          <p:nvPr/>
        </p:nvSpPr>
        <p:spPr>
          <a:xfrm>
            <a:off x="838200" y="1185"/>
            <a:ext cx="10515600" cy="6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30"/>
          <p:cNvSpPr txBox="1"/>
          <p:nvPr/>
        </p:nvSpPr>
        <p:spPr>
          <a:xfrm>
            <a:off x="838200" y="617647"/>
            <a:ext cx="10515600" cy="57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30"/>
          <p:cNvSpPr txBox="1"/>
          <p:nvPr/>
        </p:nvSpPr>
        <p:spPr>
          <a:xfrm>
            <a:off x="4550" y="3276599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8. Поддерживайте инициативу</a:t>
            </a:r>
            <a:endParaRPr sz="30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/>
          <p:nvPr/>
        </p:nvSpPr>
        <p:spPr>
          <a:xfrm>
            <a:off x="838200" y="1185"/>
            <a:ext cx="10515600" cy="6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31"/>
          <p:cNvSpPr txBox="1"/>
          <p:nvPr/>
        </p:nvSpPr>
        <p:spPr>
          <a:xfrm>
            <a:off x="838200" y="617647"/>
            <a:ext cx="10515600" cy="57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31"/>
          <p:cNvSpPr txBox="1"/>
          <p:nvPr/>
        </p:nvSpPr>
        <p:spPr>
          <a:xfrm>
            <a:off x="4550" y="3276599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9. Следите за своим здоровьем</a:t>
            </a:r>
            <a:endParaRPr sz="30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/>
        </p:nvSpPr>
        <p:spPr>
          <a:xfrm>
            <a:off x="4550" y="3200399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FBFBFB"/>
                </a:solidFill>
                <a:highlight>
                  <a:srgbClr val="660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Простые инструменты для удаленной работы</a:t>
            </a:r>
            <a:endParaRPr sz="3000" b="1" i="0" u="none" strike="noStrike" cap="none">
              <a:solidFill>
                <a:srgbClr val="FBFBFB"/>
              </a:solidFill>
              <a:highlight>
                <a:srgbClr val="6600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/>
          <p:nvPr/>
        </p:nvSpPr>
        <p:spPr>
          <a:xfrm>
            <a:off x="838200" y="1185"/>
            <a:ext cx="10515600" cy="6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32"/>
          <p:cNvSpPr txBox="1"/>
          <p:nvPr/>
        </p:nvSpPr>
        <p:spPr>
          <a:xfrm>
            <a:off x="838200" y="617647"/>
            <a:ext cx="10515600" cy="57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32"/>
          <p:cNvSpPr txBox="1"/>
          <p:nvPr/>
        </p:nvSpPr>
        <p:spPr>
          <a:xfrm>
            <a:off x="4550" y="3276599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10. Будьте счастливы</a:t>
            </a:r>
            <a:endParaRPr sz="30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/>
          <p:nvPr/>
        </p:nvSpPr>
        <p:spPr>
          <a:xfrm>
            <a:off x="838200" y="1185"/>
            <a:ext cx="10515600" cy="6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33"/>
          <p:cNvSpPr txBox="1"/>
          <p:nvPr/>
        </p:nvSpPr>
        <p:spPr>
          <a:xfrm>
            <a:off x="838200" y="617647"/>
            <a:ext cx="10515600" cy="57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33"/>
          <p:cNvSpPr txBox="1"/>
          <p:nvPr/>
        </p:nvSpPr>
        <p:spPr>
          <a:xfrm>
            <a:off x="4550" y="3200399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FBFBFB"/>
                </a:solidFill>
                <a:highlight>
                  <a:srgbClr val="660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Как поддержать сотрудника на удалённой работе?</a:t>
            </a:r>
            <a:endParaRPr sz="3000" b="1" i="0" u="none" strike="noStrike" cap="none">
              <a:solidFill>
                <a:srgbClr val="FBFBFB"/>
              </a:solidFill>
              <a:highlight>
                <a:srgbClr val="6600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/>
          <p:nvPr/>
        </p:nvSpPr>
        <p:spPr>
          <a:xfrm>
            <a:off x="838200" y="1185"/>
            <a:ext cx="10515600" cy="6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34"/>
          <p:cNvSpPr txBox="1"/>
          <p:nvPr/>
        </p:nvSpPr>
        <p:spPr>
          <a:xfrm>
            <a:off x="838200" y="617647"/>
            <a:ext cx="10515600" cy="57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34"/>
          <p:cNvSpPr txBox="1"/>
          <p:nvPr/>
        </p:nvSpPr>
        <p:spPr>
          <a:xfrm>
            <a:off x="4550" y="3200399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191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AutoNum type="arabicPeriod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Начните день с положительных эмоций</a:t>
            </a:r>
            <a:endParaRPr sz="30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5"/>
          <p:cNvSpPr/>
          <p:nvPr/>
        </p:nvSpPr>
        <p:spPr>
          <a:xfrm>
            <a:off x="838200" y="1185"/>
            <a:ext cx="10515600" cy="6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35"/>
          <p:cNvSpPr txBox="1"/>
          <p:nvPr/>
        </p:nvSpPr>
        <p:spPr>
          <a:xfrm>
            <a:off x="838200" y="617647"/>
            <a:ext cx="10515600" cy="57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5"/>
          <p:cNvSpPr txBox="1"/>
          <p:nvPr/>
        </p:nvSpPr>
        <p:spPr>
          <a:xfrm>
            <a:off x="4550" y="3200399"/>
            <a:ext cx="12183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2. Отправляйте голосовые сообщения, 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текст со смайлами, мемы…</a:t>
            </a:r>
            <a:endParaRPr sz="30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/>
          <p:nvPr/>
        </p:nvSpPr>
        <p:spPr>
          <a:xfrm>
            <a:off x="838200" y="1185"/>
            <a:ext cx="10515600" cy="6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p36"/>
          <p:cNvSpPr txBox="1"/>
          <p:nvPr/>
        </p:nvSpPr>
        <p:spPr>
          <a:xfrm>
            <a:off x="838200" y="617647"/>
            <a:ext cx="10515600" cy="57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p36"/>
          <p:cNvSpPr txBox="1"/>
          <p:nvPr/>
        </p:nvSpPr>
        <p:spPr>
          <a:xfrm>
            <a:off x="4550" y="3200399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3. Индивидуальные встречи</a:t>
            </a:r>
            <a:endParaRPr sz="30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/>
          <p:nvPr/>
        </p:nvSpPr>
        <p:spPr>
          <a:xfrm>
            <a:off x="838200" y="1185"/>
            <a:ext cx="10515600" cy="6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37"/>
          <p:cNvSpPr txBox="1"/>
          <p:nvPr/>
        </p:nvSpPr>
        <p:spPr>
          <a:xfrm>
            <a:off x="838200" y="617647"/>
            <a:ext cx="10515600" cy="57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37"/>
          <p:cNvSpPr txBox="1"/>
          <p:nvPr/>
        </p:nvSpPr>
        <p:spPr>
          <a:xfrm>
            <a:off x="4550" y="3200399"/>
            <a:ext cx="12183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4. Интересуйтесь, как дела у коллег 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 нужна ли им помощь </a:t>
            </a:r>
            <a:endParaRPr sz="30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/>
          <p:nvPr/>
        </p:nvSpPr>
        <p:spPr>
          <a:xfrm>
            <a:off x="838200" y="1185"/>
            <a:ext cx="10515600" cy="6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38"/>
          <p:cNvSpPr txBox="1"/>
          <p:nvPr/>
        </p:nvSpPr>
        <p:spPr>
          <a:xfrm>
            <a:off x="838200" y="617647"/>
            <a:ext cx="10515600" cy="57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38"/>
          <p:cNvSpPr txBox="1"/>
          <p:nvPr/>
        </p:nvSpPr>
        <p:spPr>
          <a:xfrm>
            <a:off x="4550" y="3200399"/>
            <a:ext cx="12183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5. Напишите инструкции и скрипты 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действий для сотрудников</a:t>
            </a:r>
            <a:endParaRPr sz="30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"/>
          <p:cNvSpPr/>
          <p:nvPr/>
        </p:nvSpPr>
        <p:spPr>
          <a:xfrm>
            <a:off x="838200" y="1185"/>
            <a:ext cx="10515600" cy="6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Google Shape;276;p39"/>
          <p:cNvSpPr txBox="1"/>
          <p:nvPr/>
        </p:nvSpPr>
        <p:spPr>
          <a:xfrm>
            <a:off x="838200" y="617647"/>
            <a:ext cx="10515600" cy="57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p39"/>
          <p:cNvSpPr txBox="1"/>
          <p:nvPr/>
        </p:nvSpPr>
        <p:spPr>
          <a:xfrm>
            <a:off x="4550" y="3200399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6. Не </a:t>
            </a:r>
            <a:r>
              <a:rPr lang="ru-RU" sz="3000" b="1" dirty="0" smtClean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перегружайте </a:t>
            </a:r>
            <a:r>
              <a:rPr lang="ru-RU" sz="3000" b="1" dirty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информационный фон</a:t>
            </a:r>
            <a:endParaRPr sz="3000" b="1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0"/>
          <p:cNvSpPr/>
          <p:nvPr/>
        </p:nvSpPr>
        <p:spPr>
          <a:xfrm>
            <a:off x="838200" y="1185"/>
            <a:ext cx="10515600" cy="6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p40"/>
          <p:cNvSpPr txBox="1"/>
          <p:nvPr/>
        </p:nvSpPr>
        <p:spPr>
          <a:xfrm>
            <a:off x="838200" y="617647"/>
            <a:ext cx="10515600" cy="57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40"/>
          <p:cNvSpPr txBox="1"/>
          <p:nvPr/>
        </p:nvSpPr>
        <p:spPr>
          <a:xfrm>
            <a:off x="4550" y="3200399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7. Не требуйте многозадачности</a:t>
            </a:r>
            <a:endParaRPr sz="30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1"/>
          <p:cNvSpPr/>
          <p:nvPr/>
        </p:nvSpPr>
        <p:spPr>
          <a:xfrm>
            <a:off x="838200" y="1185"/>
            <a:ext cx="10515600" cy="6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41"/>
          <p:cNvSpPr txBox="1"/>
          <p:nvPr/>
        </p:nvSpPr>
        <p:spPr>
          <a:xfrm>
            <a:off x="838200" y="617647"/>
            <a:ext cx="10515600" cy="57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41"/>
          <p:cNvSpPr txBox="1"/>
          <p:nvPr/>
        </p:nvSpPr>
        <p:spPr>
          <a:xfrm>
            <a:off x="4550" y="3200399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8. Давайте обратную связь</a:t>
            </a:r>
            <a:endParaRPr sz="30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5"/>
          <p:cNvGrpSpPr/>
          <p:nvPr/>
        </p:nvGrpSpPr>
        <p:grpSpPr>
          <a:xfrm>
            <a:off x="609600" y="1783550"/>
            <a:ext cx="10562849" cy="3693250"/>
            <a:chOff x="609600" y="1783550"/>
            <a:chExt cx="10562849" cy="3693250"/>
          </a:xfrm>
        </p:grpSpPr>
        <p:pic>
          <p:nvPicPr>
            <p:cNvPr id="97" name="Google Shape;97;p15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l="25434" t="7047" r="26321" b="4417"/>
            <a:stretch/>
          </p:blipFill>
          <p:spPr>
            <a:xfrm>
              <a:off x="609600" y="1783550"/>
              <a:ext cx="3769767" cy="3542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5"/>
            <p:cNvPicPr preferRelativeResize="0"/>
            <p:nvPr/>
          </p:nvPicPr>
          <p:blipFill rotWithShape="1">
            <a:blip r:embed="rId5">
              <a:alphaModFix/>
            </a:blip>
            <a:srcRect l="15055" t="16311" r="15048" b="16311"/>
            <a:stretch/>
          </p:blipFill>
          <p:spPr>
            <a:xfrm>
              <a:off x="4377375" y="1783550"/>
              <a:ext cx="3515400" cy="34548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310725" y="2092150"/>
              <a:ext cx="2861724" cy="29564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15"/>
            <p:cNvSpPr txBox="1"/>
            <p:nvPr/>
          </p:nvSpPr>
          <p:spPr>
            <a:xfrm>
              <a:off x="1164100" y="4869775"/>
              <a:ext cx="2707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333333"/>
                  </a:solidFill>
                  <a:highlight>
                    <a:srgbClr val="FBFBFB"/>
                  </a:highlight>
                  <a:latin typeface="Times New Roman"/>
                  <a:ea typeface="Times New Roman"/>
                  <a:cs typeface="Times New Roman"/>
                  <a:sym typeface="Times New Roman"/>
                </a:rPr>
                <a:t>Viber</a:t>
              </a:r>
              <a:endParaRPr sz="2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" name="Google Shape;101;p15"/>
            <p:cNvSpPr txBox="1"/>
            <p:nvPr/>
          </p:nvSpPr>
          <p:spPr>
            <a:xfrm>
              <a:off x="4836600" y="4908000"/>
              <a:ext cx="2707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333333"/>
                  </a:solidFill>
                  <a:highlight>
                    <a:srgbClr val="FBFBFB"/>
                  </a:highlight>
                  <a:latin typeface="Times New Roman"/>
                  <a:ea typeface="Times New Roman"/>
                  <a:cs typeface="Times New Roman"/>
                  <a:sym typeface="Times New Roman"/>
                </a:rPr>
                <a:t>WhatsApp</a:t>
              </a:r>
              <a:endParaRPr sz="2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" name="Google Shape;102;p15"/>
            <p:cNvSpPr txBox="1"/>
            <p:nvPr/>
          </p:nvSpPr>
          <p:spPr>
            <a:xfrm>
              <a:off x="8398250" y="4984200"/>
              <a:ext cx="2707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333333"/>
                  </a:solidFill>
                  <a:highlight>
                    <a:srgbClr val="FBFBFB"/>
                  </a:highlight>
                  <a:latin typeface="Times New Roman"/>
                  <a:ea typeface="Times New Roman"/>
                  <a:cs typeface="Times New Roman"/>
                  <a:sym typeface="Times New Roman"/>
                </a:rPr>
                <a:t>Telegram</a:t>
              </a:r>
              <a:endParaRPr sz="2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2"/>
          <p:cNvSpPr/>
          <p:nvPr/>
        </p:nvSpPr>
        <p:spPr>
          <a:xfrm>
            <a:off x="838200" y="1185"/>
            <a:ext cx="10515600" cy="6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Google Shape;297;p42"/>
          <p:cNvSpPr txBox="1"/>
          <p:nvPr/>
        </p:nvSpPr>
        <p:spPr>
          <a:xfrm>
            <a:off x="838200" y="617647"/>
            <a:ext cx="10515600" cy="57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Google Shape;298;p42"/>
          <p:cNvSpPr txBox="1"/>
          <p:nvPr/>
        </p:nvSpPr>
        <p:spPr>
          <a:xfrm>
            <a:off x="4550" y="3200399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9. Благодарите </a:t>
            </a:r>
            <a:endParaRPr sz="30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3"/>
          <p:cNvSpPr/>
          <p:nvPr/>
        </p:nvSpPr>
        <p:spPr>
          <a:xfrm>
            <a:off x="838200" y="1185"/>
            <a:ext cx="10515600" cy="6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p43"/>
          <p:cNvSpPr txBox="1"/>
          <p:nvPr/>
        </p:nvSpPr>
        <p:spPr>
          <a:xfrm>
            <a:off x="838200" y="617647"/>
            <a:ext cx="10515600" cy="57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43"/>
          <p:cNvSpPr txBox="1"/>
          <p:nvPr/>
        </p:nvSpPr>
        <p:spPr>
          <a:xfrm>
            <a:off x="4550" y="3200399"/>
            <a:ext cx="12183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10. Развивайте самостоятельность 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 сотрудников и делегируйте </a:t>
            </a:r>
            <a:endParaRPr sz="30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4"/>
          <p:cNvSpPr/>
          <p:nvPr/>
        </p:nvSpPr>
        <p:spPr>
          <a:xfrm>
            <a:off x="838200" y="1185"/>
            <a:ext cx="10515600" cy="6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" name="Google Shape;311;p44"/>
          <p:cNvSpPr txBox="1"/>
          <p:nvPr/>
        </p:nvSpPr>
        <p:spPr>
          <a:xfrm>
            <a:off x="838200" y="617647"/>
            <a:ext cx="10515600" cy="57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" name="Google Shape;312;p44"/>
          <p:cNvSpPr txBox="1"/>
          <p:nvPr/>
        </p:nvSpPr>
        <p:spPr>
          <a:xfrm>
            <a:off x="4550" y="3200399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lt1"/>
                </a:solidFill>
                <a:highlight>
                  <a:srgbClr val="660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Работа над собой</a:t>
            </a:r>
            <a:endParaRPr sz="3000" b="1" i="0" u="none" strike="noStrike" cap="none">
              <a:solidFill>
                <a:schemeClr val="lt1"/>
              </a:solidFill>
              <a:highlight>
                <a:srgbClr val="6600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5"/>
          <p:cNvSpPr/>
          <p:nvPr/>
        </p:nvSpPr>
        <p:spPr>
          <a:xfrm>
            <a:off x="-3411" y="2673871"/>
            <a:ext cx="12198822" cy="134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Моя почта для связи: </a:t>
            </a:r>
            <a:br>
              <a:rPr lang="ru-RU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4400" b="0" i="0" u="sng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d.v.dvoretsky@inbox.ru</a:t>
            </a:r>
            <a:endParaRPr sz="4400" b="0" i="0" u="sng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6"/>
          <p:cNvSpPr/>
          <p:nvPr/>
        </p:nvSpPr>
        <p:spPr>
          <a:xfrm>
            <a:off x="4018000" y="4029943"/>
            <a:ext cx="3960440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E4A1F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CE4A1F"/>
                </a:solidFill>
                <a:latin typeface="Roboto Black"/>
                <a:ea typeface="Roboto Black"/>
                <a:cs typeface="Roboto Black"/>
                <a:sym typeface="Roboto Black"/>
              </a:rPr>
              <a:t>Наши социальные сети</a:t>
            </a:r>
            <a:endParaRPr/>
          </a:p>
        </p:txBody>
      </p:sp>
      <p:pic>
        <p:nvPicPr>
          <p:cNvPr id="323" name="Google Shape;323;p4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6112" y="2172359"/>
            <a:ext cx="1872208" cy="4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6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02376" y="2172359"/>
            <a:ext cx="1872208" cy="4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6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14352" y="2172359"/>
            <a:ext cx="1872208" cy="4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6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090008" y="2892438"/>
            <a:ext cx="1872208" cy="4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6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466272" y="2892438"/>
            <a:ext cx="1872208" cy="4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6">
            <a:hlinkClick r:id="rId13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306032" y="460600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6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782196" y="460600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6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044114" y="460600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6">
            <a:hlinkClick r:id="rId19"/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520278" y="460600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6">
            <a:hlinkClick r:id="rId21"/>
          </p:cNvPr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7258360" y="4606007"/>
            <a:ext cx="504056" cy="504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6"/>
          <p:cNvGrpSpPr/>
          <p:nvPr/>
        </p:nvGrpSpPr>
        <p:grpSpPr>
          <a:xfrm>
            <a:off x="1230325" y="1873575"/>
            <a:ext cx="9643700" cy="3642050"/>
            <a:chOff x="1230325" y="1873575"/>
            <a:chExt cx="9643700" cy="3642050"/>
          </a:xfrm>
        </p:grpSpPr>
        <p:pic>
          <p:nvPicPr>
            <p:cNvPr id="108" name="Google Shape;108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30325" y="1873575"/>
              <a:ext cx="6427100" cy="3621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000775" y="2317400"/>
              <a:ext cx="2746498" cy="27818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Google Shape;110;p16"/>
            <p:cNvSpPr txBox="1"/>
            <p:nvPr/>
          </p:nvSpPr>
          <p:spPr>
            <a:xfrm>
              <a:off x="1505725" y="4987100"/>
              <a:ext cx="3000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333333"/>
                  </a:solidFill>
                  <a:highlight>
                    <a:srgbClr val="FBFBFB"/>
                  </a:highlight>
                  <a:latin typeface="Times New Roman"/>
                  <a:ea typeface="Times New Roman"/>
                  <a:cs typeface="Times New Roman"/>
                  <a:sym typeface="Times New Roman"/>
                </a:rPr>
                <a:t>Skype</a:t>
              </a:r>
              <a:endParaRPr sz="2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" name="Google Shape;111;p16"/>
            <p:cNvSpPr txBox="1"/>
            <p:nvPr/>
          </p:nvSpPr>
          <p:spPr>
            <a:xfrm>
              <a:off x="4596000" y="5023025"/>
              <a:ext cx="3000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333333"/>
                  </a:solidFill>
                  <a:highlight>
                    <a:srgbClr val="FBFBFB"/>
                  </a:highlight>
                  <a:latin typeface="Times New Roman"/>
                  <a:ea typeface="Times New Roman"/>
                  <a:cs typeface="Times New Roman"/>
                  <a:sym typeface="Times New Roman"/>
                </a:rPr>
                <a:t>Discord</a:t>
              </a:r>
              <a:endParaRPr sz="1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" name="Google Shape;112;p16"/>
            <p:cNvSpPr txBox="1"/>
            <p:nvPr/>
          </p:nvSpPr>
          <p:spPr>
            <a:xfrm>
              <a:off x="7874025" y="5015375"/>
              <a:ext cx="3000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333333"/>
                  </a:solidFill>
                  <a:highlight>
                    <a:srgbClr val="FBFBFB"/>
                  </a:highlight>
                  <a:latin typeface="Times New Roman"/>
                  <a:ea typeface="Times New Roman"/>
                  <a:cs typeface="Times New Roman"/>
                  <a:sym typeface="Times New Roman"/>
                </a:rPr>
                <a:t>Zoom </a:t>
              </a:r>
              <a:endParaRPr sz="2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7"/>
          <p:cNvGrpSpPr/>
          <p:nvPr/>
        </p:nvGrpSpPr>
        <p:grpSpPr>
          <a:xfrm>
            <a:off x="1011125" y="2025075"/>
            <a:ext cx="10253400" cy="3226025"/>
            <a:chOff x="1011125" y="2025075"/>
            <a:chExt cx="10253400" cy="3226025"/>
          </a:xfrm>
        </p:grpSpPr>
        <p:pic>
          <p:nvPicPr>
            <p:cNvPr id="118" name="Google Shape;118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11125" y="2025075"/>
              <a:ext cx="3351934" cy="3037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516999" y="2025075"/>
              <a:ext cx="3351931" cy="3037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7"/>
            <p:cNvPicPr preferRelativeResize="0"/>
            <p:nvPr/>
          </p:nvPicPr>
          <p:blipFill rotWithShape="1">
            <a:blip r:embed="rId5">
              <a:alphaModFix/>
            </a:blip>
            <a:srcRect l="11971" t="14550" r="11971" b="10368"/>
            <a:stretch/>
          </p:blipFill>
          <p:spPr>
            <a:xfrm>
              <a:off x="7868934" y="2025075"/>
              <a:ext cx="3395592" cy="3037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17"/>
            <p:cNvSpPr txBox="1"/>
            <p:nvPr/>
          </p:nvSpPr>
          <p:spPr>
            <a:xfrm>
              <a:off x="4706125" y="4758500"/>
              <a:ext cx="3000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333333"/>
                  </a:solidFill>
                  <a:highlight>
                    <a:srgbClr val="FBFBFB"/>
                  </a:highlight>
                  <a:latin typeface="Times New Roman"/>
                  <a:ea typeface="Times New Roman"/>
                  <a:cs typeface="Times New Roman"/>
                  <a:sym typeface="Times New Roman"/>
                </a:rPr>
                <a:t>Google Диск</a:t>
              </a:r>
              <a:endParaRPr sz="2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" name="Google Shape;122;p17"/>
            <p:cNvSpPr txBox="1"/>
            <p:nvPr/>
          </p:nvSpPr>
          <p:spPr>
            <a:xfrm>
              <a:off x="8058925" y="4758500"/>
              <a:ext cx="3000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333333"/>
                  </a:solidFill>
                  <a:highlight>
                    <a:srgbClr val="FBFBFB"/>
                  </a:highlight>
                  <a:latin typeface="Times New Roman"/>
                  <a:ea typeface="Times New Roman"/>
                  <a:cs typeface="Times New Roman"/>
                  <a:sym typeface="Times New Roman"/>
                </a:rPr>
                <a:t>Dropbox</a:t>
              </a:r>
              <a:endParaRPr sz="2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" name="Google Shape;123;p17"/>
            <p:cNvSpPr txBox="1"/>
            <p:nvPr/>
          </p:nvSpPr>
          <p:spPr>
            <a:xfrm>
              <a:off x="1219200" y="4724400"/>
              <a:ext cx="3000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333333"/>
                  </a:solidFill>
                  <a:highlight>
                    <a:srgbClr val="FBFBFB"/>
                  </a:highlight>
                  <a:latin typeface="Times New Roman"/>
                  <a:ea typeface="Times New Roman"/>
                  <a:cs typeface="Times New Roman"/>
                  <a:sym typeface="Times New Roman"/>
                </a:rPr>
                <a:t>Яндекс Диск</a:t>
              </a:r>
              <a:endParaRPr sz="2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18"/>
          <p:cNvGrpSpPr/>
          <p:nvPr/>
        </p:nvGrpSpPr>
        <p:grpSpPr>
          <a:xfrm>
            <a:off x="340500" y="1661050"/>
            <a:ext cx="11065500" cy="3602650"/>
            <a:chOff x="340500" y="1661050"/>
            <a:chExt cx="11065500" cy="3602650"/>
          </a:xfrm>
        </p:grpSpPr>
        <p:pic>
          <p:nvPicPr>
            <p:cNvPr id="129" name="Google Shape;129;p18"/>
            <p:cNvPicPr preferRelativeResize="0"/>
            <p:nvPr/>
          </p:nvPicPr>
          <p:blipFill rotWithShape="1">
            <a:blip r:embed="rId3">
              <a:alphaModFix/>
            </a:blip>
            <a:srcRect l="30541" t="19843" r="30823" b="20904"/>
            <a:stretch/>
          </p:blipFill>
          <p:spPr>
            <a:xfrm>
              <a:off x="340500" y="1904299"/>
              <a:ext cx="3936651" cy="3169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8"/>
            <p:cNvPicPr preferRelativeResize="0"/>
            <p:nvPr/>
          </p:nvPicPr>
          <p:blipFill rotWithShape="1">
            <a:blip r:embed="rId4">
              <a:alphaModFix/>
            </a:blip>
            <a:srcRect l="32706" t="22087" r="32650" b="22486"/>
            <a:stretch/>
          </p:blipFill>
          <p:spPr>
            <a:xfrm>
              <a:off x="3980675" y="1661050"/>
              <a:ext cx="4288875" cy="360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18"/>
            <p:cNvSpPr txBox="1"/>
            <p:nvPr/>
          </p:nvSpPr>
          <p:spPr>
            <a:xfrm>
              <a:off x="808825" y="4635775"/>
              <a:ext cx="3000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333333"/>
                  </a:solidFill>
                  <a:highlight>
                    <a:srgbClr val="FBFBFB"/>
                  </a:highlight>
                  <a:latin typeface="Times New Roman"/>
                  <a:ea typeface="Times New Roman"/>
                  <a:cs typeface="Times New Roman"/>
                  <a:sym typeface="Times New Roman"/>
                </a:rPr>
                <a:t>Gmail</a:t>
              </a:r>
              <a:endParaRPr sz="2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2" name="Google Shape;132;p18"/>
            <p:cNvSpPr txBox="1"/>
            <p:nvPr/>
          </p:nvSpPr>
          <p:spPr>
            <a:xfrm>
              <a:off x="4596000" y="4642200"/>
              <a:ext cx="3000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333333"/>
                  </a:solidFill>
                  <a:highlight>
                    <a:srgbClr val="FBFBFB"/>
                  </a:highlight>
                  <a:latin typeface="Times New Roman"/>
                  <a:ea typeface="Times New Roman"/>
                  <a:cs typeface="Times New Roman"/>
                  <a:sym typeface="Times New Roman"/>
                </a:rPr>
                <a:t>Яндекс.Почта</a:t>
              </a:r>
              <a:endParaRPr sz="2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33" name="Google Shape;133;p18"/>
            <p:cNvPicPr preferRelativeResize="0"/>
            <p:nvPr/>
          </p:nvPicPr>
          <p:blipFill rotWithShape="1">
            <a:blip r:embed="rId5">
              <a:alphaModFix/>
            </a:blip>
            <a:srcRect l="21926" r="22690"/>
            <a:stretch/>
          </p:blipFill>
          <p:spPr>
            <a:xfrm>
              <a:off x="8505725" y="2471650"/>
              <a:ext cx="2667002" cy="2034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18"/>
            <p:cNvSpPr txBox="1"/>
            <p:nvPr/>
          </p:nvSpPr>
          <p:spPr>
            <a:xfrm>
              <a:off x="8406000" y="4642200"/>
              <a:ext cx="3000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333333"/>
                  </a:solidFill>
                  <a:highlight>
                    <a:srgbClr val="FBFBFB"/>
                  </a:highlight>
                  <a:latin typeface="Times New Roman"/>
                  <a:ea typeface="Times New Roman"/>
                  <a:cs typeface="Times New Roman"/>
                  <a:sym typeface="Times New Roman"/>
                </a:rPr>
                <a:t>Outlook</a:t>
              </a:r>
              <a:endParaRPr sz="2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9"/>
          <p:cNvPicPr preferRelativeResize="0"/>
          <p:nvPr/>
        </p:nvPicPr>
        <p:blipFill rotWithShape="1">
          <a:blip r:embed="rId3">
            <a:alphaModFix/>
          </a:blip>
          <a:srcRect l="20749" t="27225" r="20301" b="31816"/>
          <a:stretch/>
        </p:blipFill>
        <p:spPr>
          <a:xfrm>
            <a:off x="633500" y="758625"/>
            <a:ext cx="4491874" cy="234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 rotWithShape="1">
          <a:blip r:embed="rId4">
            <a:alphaModFix/>
          </a:blip>
          <a:srcRect l="19545" t="14070" r="19998" b="7847"/>
          <a:stretch/>
        </p:blipFill>
        <p:spPr>
          <a:xfrm>
            <a:off x="835100" y="3035725"/>
            <a:ext cx="4023700" cy="3316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3739" y="2010724"/>
            <a:ext cx="5969061" cy="331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5450" y="1265601"/>
            <a:ext cx="9889876" cy="460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300" y="1816900"/>
            <a:ext cx="10982927" cy="364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172</Words>
  <Application>Microsoft Office PowerPoint</Application>
  <PresentationFormat>Произвольный</PresentationFormat>
  <Paragraphs>49</Paragraphs>
  <Slides>34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Roboto Black</vt:lpstr>
      <vt:lpstr>Times New Roman</vt:lpstr>
      <vt:lpstr>Calibri</vt:lpstr>
      <vt:lpstr>Тема Office</vt:lpstr>
      <vt:lpstr>Управление и работа  с удаленной командой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и работа  с удаленной командой   </dc:title>
  <cp:lastModifiedBy>Арсений Соловейчик</cp:lastModifiedBy>
  <cp:revision>2</cp:revision>
  <dcterms:modified xsi:type="dcterms:W3CDTF">2022-01-21T09:52:45Z</dcterms:modified>
</cp:coreProperties>
</file>