
<file path=[Content_Types].xml><?xml version="1.0" encoding="utf-8"?>
<Types xmlns="http://schemas.openxmlformats.org/package/2006/content-types">
  <Default Extension="png" ContentType="image/png"/>
  <Default Extension="aac" ContentType="audio/unknown"/>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265" r:id="rId3"/>
    <p:sldId id="278" r:id="rId4"/>
    <p:sldId id="290" r:id="rId5"/>
    <p:sldId id="258" r:id="rId6"/>
    <p:sldId id="260" r:id="rId7"/>
    <p:sldId id="257" r:id="rId8"/>
    <p:sldId id="261" r:id="rId9"/>
    <p:sldId id="263" r:id="rId10"/>
    <p:sldId id="277" r:id="rId11"/>
    <p:sldId id="282" r:id="rId12"/>
    <p:sldId id="283" r:id="rId13"/>
    <p:sldId id="284" r:id="rId14"/>
    <p:sldId id="285" r:id="rId15"/>
    <p:sldId id="286" r:id="rId16"/>
    <p:sldId id="287" r:id="rId17"/>
    <p:sldId id="262" r:id="rId18"/>
    <p:sldId id="292" r:id="rId19"/>
    <p:sldId id="291" r:id="rId20"/>
    <p:sldId id="272" r:id="rId21"/>
    <p:sldId id="273" r:id="rId22"/>
    <p:sldId id="274" r:id="rId23"/>
    <p:sldId id="293" r:id="rId24"/>
    <p:sldId id="294" r:id="rId25"/>
    <p:sldId id="275" r:id="rId26"/>
    <p:sldId id="276" r:id="rId27"/>
    <p:sldId id="295" r:id="rId28"/>
    <p:sldId id="296" r:id="rId29"/>
    <p:sldId id="279" r:id="rId30"/>
    <p:sldId id="280" r:id="rId31"/>
    <p:sldId id="281" r:id="rId32"/>
    <p:sldId id="297" r:id="rId33"/>
    <p:sldId id="267" r:id="rId34"/>
    <p:sldId id="298" r:id="rId35"/>
    <p:sldId id="299" r:id="rId36"/>
    <p:sldId id="288" r:id="rId37"/>
    <p:sldId id="259" r:id="rId38"/>
  </p:sldIdLst>
  <p:sldSz cx="9144000" cy="5143500" type="screen16x9"/>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78"/>
  </p:normalViewPr>
  <p:slideViewPr>
    <p:cSldViewPr>
      <p:cViewPr>
        <p:scale>
          <a:sx n="140" d="100"/>
          <a:sy n="140" d="100"/>
        </p:scale>
        <p:origin x="-804" y="-21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CA3150-9111-44AE-8789-588AB5E44EDB}" type="datetimeFigureOut">
              <a:rPr lang="ru-RU" smtClean="0"/>
              <a:t>08.12.2022</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F2D923-C5CF-4E2F-9892-571F706BAFDF}" type="slidenum">
              <a:rPr lang="ru-RU" smtClean="0"/>
              <a:t>‹#›</a:t>
            </a:fld>
            <a:endParaRPr lang="ru-RU"/>
          </a:p>
        </p:txBody>
      </p:sp>
    </p:spTree>
    <p:extLst>
      <p:ext uri="{BB962C8B-B14F-4D97-AF65-F5344CB8AC3E}">
        <p14:creationId xmlns:p14="http://schemas.microsoft.com/office/powerpoint/2010/main" val="2498593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186c0541952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186c0541952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16a9321441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16a9321441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16a93214418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16a93214418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86c0541952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86c0541952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16a93214418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16a93214418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16a93214418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16a93214418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18739ddc2ba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18739ddc2ba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18739ddc2ba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18739ddc2ba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8739ddc2ba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18739ddc2ba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18739ddc2ba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18739ddc2ba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18739ddc2ba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18739ddc2ba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186c0541952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186c0541952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18739ddc2ba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18739ddc2ba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186c0541952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186c0541952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1874fcd8f3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1874fcd8f3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186c0541952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186c0541952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186c0541952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186c0541952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186c0541952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186c0541952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16a7ea9674a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16a7ea9674a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16a93214418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16a93214418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186c0541952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186c0541952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16a9321441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16a9321441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1597819"/>
            <a:ext cx="7772400" cy="1102519"/>
          </a:xfrm>
        </p:spPr>
        <p:txBody>
          <a:bodyPr/>
          <a:lstStyle/>
          <a:p>
            <a:r>
              <a:rPr lang="ru-RU"/>
              <a:t>Образец заголовка</a:t>
            </a:r>
          </a:p>
        </p:txBody>
      </p:sp>
      <p:sp>
        <p:nvSpPr>
          <p:cNvPr id="3" name="Подзаголовок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95E3D4C2-34CD-465A-A8A2-174F961BA0EE}" type="datetimeFigureOut">
              <a:rPr lang="ru-RU" smtClean="0"/>
              <a:t>08.12.2022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B81B22D-6BD5-445C-8E95-855BC366B2CB}" type="slidenum">
              <a:rPr lang="ru-RU" smtClean="0"/>
              <a:t>‹#›</a:t>
            </a:fld>
            <a:endParaRPr lang="ru-RU"/>
          </a:p>
        </p:txBody>
      </p:sp>
    </p:spTree>
    <p:extLst>
      <p:ext uri="{BB962C8B-B14F-4D97-AF65-F5344CB8AC3E}">
        <p14:creationId xmlns:p14="http://schemas.microsoft.com/office/powerpoint/2010/main" val="1405258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5E3D4C2-34CD-465A-A8A2-174F961BA0EE}" type="datetimeFigureOut">
              <a:rPr lang="ru-RU" smtClean="0"/>
              <a:t>08.12.2022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B81B22D-6BD5-445C-8E95-855BC366B2CB}" type="slidenum">
              <a:rPr lang="ru-RU" smtClean="0"/>
              <a:t>‹#›</a:t>
            </a:fld>
            <a:endParaRPr lang="ru-RU"/>
          </a:p>
        </p:txBody>
      </p:sp>
    </p:spTree>
    <p:extLst>
      <p:ext uri="{BB962C8B-B14F-4D97-AF65-F5344CB8AC3E}">
        <p14:creationId xmlns:p14="http://schemas.microsoft.com/office/powerpoint/2010/main" val="212244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05979"/>
            <a:ext cx="2057400" cy="4388644"/>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05979"/>
            <a:ext cx="6019800" cy="4388644"/>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5E3D4C2-34CD-465A-A8A2-174F961BA0EE}" type="datetimeFigureOut">
              <a:rPr lang="ru-RU" smtClean="0"/>
              <a:t>08.12.2022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B81B22D-6BD5-445C-8E95-855BC366B2CB}" type="slidenum">
              <a:rPr lang="ru-RU" smtClean="0"/>
              <a:t>‹#›</a:t>
            </a:fld>
            <a:endParaRPr lang="ru-RU"/>
          </a:p>
        </p:txBody>
      </p:sp>
    </p:spTree>
    <p:extLst>
      <p:ext uri="{BB962C8B-B14F-4D97-AF65-F5344CB8AC3E}">
        <p14:creationId xmlns:p14="http://schemas.microsoft.com/office/powerpoint/2010/main" val="13878484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513160" y="514350"/>
            <a:ext cx="7543800" cy="2057400"/>
          </a:xfrm>
        </p:spPr>
        <p:txBody>
          <a:bodyPr anchor="ctr">
            <a:normAutofit/>
          </a:bodyPr>
          <a:lstStyle>
            <a:lvl1pPr algn="l">
              <a:defRPr sz="2400" b="0" cap="all"/>
            </a:lvl1pPr>
          </a:lstStyle>
          <a:p>
            <a:r>
              <a:rPr lang="ru-RU"/>
              <a:t>Образец заголовка</a:t>
            </a:r>
            <a:endParaRPr lang="en-US" dirty="0"/>
          </a:p>
        </p:txBody>
      </p:sp>
      <p:sp>
        <p:nvSpPr>
          <p:cNvPr id="3" name="Text Placeholder 2"/>
          <p:cNvSpPr>
            <a:spLocks noGrp="1"/>
          </p:cNvSpPr>
          <p:nvPr>
            <p:ph type="body" idx="1"/>
          </p:nvPr>
        </p:nvSpPr>
        <p:spPr>
          <a:xfrm>
            <a:off x="513159" y="3086100"/>
            <a:ext cx="6401991" cy="1409700"/>
          </a:xfrm>
        </p:spPr>
        <p:txBody>
          <a:bodyPr anchor="ctr">
            <a:normAutofit/>
          </a:bodyPr>
          <a:lstStyle>
            <a:lvl1pPr marL="0" indent="0" algn="l">
              <a:buNone/>
              <a:defRPr sz="150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0000000-1234-1234-1234-123412341234}" type="slidenum">
              <a:rPr lang="ru-RU" smtClean="0"/>
              <a:pPr/>
              <a:t>‹#›</a:t>
            </a:fld>
            <a:endParaRPr lang="ru-RU"/>
          </a:p>
        </p:txBody>
      </p:sp>
    </p:spTree>
    <p:extLst>
      <p:ext uri="{BB962C8B-B14F-4D97-AF65-F5344CB8AC3E}">
        <p14:creationId xmlns:p14="http://schemas.microsoft.com/office/powerpoint/2010/main" val="2173444394"/>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5E3D4C2-34CD-465A-A8A2-174F961BA0EE}" type="datetimeFigureOut">
              <a:rPr lang="ru-RU" smtClean="0"/>
              <a:t>08.12.2022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B81B22D-6BD5-445C-8E95-855BC366B2CB}" type="slidenum">
              <a:rPr lang="ru-RU" smtClean="0"/>
              <a:t>‹#›</a:t>
            </a:fld>
            <a:endParaRPr lang="ru-RU"/>
          </a:p>
        </p:txBody>
      </p:sp>
    </p:spTree>
    <p:extLst>
      <p:ext uri="{BB962C8B-B14F-4D97-AF65-F5344CB8AC3E}">
        <p14:creationId xmlns:p14="http://schemas.microsoft.com/office/powerpoint/2010/main" val="3921986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3305176"/>
            <a:ext cx="7772400" cy="1021556"/>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95E3D4C2-34CD-465A-A8A2-174F961BA0EE}" type="datetimeFigureOut">
              <a:rPr lang="ru-RU" smtClean="0"/>
              <a:t>08.12.2022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B81B22D-6BD5-445C-8E95-855BC366B2CB}" type="slidenum">
              <a:rPr lang="ru-RU" smtClean="0"/>
              <a:t>‹#›</a:t>
            </a:fld>
            <a:endParaRPr lang="ru-RU"/>
          </a:p>
        </p:txBody>
      </p:sp>
    </p:spTree>
    <p:extLst>
      <p:ext uri="{BB962C8B-B14F-4D97-AF65-F5344CB8AC3E}">
        <p14:creationId xmlns:p14="http://schemas.microsoft.com/office/powerpoint/2010/main" val="3350660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95E3D4C2-34CD-465A-A8A2-174F961BA0EE}" type="datetimeFigureOut">
              <a:rPr lang="ru-RU" smtClean="0"/>
              <a:t>08.12.2022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B81B22D-6BD5-445C-8E95-855BC366B2CB}" type="slidenum">
              <a:rPr lang="ru-RU" smtClean="0"/>
              <a:t>‹#›</a:t>
            </a:fld>
            <a:endParaRPr lang="ru-RU"/>
          </a:p>
        </p:txBody>
      </p:sp>
    </p:spTree>
    <p:extLst>
      <p:ext uri="{BB962C8B-B14F-4D97-AF65-F5344CB8AC3E}">
        <p14:creationId xmlns:p14="http://schemas.microsoft.com/office/powerpoint/2010/main" val="3619320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95E3D4C2-34CD-465A-A8A2-174F961BA0EE}" type="datetimeFigureOut">
              <a:rPr lang="ru-RU" smtClean="0"/>
              <a:t>08.12.2022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EB81B22D-6BD5-445C-8E95-855BC366B2CB}" type="slidenum">
              <a:rPr lang="ru-RU" smtClean="0"/>
              <a:t>‹#›</a:t>
            </a:fld>
            <a:endParaRPr lang="ru-RU"/>
          </a:p>
        </p:txBody>
      </p:sp>
    </p:spTree>
    <p:extLst>
      <p:ext uri="{BB962C8B-B14F-4D97-AF65-F5344CB8AC3E}">
        <p14:creationId xmlns:p14="http://schemas.microsoft.com/office/powerpoint/2010/main" val="232533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95E3D4C2-34CD-465A-A8A2-174F961BA0EE}" type="datetimeFigureOut">
              <a:rPr lang="ru-RU" smtClean="0"/>
              <a:t>08.12.2022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EB81B22D-6BD5-445C-8E95-855BC366B2CB}" type="slidenum">
              <a:rPr lang="ru-RU" smtClean="0"/>
              <a:t>‹#›</a:t>
            </a:fld>
            <a:endParaRPr lang="ru-RU"/>
          </a:p>
        </p:txBody>
      </p:sp>
    </p:spTree>
    <p:extLst>
      <p:ext uri="{BB962C8B-B14F-4D97-AF65-F5344CB8AC3E}">
        <p14:creationId xmlns:p14="http://schemas.microsoft.com/office/powerpoint/2010/main" val="3227007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5E3D4C2-34CD-465A-A8A2-174F961BA0EE}" type="datetimeFigureOut">
              <a:rPr lang="ru-RU" smtClean="0"/>
              <a:t>08.12.2022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EB81B22D-6BD5-445C-8E95-855BC366B2CB}" type="slidenum">
              <a:rPr lang="ru-RU" smtClean="0"/>
              <a:t>‹#›</a:t>
            </a:fld>
            <a:endParaRPr lang="ru-RU"/>
          </a:p>
        </p:txBody>
      </p:sp>
    </p:spTree>
    <p:extLst>
      <p:ext uri="{BB962C8B-B14F-4D97-AF65-F5344CB8AC3E}">
        <p14:creationId xmlns:p14="http://schemas.microsoft.com/office/powerpoint/2010/main" val="476620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1" y="204787"/>
            <a:ext cx="3008313" cy="871538"/>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95E3D4C2-34CD-465A-A8A2-174F961BA0EE}" type="datetimeFigureOut">
              <a:rPr lang="ru-RU" smtClean="0"/>
              <a:t>08.12.2022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B81B22D-6BD5-445C-8E95-855BC366B2CB}" type="slidenum">
              <a:rPr lang="ru-RU" smtClean="0"/>
              <a:t>‹#›</a:t>
            </a:fld>
            <a:endParaRPr lang="ru-RU"/>
          </a:p>
        </p:txBody>
      </p:sp>
    </p:spTree>
    <p:extLst>
      <p:ext uri="{BB962C8B-B14F-4D97-AF65-F5344CB8AC3E}">
        <p14:creationId xmlns:p14="http://schemas.microsoft.com/office/powerpoint/2010/main" val="101273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3600450"/>
            <a:ext cx="5486400" cy="425054"/>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95E3D4C2-34CD-465A-A8A2-174F961BA0EE}" type="datetimeFigureOut">
              <a:rPr lang="ru-RU" smtClean="0"/>
              <a:t>08.12.2022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B81B22D-6BD5-445C-8E95-855BC366B2CB}" type="slidenum">
              <a:rPr lang="ru-RU" smtClean="0"/>
              <a:t>‹#›</a:t>
            </a:fld>
            <a:endParaRPr lang="ru-RU"/>
          </a:p>
        </p:txBody>
      </p:sp>
    </p:spTree>
    <p:extLst>
      <p:ext uri="{BB962C8B-B14F-4D97-AF65-F5344CB8AC3E}">
        <p14:creationId xmlns:p14="http://schemas.microsoft.com/office/powerpoint/2010/main" val="808927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5E3D4C2-34CD-465A-A8A2-174F961BA0EE}" type="datetimeFigureOut">
              <a:rPr lang="ru-RU" smtClean="0"/>
              <a:t>08.12.2022</a:t>
            </a:fld>
            <a:endParaRPr lang="ru-RU"/>
          </a:p>
        </p:txBody>
      </p:sp>
      <p:sp>
        <p:nvSpPr>
          <p:cNvPr id="5" name="Нижний колонтитул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EB81B22D-6BD5-445C-8E95-855BC366B2CB}" type="slidenum">
              <a:rPr lang="ru-RU" smtClean="0"/>
              <a:t>‹#›</a:t>
            </a:fld>
            <a:endParaRPr lang="ru-RU"/>
          </a:p>
        </p:txBody>
      </p:sp>
    </p:spTree>
    <p:extLst>
      <p:ext uri="{BB962C8B-B14F-4D97-AF65-F5344CB8AC3E}">
        <p14:creationId xmlns:p14="http://schemas.microsoft.com/office/powerpoint/2010/main" val="20268293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exam-simulator.ru/"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doc.fipi.ru/ege/dlya-predmetnyh-komissiy-subektov-rf/2022/angliyskiy_uch_mr_ege_2022.pdf"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1.aac"/><Relationship Id="rId1" Type="http://schemas.microsoft.com/office/2007/relationships/media" Target="../media/media1.aac"/><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2.xml"/><Relationship Id="rId9" Type="http://schemas.openxmlformats.org/officeDocument/2006/relationships/image" Target="../media/image8.png"/></Relationships>
</file>

<file path=ppt/slides/_rels/slide2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5.png"/><Relationship Id="rId4" Type="http://schemas.openxmlformats.org/officeDocument/2006/relationships/notesSlide" Target="../notesSlides/notesSlide22.xml"/></Relationships>
</file>

<file path=ppt/slides/_rels/slide35.xml.rels><?xml version="1.0" encoding="UTF-8" standalone="yes"?>
<Relationships xmlns="http://schemas.openxmlformats.org/package/2006/relationships"><Relationship Id="rId3" Type="http://schemas.openxmlformats.org/officeDocument/2006/relationships/hyperlink" Target="mailto:bagirova914@gmail.com" TargetMode="External"/><Relationship Id="rId2" Type="http://schemas.openxmlformats.org/officeDocument/2006/relationships/hyperlink" Target="mailto:khitrova@inbox.ru" TargetMode="External"/><Relationship Id="rId1" Type="http://schemas.openxmlformats.org/officeDocument/2006/relationships/slideLayout" Target="../slideLayouts/slideLayout2.xml"/><Relationship Id="rId4" Type="http://schemas.openxmlformats.org/officeDocument/2006/relationships/hyperlink" Target="mailto:umerova@inbox.ru"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hyperlink" Target="https://urok.1sept.ru/" TargetMode="External"/><Relationship Id="rId13" Type="http://schemas.openxmlformats.org/officeDocument/2006/relationships/image" Target="../media/image23.emf"/><Relationship Id="rId18" Type="http://schemas.openxmlformats.org/officeDocument/2006/relationships/image" Target="../media/image26.png"/><Relationship Id="rId3" Type="http://schemas.openxmlformats.org/officeDocument/2006/relationships/image" Target="../media/image18.emf"/><Relationship Id="rId7" Type="http://schemas.openxmlformats.org/officeDocument/2006/relationships/image" Target="../media/image20.emf"/><Relationship Id="rId12" Type="http://schemas.openxmlformats.org/officeDocument/2006/relationships/hyperlink" Target="https://ok.ru/digital.september" TargetMode="External"/><Relationship Id="rId17" Type="http://schemas.openxmlformats.org/officeDocument/2006/relationships/image" Target="../media/image25.emf"/><Relationship Id="rId2" Type="http://schemas.openxmlformats.org/officeDocument/2006/relationships/hyperlink" Target="https://edu.1sept.ru/" TargetMode="External"/><Relationship Id="rId16" Type="http://schemas.openxmlformats.org/officeDocument/2006/relationships/hyperlink" Target="https://www.youtube.com/user/PervoeSentyabrya" TargetMode="External"/><Relationship Id="rId1" Type="http://schemas.openxmlformats.org/officeDocument/2006/relationships/slideLayout" Target="../slideLayouts/slideLayout1.xml"/><Relationship Id="rId6" Type="http://schemas.openxmlformats.org/officeDocument/2006/relationships/hyperlink" Target="https://1sept.ru/" TargetMode="External"/><Relationship Id="rId11" Type="http://schemas.openxmlformats.org/officeDocument/2006/relationships/image" Target="../media/image22.emf"/><Relationship Id="rId5" Type="http://schemas.openxmlformats.org/officeDocument/2006/relationships/image" Target="../media/image19.emf"/><Relationship Id="rId15" Type="http://schemas.openxmlformats.org/officeDocument/2006/relationships/image" Target="../media/image24.emf"/><Relationship Id="rId10" Type="http://schemas.openxmlformats.org/officeDocument/2006/relationships/hyperlink" Target="https://ds.1sept.ru/" TargetMode="External"/><Relationship Id="rId4" Type="http://schemas.openxmlformats.org/officeDocument/2006/relationships/hyperlink" Target="https://video.1sept.ru/" TargetMode="External"/><Relationship Id="rId9" Type="http://schemas.openxmlformats.org/officeDocument/2006/relationships/image" Target="../media/image21.emf"/><Relationship Id="rId14" Type="http://schemas.openxmlformats.org/officeDocument/2006/relationships/hyperlink" Target="https://vk.com/digital.september"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exam-simulator.ru/"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Объект 5">
            <a:extLst>
              <a:ext uri="{FF2B5EF4-FFF2-40B4-BE49-F238E27FC236}">
                <a16:creationId xmlns:a16="http://schemas.microsoft.com/office/drawing/2014/main" xmlns="" id="{CC24E14B-EB0D-A4BF-9746-7F657406C98D}"/>
              </a:ext>
            </a:extLst>
          </p:cNvPr>
          <p:cNvSpPr>
            <a:spLocks noGrp="1"/>
          </p:cNvSpPr>
          <p:nvPr>
            <p:ph idx="4294967295"/>
          </p:nvPr>
        </p:nvSpPr>
        <p:spPr>
          <a:xfrm>
            <a:off x="899592" y="1063230"/>
            <a:ext cx="7330008" cy="3530996"/>
          </a:xfrm>
        </p:spPr>
        <p:txBody>
          <a:bodyPr/>
          <a:lstStyle/>
          <a:p>
            <a:pPr marL="0" indent="0" algn="ctr">
              <a:buNone/>
            </a:pPr>
            <a:r>
              <a:rPr lang="ru-RU" b="1" i="1" dirty="0"/>
              <a:t>Инновационные электронные ресурсы для подготовки к устной части </a:t>
            </a:r>
          </a:p>
          <a:p>
            <a:pPr marL="0" indent="0" algn="ctr">
              <a:buNone/>
            </a:pPr>
            <a:r>
              <a:rPr lang="ru-RU" b="1" i="1" dirty="0"/>
              <a:t>ОГЭ и ЕГЭ по английскому языку: </a:t>
            </a:r>
          </a:p>
          <a:p>
            <a:pPr marL="0" indent="0" algn="ctr">
              <a:buNone/>
            </a:pPr>
            <a:r>
              <a:rPr lang="ru-RU" b="1" i="1" dirty="0"/>
              <a:t>из опыта работы.</a:t>
            </a:r>
          </a:p>
          <a:p>
            <a:pPr marL="0" indent="0">
              <a:buNone/>
            </a:pPr>
            <a:r>
              <a:rPr lang="ru-RU" sz="2400" dirty="0"/>
              <a:t>Хитрова И.В.</a:t>
            </a:r>
          </a:p>
          <a:p>
            <a:pPr marL="0" indent="0">
              <a:buNone/>
            </a:pPr>
            <a:r>
              <a:rPr lang="ru-RU" sz="2400" dirty="0"/>
              <a:t>Умерова М.В.</a:t>
            </a:r>
          </a:p>
        </p:txBody>
      </p:sp>
    </p:spTree>
    <p:extLst>
      <p:ext uri="{BB962C8B-B14F-4D97-AF65-F5344CB8AC3E}">
        <p14:creationId xmlns:p14="http://schemas.microsoft.com/office/powerpoint/2010/main" val="898429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9" name="Google Shape;119;g186c0541952_0_14"/>
          <p:cNvSpPr txBox="1">
            <a:spLocks noGrp="1"/>
          </p:cNvSpPr>
          <p:nvPr>
            <p:ph idx="4294967295"/>
          </p:nvPr>
        </p:nvSpPr>
        <p:spPr>
          <a:xfrm>
            <a:off x="0" y="514350"/>
            <a:ext cx="8118475" cy="600075"/>
          </a:xfrm>
          <a:prstGeom prst="rect">
            <a:avLst/>
          </a:prstGeom>
        </p:spPr>
        <p:txBody>
          <a:bodyPr spcFirstLastPara="1" vert="horz" wrap="square" lIns="68569" tIns="34275" rIns="68569" bIns="34275" rtlCol="0" anchor="t" anchorCtr="0">
            <a:normAutofit fontScale="85000" lnSpcReduction="10000"/>
          </a:bodyPr>
          <a:lstStyle/>
          <a:p>
            <a:pPr marL="0" indent="0">
              <a:spcBef>
                <a:spcPts val="750"/>
              </a:spcBef>
              <a:buNone/>
            </a:pPr>
            <a:r>
              <a:rPr lang="en-US" b="1" dirty="0">
                <a:solidFill>
                  <a:schemeClr val="tx1"/>
                </a:solidFill>
              </a:rPr>
              <a:t>          </a:t>
            </a:r>
            <a:r>
              <a:rPr lang="ru-RU" b="1" dirty="0">
                <a:solidFill>
                  <a:schemeClr val="tx1"/>
                </a:solidFill>
              </a:rPr>
              <a:t>Match the types of houses with their definitions.</a:t>
            </a:r>
            <a:endParaRPr b="1" dirty="0">
              <a:solidFill>
                <a:schemeClr val="tx1"/>
              </a:solidFill>
            </a:endParaRPr>
          </a:p>
          <a:p>
            <a:pPr marL="0" indent="0">
              <a:spcBef>
                <a:spcPts val="750"/>
              </a:spcBef>
              <a:buNone/>
            </a:pPr>
            <a:endParaRPr dirty="0"/>
          </a:p>
        </p:txBody>
      </p:sp>
      <p:graphicFrame>
        <p:nvGraphicFramePr>
          <p:cNvPr id="120" name="Google Shape;120;g186c0541952_0_14"/>
          <p:cNvGraphicFramePr/>
          <p:nvPr>
            <p:extLst>
              <p:ext uri="{D42A27DB-BD31-4B8C-83A1-F6EECF244321}">
                <p14:modId xmlns:p14="http://schemas.microsoft.com/office/powerpoint/2010/main" val="1248712477"/>
              </p:ext>
            </p:extLst>
          </p:nvPr>
        </p:nvGraphicFramePr>
        <p:xfrm>
          <a:off x="513159" y="1569398"/>
          <a:ext cx="6550581" cy="2068691"/>
        </p:xfrm>
        <a:graphic>
          <a:graphicData uri="http://schemas.openxmlformats.org/drawingml/2006/table">
            <a:tbl>
              <a:tblPr>
                <a:noFill/>
              </a:tblPr>
              <a:tblGrid>
                <a:gridCol w="2172891">
                  <a:extLst>
                    <a:ext uri="{9D8B030D-6E8A-4147-A177-3AD203B41FA5}">
                      <a16:colId xmlns:a16="http://schemas.microsoft.com/office/drawing/2014/main" xmlns="" val="20000"/>
                    </a:ext>
                  </a:extLst>
                </a:gridCol>
                <a:gridCol w="4377690">
                  <a:extLst>
                    <a:ext uri="{9D8B030D-6E8A-4147-A177-3AD203B41FA5}">
                      <a16:colId xmlns:a16="http://schemas.microsoft.com/office/drawing/2014/main" xmlns="" val="20001"/>
                    </a:ext>
                  </a:extLst>
                </a:gridCol>
              </a:tblGrid>
              <a:tr h="377139">
                <a:tc>
                  <a:txBody>
                    <a:bodyPr/>
                    <a:lstStyle/>
                    <a:p>
                      <a:pPr marL="101600" lvl="0" indent="0" algn="l" rtl="0">
                        <a:spcBef>
                          <a:spcPts val="0"/>
                        </a:spcBef>
                        <a:spcAft>
                          <a:spcPts val="0"/>
                        </a:spcAft>
                        <a:buSzPts val="2000"/>
                        <a:buNone/>
                      </a:pPr>
                      <a:r>
                        <a:rPr lang="en-US" sz="1500" dirty="0">
                          <a:solidFill>
                            <a:schemeClr val="tx1"/>
                          </a:solidFill>
                        </a:rPr>
                        <a:t>1) </a:t>
                      </a:r>
                      <a:r>
                        <a:rPr lang="ru-RU" sz="1500" dirty="0">
                          <a:solidFill>
                            <a:schemeClr val="tx1"/>
                          </a:solidFill>
                        </a:rPr>
                        <a:t>terraced house</a:t>
                      </a:r>
                      <a:endParaRPr sz="1500" dirty="0">
                        <a:solidFill>
                          <a:schemeClr val="tx1"/>
                        </a:solidFill>
                      </a:endParaRPr>
                    </a:p>
                  </a:txBody>
                  <a:tcPr marL="68569" marR="68569" marT="68569" marB="68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r>
                        <a:rPr lang="ru-RU" sz="1500" dirty="0">
                          <a:solidFill>
                            <a:schemeClr val="tx1"/>
                          </a:solidFill>
                        </a:rPr>
                        <a:t>a) a large building that is divided into apartments</a:t>
                      </a:r>
                      <a:endParaRPr sz="1500" dirty="0">
                        <a:solidFill>
                          <a:schemeClr val="tx1"/>
                        </a:solidFill>
                      </a:endParaRPr>
                    </a:p>
                  </a:txBody>
                  <a:tcPr marL="68569" marR="68569" marT="68569" marB="68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453908">
                <a:tc>
                  <a:txBody>
                    <a:bodyPr/>
                    <a:lstStyle/>
                    <a:p>
                      <a:pPr marL="0" lvl="0" indent="0" algn="l" rtl="0">
                        <a:spcBef>
                          <a:spcPts val="0"/>
                        </a:spcBef>
                        <a:spcAft>
                          <a:spcPts val="0"/>
                        </a:spcAft>
                        <a:buNone/>
                      </a:pPr>
                      <a:r>
                        <a:rPr lang="en-US" sz="1500" dirty="0">
                          <a:solidFill>
                            <a:schemeClr val="tx1"/>
                          </a:solidFill>
                        </a:rPr>
                        <a:t>  </a:t>
                      </a:r>
                      <a:r>
                        <a:rPr lang="ru-RU" sz="1500" dirty="0">
                          <a:solidFill>
                            <a:schemeClr val="tx1"/>
                          </a:solidFill>
                        </a:rPr>
                        <a:t>2) cottage</a:t>
                      </a:r>
                      <a:endParaRPr sz="1500" dirty="0">
                        <a:solidFill>
                          <a:schemeClr val="tx1"/>
                        </a:solidFill>
                      </a:endParaRPr>
                    </a:p>
                  </a:txBody>
                  <a:tcPr marL="68569" marR="68569" marT="68569" marB="68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r>
                        <a:rPr lang="ru-RU" sz="1500" dirty="0">
                          <a:solidFill>
                            <a:schemeClr val="tx1"/>
                          </a:solidFill>
                        </a:rPr>
                        <a:t>b) a house that is joined to the houses on either side of it by shared walls</a:t>
                      </a:r>
                      <a:endParaRPr sz="1500" dirty="0">
                        <a:solidFill>
                          <a:schemeClr val="tx1"/>
                        </a:solidFill>
                      </a:endParaRPr>
                    </a:p>
                  </a:txBody>
                  <a:tcPr marL="68569" marR="68569" marT="68569" marB="68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362662">
                <a:tc>
                  <a:txBody>
                    <a:bodyPr/>
                    <a:lstStyle/>
                    <a:p>
                      <a:pPr marL="0" lvl="0" indent="0" algn="l" rtl="0">
                        <a:spcBef>
                          <a:spcPts val="0"/>
                        </a:spcBef>
                        <a:spcAft>
                          <a:spcPts val="0"/>
                        </a:spcAft>
                        <a:buNone/>
                      </a:pPr>
                      <a:r>
                        <a:rPr lang="en-US" sz="1500" dirty="0">
                          <a:solidFill>
                            <a:schemeClr val="tx1"/>
                          </a:solidFill>
                        </a:rPr>
                        <a:t>  </a:t>
                      </a:r>
                      <a:r>
                        <a:rPr lang="ru-RU" sz="1500" dirty="0">
                          <a:solidFill>
                            <a:schemeClr val="tx1"/>
                          </a:solidFill>
                        </a:rPr>
                        <a:t>3) block of flats</a:t>
                      </a:r>
                      <a:endParaRPr sz="1500" dirty="0">
                        <a:solidFill>
                          <a:schemeClr val="tx1"/>
                        </a:solidFill>
                      </a:endParaRPr>
                    </a:p>
                  </a:txBody>
                  <a:tcPr marL="68569" marR="68569" marT="68569" marB="68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r>
                        <a:rPr lang="ru-RU" sz="1500" dirty="0">
                          <a:solidFill>
                            <a:schemeClr val="tx1"/>
                          </a:solidFill>
                        </a:rPr>
                        <a:t>c) a very tall modern building, usually in a city</a:t>
                      </a:r>
                      <a:endParaRPr sz="1500" dirty="0">
                        <a:solidFill>
                          <a:schemeClr val="tx1"/>
                        </a:solidFill>
                      </a:endParaRPr>
                    </a:p>
                  </a:txBody>
                  <a:tcPr marL="68569" marR="68569" marT="68569" marB="68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362662">
                <a:tc>
                  <a:txBody>
                    <a:bodyPr/>
                    <a:lstStyle/>
                    <a:p>
                      <a:pPr marL="0" lvl="0" indent="0" algn="l" rtl="0">
                        <a:spcBef>
                          <a:spcPts val="0"/>
                        </a:spcBef>
                        <a:spcAft>
                          <a:spcPts val="0"/>
                        </a:spcAft>
                        <a:buNone/>
                      </a:pPr>
                      <a:r>
                        <a:rPr lang="en-US" sz="1500" dirty="0">
                          <a:solidFill>
                            <a:schemeClr val="tx1"/>
                          </a:solidFill>
                        </a:rPr>
                        <a:t>  </a:t>
                      </a:r>
                      <a:r>
                        <a:rPr lang="ru-RU" sz="1500" dirty="0">
                          <a:solidFill>
                            <a:schemeClr val="tx1"/>
                          </a:solidFill>
                        </a:rPr>
                        <a:t>4) </a:t>
                      </a:r>
                      <a:r>
                        <a:rPr lang="en-US" sz="1500" dirty="0" smtClean="0">
                          <a:solidFill>
                            <a:schemeClr val="tx1"/>
                          </a:solidFill>
                        </a:rPr>
                        <a:t>s</a:t>
                      </a:r>
                      <a:r>
                        <a:rPr lang="ru-RU" sz="1500" dirty="0" err="1" smtClean="0">
                          <a:solidFill>
                            <a:schemeClr val="tx1"/>
                          </a:solidFill>
                        </a:rPr>
                        <a:t>kyscraper</a:t>
                      </a:r>
                      <a:endParaRPr sz="1500" dirty="0">
                        <a:solidFill>
                          <a:schemeClr val="tx1"/>
                        </a:solidFill>
                      </a:endParaRPr>
                    </a:p>
                  </a:txBody>
                  <a:tcPr marL="68569" marR="68569" marT="68569" marB="68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r>
                        <a:rPr lang="ru-RU" sz="1500" dirty="0">
                          <a:solidFill>
                            <a:schemeClr val="tx1"/>
                          </a:solidFill>
                        </a:rPr>
                        <a:t>d) a house that usually has only one storey (= level)</a:t>
                      </a:r>
                      <a:endParaRPr sz="1500" dirty="0">
                        <a:solidFill>
                          <a:schemeClr val="tx1"/>
                        </a:solidFill>
                      </a:endParaRPr>
                    </a:p>
                  </a:txBody>
                  <a:tcPr marL="68569" marR="68569" marT="68569" marB="68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362662">
                <a:tc>
                  <a:txBody>
                    <a:bodyPr/>
                    <a:lstStyle/>
                    <a:p>
                      <a:pPr marL="0" lvl="0" indent="0" algn="l" rtl="0">
                        <a:spcBef>
                          <a:spcPts val="0"/>
                        </a:spcBef>
                        <a:spcAft>
                          <a:spcPts val="0"/>
                        </a:spcAft>
                        <a:buNone/>
                      </a:pPr>
                      <a:r>
                        <a:rPr lang="en-US" sz="1500" dirty="0">
                          <a:solidFill>
                            <a:schemeClr val="tx1"/>
                          </a:solidFill>
                        </a:rPr>
                        <a:t>  </a:t>
                      </a:r>
                      <a:r>
                        <a:rPr lang="ru-RU" sz="1500" dirty="0">
                          <a:solidFill>
                            <a:schemeClr val="tx1"/>
                          </a:solidFill>
                        </a:rPr>
                        <a:t>5) bungalow</a:t>
                      </a:r>
                      <a:endParaRPr sz="1500" dirty="0">
                        <a:solidFill>
                          <a:schemeClr val="tx1"/>
                        </a:solidFill>
                      </a:endParaRPr>
                    </a:p>
                  </a:txBody>
                  <a:tcPr marL="68569" marR="68569" marT="68569" marB="68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r>
                        <a:rPr lang="ru-RU" sz="1500" dirty="0">
                          <a:solidFill>
                            <a:schemeClr val="tx1"/>
                          </a:solidFill>
                        </a:rPr>
                        <a:t>e) a small house, usually in the countryside</a:t>
                      </a:r>
                      <a:endParaRPr sz="1500" dirty="0">
                        <a:solidFill>
                          <a:schemeClr val="tx1"/>
                        </a:solidFill>
                      </a:endParaRPr>
                    </a:p>
                  </a:txBody>
                  <a:tcPr marL="68569" marR="68569" marT="68569" marB="68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pic>
        <p:nvPicPr>
          <p:cNvPr id="5" name="Рисунок 4">
            <a:extLst>
              <a:ext uri="{FF2B5EF4-FFF2-40B4-BE49-F238E27FC236}">
                <a16:creationId xmlns:a16="http://schemas.microsoft.com/office/drawing/2014/main" xmlns="" id="{08CFE230-9090-3BF7-93EA-F860F01FBE31}"/>
              </a:ext>
            </a:extLst>
          </p:cNvPr>
          <p:cNvPicPr>
            <a:picLocks noChangeAspect="1"/>
          </p:cNvPicPr>
          <p:nvPr/>
        </p:nvPicPr>
        <p:blipFill>
          <a:blip r:embed="rId3"/>
          <a:stretch>
            <a:fillRect/>
          </a:stretch>
        </p:blipFill>
        <p:spPr>
          <a:xfrm>
            <a:off x="7524328" y="1316946"/>
            <a:ext cx="912856" cy="128679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6" name="Google Shape;126;g186c0541952_0_9"/>
          <p:cNvSpPr txBox="1">
            <a:spLocks noGrp="1"/>
          </p:cNvSpPr>
          <p:nvPr>
            <p:ph idx="4294967295"/>
          </p:nvPr>
        </p:nvSpPr>
        <p:spPr>
          <a:xfrm>
            <a:off x="971600" y="418742"/>
            <a:ext cx="6696744" cy="4385256"/>
          </a:xfrm>
          <a:prstGeom prst="rect">
            <a:avLst/>
          </a:prstGeom>
        </p:spPr>
        <p:txBody>
          <a:bodyPr spcFirstLastPara="1" vert="horz" wrap="square" lIns="68569" tIns="34275" rIns="68569" bIns="34275" rtlCol="0" anchor="t" anchorCtr="0">
            <a:normAutofit fontScale="25000" lnSpcReduction="20000"/>
          </a:bodyPr>
          <a:lstStyle/>
          <a:p>
            <a:pPr marL="0" indent="0">
              <a:spcBef>
                <a:spcPts val="750"/>
              </a:spcBef>
              <a:buNone/>
            </a:pPr>
            <a:endParaRPr lang="en-US" dirty="0">
              <a:solidFill>
                <a:schemeClr val="tx1"/>
              </a:solidFill>
            </a:endParaRPr>
          </a:p>
          <a:p>
            <a:pPr marL="0" indent="0">
              <a:spcBef>
                <a:spcPts val="750"/>
              </a:spcBef>
              <a:buNone/>
            </a:pPr>
            <a:r>
              <a:rPr lang="ru-RU" sz="10000" b="1" dirty="0">
                <a:solidFill>
                  <a:schemeClr val="tx1"/>
                </a:solidFill>
              </a:rPr>
              <a:t>I</a:t>
            </a:r>
            <a:r>
              <a:rPr lang="en-US" sz="10000" b="1" dirty="0"/>
              <a:t>n</a:t>
            </a:r>
            <a:r>
              <a:rPr lang="ru-RU" sz="10000" b="1" dirty="0" err="1">
                <a:solidFill>
                  <a:schemeClr val="tx1"/>
                </a:solidFill>
              </a:rPr>
              <a:t>terview</a:t>
            </a:r>
            <a:r>
              <a:rPr lang="ru-RU" sz="10000" b="1" dirty="0">
                <a:solidFill>
                  <a:schemeClr val="tx1"/>
                </a:solidFill>
              </a:rPr>
              <a:t> </a:t>
            </a:r>
            <a:r>
              <a:rPr lang="ru-RU" sz="10000" b="1" dirty="0" err="1">
                <a:solidFill>
                  <a:schemeClr val="tx1"/>
                </a:solidFill>
              </a:rPr>
              <a:t>your</a:t>
            </a:r>
            <a:r>
              <a:rPr lang="ru-RU" sz="10000" b="1" dirty="0">
                <a:solidFill>
                  <a:schemeClr val="tx1"/>
                </a:solidFill>
              </a:rPr>
              <a:t> </a:t>
            </a:r>
            <a:r>
              <a:rPr lang="ru-RU" sz="10000" b="1" dirty="0" err="1">
                <a:solidFill>
                  <a:schemeClr val="tx1"/>
                </a:solidFill>
              </a:rPr>
              <a:t>friend</a:t>
            </a:r>
            <a:r>
              <a:rPr lang="ru-RU" sz="10000" b="1" dirty="0">
                <a:solidFill>
                  <a:schemeClr val="tx1"/>
                </a:solidFill>
              </a:rPr>
              <a:t>. </a:t>
            </a:r>
            <a:r>
              <a:rPr lang="ru-RU" sz="10000" b="1" dirty="0" err="1">
                <a:solidFill>
                  <a:schemeClr val="tx1"/>
                </a:solidFill>
              </a:rPr>
              <a:t>Find</a:t>
            </a:r>
            <a:r>
              <a:rPr lang="ru-RU" sz="10000" b="1" dirty="0">
                <a:solidFill>
                  <a:schemeClr val="tx1"/>
                </a:solidFill>
              </a:rPr>
              <a:t> out </a:t>
            </a:r>
            <a:r>
              <a:rPr lang="ru-RU" sz="10000" b="1" dirty="0" err="1">
                <a:solidFill>
                  <a:schemeClr val="tx1"/>
                </a:solidFill>
              </a:rPr>
              <a:t>his</a:t>
            </a:r>
            <a:r>
              <a:rPr lang="ru-RU" sz="10000" b="1" dirty="0">
                <a:solidFill>
                  <a:schemeClr val="tx1"/>
                </a:solidFill>
              </a:rPr>
              <a:t> </a:t>
            </a:r>
            <a:r>
              <a:rPr lang="ru-RU" sz="10000" b="1" dirty="0" err="1">
                <a:solidFill>
                  <a:schemeClr val="tx1"/>
                </a:solidFill>
              </a:rPr>
              <a:t>attitude</a:t>
            </a:r>
            <a:r>
              <a:rPr lang="ru-RU" sz="10000" b="1" dirty="0">
                <a:solidFill>
                  <a:schemeClr val="tx1"/>
                </a:solidFill>
              </a:rPr>
              <a:t> to </a:t>
            </a:r>
            <a:r>
              <a:rPr lang="ru-RU" sz="10000" b="1" dirty="0" err="1">
                <a:solidFill>
                  <a:schemeClr val="tx1"/>
                </a:solidFill>
              </a:rPr>
              <a:t>healthy</a:t>
            </a:r>
            <a:r>
              <a:rPr lang="ru-RU" sz="10000" b="1" dirty="0">
                <a:solidFill>
                  <a:schemeClr val="tx1"/>
                </a:solidFill>
              </a:rPr>
              <a:t> </a:t>
            </a:r>
            <a:r>
              <a:rPr lang="ru-RU" sz="10000" b="1" dirty="0" err="1">
                <a:solidFill>
                  <a:schemeClr val="tx1"/>
                </a:solidFill>
              </a:rPr>
              <a:t>eating</a:t>
            </a:r>
            <a:r>
              <a:rPr lang="ru-RU" sz="10000" b="1" dirty="0">
                <a:solidFill>
                  <a:schemeClr val="tx1"/>
                </a:solidFill>
              </a:rPr>
              <a:t> using the following:</a:t>
            </a:r>
            <a:endParaRPr sz="10000" b="1" dirty="0">
              <a:solidFill>
                <a:schemeClr val="tx1"/>
              </a:solidFill>
            </a:endParaRPr>
          </a:p>
          <a:p>
            <a:pPr marL="0" indent="0">
              <a:spcBef>
                <a:spcPts val="750"/>
              </a:spcBef>
              <a:buNone/>
            </a:pPr>
            <a:r>
              <a:rPr lang="ru-RU" sz="8000" dirty="0" err="1">
                <a:solidFill>
                  <a:schemeClr val="tx1"/>
                </a:solidFill>
              </a:rPr>
              <a:t>to</a:t>
            </a:r>
            <a:r>
              <a:rPr lang="ru-RU" sz="8000" dirty="0">
                <a:solidFill>
                  <a:schemeClr val="tx1"/>
                </a:solidFill>
              </a:rPr>
              <a:t> </a:t>
            </a:r>
            <a:r>
              <a:rPr lang="ru-RU" sz="8000" dirty="0" err="1">
                <a:solidFill>
                  <a:schemeClr val="tx1"/>
                </a:solidFill>
              </a:rPr>
              <a:t>cut</a:t>
            </a:r>
            <a:r>
              <a:rPr lang="ru-RU" sz="8000" dirty="0">
                <a:solidFill>
                  <a:schemeClr val="tx1"/>
                </a:solidFill>
              </a:rPr>
              <a:t> </a:t>
            </a:r>
            <a:r>
              <a:rPr lang="ru-RU" sz="8000" dirty="0" err="1">
                <a:solidFill>
                  <a:schemeClr val="tx1"/>
                </a:solidFill>
              </a:rPr>
              <a:t>down</a:t>
            </a:r>
            <a:r>
              <a:rPr lang="ru-RU" sz="8000" dirty="0">
                <a:solidFill>
                  <a:schemeClr val="tx1"/>
                </a:solidFill>
              </a:rPr>
              <a:t> on </a:t>
            </a:r>
            <a:r>
              <a:rPr lang="ru-RU" sz="8000" dirty="0" err="1">
                <a:solidFill>
                  <a:schemeClr val="tx1"/>
                </a:solidFill>
              </a:rPr>
              <a:t>fatty</a:t>
            </a:r>
            <a:r>
              <a:rPr lang="ru-RU" sz="8000" dirty="0">
                <a:solidFill>
                  <a:schemeClr val="tx1"/>
                </a:solidFill>
              </a:rPr>
              <a:t> </a:t>
            </a:r>
            <a:r>
              <a:rPr lang="ru-RU" sz="8000" dirty="0" err="1">
                <a:solidFill>
                  <a:schemeClr val="tx1"/>
                </a:solidFill>
              </a:rPr>
              <a:t>food</a:t>
            </a:r>
            <a:r>
              <a:rPr lang="ru-RU" sz="8000" dirty="0">
                <a:solidFill>
                  <a:schemeClr val="tx1"/>
                </a:solidFill>
              </a:rPr>
              <a:t>/</a:t>
            </a:r>
            <a:r>
              <a:rPr lang="ru-RU" sz="8000" dirty="0" err="1">
                <a:solidFill>
                  <a:schemeClr val="tx1"/>
                </a:solidFill>
              </a:rPr>
              <a:t>caffeine</a:t>
            </a:r>
            <a:r>
              <a:rPr lang="ru-RU" sz="8000" dirty="0">
                <a:solidFill>
                  <a:schemeClr val="tx1"/>
                </a:solidFill>
              </a:rPr>
              <a:t>/ </a:t>
            </a:r>
            <a:r>
              <a:rPr lang="ru-RU" sz="8000" dirty="0" err="1">
                <a:solidFill>
                  <a:schemeClr val="tx1"/>
                </a:solidFill>
              </a:rPr>
              <a:t>sugar</a:t>
            </a:r>
            <a:r>
              <a:rPr lang="ru-RU" sz="8000" dirty="0">
                <a:solidFill>
                  <a:schemeClr val="tx1"/>
                </a:solidFill>
              </a:rPr>
              <a:t>,</a:t>
            </a:r>
            <a:endParaRPr sz="8000" dirty="0">
              <a:solidFill>
                <a:schemeClr val="tx1"/>
              </a:solidFill>
            </a:endParaRPr>
          </a:p>
          <a:p>
            <a:pPr marL="0" indent="0">
              <a:spcBef>
                <a:spcPts val="750"/>
              </a:spcBef>
              <a:buNone/>
            </a:pPr>
            <a:r>
              <a:rPr lang="ru-RU" sz="8000" dirty="0" err="1">
                <a:solidFill>
                  <a:schemeClr val="tx1"/>
                </a:solidFill>
              </a:rPr>
              <a:t>to</a:t>
            </a:r>
            <a:r>
              <a:rPr lang="ru-RU" sz="8000" dirty="0">
                <a:solidFill>
                  <a:schemeClr val="tx1"/>
                </a:solidFill>
              </a:rPr>
              <a:t> </a:t>
            </a:r>
            <a:r>
              <a:rPr lang="ru-RU" sz="8000" dirty="0" err="1">
                <a:solidFill>
                  <a:schemeClr val="tx1"/>
                </a:solidFill>
              </a:rPr>
              <a:t>get</a:t>
            </a:r>
            <a:r>
              <a:rPr lang="ru-RU" sz="8000" dirty="0">
                <a:solidFill>
                  <a:schemeClr val="tx1"/>
                </a:solidFill>
              </a:rPr>
              <a:t> into </a:t>
            </a:r>
            <a:r>
              <a:rPr lang="ru-RU" sz="8000" dirty="0" err="1">
                <a:solidFill>
                  <a:schemeClr val="tx1"/>
                </a:solidFill>
              </a:rPr>
              <a:t>habit</a:t>
            </a:r>
            <a:r>
              <a:rPr lang="ru-RU" sz="8000" dirty="0">
                <a:solidFill>
                  <a:schemeClr val="tx1"/>
                </a:solidFill>
              </a:rPr>
              <a:t> of, </a:t>
            </a:r>
            <a:endParaRPr sz="8000" dirty="0">
              <a:solidFill>
                <a:schemeClr val="tx1"/>
              </a:solidFill>
            </a:endParaRPr>
          </a:p>
          <a:p>
            <a:pPr marL="0" indent="0">
              <a:spcBef>
                <a:spcPts val="750"/>
              </a:spcBef>
              <a:buNone/>
            </a:pPr>
            <a:r>
              <a:rPr lang="ru-RU" sz="8000" dirty="0" err="1">
                <a:solidFill>
                  <a:schemeClr val="tx1"/>
                </a:solidFill>
              </a:rPr>
              <a:t>to</a:t>
            </a:r>
            <a:r>
              <a:rPr lang="ru-RU" sz="8000" dirty="0">
                <a:solidFill>
                  <a:schemeClr val="tx1"/>
                </a:solidFill>
              </a:rPr>
              <a:t> </a:t>
            </a:r>
            <a:r>
              <a:rPr lang="ru-RU" sz="8000" dirty="0" err="1">
                <a:solidFill>
                  <a:schemeClr val="tx1"/>
                </a:solidFill>
              </a:rPr>
              <a:t>eat</a:t>
            </a:r>
            <a:r>
              <a:rPr lang="ru-RU" sz="8000" dirty="0">
                <a:solidFill>
                  <a:schemeClr val="tx1"/>
                </a:solidFill>
              </a:rPr>
              <a:t> </a:t>
            </a:r>
            <a:r>
              <a:rPr lang="ru-RU" sz="8000" dirty="0" err="1">
                <a:solidFill>
                  <a:schemeClr val="tx1"/>
                </a:solidFill>
              </a:rPr>
              <a:t>healthily</a:t>
            </a:r>
            <a:r>
              <a:rPr lang="ru-RU" sz="8000" dirty="0">
                <a:solidFill>
                  <a:schemeClr val="tx1"/>
                </a:solidFill>
              </a:rPr>
              <a:t>/</a:t>
            </a:r>
            <a:r>
              <a:rPr lang="ru-RU" sz="8000" dirty="0" err="1">
                <a:solidFill>
                  <a:schemeClr val="tx1"/>
                </a:solidFill>
              </a:rPr>
              <a:t>sensibly</a:t>
            </a:r>
            <a:r>
              <a:rPr lang="ru-RU" sz="8000" dirty="0">
                <a:solidFill>
                  <a:schemeClr val="tx1"/>
                </a:solidFill>
              </a:rPr>
              <a:t>, </a:t>
            </a:r>
            <a:endParaRPr sz="8000" dirty="0">
              <a:solidFill>
                <a:schemeClr val="tx1"/>
              </a:solidFill>
            </a:endParaRPr>
          </a:p>
          <a:p>
            <a:pPr marL="0" indent="0">
              <a:spcBef>
                <a:spcPts val="750"/>
              </a:spcBef>
              <a:buNone/>
            </a:pPr>
            <a:r>
              <a:rPr lang="ru-RU" sz="8000" dirty="0" err="1">
                <a:solidFill>
                  <a:schemeClr val="tx1"/>
                </a:solidFill>
              </a:rPr>
              <a:t>to</a:t>
            </a:r>
            <a:r>
              <a:rPr lang="ru-RU" sz="8000" dirty="0">
                <a:solidFill>
                  <a:schemeClr val="tx1"/>
                </a:solidFill>
              </a:rPr>
              <a:t> </a:t>
            </a:r>
            <a:r>
              <a:rPr lang="ru-RU" sz="8000" dirty="0" err="1">
                <a:solidFill>
                  <a:schemeClr val="tx1"/>
                </a:solidFill>
              </a:rPr>
              <a:t>keep</a:t>
            </a:r>
            <a:r>
              <a:rPr lang="ru-RU" sz="8000" dirty="0">
                <a:solidFill>
                  <a:schemeClr val="tx1"/>
                </a:solidFill>
              </a:rPr>
              <a:t> to a </a:t>
            </a:r>
            <a:r>
              <a:rPr lang="ru-RU" sz="8000" dirty="0" err="1">
                <a:solidFill>
                  <a:schemeClr val="tx1"/>
                </a:solidFill>
              </a:rPr>
              <a:t>balanced</a:t>
            </a:r>
            <a:r>
              <a:rPr lang="ru-RU" sz="8000" dirty="0">
                <a:solidFill>
                  <a:schemeClr val="tx1"/>
                </a:solidFill>
              </a:rPr>
              <a:t> </a:t>
            </a:r>
            <a:r>
              <a:rPr lang="ru-RU" sz="8000" dirty="0" err="1">
                <a:solidFill>
                  <a:schemeClr val="tx1"/>
                </a:solidFill>
              </a:rPr>
              <a:t>diet</a:t>
            </a:r>
            <a:r>
              <a:rPr lang="ru-RU" sz="8000" dirty="0">
                <a:solidFill>
                  <a:schemeClr val="tx1"/>
                </a:solidFill>
              </a:rPr>
              <a:t>, </a:t>
            </a:r>
            <a:endParaRPr sz="8000" dirty="0">
              <a:solidFill>
                <a:schemeClr val="tx1"/>
              </a:solidFill>
            </a:endParaRPr>
          </a:p>
          <a:p>
            <a:pPr marL="0" indent="0">
              <a:spcBef>
                <a:spcPts val="750"/>
              </a:spcBef>
              <a:buNone/>
            </a:pPr>
            <a:r>
              <a:rPr lang="ru-RU" sz="8000" dirty="0" err="1">
                <a:solidFill>
                  <a:schemeClr val="tx1"/>
                </a:solidFill>
              </a:rPr>
              <a:t>to</a:t>
            </a:r>
            <a:r>
              <a:rPr lang="ru-RU" sz="8000" dirty="0">
                <a:solidFill>
                  <a:schemeClr val="tx1"/>
                </a:solidFill>
              </a:rPr>
              <a:t> </a:t>
            </a:r>
            <a:r>
              <a:rPr lang="ru-RU" sz="8000" dirty="0" err="1">
                <a:solidFill>
                  <a:schemeClr val="tx1"/>
                </a:solidFill>
              </a:rPr>
              <a:t>contain</a:t>
            </a:r>
            <a:r>
              <a:rPr lang="ru-RU" sz="8000" dirty="0">
                <a:solidFill>
                  <a:schemeClr val="tx1"/>
                </a:solidFill>
              </a:rPr>
              <a:t> </a:t>
            </a:r>
            <a:r>
              <a:rPr lang="ru-RU" sz="8000" dirty="0" err="1">
                <a:solidFill>
                  <a:schemeClr val="tx1"/>
                </a:solidFill>
              </a:rPr>
              <a:t>too</a:t>
            </a:r>
            <a:r>
              <a:rPr lang="ru-RU" sz="8000" dirty="0">
                <a:solidFill>
                  <a:schemeClr val="tx1"/>
                </a:solidFill>
              </a:rPr>
              <a:t> </a:t>
            </a:r>
            <a:r>
              <a:rPr lang="ru-RU" sz="8000" dirty="0" err="1">
                <a:solidFill>
                  <a:schemeClr val="tx1"/>
                </a:solidFill>
              </a:rPr>
              <a:t>much</a:t>
            </a:r>
            <a:r>
              <a:rPr lang="ru-RU" sz="8000" dirty="0">
                <a:solidFill>
                  <a:schemeClr val="tx1"/>
                </a:solidFill>
              </a:rPr>
              <a:t> </a:t>
            </a:r>
            <a:r>
              <a:rPr lang="ru-RU" sz="8000" dirty="0" err="1">
                <a:solidFill>
                  <a:schemeClr val="tx1"/>
                </a:solidFill>
              </a:rPr>
              <a:t>sugar</a:t>
            </a:r>
            <a:r>
              <a:rPr lang="ru-RU" sz="8000" dirty="0">
                <a:solidFill>
                  <a:schemeClr val="tx1"/>
                </a:solidFill>
              </a:rPr>
              <a:t>,</a:t>
            </a:r>
            <a:endParaRPr sz="8000" dirty="0">
              <a:solidFill>
                <a:schemeClr val="tx1"/>
              </a:solidFill>
            </a:endParaRPr>
          </a:p>
          <a:p>
            <a:pPr marL="0" indent="0">
              <a:spcBef>
                <a:spcPts val="750"/>
              </a:spcBef>
              <a:buNone/>
            </a:pPr>
            <a:r>
              <a:rPr lang="ru-RU" sz="8000" dirty="0" err="1">
                <a:solidFill>
                  <a:schemeClr val="tx1"/>
                </a:solidFill>
              </a:rPr>
              <a:t>to</a:t>
            </a:r>
            <a:r>
              <a:rPr lang="ru-RU" sz="8000" dirty="0">
                <a:solidFill>
                  <a:schemeClr val="tx1"/>
                </a:solidFill>
              </a:rPr>
              <a:t> </a:t>
            </a:r>
            <a:r>
              <a:rPr lang="ru-RU" sz="8000" dirty="0" err="1">
                <a:solidFill>
                  <a:schemeClr val="tx1"/>
                </a:solidFill>
              </a:rPr>
              <a:t>eat</a:t>
            </a:r>
            <a:r>
              <a:rPr lang="ru-RU" sz="8000" dirty="0">
                <a:solidFill>
                  <a:schemeClr val="tx1"/>
                </a:solidFill>
              </a:rPr>
              <a:t> </a:t>
            </a:r>
            <a:r>
              <a:rPr lang="ru-RU" sz="8000" dirty="0" err="1">
                <a:solidFill>
                  <a:schemeClr val="tx1"/>
                </a:solidFill>
              </a:rPr>
              <a:t>junk</a:t>
            </a:r>
            <a:r>
              <a:rPr lang="ru-RU" sz="8000" dirty="0">
                <a:solidFill>
                  <a:schemeClr val="tx1"/>
                </a:solidFill>
              </a:rPr>
              <a:t>/ </a:t>
            </a:r>
            <a:r>
              <a:rPr lang="ru-RU" sz="8000" dirty="0" err="1">
                <a:solidFill>
                  <a:schemeClr val="tx1"/>
                </a:solidFill>
              </a:rPr>
              <a:t>fast</a:t>
            </a:r>
            <a:r>
              <a:rPr lang="ru-RU" sz="8000" dirty="0">
                <a:solidFill>
                  <a:schemeClr val="tx1"/>
                </a:solidFill>
              </a:rPr>
              <a:t> </a:t>
            </a:r>
            <a:r>
              <a:rPr lang="ru-RU" sz="8000" dirty="0" err="1">
                <a:solidFill>
                  <a:schemeClr val="tx1"/>
                </a:solidFill>
              </a:rPr>
              <a:t>food</a:t>
            </a:r>
            <a:r>
              <a:rPr lang="ru-RU" sz="8000" dirty="0">
                <a:solidFill>
                  <a:schemeClr val="tx1"/>
                </a:solidFill>
              </a:rPr>
              <a:t>, </a:t>
            </a:r>
            <a:endParaRPr sz="8000" dirty="0">
              <a:solidFill>
                <a:schemeClr val="tx1"/>
              </a:solidFill>
            </a:endParaRPr>
          </a:p>
          <a:p>
            <a:pPr marL="0" indent="0">
              <a:spcBef>
                <a:spcPts val="750"/>
              </a:spcBef>
              <a:buNone/>
            </a:pPr>
            <a:r>
              <a:rPr lang="ru-RU" sz="8000" dirty="0" err="1">
                <a:solidFill>
                  <a:schemeClr val="tx1"/>
                </a:solidFill>
              </a:rPr>
              <a:t>to</a:t>
            </a:r>
            <a:r>
              <a:rPr lang="ru-RU" sz="8000" dirty="0">
                <a:solidFill>
                  <a:schemeClr val="tx1"/>
                </a:solidFill>
              </a:rPr>
              <a:t> have </a:t>
            </a:r>
            <a:r>
              <a:rPr lang="ru-RU" sz="8000" dirty="0" err="1">
                <a:solidFill>
                  <a:schemeClr val="tx1"/>
                </a:solidFill>
              </a:rPr>
              <a:t>regular</a:t>
            </a:r>
            <a:r>
              <a:rPr lang="ru-RU" sz="8000" dirty="0">
                <a:solidFill>
                  <a:schemeClr val="tx1"/>
                </a:solidFill>
              </a:rPr>
              <a:t> </a:t>
            </a:r>
            <a:r>
              <a:rPr lang="ru-RU" sz="8000" dirty="0" err="1">
                <a:solidFill>
                  <a:schemeClr val="tx1"/>
                </a:solidFill>
              </a:rPr>
              <a:t>meals</a:t>
            </a:r>
            <a:r>
              <a:rPr lang="ru-RU" sz="8000" dirty="0">
                <a:solidFill>
                  <a:schemeClr val="tx1"/>
                </a:solidFill>
              </a:rPr>
              <a:t>, </a:t>
            </a:r>
            <a:endParaRPr sz="8000" dirty="0">
              <a:solidFill>
                <a:schemeClr val="tx1"/>
              </a:solidFill>
            </a:endParaRPr>
          </a:p>
          <a:p>
            <a:pPr marL="0" indent="0">
              <a:spcBef>
                <a:spcPts val="750"/>
              </a:spcBef>
              <a:buNone/>
            </a:pPr>
            <a:r>
              <a:rPr lang="ru-RU" sz="8000" dirty="0" err="1">
                <a:solidFill>
                  <a:schemeClr val="tx1"/>
                </a:solidFill>
              </a:rPr>
              <a:t>to</a:t>
            </a:r>
            <a:r>
              <a:rPr lang="ru-RU" sz="8000" dirty="0">
                <a:solidFill>
                  <a:schemeClr val="tx1"/>
                </a:solidFill>
              </a:rPr>
              <a:t> </a:t>
            </a:r>
            <a:r>
              <a:rPr lang="ru-RU" sz="8000" dirty="0" err="1">
                <a:solidFill>
                  <a:schemeClr val="tx1"/>
                </a:solidFill>
              </a:rPr>
              <a:t>eat</a:t>
            </a:r>
            <a:r>
              <a:rPr lang="ru-RU" sz="8000" dirty="0">
                <a:solidFill>
                  <a:schemeClr val="tx1"/>
                </a:solidFill>
              </a:rPr>
              <a:t> in/out, </a:t>
            </a:r>
            <a:endParaRPr sz="8000" dirty="0">
              <a:solidFill>
                <a:schemeClr val="tx1"/>
              </a:solidFill>
            </a:endParaRPr>
          </a:p>
          <a:p>
            <a:pPr marL="0" indent="0">
              <a:spcBef>
                <a:spcPts val="750"/>
              </a:spcBef>
              <a:buNone/>
            </a:pPr>
            <a:r>
              <a:rPr lang="ru-RU" sz="8000" dirty="0" err="1">
                <a:solidFill>
                  <a:schemeClr val="tx1"/>
                </a:solidFill>
              </a:rPr>
              <a:t>to</a:t>
            </a:r>
            <a:r>
              <a:rPr lang="ru-RU" sz="8000" dirty="0">
                <a:solidFill>
                  <a:schemeClr val="tx1"/>
                </a:solidFill>
              </a:rPr>
              <a:t> </a:t>
            </a:r>
            <a:r>
              <a:rPr lang="ru-RU" sz="8000" dirty="0" err="1">
                <a:solidFill>
                  <a:schemeClr val="tx1"/>
                </a:solidFill>
              </a:rPr>
              <a:t>benefit</a:t>
            </a:r>
            <a:r>
              <a:rPr lang="ru-RU" sz="8000" dirty="0">
                <a:solidFill>
                  <a:schemeClr val="tx1"/>
                </a:solidFill>
              </a:rPr>
              <a:t> </a:t>
            </a:r>
            <a:r>
              <a:rPr lang="ru-RU" sz="8000" dirty="0" err="1">
                <a:solidFill>
                  <a:schemeClr val="tx1"/>
                </a:solidFill>
              </a:rPr>
              <a:t>from</a:t>
            </a:r>
            <a:r>
              <a:rPr lang="ru-RU" sz="8000" dirty="0">
                <a:solidFill>
                  <a:schemeClr val="tx1"/>
                </a:solidFill>
              </a:rPr>
              <a:t> </a:t>
            </a:r>
            <a:r>
              <a:rPr lang="ru-RU" sz="8000" dirty="0" err="1">
                <a:solidFill>
                  <a:schemeClr val="tx1"/>
                </a:solidFill>
              </a:rPr>
              <a:t>homemade</a:t>
            </a:r>
            <a:r>
              <a:rPr lang="ru-RU" sz="8000" dirty="0">
                <a:solidFill>
                  <a:schemeClr val="tx1"/>
                </a:solidFill>
              </a:rPr>
              <a:t> </a:t>
            </a:r>
            <a:r>
              <a:rPr lang="ru-RU" sz="8000" dirty="0" err="1">
                <a:solidFill>
                  <a:schemeClr val="tx1"/>
                </a:solidFill>
              </a:rPr>
              <a:t>food</a:t>
            </a:r>
            <a:r>
              <a:rPr lang="ru-RU" sz="8000" dirty="0">
                <a:solidFill>
                  <a:schemeClr val="tx1"/>
                </a:solidFill>
              </a:rPr>
              <a:t>, </a:t>
            </a:r>
            <a:endParaRPr sz="8000" dirty="0">
              <a:solidFill>
                <a:schemeClr val="tx1"/>
              </a:solidFill>
            </a:endParaRPr>
          </a:p>
          <a:p>
            <a:pPr marL="0" indent="0">
              <a:spcBef>
                <a:spcPts val="750"/>
              </a:spcBef>
              <a:buNone/>
            </a:pPr>
            <a:r>
              <a:rPr lang="ru-RU" sz="8000" dirty="0" err="1">
                <a:solidFill>
                  <a:schemeClr val="tx1"/>
                </a:solidFill>
              </a:rPr>
              <a:t>to</a:t>
            </a:r>
            <a:r>
              <a:rPr lang="ru-RU" sz="8000" dirty="0">
                <a:solidFill>
                  <a:schemeClr val="tx1"/>
                </a:solidFill>
              </a:rPr>
              <a:t> </a:t>
            </a:r>
            <a:r>
              <a:rPr lang="ru-RU" sz="8000" dirty="0" err="1">
                <a:solidFill>
                  <a:schemeClr val="tx1"/>
                </a:solidFill>
              </a:rPr>
              <a:t>cook</a:t>
            </a:r>
            <a:r>
              <a:rPr lang="ru-RU" sz="8000" dirty="0">
                <a:solidFill>
                  <a:schemeClr val="tx1"/>
                </a:solidFill>
              </a:rPr>
              <a:t> </a:t>
            </a:r>
            <a:r>
              <a:rPr lang="ru-RU" sz="8000" dirty="0" err="1">
                <a:solidFill>
                  <a:schemeClr val="tx1"/>
                </a:solidFill>
              </a:rPr>
              <a:t>healthy</a:t>
            </a:r>
            <a:r>
              <a:rPr lang="ru-RU" sz="8000" dirty="0">
                <a:solidFill>
                  <a:schemeClr val="tx1"/>
                </a:solidFill>
              </a:rPr>
              <a:t> </a:t>
            </a:r>
            <a:r>
              <a:rPr lang="ru-RU" sz="8000" dirty="0" err="1">
                <a:solidFill>
                  <a:schemeClr val="tx1"/>
                </a:solidFill>
              </a:rPr>
              <a:t>food</a:t>
            </a:r>
            <a:r>
              <a:rPr lang="ru-RU" sz="8000" dirty="0">
                <a:solidFill>
                  <a:schemeClr val="tx1"/>
                </a:solidFill>
              </a:rPr>
              <a:t>.</a:t>
            </a:r>
            <a:endParaRPr sz="8000" dirty="0">
              <a:solidFill>
                <a:schemeClr val="tx1"/>
              </a:solidFill>
            </a:endParaRPr>
          </a:p>
        </p:txBody>
      </p:sp>
      <p:pic>
        <p:nvPicPr>
          <p:cNvPr id="4" name="Рисунок 3">
            <a:extLst>
              <a:ext uri="{FF2B5EF4-FFF2-40B4-BE49-F238E27FC236}">
                <a16:creationId xmlns:a16="http://schemas.microsoft.com/office/drawing/2014/main" xmlns="" id="{08CFE230-9090-3BF7-93EA-F860F01FBE31}"/>
              </a:ext>
            </a:extLst>
          </p:cNvPr>
          <p:cNvPicPr>
            <a:picLocks noChangeAspect="1"/>
          </p:cNvPicPr>
          <p:nvPr/>
        </p:nvPicPr>
        <p:blipFill>
          <a:blip r:embed="rId3"/>
          <a:stretch>
            <a:fillRect/>
          </a:stretch>
        </p:blipFill>
        <p:spPr>
          <a:xfrm>
            <a:off x="7701749" y="627534"/>
            <a:ext cx="914400" cy="1288973"/>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graphicFrame>
        <p:nvGraphicFramePr>
          <p:cNvPr id="133" name="Google Shape;133;g186c0541952_0_25"/>
          <p:cNvGraphicFramePr/>
          <p:nvPr>
            <p:extLst>
              <p:ext uri="{D42A27DB-BD31-4B8C-83A1-F6EECF244321}">
                <p14:modId xmlns:p14="http://schemas.microsoft.com/office/powerpoint/2010/main" val="3529166420"/>
              </p:ext>
            </p:extLst>
          </p:nvPr>
        </p:nvGraphicFramePr>
        <p:xfrm>
          <a:off x="179512" y="1099890"/>
          <a:ext cx="7632849" cy="2194428"/>
        </p:xfrm>
        <a:graphic>
          <a:graphicData uri="http://schemas.openxmlformats.org/drawingml/2006/table">
            <a:tbl>
              <a:tblPr>
                <a:noFill/>
              </a:tblPr>
              <a:tblGrid>
                <a:gridCol w="2544283">
                  <a:extLst>
                    <a:ext uri="{9D8B030D-6E8A-4147-A177-3AD203B41FA5}">
                      <a16:colId xmlns:a16="http://schemas.microsoft.com/office/drawing/2014/main" xmlns="" val="20000"/>
                    </a:ext>
                  </a:extLst>
                </a:gridCol>
                <a:gridCol w="2544283">
                  <a:extLst>
                    <a:ext uri="{9D8B030D-6E8A-4147-A177-3AD203B41FA5}">
                      <a16:colId xmlns:a16="http://schemas.microsoft.com/office/drawing/2014/main" xmlns="" val="20001"/>
                    </a:ext>
                  </a:extLst>
                </a:gridCol>
                <a:gridCol w="2544283">
                  <a:extLst>
                    <a:ext uri="{9D8B030D-6E8A-4147-A177-3AD203B41FA5}">
                      <a16:colId xmlns:a16="http://schemas.microsoft.com/office/drawing/2014/main" xmlns="" val="20002"/>
                    </a:ext>
                  </a:extLst>
                </a:gridCol>
              </a:tblGrid>
              <a:tr h="348453">
                <a:tc>
                  <a:txBody>
                    <a:bodyPr/>
                    <a:lstStyle/>
                    <a:p>
                      <a:pPr marL="0" lvl="0" indent="0" algn="ctr" rtl="0">
                        <a:spcBef>
                          <a:spcPts val="0"/>
                        </a:spcBef>
                        <a:spcAft>
                          <a:spcPts val="0"/>
                        </a:spcAft>
                        <a:buNone/>
                      </a:pPr>
                      <a:r>
                        <a:rPr lang="ru-RU" sz="1500" b="1">
                          <a:solidFill>
                            <a:schemeClr val="tx1"/>
                          </a:solidFill>
                        </a:rPr>
                        <a:t>DOER</a:t>
                      </a:r>
                      <a:endParaRPr sz="1500" b="1">
                        <a:solidFill>
                          <a:schemeClr val="tx1"/>
                        </a:solidFill>
                      </a:endParaRPr>
                    </a:p>
                  </a:txBody>
                  <a:tcPr marL="68569" marR="68569" marT="68569" marB="68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ru-RU" sz="1500" b="1" dirty="0">
                          <a:solidFill>
                            <a:schemeClr val="tx1"/>
                          </a:solidFill>
                        </a:rPr>
                        <a:t>PLACE OF WORK</a:t>
                      </a:r>
                      <a:endParaRPr sz="1500" b="1" dirty="0">
                        <a:solidFill>
                          <a:schemeClr val="tx1"/>
                        </a:solidFill>
                      </a:endParaRPr>
                    </a:p>
                  </a:txBody>
                  <a:tcPr marL="68569" marR="68569" marT="68569" marB="68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ru-RU" sz="1500" b="1">
                          <a:solidFill>
                            <a:schemeClr val="tx1"/>
                          </a:solidFill>
                        </a:rPr>
                        <a:t>ACTIVITY</a:t>
                      </a:r>
                      <a:endParaRPr sz="1500" b="1">
                        <a:solidFill>
                          <a:schemeClr val="tx1"/>
                        </a:solidFill>
                      </a:endParaRPr>
                    </a:p>
                  </a:txBody>
                  <a:tcPr marL="68569" marR="68569" marT="68569" marB="68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348453">
                <a:tc>
                  <a:txBody>
                    <a:bodyPr/>
                    <a:lstStyle/>
                    <a:p>
                      <a:pPr marL="0" lvl="0" indent="0" algn="l" rtl="0">
                        <a:spcBef>
                          <a:spcPts val="0"/>
                        </a:spcBef>
                        <a:spcAft>
                          <a:spcPts val="0"/>
                        </a:spcAft>
                        <a:buNone/>
                      </a:pPr>
                      <a:r>
                        <a:rPr lang="ru-RU" sz="1500">
                          <a:solidFill>
                            <a:schemeClr val="tx1"/>
                          </a:solidFill>
                        </a:rPr>
                        <a:t>builder</a:t>
                      </a:r>
                      <a:endParaRPr sz="1500">
                        <a:solidFill>
                          <a:schemeClr val="tx1"/>
                        </a:solidFill>
                      </a:endParaRPr>
                    </a:p>
                  </a:txBody>
                  <a:tcPr marL="68569" marR="68569" marT="68569" marB="68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endParaRPr sz="1500">
                        <a:solidFill>
                          <a:schemeClr val="tx1"/>
                        </a:solidFill>
                      </a:endParaRPr>
                    </a:p>
                  </a:txBody>
                  <a:tcPr marL="68569" marR="68569" marT="68569" marB="68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endParaRPr sz="1500">
                        <a:solidFill>
                          <a:schemeClr val="tx1"/>
                        </a:solidFill>
                      </a:endParaRPr>
                    </a:p>
                  </a:txBody>
                  <a:tcPr marL="68569" marR="68569" marT="68569" marB="68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348453">
                <a:tc>
                  <a:txBody>
                    <a:bodyPr/>
                    <a:lstStyle/>
                    <a:p>
                      <a:pPr marL="0" lvl="0" indent="0" algn="l" rtl="0">
                        <a:spcBef>
                          <a:spcPts val="0"/>
                        </a:spcBef>
                        <a:spcAft>
                          <a:spcPts val="0"/>
                        </a:spcAft>
                        <a:buNone/>
                      </a:pPr>
                      <a:endParaRPr sz="1500">
                        <a:solidFill>
                          <a:schemeClr val="tx1"/>
                        </a:solidFill>
                      </a:endParaRPr>
                    </a:p>
                  </a:txBody>
                  <a:tcPr marL="68569" marR="68569" marT="68569" marB="68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r>
                        <a:rPr lang="ru-RU" sz="1500">
                          <a:solidFill>
                            <a:schemeClr val="tx1"/>
                          </a:solidFill>
                        </a:rPr>
                        <a:t>lecture hall</a:t>
                      </a:r>
                      <a:endParaRPr sz="1500">
                        <a:solidFill>
                          <a:schemeClr val="tx1"/>
                        </a:solidFill>
                      </a:endParaRPr>
                    </a:p>
                  </a:txBody>
                  <a:tcPr marL="68569" marR="68569" marT="68569" marB="68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endParaRPr sz="1500">
                        <a:solidFill>
                          <a:schemeClr val="tx1"/>
                        </a:solidFill>
                      </a:endParaRPr>
                    </a:p>
                  </a:txBody>
                  <a:tcPr marL="68569" marR="68569" marT="68569" marB="68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348453">
                <a:tc>
                  <a:txBody>
                    <a:bodyPr/>
                    <a:lstStyle/>
                    <a:p>
                      <a:pPr marL="0" lvl="0" indent="0" algn="l" rtl="0">
                        <a:spcBef>
                          <a:spcPts val="0"/>
                        </a:spcBef>
                        <a:spcAft>
                          <a:spcPts val="0"/>
                        </a:spcAft>
                        <a:buNone/>
                      </a:pPr>
                      <a:endParaRPr sz="1500">
                        <a:solidFill>
                          <a:schemeClr val="tx1"/>
                        </a:solidFill>
                      </a:endParaRPr>
                    </a:p>
                  </a:txBody>
                  <a:tcPr marL="68569" marR="68569" marT="68569" marB="68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endParaRPr sz="1500" dirty="0">
                        <a:solidFill>
                          <a:schemeClr val="tx1"/>
                        </a:solidFill>
                      </a:endParaRPr>
                    </a:p>
                  </a:txBody>
                  <a:tcPr marL="68569" marR="68569" marT="68569" marB="68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r>
                        <a:rPr lang="ru-RU" sz="1500">
                          <a:solidFill>
                            <a:schemeClr val="tx1"/>
                          </a:solidFill>
                        </a:rPr>
                        <a:t>cooking meals</a:t>
                      </a:r>
                      <a:endParaRPr sz="1500">
                        <a:solidFill>
                          <a:schemeClr val="tx1"/>
                        </a:solidFill>
                      </a:endParaRPr>
                    </a:p>
                  </a:txBody>
                  <a:tcPr marL="68569" marR="68569" marT="68569" marB="68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348453">
                <a:tc>
                  <a:txBody>
                    <a:bodyPr/>
                    <a:lstStyle/>
                    <a:p>
                      <a:pPr marL="0" lvl="0" indent="0" algn="l" rtl="0">
                        <a:spcBef>
                          <a:spcPts val="0"/>
                        </a:spcBef>
                        <a:spcAft>
                          <a:spcPts val="0"/>
                        </a:spcAft>
                        <a:buNone/>
                      </a:pPr>
                      <a:r>
                        <a:rPr lang="ru-RU" sz="1500">
                          <a:solidFill>
                            <a:schemeClr val="tx1"/>
                          </a:solidFill>
                        </a:rPr>
                        <a:t>hairdresser</a:t>
                      </a:r>
                      <a:endParaRPr sz="1500">
                        <a:solidFill>
                          <a:schemeClr val="tx1"/>
                        </a:solidFill>
                      </a:endParaRPr>
                    </a:p>
                  </a:txBody>
                  <a:tcPr marL="68569" marR="68569" marT="68569" marB="68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endParaRPr sz="1500">
                        <a:solidFill>
                          <a:schemeClr val="tx1"/>
                        </a:solidFill>
                      </a:endParaRPr>
                    </a:p>
                  </a:txBody>
                  <a:tcPr marL="68569" marR="68569" marT="68569" marB="68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endParaRPr sz="1500">
                        <a:solidFill>
                          <a:schemeClr val="tx1"/>
                        </a:solidFill>
                      </a:endParaRPr>
                    </a:p>
                  </a:txBody>
                  <a:tcPr marL="68569" marR="68569" marT="68569" marB="68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348453">
                <a:tc>
                  <a:txBody>
                    <a:bodyPr/>
                    <a:lstStyle/>
                    <a:p>
                      <a:pPr marL="0" lvl="0" indent="0" algn="l" rtl="0">
                        <a:spcBef>
                          <a:spcPts val="0"/>
                        </a:spcBef>
                        <a:spcAft>
                          <a:spcPts val="0"/>
                        </a:spcAft>
                        <a:buNone/>
                      </a:pPr>
                      <a:endParaRPr sz="1500">
                        <a:solidFill>
                          <a:schemeClr val="tx1"/>
                        </a:solidFill>
                      </a:endParaRPr>
                    </a:p>
                  </a:txBody>
                  <a:tcPr marL="68569" marR="68569" marT="68569" marB="68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endParaRPr sz="1500">
                        <a:solidFill>
                          <a:schemeClr val="tx1"/>
                        </a:solidFill>
                      </a:endParaRPr>
                    </a:p>
                  </a:txBody>
                  <a:tcPr marL="68569" marR="68569" marT="68569" marB="68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r>
                        <a:rPr lang="ru-RU" sz="1500" dirty="0">
                          <a:solidFill>
                            <a:schemeClr val="tx1"/>
                          </a:solidFill>
                        </a:rPr>
                        <a:t>fixing pipes</a:t>
                      </a:r>
                      <a:endParaRPr sz="1500" dirty="0">
                        <a:solidFill>
                          <a:schemeClr val="tx1"/>
                        </a:solidFill>
                      </a:endParaRPr>
                    </a:p>
                  </a:txBody>
                  <a:tcPr marL="68569" marR="68569" marT="68569" marB="68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bl>
          </a:graphicData>
        </a:graphic>
      </p:graphicFrame>
      <p:pic>
        <p:nvPicPr>
          <p:cNvPr id="5" name="Рисунок 4">
            <a:extLst>
              <a:ext uri="{FF2B5EF4-FFF2-40B4-BE49-F238E27FC236}">
                <a16:creationId xmlns:a16="http://schemas.microsoft.com/office/drawing/2014/main" xmlns="" id="{08CFE230-9090-3BF7-93EA-F860F01FBE31}"/>
              </a:ext>
            </a:extLst>
          </p:cNvPr>
          <p:cNvPicPr>
            <a:picLocks noChangeAspect="1"/>
          </p:cNvPicPr>
          <p:nvPr/>
        </p:nvPicPr>
        <p:blipFill>
          <a:blip r:embed="rId3"/>
          <a:stretch>
            <a:fillRect/>
          </a:stretch>
        </p:blipFill>
        <p:spPr>
          <a:xfrm>
            <a:off x="8041169" y="627534"/>
            <a:ext cx="923319" cy="130154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9" name="Google Shape;139;g186c0541952_0_31"/>
          <p:cNvSpPr txBox="1">
            <a:spLocks noGrp="1"/>
          </p:cNvSpPr>
          <p:nvPr>
            <p:ph idx="1"/>
          </p:nvPr>
        </p:nvSpPr>
        <p:spPr>
          <a:xfrm>
            <a:off x="513159" y="514350"/>
            <a:ext cx="6939201" cy="3131820"/>
          </a:xfrm>
          <a:prstGeom prst="rect">
            <a:avLst/>
          </a:prstGeom>
        </p:spPr>
        <p:txBody>
          <a:bodyPr spcFirstLastPara="1" vert="horz" wrap="square" lIns="68569" tIns="34275" rIns="68569" bIns="34275" rtlCol="0" anchor="t" anchorCtr="0">
            <a:normAutofit fontScale="92500"/>
          </a:bodyPr>
          <a:lstStyle/>
          <a:p>
            <a:pPr marL="0" indent="0">
              <a:spcBef>
                <a:spcPts val="750"/>
              </a:spcBef>
              <a:buNone/>
            </a:pPr>
            <a:r>
              <a:rPr lang="ru-RU" sz="2200" b="1" dirty="0" err="1"/>
              <a:t>Describe</a:t>
            </a:r>
            <a:r>
              <a:rPr lang="ru-RU" sz="2200" b="1" dirty="0"/>
              <a:t> a </a:t>
            </a:r>
            <a:r>
              <a:rPr lang="ru-RU" sz="2200" b="1" dirty="0" err="1"/>
              <a:t>holiday</a:t>
            </a:r>
            <a:r>
              <a:rPr lang="ru-RU" sz="2200" b="1" dirty="0"/>
              <a:t> </a:t>
            </a:r>
            <a:r>
              <a:rPr lang="ru-RU" sz="2200" b="1" dirty="0" err="1"/>
              <a:t>celebration</a:t>
            </a:r>
            <a:r>
              <a:rPr lang="ru-RU" sz="2200" b="1" dirty="0"/>
              <a:t> that you </a:t>
            </a:r>
            <a:r>
              <a:rPr lang="ru-RU" sz="2200" b="1" dirty="0" err="1"/>
              <a:t>remember</a:t>
            </a:r>
            <a:r>
              <a:rPr lang="ru-RU" sz="2200" b="1" dirty="0"/>
              <a:t>. </a:t>
            </a:r>
            <a:endParaRPr sz="2200" b="1" dirty="0"/>
          </a:p>
          <a:p>
            <a:pPr marL="0" indent="0">
              <a:spcBef>
                <a:spcPts val="750"/>
              </a:spcBef>
              <a:buNone/>
            </a:pPr>
            <a:r>
              <a:rPr lang="ru-RU" sz="2200" dirty="0"/>
              <a:t>You </a:t>
            </a:r>
            <a:r>
              <a:rPr lang="ru-RU" sz="2200" dirty="0" err="1"/>
              <a:t>should</a:t>
            </a:r>
            <a:r>
              <a:rPr lang="ru-RU" sz="2200" dirty="0"/>
              <a:t> say </a:t>
            </a:r>
            <a:endParaRPr sz="2200" dirty="0"/>
          </a:p>
          <a:p>
            <a:pPr marL="0" indent="0">
              <a:spcBef>
                <a:spcPts val="750"/>
              </a:spcBef>
              <a:buNone/>
            </a:pPr>
            <a:r>
              <a:rPr lang="ru-RU" sz="2200" dirty="0"/>
              <a:t>-	what </a:t>
            </a:r>
            <a:r>
              <a:rPr lang="ru-RU" sz="2200" dirty="0" err="1"/>
              <a:t>holiday</a:t>
            </a:r>
            <a:r>
              <a:rPr lang="ru-RU" sz="2200" dirty="0"/>
              <a:t> you </a:t>
            </a:r>
            <a:r>
              <a:rPr lang="ru-RU" sz="2200" dirty="0" err="1"/>
              <a:t>were</a:t>
            </a:r>
            <a:r>
              <a:rPr lang="ru-RU" sz="2200" dirty="0"/>
              <a:t> </a:t>
            </a:r>
            <a:r>
              <a:rPr lang="ru-RU" sz="2200" dirty="0" err="1"/>
              <a:t>celebrating</a:t>
            </a:r>
            <a:endParaRPr sz="2200" dirty="0"/>
          </a:p>
          <a:p>
            <a:pPr marL="0" indent="0">
              <a:spcBef>
                <a:spcPts val="750"/>
              </a:spcBef>
              <a:buNone/>
            </a:pPr>
            <a:r>
              <a:rPr lang="ru-RU" sz="2200" dirty="0"/>
              <a:t>-	what </a:t>
            </a:r>
            <a:r>
              <a:rPr lang="ru-RU" sz="2200" dirty="0" err="1"/>
              <a:t>special</a:t>
            </a:r>
            <a:r>
              <a:rPr lang="ru-RU" sz="2200" dirty="0"/>
              <a:t> </a:t>
            </a:r>
            <a:r>
              <a:rPr lang="ru-RU" sz="2200" dirty="0" err="1"/>
              <a:t>activities</a:t>
            </a:r>
            <a:r>
              <a:rPr lang="ru-RU" sz="2200" dirty="0"/>
              <a:t> are </a:t>
            </a:r>
            <a:r>
              <a:rPr lang="ru-RU" sz="2200" dirty="0" err="1"/>
              <a:t>connected</a:t>
            </a:r>
            <a:r>
              <a:rPr lang="ru-RU" sz="2200" dirty="0"/>
              <a:t> with the </a:t>
            </a:r>
            <a:r>
              <a:rPr lang="ru-RU" sz="2200" dirty="0" err="1"/>
              <a:t>holiday</a:t>
            </a:r>
            <a:endParaRPr sz="2200" dirty="0"/>
          </a:p>
          <a:p>
            <a:pPr marL="0" indent="0">
              <a:spcBef>
                <a:spcPts val="750"/>
              </a:spcBef>
              <a:buNone/>
            </a:pPr>
            <a:r>
              <a:rPr lang="ru-RU" sz="2200" dirty="0"/>
              <a:t>-	who you </a:t>
            </a:r>
            <a:r>
              <a:rPr lang="ru-RU" sz="2200" dirty="0" err="1"/>
              <a:t>celebrated</a:t>
            </a:r>
            <a:r>
              <a:rPr lang="ru-RU" sz="2200" dirty="0"/>
              <a:t> it with</a:t>
            </a:r>
            <a:endParaRPr sz="2200" dirty="0"/>
          </a:p>
          <a:p>
            <a:pPr marL="0" indent="0">
              <a:spcBef>
                <a:spcPts val="750"/>
              </a:spcBef>
              <a:buNone/>
            </a:pPr>
            <a:r>
              <a:rPr lang="ru-RU" sz="2200" dirty="0"/>
              <a:t>-	what </a:t>
            </a:r>
            <a:r>
              <a:rPr lang="ru-RU" sz="2200" dirty="0" err="1"/>
              <a:t>made</a:t>
            </a:r>
            <a:r>
              <a:rPr lang="ru-RU" sz="2200" dirty="0"/>
              <a:t> the </a:t>
            </a:r>
            <a:r>
              <a:rPr lang="ru-RU" sz="2200" dirty="0" err="1"/>
              <a:t>celebration</a:t>
            </a:r>
            <a:r>
              <a:rPr lang="ru-RU" sz="2200" dirty="0"/>
              <a:t> </a:t>
            </a:r>
            <a:r>
              <a:rPr lang="ru-RU" sz="2200" dirty="0" err="1"/>
              <a:t>special</a:t>
            </a:r>
            <a:r>
              <a:rPr lang="ru-RU" sz="2200" dirty="0"/>
              <a:t> </a:t>
            </a:r>
            <a:endParaRPr sz="2200" dirty="0"/>
          </a:p>
          <a:p>
            <a:pPr marL="0" indent="0">
              <a:spcBef>
                <a:spcPts val="750"/>
              </a:spcBef>
              <a:buNone/>
            </a:pPr>
            <a:r>
              <a:rPr lang="ru-RU" sz="2200" dirty="0"/>
              <a:t>-	</a:t>
            </a:r>
            <a:r>
              <a:rPr lang="ru-RU" sz="2200" dirty="0" err="1"/>
              <a:t>why</a:t>
            </a:r>
            <a:r>
              <a:rPr lang="ru-RU" sz="2200" dirty="0"/>
              <a:t> you enjoyed the occasion.  </a:t>
            </a:r>
            <a:endParaRPr sz="2200" dirty="0"/>
          </a:p>
          <a:p>
            <a:pPr marL="0" indent="0">
              <a:spcBef>
                <a:spcPts val="750"/>
              </a:spcBef>
              <a:buNone/>
            </a:pPr>
            <a:endParaRPr dirty="0"/>
          </a:p>
        </p:txBody>
      </p:sp>
      <p:pic>
        <p:nvPicPr>
          <p:cNvPr id="4" name="Рисунок 3">
            <a:extLst>
              <a:ext uri="{FF2B5EF4-FFF2-40B4-BE49-F238E27FC236}">
                <a16:creationId xmlns:a16="http://schemas.microsoft.com/office/drawing/2014/main" xmlns="" id="{08CFE230-9090-3BF7-93EA-F860F01FBE31}"/>
              </a:ext>
            </a:extLst>
          </p:cNvPr>
          <p:cNvPicPr>
            <a:picLocks noChangeAspect="1"/>
          </p:cNvPicPr>
          <p:nvPr/>
        </p:nvPicPr>
        <p:blipFill>
          <a:blip r:embed="rId3"/>
          <a:stretch>
            <a:fillRect/>
          </a:stretch>
        </p:blipFill>
        <p:spPr>
          <a:xfrm>
            <a:off x="8100392" y="498426"/>
            <a:ext cx="912856" cy="1286797"/>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5" name="Google Shape;145;g186c0541952_0_36"/>
          <p:cNvSpPr txBox="1">
            <a:spLocks noGrp="1"/>
          </p:cNvSpPr>
          <p:nvPr>
            <p:ph idx="1"/>
          </p:nvPr>
        </p:nvSpPr>
        <p:spPr>
          <a:xfrm>
            <a:off x="395536" y="459538"/>
            <a:ext cx="7765484" cy="4224424"/>
          </a:xfrm>
          <a:prstGeom prst="rect">
            <a:avLst/>
          </a:prstGeom>
        </p:spPr>
        <p:txBody>
          <a:bodyPr spcFirstLastPara="1" vert="horz" wrap="square" lIns="68569" tIns="34275" rIns="68569" bIns="34275" rtlCol="0" anchor="t" anchorCtr="0">
            <a:normAutofit fontScale="25000" lnSpcReduction="20000"/>
          </a:bodyPr>
          <a:lstStyle/>
          <a:p>
            <a:pPr marL="0" indent="0">
              <a:spcBef>
                <a:spcPts val="750"/>
              </a:spcBef>
              <a:buNone/>
            </a:pPr>
            <a:r>
              <a:rPr lang="ru-RU" sz="6263" b="1" dirty="0"/>
              <a:t>Choose the inventions you need every day and say what you use them for.</a:t>
            </a:r>
            <a:endParaRPr sz="6263" b="1" dirty="0"/>
          </a:p>
          <a:p>
            <a:pPr marL="0" indent="0">
              <a:spcBef>
                <a:spcPts val="750"/>
              </a:spcBef>
              <a:buNone/>
            </a:pPr>
            <a:r>
              <a:rPr lang="ru-RU" sz="6263" dirty="0"/>
              <a:t>⮚	camcorder</a:t>
            </a:r>
            <a:endParaRPr sz="6263" dirty="0"/>
          </a:p>
          <a:p>
            <a:pPr marL="0" indent="0">
              <a:spcBef>
                <a:spcPts val="750"/>
              </a:spcBef>
              <a:buNone/>
            </a:pPr>
            <a:r>
              <a:rPr lang="ru-RU" sz="6263" dirty="0"/>
              <a:t>⮚	digital camera </a:t>
            </a:r>
            <a:endParaRPr sz="6263" dirty="0"/>
          </a:p>
          <a:p>
            <a:pPr marL="0" indent="0">
              <a:spcBef>
                <a:spcPts val="750"/>
              </a:spcBef>
              <a:buNone/>
            </a:pPr>
            <a:r>
              <a:rPr lang="ru-RU" sz="6263" dirty="0"/>
              <a:t>⮚	dishwasher</a:t>
            </a:r>
            <a:endParaRPr sz="6263" dirty="0"/>
          </a:p>
          <a:p>
            <a:pPr marL="0" indent="0">
              <a:spcBef>
                <a:spcPts val="750"/>
              </a:spcBef>
              <a:buNone/>
            </a:pPr>
            <a:r>
              <a:rPr lang="ru-RU" sz="6263" dirty="0"/>
              <a:t>⮚	MP3 player</a:t>
            </a:r>
            <a:endParaRPr sz="6263" dirty="0"/>
          </a:p>
          <a:p>
            <a:pPr marL="0" indent="0">
              <a:spcBef>
                <a:spcPts val="750"/>
              </a:spcBef>
              <a:buNone/>
            </a:pPr>
            <a:r>
              <a:rPr lang="ru-RU" sz="6263" dirty="0"/>
              <a:t>⮚	washing machine</a:t>
            </a:r>
            <a:endParaRPr sz="6263" dirty="0"/>
          </a:p>
          <a:p>
            <a:pPr marL="0" indent="0">
              <a:spcBef>
                <a:spcPts val="750"/>
              </a:spcBef>
              <a:buNone/>
            </a:pPr>
            <a:r>
              <a:rPr lang="ru-RU" sz="6263" dirty="0"/>
              <a:t>⮚	microwave oven </a:t>
            </a:r>
            <a:endParaRPr sz="6263" dirty="0"/>
          </a:p>
          <a:p>
            <a:pPr marL="0" indent="0">
              <a:spcBef>
                <a:spcPts val="750"/>
              </a:spcBef>
              <a:buNone/>
            </a:pPr>
            <a:r>
              <a:rPr lang="ru-RU" sz="6263" dirty="0"/>
              <a:t>⮚	cooker</a:t>
            </a:r>
            <a:endParaRPr sz="6263" dirty="0"/>
          </a:p>
          <a:p>
            <a:pPr marL="0" indent="0">
              <a:spcBef>
                <a:spcPts val="750"/>
              </a:spcBef>
              <a:buNone/>
            </a:pPr>
            <a:r>
              <a:rPr lang="ru-RU" sz="6263" dirty="0"/>
              <a:t>⮚	mobile phone</a:t>
            </a:r>
            <a:endParaRPr sz="6263" dirty="0"/>
          </a:p>
          <a:p>
            <a:pPr marL="0" indent="0">
              <a:spcBef>
                <a:spcPts val="750"/>
              </a:spcBef>
              <a:buNone/>
            </a:pPr>
            <a:r>
              <a:rPr lang="ru-RU" sz="6263" dirty="0"/>
              <a:t>⮚	remote control</a:t>
            </a:r>
            <a:endParaRPr sz="6263" dirty="0"/>
          </a:p>
          <a:p>
            <a:pPr marL="0" indent="0">
              <a:spcBef>
                <a:spcPts val="750"/>
              </a:spcBef>
              <a:buNone/>
            </a:pPr>
            <a:r>
              <a:rPr lang="ru-RU" sz="6263" dirty="0"/>
              <a:t>⮚	vacuum cleaner</a:t>
            </a:r>
            <a:endParaRPr sz="6263" dirty="0"/>
          </a:p>
          <a:p>
            <a:pPr marL="0" indent="0">
              <a:spcBef>
                <a:spcPts val="750"/>
              </a:spcBef>
              <a:buNone/>
            </a:pPr>
            <a:r>
              <a:rPr lang="ru-RU" sz="6263" dirty="0"/>
              <a:t>⮚	TV set</a:t>
            </a:r>
            <a:endParaRPr sz="6263" dirty="0"/>
          </a:p>
          <a:p>
            <a:pPr marL="0" indent="0">
              <a:spcBef>
                <a:spcPts val="750"/>
              </a:spcBef>
              <a:buNone/>
            </a:pPr>
            <a:r>
              <a:rPr lang="ru-RU" sz="6263" dirty="0"/>
              <a:t>⮚	electronic book</a:t>
            </a:r>
            <a:endParaRPr sz="6263" dirty="0"/>
          </a:p>
          <a:p>
            <a:pPr marL="0" indent="0">
              <a:spcBef>
                <a:spcPts val="750"/>
              </a:spcBef>
              <a:buNone/>
            </a:pPr>
            <a:endParaRPr sz="5063" dirty="0"/>
          </a:p>
        </p:txBody>
      </p:sp>
      <p:pic>
        <p:nvPicPr>
          <p:cNvPr id="4" name="Рисунок 3">
            <a:extLst>
              <a:ext uri="{FF2B5EF4-FFF2-40B4-BE49-F238E27FC236}">
                <a16:creationId xmlns:a16="http://schemas.microsoft.com/office/drawing/2014/main" xmlns="" id="{08CFE230-9090-3BF7-93EA-F860F01FBE31}"/>
              </a:ext>
            </a:extLst>
          </p:cNvPr>
          <p:cNvPicPr>
            <a:picLocks noChangeAspect="1"/>
          </p:cNvPicPr>
          <p:nvPr/>
        </p:nvPicPr>
        <p:blipFill>
          <a:blip r:embed="rId3"/>
          <a:stretch>
            <a:fillRect/>
          </a:stretch>
        </p:blipFill>
        <p:spPr>
          <a:xfrm>
            <a:off x="7732760" y="699542"/>
            <a:ext cx="856519" cy="120738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1" name="Google Shape;161;g16a7ea9674a_0_6"/>
          <p:cNvSpPr txBox="1">
            <a:spLocks noGrp="1"/>
          </p:cNvSpPr>
          <p:nvPr>
            <p:ph idx="1"/>
          </p:nvPr>
        </p:nvSpPr>
        <p:spPr>
          <a:xfrm>
            <a:off x="251520" y="627534"/>
            <a:ext cx="7181406" cy="3594561"/>
          </a:xfrm>
          <a:prstGeom prst="rect">
            <a:avLst/>
          </a:prstGeom>
        </p:spPr>
        <p:txBody>
          <a:bodyPr spcFirstLastPara="1" vert="horz" wrap="square" lIns="68569" tIns="34275" rIns="68569" bIns="34275" rtlCol="0" anchor="t" anchorCtr="0">
            <a:normAutofit fontScale="70000" lnSpcReduction="20000"/>
          </a:bodyPr>
          <a:lstStyle/>
          <a:p>
            <a:pPr marL="0" indent="0">
              <a:spcBef>
                <a:spcPts val="750"/>
              </a:spcBef>
              <a:buClr>
                <a:schemeClr val="dk1"/>
              </a:buClr>
              <a:buSzPct val="39285"/>
              <a:buNone/>
            </a:pPr>
            <a:r>
              <a:rPr lang="ru-RU" b="1" dirty="0">
                <a:solidFill>
                  <a:schemeClr val="tx1"/>
                </a:solidFill>
              </a:rPr>
              <a:t>Make up a short story using all the word combinations given below.</a:t>
            </a:r>
            <a:endParaRPr b="1" dirty="0">
              <a:solidFill>
                <a:schemeClr val="tx1"/>
              </a:solidFill>
            </a:endParaRPr>
          </a:p>
          <a:p>
            <a:pPr marL="0" indent="0">
              <a:spcBef>
                <a:spcPts val="750"/>
              </a:spcBef>
              <a:buClr>
                <a:schemeClr val="dk1"/>
              </a:buClr>
              <a:buSzPct val="39285"/>
              <a:buNone/>
            </a:pPr>
            <a:r>
              <a:rPr lang="ru-RU" dirty="0">
                <a:solidFill>
                  <a:schemeClr val="tx1"/>
                </a:solidFill>
              </a:rPr>
              <a:t>• (to) share smb’s good times</a:t>
            </a:r>
            <a:endParaRPr dirty="0">
              <a:solidFill>
                <a:schemeClr val="tx1"/>
              </a:solidFill>
            </a:endParaRPr>
          </a:p>
          <a:p>
            <a:pPr marL="0" indent="0">
              <a:spcBef>
                <a:spcPts val="750"/>
              </a:spcBef>
              <a:buClr>
                <a:schemeClr val="dk1"/>
              </a:buClr>
              <a:buSzPct val="39285"/>
              <a:buNone/>
            </a:pPr>
            <a:r>
              <a:rPr lang="ru-RU" dirty="0">
                <a:solidFill>
                  <a:schemeClr val="tx1"/>
                </a:solidFill>
              </a:rPr>
              <a:t>• (to) support each other through the bad</a:t>
            </a:r>
            <a:endParaRPr dirty="0">
              <a:solidFill>
                <a:schemeClr val="tx1"/>
              </a:solidFill>
            </a:endParaRPr>
          </a:p>
          <a:p>
            <a:pPr marL="0" indent="0">
              <a:spcBef>
                <a:spcPts val="750"/>
              </a:spcBef>
              <a:buClr>
                <a:schemeClr val="dk1"/>
              </a:buClr>
              <a:buSzPct val="39285"/>
              <a:buNone/>
            </a:pPr>
            <a:r>
              <a:rPr lang="ru-RU" dirty="0">
                <a:solidFill>
                  <a:schemeClr val="tx1"/>
                </a:solidFill>
              </a:rPr>
              <a:t>• (a) particular feature</a:t>
            </a:r>
            <a:endParaRPr dirty="0">
              <a:solidFill>
                <a:schemeClr val="tx1"/>
              </a:solidFill>
            </a:endParaRPr>
          </a:p>
          <a:p>
            <a:pPr marL="0" indent="0">
              <a:spcBef>
                <a:spcPts val="750"/>
              </a:spcBef>
              <a:buClr>
                <a:schemeClr val="dk1"/>
              </a:buClr>
              <a:buSzPct val="39285"/>
              <a:buNone/>
            </a:pPr>
            <a:r>
              <a:rPr lang="ru-RU" dirty="0">
                <a:solidFill>
                  <a:schemeClr val="tx1"/>
                </a:solidFill>
              </a:rPr>
              <a:t>• (to) be wedded together by</a:t>
            </a:r>
            <a:endParaRPr dirty="0">
              <a:solidFill>
                <a:schemeClr val="tx1"/>
              </a:solidFill>
            </a:endParaRPr>
          </a:p>
          <a:p>
            <a:pPr marL="0" indent="0">
              <a:spcBef>
                <a:spcPts val="750"/>
              </a:spcBef>
              <a:buClr>
                <a:schemeClr val="dk1"/>
              </a:buClr>
              <a:buSzPct val="39285"/>
              <a:buNone/>
            </a:pPr>
            <a:r>
              <a:rPr lang="ru-RU" dirty="0">
                <a:solidFill>
                  <a:schemeClr val="tx1"/>
                </a:solidFill>
              </a:rPr>
              <a:t>• (to) provide a sense of stability</a:t>
            </a:r>
            <a:endParaRPr dirty="0">
              <a:solidFill>
                <a:schemeClr val="tx1"/>
              </a:solidFill>
            </a:endParaRPr>
          </a:p>
          <a:p>
            <a:pPr marL="0" indent="0">
              <a:spcBef>
                <a:spcPts val="750"/>
              </a:spcBef>
              <a:buClr>
                <a:schemeClr val="dk1"/>
              </a:buClr>
              <a:buSzPct val="39285"/>
              <a:buNone/>
            </a:pPr>
            <a:r>
              <a:rPr lang="ru-RU" dirty="0">
                <a:solidFill>
                  <a:schemeClr val="tx1"/>
                </a:solidFill>
              </a:rPr>
              <a:t>• (to) retain</a:t>
            </a:r>
            <a:endParaRPr dirty="0">
              <a:solidFill>
                <a:schemeClr val="tx1"/>
              </a:solidFill>
            </a:endParaRPr>
          </a:p>
          <a:p>
            <a:pPr marL="0" indent="0">
              <a:spcBef>
                <a:spcPts val="750"/>
              </a:spcBef>
              <a:buClr>
                <a:schemeClr val="dk1"/>
              </a:buClr>
              <a:buSzPct val="39285"/>
              <a:buNone/>
            </a:pPr>
            <a:r>
              <a:rPr lang="ru-RU" dirty="0">
                <a:solidFill>
                  <a:schemeClr val="tx1"/>
                </a:solidFill>
              </a:rPr>
              <a:t>• (to) overcome difficulties</a:t>
            </a:r>
            <a:endParaRPr dirty="0">
              <a:solidFill>
                <a:schemeClr val="tx1"/>
              </a:solidFill>
            </a:endParaRPr>
          </a:p>
        </p:txBody>
      </p:sp>
      <p:pic>
        <p:nvPicPr>
          <p:cNvPr id="4" name="Рисунок 3">
            <a:extLst>
              <a:ext uri="{FF2B5EF4-FFF2-40B4-BE49-F238E27FC236}">
                <a16:creationId xmlns:a16="http://schemas.microsoft.com/office/drawing/2014/main" xmlns="" id="{03AB1970-E5C4-EA77-8624-230F26C92FEF}"/>
              </a:ext>
            </a:extLst>
          </p:cNvPr>
          <p:cNvPicPr>
            <a:picLocks noChangeAspect="1"/>
          </p:cNvPicPr>
          <p:nvPr/>
        </p:nvPicPr>
        <p:blipFill>
          <a:blip r:embed="rId3"/>
          <a:stretch>
            <a:fillRect/>
          </a:stretch>
        </p:blipFill>
        <p:spPr>
          <a:xfrm>
            <a:off x="8039750" y="584386"/>
            <a:ext cx="943897" cy="1372184"/>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7" name="Google Shape;167;g16a93214418_1_1"/>
          <p:cNvSpPr txBox="1">
            <a:spLocks noGrp="1"/>
          </p:cNvSpPr>
          <p:nvPr>
            <p:ph idx="1"/>
          </p:nvPr>
        </p:nvSpPr>
        <p:spPr>
          <a:xfrm>
            <a:off x="317469" y="634604"/>
            <a:ext cx="7278867" cy="4025378"/>
          </a:xfrm>
          <a:prstGeom prst="rect">
            <a:avLst/>
          </a:prstGeom>
        </p:spPr>
        <p:txBody>
          <a:bodyPr spcFirstLastPara="1" vert="horz" wrap="square" lIns="68569" tIns="34275" rIns="68569" bIns="34275" rtlCol="0" anchor="t" anchorCtr="0">
            <a:normAutofit fontScale="85000" lnSpcReduction="20000"/>
          </a:bodyPr>
          <a:lstStyle/>
          <a:p>
            <a:pPr marL="0" indent="0">
              <a:spcBef>
                <a:spcPts val="750"/>
              </a:spcBef>
              <a:buClr>
                <a:schemeClr val="dk1"/>
              </a:buClr>
              <a:buSzPct val="39285"/>
              <a:buNone/>
            </a:pPr>
            <a:r>
              <a:rPr lang="ru-RU" sz="1875" b="1" dirty="0"/>
              <a:t>Sort out the phrases that can be said by a customer and by a shop</a:t>
            </a:r>
            <a:endParaRPr sz="1875" b="1" dirty="0"/>
          </a:p>
          <a:p>
            <a:pPr marL="0" indent="0">
              <a:spcBef>
                <a:spcPts val="750"/>
              </a:spcBef>
              <a:buClr>
                <a:schemeClr val="dk1"/>
              </a:buClr>
              <a:buSzPct val="39285"/>
              <a:buNone/>
            </a:pPr>
            <a:r>
              <a:rPr lang="ru-RU" sz="1875" b="1" dirty="0"/>
              <a:t>assistant. Act out a dialogue “In a shop” using the following phrases.</a:t>
            </a:r>
            <a:endParaRPr sz="1875" b="1" dirty="0"/>
          </a:p>
          <a:p>
            <a:pPr marL="0" indent="0">
              <a:spcBef>
                <a:spcPts val="750"/>
              </a:spcBef>
              <a:buClr>
                <a:schemeClr val="dk1"/>
              </a:buClr>
              <a:buSzPct val="39285"/>
              <a:buNone/>
            </a:pPr>
            <a:r>
              <a:rPr lang="ru-RU" sz="1875" dirty="0"/>
              <a:t>Can I help you?</a:t>
            </a:r>
            <a:endParaRPr sz="1875" dirty="0"/>
          </a:p>
          <a:p>
            <a:pPr marL="0" indent="0">
              <a:spcBef>
                <a:spcPts val="750"/>
              </a:spcBef>
              <a:buClr>
                <a:schemeClr val="dk1"/>
              </a:buClr>
              <a:buSzPct val="39285"/>
              <a:buNone/>
            </a:pPr>
            <a:r>
              <a:rPr lang="ru-RU" sz="1875" dirty="0"/>
              <a:t>Could I try it (them) on?</a:t>
            </a:r>
            <a:endParaRPr sz="1875" dirty="0"/>
          </a:p>
          <a:p>
            <a:pPr marL="0" indent="0">
              <a:spcBef>
                <a:spcPts val="750"/>
              </a:spcBef>
              <a:buClr>
                <a:schemeClr val="dk1"/>
              </a:buClr>
              <a:buSzPct val="39285"/>
              <a:buNone/>
            </a:pPr>
            <a:r>
              <a:rPr lang="ru-RU" sz="1875" dirty="0"/>
              <a:t>I’d prefer…</a:t>
            </a:r>
            <a:endParaRPr sz="1875" dirty="0"/>
          </a:p>
          <a:p>
            <a:pPr marL="0" indent="0">
              <a:spcBef>
                <a:spcPts val="750"/>
              </a:spcBef>
              <a:buClr>
                <a:schemeClr val="dk1"/>
              </a:buClr>
              <a:buSzPct val="39285"/>
              <a:buNone/>
            </a:pPr>
            <a:r>
              <a:rPr lang="ru-RU" sz="1875" dirty="0"/>
              <a:t>Can I pay by credit card?</a:t>
            </a:r>
            <a:endParaRPr sz="1875" dirty="0"/>
          </a:p>
          <a:p>
            <a:pPr marL="0" indent="0">
              <a:spcBef>
                <a:spcPts val="750"/>
              </a:spcBef>
              <a:buClr>
                <a:schemeClr val="dk1"/>
              </a:buClr>
              <a:buSzPct val="39285"/>
              <a:buNone/>
            </a:pPr>
            <a:r>
              <a:rPr lang="ru-RU" sz="1875" dirty="0"/>
              <a:t>How does it fit?</a:t>
            </a:r>
            <a:endParaRPr sz="1875" dirty="0"/>
          </a:p>
          <a:p>
            <a:pPr marL="0" indent="0">
              <a:spcBef>
                <a:spcPts val="750"/>
              </a:spcBef>
              <a:buClr>
                <a:schemeClr val="dk1"/>
              </a:buClr>
              <a:buSzPct val="39285"/>
              <a:buNone/>
            </a:pPr>
            <a:r>
              <a:rPr lang="ru-RU" sz="1875" dirty="0"/>
              <a:t>Could you help me? I’m looking for...</a:t>
            </a:r>
            <a:endParaRPr sz="1875" dirty="0"/>
          </a:p>
          <a:p>
            <a:pPr marL="0" indent="0">
              <a:spcBef>
                <a:spcPts val="750"/>
              </a:spcBef>
              <a:buClr>
                <a:schemeClr val="dk1"/>
              </a:buClr>
              <a:buSzPct val="39285"/>
              <a:buNone/>
            </a:pPr>
            <a:r>
              <a:rPr lang="ru-RU" sz="1875" dirty="0"/>
              <a:t>How would you like to pay?</a:t>
            </a:r>
            <a:endParaRPr sz="1875" dirty="0"/>
          </a:p>
          <a:p>
            <a:pPr marL="0" indent="0">
              <a:spcBef>
                <a:spcPts val="750"/>
              </a:spcBef>
              <a:buClr>
                <a:schemeClr val="dk1"/>
              </a:buClr>
              <a:buSzPct val="39285"/>
              <a:buNone/>
            </a:pPr>
            <a:r>
              <a:rPr lang="ru-RU" sz="1875" dirty="0"/>
              <a:t>Do you have this in … (medium / large / small /</a:t>
            </a:r>
            <a:endParaRPr sz="1875" dirty="0"/>
          </a:p>
          <a:p>
            <a:pPr marL="0" indent="0">
              <a:spcBef>
                <a:spcPts val="750"/>
              </a:spcBef>
              <a:buClr>
                <a:schemeClr val="dk1"/>
              </a:buClr>
              <a:buSzPct val="39285"/>
              <a:buNone/>
            </a:pPr>
            <a:r>
              <a:rPr lang="ru-RU" sz="1875" dirty="0"/>
              <a:t>extra large / XL / blue / black / other colours)?</a:t>
            </a:r>
            <a:endParaRPr sz="1875" dirty="0"/>
          </a:p>
          <a:p>
            <a:pPr marL="0" indent="0">
              <a:spcBef>
                <a:spcPts val="750"/>
              </a:spcBef>
              <a:buClr>
                <a:schemeClr val="dk1"/>
              </a:buClr>
              <a:buSzPct val="39285"/>
              <a:buNone/>
            </a:pPr>
            <a:r>
              <a:rPr lang="ru-RU" sz="1875" dirty="0"/>
              <a:t>Are you looking for anything in particular?</a:t>
            </a:r>
            <a:endParaRPr sz="1875" dirty="0"/>
          </a:p>
          <a:p>
            <a:pPr marL="0" indent="0">
              <a:spcBef>
                <a:spcPts val="750"/>
              </a:spcBef>
              <a:buClr>
                <a:schemeClr val="dk1"/>
              </a:buClr>
              <a:buSzPct val="39285"/>
              <a:buNone/>
            </a:pPr>
            <a:r>
              <a:rPr lang="ru-RU" sz="1875" dirty="0"/>
              <a:t>We don’t have any of these left in stock.</a:t>
            </a:r>
            <a:endParaRPr sz="1875" dirty="0"/>
          </a:p>
          <a:p>
            <a:pPr marL="0" indent="0">
              <a:spcBef>
                <a:spcPts val="750"/>
              </a:spcBef>
              <a:buClr>
                <a:schemeClr val="dk1"/>
              </a:buClr>
              <a:buSzPct val="39285"/>
              <a:buNone/>
            </a:pPr>
            <a:endParaRPr dirty="0"/>
          </a:p>
          <a:p>
            <a:pPr marL="0" indent="0">
              <a:spcBef>
                <a:spcPts val="750"/>
              </a:spcBef>
              <a:buNone/>
            </a:pPr>
            <a:endParaRPr dirty="0"/>
          </a:p>
        </p:txBody>
      </p:sp>
      <p:pic>
        <p:nvPicPr>
          <p:cNvPr id="4" name="Рисунок 3">
            <a:extLst>
              <a:ext uri="{FF2B5EF4-FFF2-40B4-BE49-F238E27FC236}">
                <a16:creationId xmlns:a16="http://schemas.microsoft.com/office/drawing/2014/main" xmlns="" id="{03AB1970-E5C4-EA77-8624-230F26C92FEF}"/>
              </a:ext>
            </a:extLst>
          </p:cNvPr>
          <p:cNvPicPr>
            <a:picLocks noChangeAspect="1"/>
          </p:cNvPicPr>
          <p:nvPr/>
        </p:nvPicPr>
        <p:blipFill>
          <a:blip r:embed="rId3"/>
          <a:stretch>
            <a:fillRect/>
          </a:stretch>
        </p:blipFill>
        <p:spPr>
          <a:xfrm>
            <a:off x="7161258" y="771550"/>
            <a:ext cx="870155" cy="133841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549275"/>
            <a:ext cx="8280920" cy="510308"/>
          </a:xfrm>
        </p:spPr>
        <p:txBody>
          <a:bodyPr>
            <a:normAutofit fontScale="90000"/>
          </a:bodyPr>
          <a:lstStyle/>
          <a:p>
            <a:r>
              <a:rPr lang="en-US" dirty="0" smtClean="0"/>
              <a:t>exam-simulator.ru</a:t>
            </a:r>
            <a:endParaRPr lang="ru-RU" dirty="0"/>
          </a:p>
        </p:txBody>
      </p:sp>
      <p:pic>
        <p:nvPicPr>
          <p:cNvPr id="4" name="Объект 3">
            <a:extLst>
              <a:ext uri="{FF2B5EF4-FFF2-40B4-BE49-F238E27FC236}">
                <a16:creationId xmlns:a16="http://schemas.microsoft.com/office/drawing/2014/main" xmlns="" id="{7546BF2D-56B6-6B2F-AD36-EDDF19F0251E}"/>
              </a:ext>
            </a:extLst>
          </p:cNvPr>
          <p:cNvPicPr>
            <a:picLocks noGrp="1" noChangeAspect="1"/>
          </p:cNvPicPr>
          <p:nvPr>
            <p:ph idx="1"/>
          </p:nvPr>
        </p:nvPicPr>
        <p:blipFill>
          <a:blip r:embed="rId2"/>
          <a:stretch>
            <a:fillRect/>
          </a:stretch>
        </p:blipFill>
        <p:spPr>
          <a:xfrm>
            <a:off x="1337085" y="1200150"/>
            <a:ext cx="6469830" cy="3394075"/>
          </a:xfrm>
          <a:prstGeom prst="rect">
            <a:avLst/>
          </a:prstGeom>
        </p:spPr>
      </p:pic>
    </p:spTree>
    <p:extLst>
      <p:ext uri="{BB962C8B-B14F-4D97-AF65-F5344CB8AC3E}">
        <p14:creationId xmlns:p14="http://schemas.microsoft.com/office/powerpoint/2010/main" val="40109212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1" name="Google Shape;91;g186c0541952_0_53"/>
          <p:cNvSpPr txBox="1">
            <a:spLocks noGrp="1"/>
          </p:cNvSpPr>
          <p:nvPr>
            <p:ph idx="1"/>
          </p:nvPr>
        </p:nvSpPr>
        <p:spPr>
          <a:xfrm>
            <a:off x="778630" y="612054"/>
            <a:ext cx="7537786" cy="3903912"/>
          </a:xfrm>
          <a:prstGeom prst="rect">
            <a:avLst/>
          </a:prstGeom>
        </p:spPr>
        <p:txBody>
          <a:bodyPr spcFirstLastPara="1" vert="horz" wrap="square" lIns="68569" tIns="34275" rIns="68569" bIns="34275" rtlCol="0" anchor="t" anchorCtr="0">
            <a:normAutofit fontScale="85000" lnSpcReduction="10000"/>
          </a:bodyPr>
          <a:lstStyle/>
          <a:p>
            <a:pPr marL="0" indent="0">
              <a:spcBef>
                <a:spcPts val="750"/>
              </a:spcBef>
              <a:buNone/>
            </a:pPr>
            <a:r>
              <a:rPr lang="ru-RU" sz="2175" dirty="0"/>
              <a:t>Разработан для:</a:t>
            </a:r>
            <a:endParaRPr sz="2175" dirty="0"/>
          </a:p>
          <a:p>
            <a:pPr marL="0" indent="0">
              <a:spcBef>
                <a:spcPts val="750"/>
              </a:spcBef>
              <a:buNone/>
            </a:pPr>
            <a:r>
              <a:rPr lang="ru-RU" sz="2175" dirty="0"/>
              <a:t>учащихся старших классов школ, гимназий, лицеев; </a:t>
            </a:r>
            <a:endParaRPr sz="2175" dirty="0"/>
          </a:p>
          <a:p>
            <a:pPr marL="0" indent="0">
              <a:spcBef>
                <a:spcPts val="750"/>
              </a:spcBef>
              <a:buNone/>
            </a:pPr>
            <a:r>
              <a:rPr lang="ru-RU" sz="2175" dirty="0"/>
              <a:t>выпускников прошлых лет;</a:t>
            </a:r>
            <a:endParaRPr sz="2175" dirty="0"/>
          </a:p>
          <a:p>
            <a:pPr marL="0" indent="0">
              <a:spcBef>
                <a:spcPts val="750"/>
              </a:spcBef>
              <a:buNone/>
            </a:pPr>
            <a:r>
              <a:rPr lang="ru-RU" sz="2175" dirty="0"/>
              <a:t>преподавателей английского языка; </a:t>
            </a:r>
            <a:endParaRPr sz="2175" dirty="0"/>
          </a:p>
          <a:p>
            <a:pPr marL="0" indent="0">
              <a:spcBef>
                <a:spcPts val="750"/>
              </a:spcBef>
              <a:buNone/>
            </a:pPr>
            <a:r>
              <a:rPr lang="ru-RU" sz="2175" dirty="0"/>
              <a:t>всех, кто готовит и готовится к ОГЭ и ЕГЭ по английскому языку</a:t>
            </a:r>
            <a:endParaRPr sz="2175" dirty="0"/>
          </a:p>
          <a:p>
            <a:pPr marL="0" indent="0">
              <a:spcBef>
                <a:spcPts val="750"/>
              </a:spcBef>
              <a:buNone/>
            </a:pPr>
            <a:r>
              <a:rPr lang="ru-RU" sz="2175" dirty="0"/>
              <a:t>Включает в себя:</a:t>
            </a:r>
            <a:endParaRPr sz="2175" dirty="0"/>
          </a:p>
          <a:p>
            <a:pPr marL="0" indent="0">
              <a:spcBef>
                <a:spcPts val="750"/>
              </a:spcBef>
              <a:buNone/>
            </a:pPr>
            <a:r>
              <a:rPr lang="ru-RU" sz="2175" dirty="0"/>
              <a:t>интерактивную подготовку к устной части ОГЭ и ЕГЭ по английскому языку; </a:t>
            </a:r>
            <a:endParaRPr sz="2175" dirty="0"/>
          </a:p>
          <a:p>
            <a:pPr marL="0" indent="0">
              <a:spcBef>
                <a:spcPts val="750"/>
              </a:spcBef>
              <a:buNone/>
            </a:pPr>
            <a:r>
              <a:rPr lang="ru-RU" sz="2175" dirty="0"/>
              <a:t>учет времени  на подготовку к ответу и сам ответ во время экзамена;</a:t>
            </a:r>
            <a:endParaRPr sz="2175" dirty="0"/>
          </a:p>
          <a:p>
            <a:pPr marL="0" indent="0">
              <a:spcBef>
                <a:spcPts val="750"/>
              </a:spcBef>
              <a:buNone/>
            </a:pPr>
            <a:r>
              <a:rPr lang="ru-RU" sz="2175" dirty="0"/>
              <a:t>сохранение аудиозаписи ответа;</a:t>
            </a:r>
            <a:endParaRPr sz="2175" dirty="0"/>
          </a:p>
          <a:p>
            <a:pPr marL="0" indent="0">
              <a:spcBef>
                <a:spcPts val="750"/>
              </a:spcBef>
              <a:buNone/>
            </a:pPr>
            <a:r>
              <a:rPr lang="ru-RU" sz="2175" dirty="0"/>
              <a:t>возможность оценивания  аудиозаписи ответа по критериям, разработанным ФИПИ</a:t>
            </a:r>
            <a:endParaRPr sz="2175" dirty="0"/>
          </a:p>
          <a:p>
            <a:pPr marL="0" indent="0">
              <a:spcBef>
                <a:spcPts val="750"/>
              </a:spcBef>
              <a:buNone/>
            </a:pPr>
            <a:endParaRPr dirty="0"/>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6574" y="578752"/>
            <a:ext cx="1237592" cy="1237592"/>
          </a:xfrm>
          <a:prstGeom prst="rect">
            <a:avLst/>
          </a:prstGeom>
          <a:effectLst>
            <a:glow>
              <a:schemeClr val="accent1">
                <a:alpha val="0"/>
              </a:schemeClr>
            </a:glow>
            <a:softEdge rad="292100"/>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002E1243-9096-70F7-1BB8-10A617CD06F8}"/>
              </a:ext>
            </a:extLst>
          </p:cNvPr>
          <p:cNvSpPr>
            <a:spLocks noGrp="1"/>
          </p:cNvSpPr>
          <p:nvPr>
            <p:ph type="title"/>
          </p:nvPr>
        </p:nvSpPr>
        <p:spPr>
          <a:xfrm>
            <a:off x="457200" y="483517"/>
            <a:ext cx="8229600" cy="579711"/>
          </a:xfrm>
        </p:spPr>
        <p:txBody>
          <a:bodyPr>
            <a:normAutofit fontScale="90000"/>
          </a:bodyPr>
          <a:lstStyle/>
          <a:p>
            <a:r>
              <a:rPr lang="ru-RU" dirty="0">
                <a:hlinkClick r:id="rId2"/>
              </a:rPr>
              <a:t/>
            </a:r>
            <a:br>
              <a:rPr lang="ru-RU" dirty="0">
                <a:hlinkClick r:id="rId2"/>
              </a:rPr>
            </a:br>
            <a:r>
              <a:rPr lang="en-US" dirty="0">
                <a:hlinkClick r:id="rId2"/>
              </a:rPr>
              <a:t>https://exam-simulator.ru/</a:t>
            </a:r>
            <a:r>
              <a:rPr lang="en-US" dirty="0"/>
              <a:t/>
            </a:r>
            <a:br>
              <a:rPr lang="en-US" dirty="0"/>
            </a:br>
            <a:endParaRPr lang="ru-RU" dirty="0"/>
          </a:p>
        </p:txBody>
      </p:sp>
      <p:sp>
        <p:nvSpPr>
          <p:cNvPr id="3" name="Объект 2">
            <a:extLst>
              <a:ext uri="{FF2B5EF4-FFF2-40B4-BE49-F238E27FC236}">
                <a16:creationId xmlns:a16="http://schemas.microsoft.com/office/drawing/2014/main" xmlns="" id="{011A24B1-B6B7-B75A-7F22-45F4C6D81678}"/>
              </a:ext>
            </a:extLst>
          </p:cNvPr>
          <p:cNvSpPr>
            <a:spLocks noGrp="1"/>
          </p:cNvSpPr>
          <p:nvPr>
            <p:ph idx="1"/>
          </p:nvPr>
        </p:nvSpPr>
        <p:spPr/>
        <p:txBody>
          <a:bodyPr>
            <a:normAutofit fontScale="92500" lnSpcReduction="20000"/>
          </a:bodyPr>
          <a:lstStyle/>
          <a:p>
            <a:pPr marL="0" indent="0">
              <a:buNone/>
            </a:pPr>
            <a:r>
              <a:rPr lang="ru-RU" dirty="0"/>
              <a:t>Делает процесс подготовки к экзамену более эффективным</a:t>
            </a:r>
          </a:p>
          <a:p>
            <a:pPr marL="0" indent="0">
              <a:buNone/>
            </a:pPr>
            <a:r>
              <a:rPr lang="ru-RU" dirty="0"/>
              <a:t>Повышает интерес к занятиям</a:t>
            </a:r>
          </a:p>
          <a:p>
            <a:pPr marL="0" indent="0">
              <a:buNone/>
            </a:pPr>
            <a:r>
              <a:rPr lang="ru-RU" dirty="0"/>
              <a:t>Способствует достижению наивысшего возможного результата</a:t>
            </a:r>
          </a:p>
          <a:p>
            <a:pPr marL="0" indent="0">
              <a:buNone/>
            </a:pPr>
            <a:r>
              <a:rPr lang="ru-RU" dirty="0"/>
              <a:t>Предполагает не только совместную работу с преподавателем, но и самостоятельную работу</a:t>
            </a:r>
          </a:p>
          <a:p>
            <a:pPr marL="0" indent="0">
              <a:buNone/>
            </a:pPr>
            <a:r>
              <a:rPr lang="ru-RU" dirty="0"/>
              <a:t>Записывает ответ</a:t>
            </a:r>
          </a:p>
          <a:p>
            <a:pPr marL="0" indent="0">
              <a:buNone/>
            </a:pPr>
            <a:endParaRPr lang="ru-RU" dirty="0"/>
          </a:p>
        </p:txBody>
      </p:sp>
    </p:spTree>
    <p:extLst>
      <p:ext uri="{BB962C8B-B14F-4D97-AF65-F5344CB8AC3E}">
        <p14:creationId xmlns:p14="http://schemas.microsoft.com/office/powerpoint/2010/main" val="1600105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4294967295"/>
          </p:nvPr>
        </p:nvSpPr>
        <p:spPr>
          <a:xfrm>
            <a:off x="323528" y="555526"/>
            <a:ext cx="7906072" cy="4038699"/>
          </a:xfrm>
        </p:spPr>
        <p:txBody>
          <a:bodyPr/>
          <a:lstStyle/>
          <a:p>
            <a:pPr marL="0" indent="0">
              <a:buNone/>
            </a:pPr>
            <a:r>
              <a:rPr lang="ru-RU" dirty="0"/>
              <a:t>Вы используете электронные образовательные ресурсы на занятиях? Какие?</a:t>
            </a:r>
          </a:p>
          <a:p>
            <a:pPr marL="0" indent="0">
              <a:buNone/>
            </a:pPr>
            <a:r>
              <a:rPr lang="ru-RU" dirty="0"/>
              <a:t>В чем преимущества и недостатки этих ресурсов?</a:t>
            </a:r>
          </a:p>
        </p:txBody>
      </p:sp>
    </p:spTree>
    <p:extLst>
      <p:ext uri="{BB962C8B-B14F-4D97-AF65-F5344CB8AC3E}">
        <p14:creationId xmlns:p14="http://schemas.microsoft.com/office/powerpoint/2010/main" val="17783602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g16a93214418_0_0"/>
          <p:cNvSpPr txBox="1">
            <a:spLocks noGrp="1"/>
          </p:cNvSpPr>
          <p:nvPr>
            <p:ph type="title"/>
          </p:nvPr>
        </p:nvSpPr>
        <p:spPr>
          <a:xfrm>
            <a:off x="457200" y="483518"/>
            <a:ext cx="8229600" cy="1224135"/>
          </a:xfrm>
          <a:prstGeom prst="rect">
            <a:avLst/>
          </a:prstGeom>
        </p:spPr>
        <p:txBody>
          <a:bodyPr spcFirstLastPara="1" vert="horz" wrap="square" lIns="68569" tIns="34275" rIns="68569" bIns="34275" rtlCol="0" anchor="ctr" anchorCtr="0">
            <a:normAutofit fontScale="90000"/>
          </a:bodyPr>
          <a:lstStyle/>
          <a:p>
            <a:pPr>
              <a:spcBef>
                <a:spcPts val="0"/>
              </a:spcBef>
            </a:pPr>
            <a:r>
              <a:rPr lang="ru-RU" dirty="0"/>
              <a:t>Речевые стратегии для интервью </a:t>
            </a:r>
            <a:endParaRPr dirty="0"/>
          </a:p>
          <a:p>
            <a:pPr>
              <a:spcBef>
                <a:spcPts val="0"/>
              </a:spcBef>
            </a:pPr>
            <a:r>
              <a:rPr lang="ru-RU" dirty="0"/>
              <a:t>Задание 3 ЕГЭ</a:t>
            </a:r>
            <a:endParaRPr dirty="0"/>
          </a:p>
        </p:txBody>
      </p:sp>
      <p:sp>
        <p:nvSpPr>
          <p:cNvPr id="186" name="Google Shape;186;g16a93214418_0_0"/>
          <p:cNvSpPr txBox="1">
            <a:spLocks noGrp="1"/>
          </p:cNvSpPr>
          <p:nvPr>
            <p:ph idx="1"/>
          </p:nvPr>
        </p:nvSpPr>
        <p:spPr>
          <a:xfrm>
            <a:off x="457200" y="1635645"/>
            <a:ext cx="8229600" cy="2958977"/>
          </a:xfrm>
          <a:prstGeom prst="rect">
            <a:avLst/>
          </a:prstGeom>
        </p:spPr>
        <p:txBody>
          <a:bodyPr spcFirstLastPara="1" vert="horz" wrap="square" lIns="68569" tIns="34275" rIns="68569" bIns="34275" rtlCol="0" anchor="t" anchorCtr="0">
            <a:normAutofit fontScale="70000" lnSpcReduction="20000"/>
          </a:bodyPr>
          <a:lstStyle/>
          <a:p>
            <a:pPr marL="0" indent="0">
              <a:spcBef>
                <a:spcPts val="750"/>
              </a:spcBef>
              <a:buNone/>
            </a:pPr>
            <a:r>
              <a:rPr lang="ru-RU" dirty="0" err="1">
                <a:solidFill>
                  <a:schemeClr val="tx1"/>
                </a:solidFill>
              </a:rPr>
              <a:t>Honestly</a:t>
            </a:r>
            <a:r>
              <a:rPr lang="ru-RU" dirty="0">
                <a:solidFill>
                  <a:schemeClr val="tx1"/>
                </a:solidFill>
              </a:rPr>
              <a:t>, I </a:t>
            </a:r>
            <a:r>
              <a:rPr lang="ru-RU" dirty="0" err="1">
                <a:solidFill>
                  <a:schemeClr val="tx1"/>
                </a:solidFill>
              </a:rPr>
              <a:t>like</a:t>
            </a:r>
            <a:r>
              <a:rPr lang="ru-RU" dirty="0">
                <a:solidFill>
                  <a:schemeClr val="tx1"/>
                </a:solidFill>
              </a:rPr>
              <a:t> </a:t>
            </a:r>
            <a:r>
              <a:rPr lang="ru-RU" dirty="0" smtClean="0">
                <a:solidFill>
                  <a:schemeClr val="tx1"/>
                </a:solidFill>
              </a:rPr>
              <a:t>DOING</a:t>
            </a:r>
            <a:r>
              <a:rPr lang="en-US" dirty="0" smtClean="0">
                <a:solidFill>
                  <a:schemeClr val="tx1"/>
                </a:solidFill>
              </a:rPr>
              <a:t> (</a:t>
            </a:r>
            <a:r>
              <a:rPr lang="en-US" sz="4000" b="1" dirty="0" err="1" smtClean="0">
                <a:solidFill>
                  <a:schemeClr val="tx1"/>
                </a:solidFill>
              </a:rPr>
              <a:t>V</a:t>
            </a:r>
            <a:r>
              <a:rPr lang="en-US" sz="2600" dirty="0" err="1" smtClean="0">
                <a:solidFill>
                  <a:schemeClr val="tx1"/>
                </a:solidFill>
              </a:rPr>
              <a:t>ing</a:t>
            </a:r>
            <a:r>
              <a:rPr lang="en-US" sz="2600" dirty="0" smtClean="0">
                <a:solidFill>
                  <a:schemeClr val="tx1"/>
                </a:solidFill>
              </a:rPr>
              <a:t>)</a:t>
            </a:r>
            <a:r>
              <a:rPr lang="ru-RU" dirty="0" smtClean="0">
                <a:solidFill>
                  <a:schemeClr val="tx1"/>
                </a:solidFill>
              </a:rPr>
              <a:t> </a:t>
            </a:r>
            <a:r>
              <a:rPr lang="ru-RU" dirty="0">
                <a:solidFill>
                  <a:schemeClr val="tx1"/>
                </a:solidFill>
              </a:rPr>
              <a:t>… </a:t>
            </a:r>
            <a:r>
              <a:rPr lang="ru-RU" dirty="0" err="1">
                <a:solidFill>
                  <a:schemeClr val="tx1"/>
                </a:solidFill>
              </a:rPr>
              <a:t>because</a:t>
            </a:r>
            <a:r>
              <a:rPr lang="ru-RU" dirty="0">
                <a:solidFill>
                  <a:schemeClr val="tx1"/>
                </a:solidFill>
              </a:rPr>
              <a:t>…</a:t>
            </a:r>
            <a:endParaRPr dirty="0">
              <a:solidFill>
                <a:schemeClr val="tx1"/>
              </a:solidFill>
            </a:endParaRPr>
          </a:p>
          <a:p>
            <a:pPr marL="0" indent="0">
              <a:spcBef>
                <a:spcPts val="750"/>
              </a:spcBef>
              <a:buNone/>
            </a:pPr>
            <a:r>
              <a:rPr lang="ru-RU" dirty="0">
                <a:solidFill>
                  <a:schemeClr val="tx1"/>
                </a:solidFill>
              </a:rPr>
              <a:t>I </a:t>
            </a:r>
            <a:r>
              <a:rPr lang="ru-RU" dirty="0" err="1">
                <a:solidFill>
                  <a:schemeClr val="tx1"/>
                </a:solidFill>
              </a:rPr>
              <a:t>think</a:t>
            </a:r>
            <a:r>
              <a:rPr lang="ru-RU" dirty="0">
                <a:solidFill>
                  <a:schemeClr val="tx1"/>
                </a:solidFill>
              </a:rPr>
              <a:t> the </a:t>
            </a:r>
            <a:r>
              <a:rPr lang="ru-RU" dirty="0" err="1">
                <a:solidFill>
                  <a:schemeClr val="tx1"/>
                </a:solidFill>
              </a:rPr>
              <a:t>greatest</a:t>
            </a:r>
            <a:r>
              <a:rPr lang="ru-RU" dirty="0">
                <a:solidFill>
                  <a:schemeClr val="tx1"/>
                </a:solidFill>
              </a:rPr>
              <a:t> </a:t>
            </a:r>
            <a:r>
              <a:rPr lang="ru-RU" dirty="0" err="1">
                <a:solidFill>
                  <a:schemeClr val="tx1"/>
                </a:solidFill>
              </a:rPr>
              <a:t>merit</a:t>
            </a:r>
            <a:r>
              <a:rPr lang="ru-RU" dirty="0">
                <a:solidFill>
                  <a:schemeClr val="tx1"/>
                </a:solidFill>
              </a:rPr>
              <a:t> \ </a:t>
            </a:r>
            <a:r>
              <a:rPr lang="ru-RU" dirty="0" err="1">
                <a:solidFill>
                  <a:schemeClr val="tx1"/>
                </a:solidFill>
              </a:rPr>
              <a:t>plus</a:t>
            </a:r>
            <a:r>
              <a:rPr lang="ru-RU" dirty="0">
                <a:solidFill>
                  <a:schemeClr val="tx1"/>
                </a:solidFill>
              </a:rPr>
              <a:t> of … is that … + CLAUSE </a:t>
            </a:r>
            <a:endParaRPr dirty="0">
              <a:solidFill>
                <a:schemeClr val="tx1"/>
              </a:solidFill>
            </a:endParaRPr>
          </a:p>
          <a:p>
            <a:pPr marL="0" indent="0">
              <a:spcBef>
                <a:spcPts val="750"/>
              </a:spcBef>
              <a:buNone/>
            </a:pPr>
            <a:r>
              <a:rPr lang="ru-RU" dirty="0" err="1">
                <a:solidFill>
                  <a:schemeClr val="tx1"/>
                </a:solidFill>
              </a:rPr>
              <a:t>Meanwhile</a:t>
            </a:r>
            <a:r>
              <a:rPr lang="ru-RU" dirty="0">
                <a:solidFill>
                  <a:schemeClr val="tx1"/>
                </a:solidFill>
              </a:rPr>
              <a:t>, the </a:t>
            </a:r>
            <a:r>
              <a:rPr lang="ru-RU" dirty="0" err="1">
                <a:solidFill>
                  <a:schemeClr val="tx1"/>
                </a:solidFill>
              </a:rPr>
              <a:t>main</a:t>
            </a:r>
            <a:r>
              <a:rPr lang="ru-RU" dirty="0">
                <a:solidFill>
                  <a:schemeClr val="tx1"/>
                </a:solidFill>
              </a:rPr>
              <a:t> </a:t>
            </a:r>
            <a:r>
              <a:rPr lang="ru-RU" dirty="0" err="1">
                <a:solidFill>
                  <a:schemeClr val="tx1"/>
                </a:solidFill>
              </a:rPr>
              <a:t>demerit</a:t>
            </a:r>
            <a:r>
              <a:rPr lang="ru-RU" dirty="0">
                <a:solidFill>
                  <a:schemeClr val="tx1"/>
                </a:solidFill>
              </a:rPr>
              <a:t> \ </a:t>
            </a:r>
            <a:r>
              <a:rPr lang="ru-RU" dirty="0" err="1">
                <a:solidFill>
                  <a:schemeClr val="tx1"/>
                </a:solidFill>
              </a:rPr>
              <a:t>minus</a:t>
            </a:r>
            <a:r>
              <a:rPr lang="ru-RU" dirty="0">
                <a:solidFill>
                  <a:schemeClr val="tx1"/>
                </a:solidFill>
              </a:rPr>
              <a:t> of … is … + NOUN </a:t>
            </a:r>
            <a:endParaRPr dirty="0">
              <a:solidFill>
                <a:schemeClr val="tx1"/>
              </a:solidFill>
            </a:endParaRPr>
          </a:p>
          <a:p>
            <a:pPr marL="0" indent="0">
              <a:spcBef>
                <a:spcPts val="750"/>
              </a:spcBef>
              <a:buNone/>
            </a:pPr>
            <a:r>
              <a:rPr lang="ru-RU" dirty="0">
                <a:solidFill>
                  <a:schemeClr val="tx1"/>
                </a:solidFill>
              </a:rPr>
              <a:t>In </a:t>
            </a:r>
            <a:r>
              <a:rPr lang="ru-RU" dirty="0" err="1">
                <a:solidFill>
                  <a:schemeClr val="tx1"/>
                </a:solidFill>
              </a:rPr>
              <a:t>my</a:t>
            </a:r>
            <a:r>
              <a:rPr lang="ru-RU" dirty="0">
                <a:solidFill>
                  <a:schemeClr val="tx1"/>
                </a:solidFill>
              </a:rPr>
              <a:t> </a:t>
            </a:r>
            <a:r>
              <a:rPr lang="ru-RU" dirty="0" err="1">
                <a:solidFill>
                  <a:schemeClr val="tx1"/>
                </a:solidFill>
              </a:rPr>
              <a:t>childhood</a:t>
            </a:r>
            <a:r>
              <a:rPr lang="ru-RU" dirty="0">
                <a:solidFill>
                  <a:schemeClr val="tx1"/>
                </a:solidFill>
              </a:rPr>
              <a:t> I </a:t>
            </a:r>
            <a:r>
              <a:rPr lang="ru-RU" dirty="0" err="1">
                <a:solidFill>
                  <a:schemeClr val="tx1"/>
                </a:solidFill>
              </a:rPr>
              <a:t>used</a:t>
            </a:r>
            <a:r>
              <a:rPr lang="ru-RU" dirty="0">
                <a:solidFill>
                  <a:schemeClr val="tx1"/>
                </a:solidFill>
              </a:rPr>
              <a:t> to + INF …</a:t>
            </a:r>
            <a:endParaRPr dirty="0">
              <a:solidFill>
                <a:schemeClr val="tx1"/>
              </a:solidFill>
            </a:endParaRPr>
          </a:p>
          <a:p>
            <a:pPr marL="0" indent="0">
              <a:spcBef>
                <a:spcPts val="750"/>
              </a:spcBef>
              <a:buNone/>
            </a:pPr>
            <a:r>
              <a:rPr lang="ru-RU" dirty="0" err="1">
                <a:solidFill>
                  <a:schemeClr val="tx1"/>
                </a:solidFill>
              </a:rPr>
              <a:t>When</a:t>
            </a:r>
            <a:r>
              <a:rPr lang="ru-RU" dirty="0">
                <a:solidFill>
                  <a:schemeClr val="tx1"/>
                </a:solidFill>
              </a:rPr>
              <a:t> I </a:t>
            </a:r>
            <a:r>
              <a:rPr lang="ru-RU" dirty="0" err="1">
                <a:solidFill>
                  <a:schemeClr val="tx1"/>
                </a:solidFill>
              </a:rPr>
              <a:t>was</a:t>
            </a:r>
            <a:r>
              <a:rPr lang="ru-RU" dirty="0">
                <a:solidFill>
                  <a:schemeClr val="tx1"/>
                </a:solidFill>
              </a:rPr>
              <a:t> a </a:t>
            </a:r>
            <a:r>
              <a:rPr lang="ru-RU" dirty="0" err="1">
                <a:solidFill>
                  <a:schemeClr val="tx1"/>
                </a:solidFill>
              </a:rPr>
              <a:t>child</a:t>
            </a:r>
            <a:r>
              <a:rPr lang="ru-RU" dirty="0">
                <a:solidFill>
                  <a:schemeClr val="tx1"/>
                </a:solidFill>
              </a:rPr>
              <a:t> I DID (</a:t>
            </a:r>
            <a:r>
              <a:rPr lang="ru-RU" b="1" dirty="0" err="1">
                <a:solidFill>
                  <a:schemeClr val="tx1"/>
                </a:solidFill>
              </a:rPr>
              <a:t>Past</a:t>
            </a:r>
            <a:r>
              <a:rPr lang="ru-RU" b="1" dirty="0">
                <a:solidFill>
                  <a:schemeClr val="tx1"/>
                </a:solidFill>
              </a:rPr>
              <a:t> Simple</a:t>
            </a:r>
            <a:r>
              <a:rPr lang="ru-RU" dirty="0">
                <a:solidFill>
                  <a:schemeClr val="tx1"/>
                </a:solidFill>
              </a:rPr>
              <a:t>) …</a:t>
            </a:r>
            <a:endParaRPr dirty="0">
              <a:solidFill>
                <a:schemeClr val="tx1"/>
              </a:solidFill>
            </a:endParaRPr>
          </a:p>
          <a:p>
            <a:pPr marL="0" indent="0">
              <a:spcBef>
                <a:spcPts val="750"/>
              </a:spcBef>
              <a:buNone/>
            </a:pPr>
            <a:r>
              <a:rPr lang="ru-RU" dirty="0">
                <a:solidFill>
                  <a:schemeClr val="tx1"/>
                </a:solidFill>
              </a:rPr>
              <a:t>As for </a:t>
            </a:r>
            <a:r>
              <a:rPr lang="ru-RU" dirty="0" err="1">
                <a:solidFill>
                  <a:schemeClr val="tx1"/>
                </a:solidFill>
              </a:rPr>
              <a:t>me</a:t>
            </a:r>
            <a:r>
              <a:rPr lang="ru-RU" dirty="0">
                <a:solidFill>
                  <a:schemeClr val="tx1"/>
                </a:solidFill>
              </a:rPr>
              <a:t>, I HAVE NEVER BEEN \ PARTICIPATED in … (</a:t>
            </a:r>
            <a:r>
              <a:rPr lang="ru-RU" b="1" dirty="0" err="1">
                <a:solidFill>
                  <a:schemeClr val="tx1"/>
                </a:solidFill>
              </a:rPr>
              <a:t>Present</a:t>
            </a:r>
            <a:r>
              <a:rPr lang="ru-RU" b="1" dirty="0">
                <a:solidFill>
                  <a:schemeClr val="tx1"/>
                </a:solidFill>
              </a:rPr>
              <a:t> </a:t>
            </a:r>
            <a:r>
              <a:rPr lang="ru-RU" b="1" dirty="0" err="1">
                <a:solidFill>
                  <a:schemeClr val="tx1"/>
                </a:solidFill>
              </a:rPr>
              <a:t>Perfect</a:t>
            </a:r>
            <a:r>
              <a:rPr lang="ru-RU" dirty="0">
                <a:solidFill>
                  <a:schemeClr val="tx1"/>
                </a:solidFill>
              </a:rPr>
              <a:t>) </a:t>
            </a:r>
            <a:endParaRPr dirty="0">
              <a:solidFill>
                <a:schemeClr val="tx1"/>
              </a:solidFill>
            </a:endParaRPr>
          </a:p>
          <a:p>
            <a:pPr marL="0" indent="0">
              <a:spcBef>
                <a:spcPts val="750"/>
              </a:spcBef>
              <a:buNone/>
            </a:pPr>
            <a:r>
              <a:rPr lang="ru-RU" dirty="0">
                <a:solidFill>
                  <a:schemeClr val="tx1"/>
                </a:solidFill>
              </a:rPr>
              <a:t>I </a:t>
            </a:r>
            <a:r>
              <a:rPr lang="ru-RU" dirty="0" err="1">
                <a:solidFill>
                  <a:schemeClr val="tx1"/>
                </a:solidFill>
              </a:rPr>
              <a:t>am</a:t>
            </a:r>
            <a:r>
              <a:rPr lang="ru-RU" dirty="0">
                <a:solidFill>
                  <a:schemeClr val="tx1"/>
                </a:solidFill>
              </a:rPr>
              <a:t> </a:t>
            </a:r>
            <a:r>
              <a:rPr lang="ru-RU" dirty="0" err="1">
                <a:solidFill>
                  <a:schemeClr val="tx1"/>
                </a:solidFill>
              </a:rPr>
              <a:t>convinced</a:t>
            </a:r>
            <a:r>
              <a:rPr lang="ru-RU" dirty="0">
                <a:solidFill>
                  <a:schemeClr val="tx1"/>
                </a:solidFill>
              </a:rPr>
              <a:t> it is NECESSARY \ IMPORTANT \ USEFUL to + INF …</a:t>
            </a:r>
            <a:endParaRPr dirty="0">
              <a:solidFill>
                <a:schemeClr val="tx1"/>
              </a:solidFill>
            </a:endParaRPr>
          </a:p>
          <a:p>
            <a:pPr marL="0" indent="0">
              <a:spcBef>
                <a:spcPts val="750"/>
              </a:spcBef>
              <a:buNone/>
            </a:pPr>
            <a:endParaRPr dirty="0"/>
          </a:p>
          <a:p>
            <a:pPr marL="0" indent="0">
              <a:spcBef>
                <a:spcPts val="750"/>
              </a:spcBef>
              <a:buNone/>
            </a:pPr>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g16a93214418_0_5"/>
          <p:cNvSpPr txBox="1">
            <a:spLocks noGrp="1"/>
          </p:cNvSpPr>
          <p:nvPr>
            <p:ph type="title"/>
          </p:nvPr>
        </p:nvSpPr>
        <p:spPr>
          <a:xfrm>
            <a:off x="457200" y="483519"/>
            <a:ext cx="8229600" cy="1008112"/>
          </a:xfrm>
          <a:prstGeom prst="rect">
            <a:avLst/>
          </a:prstGeom>
        </p:spPr>
        <p:txBody>
          <a:bodyPr spcFirstLastPara="1" vert="horz" wrap="square" lIns="68569" tIns="34275" rIns="68569" bIns="34275" rtlCol="0" anchor="ctr" anchorCtr="0">
            <a:normAutofit fontScale="90000"/>
          </a:bodyPr>
          <a:lstStyle/>
          <a:p>
            <a:pPr>
              <a:spcBef>
                <a:spcPts val="0"/>
              </a:spcBef>
            </a:pPr>
            <a:r>
              <a:rPr lang="ru-RU" dirty="0"/>
              <a:t>Сложная ситуация: не понял вопрос </a:t>
            </a:r>
            <a:endParaRPr dirty="0"/>
          </a:p>
          <a:p>
            <a:pPr>
              <a:spcBef>
                <a:spcPts val="0"/>
              </a:spcBef>
            </a:pPr>
            <a:r>
              <a:rPr lang="ru-RU" dirty="0"/>
              <a:t>Задание 3 ЕГЭ</a:t>
            </a:r>
            <a:endParaRPr dirty="0"/>
          </a:p>
        </p:txBody>
      </p:sp>
      <p:sp>
        <p:nvSpPr>
          <p:cNvPr id="192" name="Google Shape;192;g16a93214418_0_5"/>
          <p:cNvSpPr txBox="1">
            <a:spLocks noGrp="1"/>
          </p:cNvSpPr>
          <p:nvPr>
            <p:ph idx="1"/>
          </p:nvPr>
        </p:nvSpPr>
        <p:spPr>
          <a:xfrm>
            <a:off x="513159" y="1419622"/>
            <a:ext cx="7807881" cy="3240360"/>
          </a:xfrm>
          <a:prstGeom prst="rect">
            <a:avLst/>
          </a:prstGeom>
        </p:spPr>
        <p:txBody>
          <a:bodyPr spcFirstLastPara="1" vert="horz" wrap="square" lIns="68569" tIns="34275" rIns="68569" bIns="34275" rtlCol="0" anchor="t" anchorCtr="0">
            <a:normAutofit/>
          </a:bodyPr>
          <a:lstStyle/>
          <a:p>
            <a:pPr>
              <a:spcBef>
                <a:spcPts val="750"/>
              </a:spcBef>
            </a:pPr>
            <a:r>
              <a:rPr lang="ru-RU" sz="1800" dirty="0"/>
              <a:t>Важно не растеряться, не молчать. </a:t>
            </a:r>
            <a:endParaRPr sz="1800" dirty="0"/>
          </a:p>
          <a:p>
            <a:pPr>
              <a:spcBef>
                <a:spcPts val="750"/>
              </a:spcBef>
            </a:pPr>
            <a:r>
              <a:rPr lang="ru-RU" sz="1800" dirty="0"/>
              <a:t>Можно выдержать паузу (40 сек - это много), подумать </a:t>
            </a:r>
            <a:endParaRPr sz="1800" dirty="0" smtClean="0"/>
          </a:p>
          <a:p>
            <a:pPr>
              <a:spcBef>
                <a:spcPts val="750"/>
              </a:spcBef>
            </a:pPr>
            <a:r>
              <a:rPr lang="ru-RU" sz="1800" dirty="0" smtClean="0"/>
              <a:t>Постараться угадать по контексту значение незнакомого слова (языковая догадка) </a:t>
            </a:r>
            <a:endParaRPr sz="1800" dirty="0" smtClean="0"/>
          </a:p>
          <a:p>
            <a:pPr>
              <a:spcBef>
                <a:spcPts val="750"/>
              </a:spcBef>
            </a:pPr>
            <a:r>
              <a:rPr lang="ru-RU" sz="1800" dirty="0" smtClean="0"/>
              <a:t>Отвечать </a:t>
            </a:r>
            <a:r>
              <a:rPr lang="ru-RU" sz="1800" dirty="0"/>
              <a:t>наиболее общими словами, используя речевые обороты:</a:t>
            </a:r>
            <a:endParaRPr sz="1800" dirty="0"/>
          </a:p>
          <a:p>
            <a:pPr marL="0" indent="0">
              <a:spcBef>
                <a:spcPts val="750"/>
              </a:spcBef>
              <a:buNone/>
            </a:pPr>
            <a:r>
              <a:rPr lang="ru-RU" sz="1800" b="1" dirty="0"/>
              <a:t>It </a:t>
            </a:r>
            <a:r>
              <a:rPr lang="ru-RU" sz="1800" b="1" dirty="0" err="1"/>
              <a:t>seems</a:t>
            </a:r>
            <a:r>
              <a:rPr lang="ru-RU" sz="1800" b="1" dirty="0"/>
              <a:t> </a:t>
            </a:r>
            <a:r>
              <a:rPr lang="ru-RU" sz="1800" b="1" dirty="0" err="1"/>
              <a:t>reasonable</a:t>
            </a:r>
            <a:r>
              <a:rPr lang="ru-RU" sz="1800" b="1" dirty="0"/>
              <a:t> \ </a:t>
            </a:r>
            <a:r>
              <a:rPr lang="ru-RU" sz="1800" b="1" dirty="0" err="1"/>
              <a:t>useful</a:t>
            </a:r>
            <a:r>
              <a:rPr lang="ru-RU" sz="1800" b="1" dirty="0"/>
              <a:t> to … </a:t>
            </a:r>
            <a:endParaRPr sz="1800" b="1" dirty="0"/>
          </a:p>
          <a:p>
            <a:pPr marL="0" indent="0">
              <a:spcBef>
                <a:spcPts val="750"/>
              </a:spcBef>
              <a:buNone/>
            </a:pPr>
            <a:r>
              <a:rPr lang="ru-RU" sz="1800" b="1" dirty="0" err="1"/>
              <a:t>Obviously</a:t>
            </a:r>
            <a:r>
              <a:rPr lang="ru-RU" sz="1800" b="1" dirty="0"/>
              <a:t> \ </a:t>
            </a:r>
            <a:r>
              <a:rPr lang="ru-RU" sz="1800" b="1" dirty="0" err="1"/>
              <a:t>Evidently</a:t>
            </a:r>
            <a:r>
              <a:rPr lang="ru-RU" sz="1800" b="1" dirty="0"/>
              <a:t> … </a:t>
            </a:r>
            <a:endParaRPr sz="1800" b="1" dirty="0"/>
          </a:p>
          <a:p>
            <a:pPr marL="0" indent="0">
              <a:spcBef>
                <a:spcPts val="750"/>
              </a:spcBef>
              <a:buNone/>
            </a:pPr>
            <a:r>
              <a:rPr lang="ru-RU" sz="1800" b="1" dirty="0" err="1"/>
              <a:t>This</a:t>
            </a:r>
            <a:r>
              <a:rPr lang="ru-RU" sz="1800" b="1" dirty="0"/>
              <a:t> </a:t>
            </a:r>
            <a:r>
              <a:rPr lang="ru-RU" sz="1800" b="1" dirty="0" err="1"/>
              <a:t>idea</a:t>
            </a:r>
            <a:r>
              <a:rPr lang="ru-RU" sz="1800" b="1" dirty="0"/>
              <a:t> </a:t>
            </a:r>
            <a:r>
              <a:rPr lang="ru-RU" sz="1800" b="1" dirty="0" err="1"/>
              <a:t>looks</a:t>
            </a:r>
            <a:r>
              <a:rPr lang="ru-RU" sz="1800" b="1" dirty="0"/>
              <a:t> \ </a:t>
            </a:r>
            <a:r>
              <a:rPr lang="ru-RU" sz="1800" b="1" dirty="0" err="1"/>
              <a:t>doesn’t</a:t>
            </a:r>
            <a:r>
              <a:rPr lang="ru-RU" sz="1800" b="1" dirty="0"/>
              <a:t> </a:t>
            </a:r>
            <a:r>
              <a:rPr lang="ru-RU" sz="1800" b="1" dirty="0" err="1"/>
              <a:t>look</a:t>
            </a:r>
            <a:r>
              <a:rPr lang="ru-RU" sz="1800" b="1" dirty="0"/>
              <a:t> </a:t>
            </a:r>
            <a:r>
              <a:rPr lang="ru-RU" sz="1800" b="1" dirty="0" err="1"/>
              <a:t>like</a:t>
            </a:r>
            <a:r>
              <a:rPr lang="ru-RU" sz="1800" b="1" dirty="0"/>
              <a:t> …. </a:t>
            </a:r>
            <a:endParaRPr sz="1800" b="1"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9" name="Google Shape;199;g16a93214418_0_10"/>
          <p:cNvPicPr preferRelativeResize="0"/>
          <p:nvPr/>
        </p:nvPicPr>
        <p:blipFill>
          <a:blip r:embed="rId3">
            <a:alphaModFix/>
          </a:blip>
          <a:stretch>
            <a:fillRect/>
          </a:stretch>
        </p:blipFill>
        <p:spPr>
          <a:xfrm>
            <a:off x="107504" y="627534"/>
            <a:ext cx="5472607" cy="3985848"/>
          </a:xfrm>
          <a:prstGeom prst="rect">
            <a:avLst/>
          </a:prstGeom>
          <a:noFill/>
          <a:ln>
            <a:noFill/>
          </a:ln>
        </p:spPr>
      </p:pic>
      <p:sp>
        <p:nvSpPr>
          <p:cNvPr id="2" name="Прямоугольник 1"/>
          <p:cNvSpPr/>
          <p:nvPr/>
        </p:nvSpPr>
        <p:spPr>
          <a:xfrm>
            <a:off x="5508104" y="1089357"/>
            <a:ext cx="3456384" cy="3817776"/>
          </a:xfrm>
          <a:prstGeom prst="rect">
            <a:avLst/>
          </a:prstGeom>
        </p:spPr>
        <p:txBody>
          <a:bodyPr wrap="square">
            <a:spAutoFit/>
          </a:bodyPr>
          <a:lstStyle/>
          <a:p>
            <a:pPr>
              <a:lnSpc>
                <a:spcPct val="107000"/>
              </a:lnSpc>
              <a:spcAft>
                <a:spcPts val="800"/>
              </a:spcAft>
            </a:pPr>
            <a:r>
              <a:rPr lang="ru-RU" sz="1600" b="1" dirty="0">
                <a:latin typeface="Calibri" panose="020F0502020204030204" pitchFamily="34" charset="0"/>
                <a:ea typeface="Calibri" panose="020F0502020204030204" pitchFamily="34" charset="0"/>
                <a:cs typeface="Times New Roman" panose="02020603050405020304" pitchFamily="18" charset="0"/>
              </a:rPr>
              <a:t>Методические материалы для председателей и членов предметных комиссий субъектов Российской Федерации по проверке выполнения заданий с развёрнутым ответом экзаменационных работ ЕГЭ 2022 </a:t>
            </a:r>
            <a:r>
              <a:rPr lang="ru-RU" sz="1600" b="1" dirty="0" smtClean="0">
                <a:latin typeface="Calibri" panose="020F0502020204030204" pitchFamily="34" charset="0"/>
                <a:ea typeface="Calibri" panose="020F0502020204030204" pitchFamily="34" charset="0"/>
                <a:cs typeface="Times New Roman" panose="02020603050405020304" pitchFamily="18" charset="0"/>
              </a:rPr>
              <a:t>года </a:t>
            </a:r>
            <a:r>
              <a:rPr lang="ru-RU" sz="1600" dirty="0" smtClean="0">
                <a:latin typeface="Calibri" panose="020F0502020204030204" pitchFamily="34" charset="0"/>
                <a:ea typeface="Calibri" panose="020F0502020204030204" pitchFamily="34" charset="0"/>
                <a:cs typeface="Times New Roman" panose="02020603050405020304" pitchFamily="18" charset="0"/>
              </a:rPr>
              <a:t>(</a:t>
            </a:r>
            <a:r>
              <a:rPr lang="ru-RU" sz="1600" dirty="0" err="1" smtClean="0">
                <a:latin typeface="Calibri" panose="020F0502020204030204" pitchFamily="34" charset="0"/>
                <a:ea typeface="Calibri" panose="020F0502020204030204" pitchFamily="34" charset="0"/>
                <a:cs typeface="Times New Roman" panose="02020603050405020304" pitchFamily="18" charset="0"/>
              </a:rPr>
              <a:t>стр</a:t>
            </a:r>
            <a:r>
              <a:rPr lang="ru-RU" sz="1600" dirty="0" smtClean="0">
                <a:latin typeface="Calibri" panose="020F0502020204030204" pitchFamily="34" charset="0"/>
                <a:ea typeface="Calibri" panose="020F0502020204030204" pitchFamily="34" charset="0"/>
                <a:cs typeface="Times New Roman" panose="02020603050405020304" pitchFamily="18" charset="0"/>
              </a:rPr>
              <a:t> 103)</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600" dirty="0">
                <a:latin typeface="Calibri" panose="020F0502020204030204" pitchFamily="34" charset="0"/>
                <a:ea typeface="Calibri" panose="020F0502020204030204" pitchFamily="34" charset="0"/>
                <a:cs typeface="Times New Roman" panose="02020603050405020304" pitchFamily="18" charset="0"/>
              </a:rPr>
              <a:t>Авторы-составители</a:t>
            </a:r>
            <a:r>
              <a:rPr lang="ru-RU" sz="1600" dirty="0" smtClean="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ru-RU" sz="1600" dirty="0" smtClean="0">
                <a:latin typeface="Calibri" panose="020F0502020204030204" pitchFamily="34" charset="0"/>
                <a:ea typeface="Calibri" panose="020F0502020204030204" pitchFamily="34" charset="0"/>
                <a:cs typeface="Times New Roman" panose="02020603050405020304" pitchFamily="18" charset="0"/>
              </a:rPr>
              <a:t>М.В</a:t>
            </a:r>
            <a:r>
              <a:rPr lang="ru-RU" sz="1600" dirty="0">
                <a:latin typeface="Calibri" panose="020F0502020204030204" pitchFamily="34" charset="0"/>
                <a:ea typeface="Calibri" panose="020F0502020204030204" pitchFamily="34" charset="0"/>
                <a:cs typeface="Times New Roman" panose="02020603050405020304" pitchFamily="18" charset="0"/>
              </a:rPr>
              <a:t>. Вербицкая, К.С. </a:t>
            </a:r>
            <a:r>
              <a:rPr lang="ru-RU" sz="1600" dirty="0" smtClean="0">
                <a:latin typeface="Calibri" panose="020F0502020204030204" pitchFamily="34" charset="0"/>
                <a:ea typeface="Calibri" panose="020F0502020204030204" pitchFamily="34" charset="0"/>
                <a:cs typeface="Times New Roman" panose="02020603050405020304" pitchFamily="18" charset="0"/>
              </a:rPr>
              <a:t>Махмурян</a:t>
            </a:r>
          </a:p>
          <a:p>
            <a:r>
              <a:rPr lang="en-US" u="sng" dirty="0" smtClean="0">
                <a:hlinkClick r:id="rId4"/>
              </a:rPr>
              <a:t>https</a:t>
            </a:r>
            <a:r>
              <a:rPr lang="en-US" u="sng" dirty="0">
                <a:hlinkClick r:id="rId4"/>
              </a:rPr>
              <a:t>://doc.fipi.ru › angliyskiy_uch_mr_ege_2022</a:t>
            </a:r>
          </a:p>
          <a:p>
            <a:r>
              <a:rPr lang="en-US" sz="1600" dirty="0"/>
              <a:t/>
            </a:r>
            <a:br>
              <a:rPr lang="en-US" sz="1600" dirty="0"/>
            </a:br>
            <a:endParaRPr lang="ru-RU" sz="160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8" name="Google Shape;98;g186c0541952_0_58"/>
          <p:cNvPicPr preferRelativeResize="0"/>
          <p:nvPr/>
        </p:nvPicPr>
        <p:blipFill>
          <a:blip r:embed="rId5">
            <a:alphaModFix/>
          </a:blip>
          <a:stretch>
            <a:fillRect/>
          </a:stretch>
        </p:blipFill>
        <p:spPr>
          <a:xfrm>
            <a:off x="1227342" y="612058"/>
            <a:ext cx="7587280" cy="3738717"/>
          </a:xfrm>
          <a:prstGeom prst="rect">
            <a:avLst/>
          </a:prstGeom>
          <a:noFill/>
          <a:ln>
            <a:noFill/>
          </a:ln>
        </p:spPr>
      </p:pic>
      <p:pic>
        <p:nvPicPr>
          <p:cNvPr id="99" name="Google Shape;99;g186c0541952_0_58"/>
          <p:cNvPicPr preferRelativeResize="0"/>
          <p:nvPr/>
        </p:nvPicPr>
        <p:blipFill>
          <a:blip r:embed="rId6">
            <a:alphaModFix/>
          </a:blip>
          <a:stretch>
            <a:fillRect/>
          </a:stretch>
        </p:blipFill>
        <p:spPr>
          <a:xfrm>
            <a:off x="2699792" y="2223099"/>
            <a:ext cx="4819729" cy="1625886"/>
          </a:xfrm>
          <a:prstGeom prst="rect">
            <a:avLst/>
          </a:prstGeom>
          <a:noFill/>
          <a:ln>
            <a:noFill/>
          </a:ln>
        </p:spPr>
      </p:pic>
      <p:pic>
        <p:nvPicPr>
          <p:cNvPr id="100" name="Google Shape;100;g186c0541952_0_58"/>
          <p:cNvPicPr preferRelativeResize="0"/>
          <p:nvPr/>
        </p:nvPicPr>
        <p:blipFill>
          <a:blip r:embed="rId7">
            <a:alphaModFix/>
          </a:blip>
          <a:stretch>
            <a:fillRect/>
          </a:stretch>
        </p:blipFill>
        <p:spPr>
          <a:xfrm>
            <a:off x="1227343" y="2476103"/>
            <a:ext cx="1703378" cy="506404"/>
          </a:xfrm>
          <a:prstGeom prst="rect">
            <a:avLst/>
          </a:prstGeom>
          <a:noFill/>
          <a:ln>
            <a:noFill/>
          </a:ln>
        </p:spPr>
      </p:pic>
      <p:pic>
        <p:nvPicPr>
          <p:cNvPr id="2" name="WhatsApp Audio 2022-11-08 at 23.14.29">
            <a:hlinkClick r:id="" action="ppaction://media"/>
            <a:extLst>
              <a:ext uri="{FF2B5EF4-FFF2-40B4-BE49-F238E27FC236}">
                <a16:creationId xmlns:a16="http://schemas.microsoft.com/office/drawing/2014/main" xmlns="" id="{BC1099E2-A913-6899-EF48-6B74C7A1488C}"/>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8"/>
          <a:stretch>
            <a:fillRect/>
          </a:stretch>
        </p:blipFill>
        <p:spPr>
          <a:xfrm>
            <a:off x="1227342" y="3398472"/>
            <a:ext cx="429415" cy="429415"/>
          </a:xfrm>
        </p:spPr>
      </p:pic>
      <p:pic>
        <p:nvPicPr>
          <p:cNvPr id="6" name="Рисунок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3710422"/>
            <a:ext cx="1237592" cy="1237592"/>
          </a:xfrm>
          <a:prstGeom prst="rect">
            <a:avLst/>
          </a:prstGeom>
          <a:effectLst>
            <a:glow>
              <a:schemeClr val="accent1">
                <a:alpha val="0"/>
              </a:schemeClr>
            </a:glow>
            <a:softEdge rad="2921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43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377CA3D-5BE2-1E09-A0DC-FF38980A23D5}"/>
              </a:ext>
            </a:extLst>
          </p:cNvPr>
          <p:cNvSpPr>
            <a:spLocks noGrp="1"/>
          </p:cNvSpPr>
          <p:nvPr>
            <p:ph type="title"/>
          </p:nvPr>
        </p:nvSpPr>
        <p:spPr>
          <a:xfrm>
            <a:off x="498411" y="4083918"/>
            <a:ext cx="7674746" cy="648072"/>
          </a:xfrm>
        </p:spPr>
        <p:txBody>
          <a:bodyPr>
            <a:normAutofit fontScale="90000"/>
          </a:bodyPr>
          <a:lstStyle/>
          <a:p>
            <a:r>
              <a:rPr lang="ru-RU" dirty="0"/>
              <a:t>Задание 4</a:t>
            </a:r>
          </a:p>
        </p:txBody>
      </p:sp>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5616" y="555526"/>
            <a:ext cx="7057541" cy="3395048"/>
          </a:xfrm>
          <a:prstGeom prst="rect">
            <a:avLst/>
          </a:prstGeom>
          <a:effectLst>
            <a:glow rad="228600">
              <a:schemeClr val="accent3">
                <a:satMod val="175000"/>
                <a:alpha val="40000"/>
              </a:schemeClr>
            </a:glow>
          </a:effectLst>
        </p:spPr>
      </p:pic>
    </p:spTree>
    <p:extLst>
      <p:ext uri="{BB962C8B-B14F-4D97-AF65-F5344CB8AC3E}">
        <p14:creationId xmlns:p14="http://schemas.microsoft.com/office/powerpoint/2010/main" val="28986646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g16a93214418_0_16"/>
          <p:cNvSpPr txBox="1">
            <a:spLocks noGrp="1"/>
          </p:cNvSpPr>
          <p:nvPr>
            <p:ph type="title"/>
          </p:nvPr>
        </p:nvSpPr>
        <p:spPr>
          <a:xfrm>
            <a:off x="513159" y="3579862"/>
            <a:ext cx="8219879" cy="1008112"/>
          </a:xfrm>
          <a:prstGeom prst="rect">
            <a:avLst/>
          </a:prstGeom>
        </p:spPr>
        <p:txBody>
          <a:bodyPr spcFirstLastPara="1" vert="horz" wrap="square" lIns="68569" tIns="34275" rIns="68569" bIns="34275" rtlCol="0" anchor="ctr" anchorCtr="0">
            <a:noAutofit/>
          </a:bodyPr>
          <a:lstStyle/>
          <a:p>
            <a:pPr>
              <a:spcBef>
                <a:spcPts val="0"/>
              </a:spcBef>
            </a:pPr>
            <a:r>
              <a:rPr lang="ru-RU" sz="2800" dirty="0"/>
              <a:t>Речевые стратегии для устного сообщения</a:t>
            </a:r>
            <a:endParaRPr sz="2800" dirty="0"/>
          </a:p>
          <a:p>
            <a:pPr>
              <a:spcBef>
                <a:spcPts val="0"/>
              </a:spcBef>
            </a:pPr>
            <a:r>
              <a:rPr lang="ru-RU" sz="2800" dirty="0"/>
              <a:t>Задание 4  ЕГЭ </a:t>
            </a:r>
            <a:endParaRPr sz="2800" dirty="0"/>
          </a:p>
        </p:txBody>
      </p:sp>
      <p:sp>
        <p:nvSpPr>
          <p:cNvPr id="205" name="Google Shape;205;g16a93214418_0_16"/>
          <p:cNvSpPr txBox="1">
            <a:spLocks noGrp="1"/>
          </p:cNvSpPr>
          <p:nvPr>
            <p:ph idx="1"/>
          </p:nvPr>
        </p:nvSpPr>
        <p:spPr>
          <a:xfrm>
            <a:off x="410963" y="555525"/>
            <a:ext cx="8481517" cy="2880321"/>
          </a:xfrm>
          <a:prstGeom prst="rect">
            <a:avLst/>
          </a:prstGeom>
        </p:spPr>
        <p:txBody>
          <a:bodyPr spcFirstLastPara="1" vert="horz" wrap="square" lIns="68569" tIns="34275" rIns="68569" bIns="34275" rtlCol="0" anchor="t" anchorCtr="0">
            <a:normAutofit/>
          </a:bodyPr>
          <a:lstStyle/>
          <a:p>
            <a:pPr marL="0" indent="0" algn="ctr">
              <a:spcBef>
                <a:spcPts val="750"/>
              </a:spcBef>
              <a:buNone/>
            </a:pPr>
            <a:r>
              <a:rPr lang="ru-RU" sz="1875" b="1" dirty="0">
                <a:latin typeface="Times New Roman"/>
                <a:ea typeface="Times New Roman"/>
                <a:cs typeface="Times New Roman"/>
                <a:sym typeface="Times New Roman"/>
              </a:rPr>
              <a:t>Вводная фраза</a:t>
            </a:r>
            <a:r>
              <a:rPr lang="ru-RU" sz="1875" dirty="0">
                <a:latin typeface="Times New Roman"/>
                <a:ea typeface="Times New Roman"/>
                <a:cs typeface="Times New Roman"/>
                <a:sym typeface="Times New Roman"/>
              </a:rPr>
              <a:t> (с обращением к другу): </a:t>
            </a:r>
            <a:endParaRPr sz="1875" dirty="0">
              <a:latin typeface="Times New Roman"/>
              <a:ea typeface="Times New Roman"/>
              <a:cs typeface="Times New Roman"/>
              <a:sym typeface="Times New Roman"/>
            </a:endParaRPr>
          </a:p>
          <a:p>
            <a:pPr marL="0" indent="0">
              <a:lnSpc>
                <a:spcPct val="109090"/>
              </a:lnSpc>
              <a:spcBef>
                <a:spcPts val="900"/>
              </a:spcBef>
              <a:buClr>
                <a:schemeClr val="dk1"/>
              </a:buClr>
              <a:buSzPts val="1100"/>
              <a:buNone/>
            </a:pPr>
            <a:r>
              <a:rPr lang="ru-RU" sz="1875" dirty="0">
                <a:latin typeface="Times New Roman"/>
                <a:ea typeface="Times New Roman"/>
                <a:cs typeface="Times New Roman"/>
                <a:sym typeface="Times New Roman"/>
              </a:rPr>
              <a:t>1) Hi, </a:t>
            </a:r>
            <a:r>
              <a:rPr lang="ru-RU" sz="1875" dirty="0" err="1">
                <a:latin typeface="Times New Roman"/>
                <a:ea typeface="Times New Roman"/>
                <a:cs typeface="Times New Roman"/>
                <a:sym typeface="Times New Roman"/>
              </a:rPr>
              <a:t>Vasya</a:t>
            </a:r>
            <a:r>
              <a:rPr lang="ru-RU" sz="1875" dirty="0">
                <a:latin typeface="Times New Roman"/>
                <a:ea typeface="Times New Roman"/>
                <a:cs typeface="Times New Roman"/>
                <a:sym typeface="Times New Roman"/>
              </a:rPr>
              <a:t>! </a:t>
            </a:r>
            <a:r>
              <a:rPr lang="ru-RU" sz="1875" dirty="0" err="1">
                <a:latin typeface="Times New Roman"/>
                <a:ea typeface="Times New Roman"/>
                <a:cs typeface="Times New Roman"/>
                <a:sym typeface="Times New Roman"/>
              </a:rPr>
              <a:t>I’ve</a:t>
            </a:r>
            <a:r>
              <a:rPr lang="ru-RU" sz="1875" dirty="0">
                <a:latin typeface="Times New Roman"/>
                <a:ea typeface="Times New Roman"/>
                <a:cs typeface="Times New Roman"/>
                <a:sym typeface="Times New Roman"/>
              </a:rPr>
              <a:t> </a:t>
            </a:r>
            <a:r>
              <a:rPr lang="ru-RU" sz="1875" dirty="0" err="1">
                <a:latin typeface="Times New Roman"/>
                <a:ea typeface="Times New Roman"/>
                <a:cs typeface="Times New Roman"/>
                <a:sym typeface="Times New Roman"/>
              </a:rPr>
              <a:t>found</a:t>
            </a:r>
            <a:r>
              <a:rPr lang="ru-RU" sz="1875" dirty="0">
                <a:latin typeface="Times New Roman"/>
                <a:ea typeface="Times New Roman"/>
                <a:cs typeface="Times New Roman"/>
                <a:sym typeface="Times New Roman"/>
              </a:rPr>
              <a:t> </a:t>
            </a:r>
            <a:r>
              <a:rPr lang="ru-RU" sz="1875" dirty="0" err="1">
                <a:latin typeface="Times New Roman"/>
                <a:ea typeface="Times New Roman"/>
                <a:cs typeface="Times New Roman"/>
                <a:sym typeface="Times New Roman"/>
              </a:rPr>
              <a:t>two</a:t>
            </a:r>
            <a:r>
              <a:rPr lang="ru-RU" sz="1875" dirty="0">
                <a:latin typeface="Times New Roman"/>
                <a:ea typeface="Times New Roman"/>
                <a:cs typeface="Times New Roman"/>
                <a:sym typeface="Times New Roman"/>
              </a:rPr>
              <a:t> </a:t>
            </a:r>
            <a:r>
              <a:rPr lang="ru-RU" sz="1875" dirty="0" err="1">
                <a:latin typeface="Times New Roman"/>
                <a:ea typeface="Times New Roman"/>
                <a:cs typeface="Times New Roman"/>
                <a:sym typeface="Times New Roman"/>
              </a:rPr>
              <a:t>photos</a:t>
            </a:r>
            <a:r>
              <a:rPr lang="ru-RU" sz="1875" dirty="0">
                <a:latin typeface="Times New Roman"/>
                <a:ea typeface="Times New Roman"/>
                <a:cs typeface="Times New Roman"/>
                <a:sym typeface="Times New Roman"/>
              </a:rPr>
              <a:t> for </a:t>
            </a:r>
            <a:r>
              <a:rPr lang="ru-RU" sz="1875" b="1" dirty="0" err="1">
                <a:latin typeface="Times New Roman"/>
                <a:ea typeface="Times New Roman"/>
                <a:cs typeface="Times New Roman"/>
                <a:sym typeface="Times New Roman"/>
              </a:rPr>
              <a:t>our</a:t>
            </a:r>
            <a:r>
              <a:rPr lang="ru-RU" sz="1875" b="1" dirty="0">
                <a:latin typeface="Times New Roman"/>
                <a:ea typeface="Times New Roman"/>
                <a:cs typeface="Times New Roman"/>
                <a:sym typeface="Times New Roman"/>
              </a:rPr>
              <a:t> project</a:t>
            </a:r>
            <a:r>
              <a:rPr lang="ru-RU" sz="1875" dirty="0">
                <a:latin typeface="Times New Roman"/>
                <a:ea typeface="Times New Roman"/>
                <a:cs typeface="Times New Roman"/>
                <a:sym typeface="Times New Roman"/>
              </a:rPr>
              <a:t> </a:t>
            </a:r>
            <a:r>
              <a:rPr lang="ru-RU" sz="1875" b="1" dirty="0">
                <a:latin typeface="Times New Roman"/>
                <a:ea typeface="Times New Roman"/>
                <a:cs typeface="Times New Roman"/>
                <a:sym typeface="Times New Roman"/>
              </a:rPr>
              <a:t>___TITLE OF THE PROJECT___</a:t>
            </a:r>
            <a:r>
              <a:rPr lang="ru-RU" sz="1875" dirty="0">
                <a:latin typeface="Times New Roman"/>
                <a:ea typeface="Times New Roman"/>
                <a:cs typeface="Times New Roman"/>
                <a:sym typeface="Times New Roman"/>
              </a:rPr>
              <a:t> and </a:t>
            </a:r>
            <a:r>
              <a:rPr lang="ru-RU" sz="1875" dirty="0" err="1">
                <a:latin typeface="Times New Roman"/>
                <a:ea typeface="Times New Roman"/>
                <a:cs typeface="Times New Roman"/>
                <a:sym typeface="Times New Roman"/>
              </a:rPr>
              <a:t>I’d</a:t>
            </a:r>
            <a:r>
              <a:rPr lang="ru-RU" sz="1875" dirty="0">
                <a:latin typeface="Times New Roman"/>
                <a:ea typeface="Times New Roman"/>
                <a:cs typeface="Times New Roman"/>
                <a:sym typeface="Times New Roman"/>
              </a:rPr>
              <a:t> </a:t>
            </a:r>
            <a:r>
              <a:rPr lang="ru-RU" sz="1875" dirty="0" err="1">
                <a:latin typeface="Times New Roman"/>
                <a:ea typeface="Times New Roman"/>
                <a:cs typeface="Times New Roman"/>
                <a:sym typeface="Times New Roman"/>
              </a:rPr>
              <a:t>like</a:t>
            </a:r>
            <a:r>
              <a:rPr lang="ru-RU" sz="1875" dirty="0">
                <a:latin typeface="Times New Roman"/>
                <a:ea typeface="Times New Roman"/>
                <a:cs typeface="Times New Roman"/>
                <a:sym typeface="Times New Roman"/>
              </a:rPr>
              <a:t> to </a:t>
            </a:r>
            <a:r>
              <a:rPr lang="ru-RU" sz="1875" dirty="0" err="1">
                <a:latin typeface="Times New Roman"/>
                <a:ea typeface="Times New Roman"/>
                <a:cs typeface="Times New Roman"/>
                <a:sym typeface="Times New Roman"/>
              </a:rPr>
              <a:t>tell</a:t>
            </a:r>
            <a:r>
              <a:rPr lang="ru-RU" sz="1875" dirty="0">
                <a:latin typeface="Times New Roman"/>
                <a:ea typeface="Times New Roman"/>
                <a:cs typeface="Times New Roman"/>
                <a:sym typeface="Times New Roman"/>
              </a:rPr>
              <a:t> </a:t>
            </a:r>
            <a:r>
              <a:rPr lang="ru-RU" sz="1875" dirty="0" err="1">
                <a:latin typeface="Times New Roman"/>
                <a:ea typeface="Times New Roman"/>
                <a:cs typeface="Times New Roman"/>
                <a:sym typeface="Times New Roman"/>
              </a:rPr>
              <a:t>you</a:t>
            </a:r>
            <a:r>
              <a:rPr lang="ru-RU" sz="1875" dirty="0">
                <a:latin typeface="Times New Roman"/>
                <a:ea typeface="Times New Roman"/>
                <a:cs typeface="Times New Roman"/>
                <a:sym typeface="Times New Roman"/>
              </a:rPr>
              <a:t> </a:t>
            </a:r>
            <a:r>
              <a:rPr lang="ru-RU" sz="1875" dirty="0" err="1">
                <a:latin typeface="Times New Roman"/>
                <a:ea typeface="Times New Roman"/>
                <a:cs typeface="Times New Roman"/>
                <a:sym typeface="Times New Roman"/>
              </a:rPr>
              <a:t>about</a:t>
            </a:r>
            <a:r>
              <a:rPr lang="ru-RU" sz="1875" dirty="0">
                <a:latin typeface="Times New Roman"/>
                <a:ea typeface="Times New Roman"/>
                <a:cs typeface="Times New Roman"/>
                <a:sym typeface="Times New Roman"/>
              </a:rPr>
              <a:t> them.</a:t>
            </a:r>
            <a:endParaRPr sz="1875" dirty="0">
              <a:latin typeface="Times New Roman"/>
              <a:ea typeface="Times New Roman"/>
              <a:cs typeface="Times New Roman"/>
              <a:sym typeface="Times New Roman"/>
            </a:endParaRPr>
          </a:p>
          <a:p>
            <a:pPr marL="0" indent="0">
              <a:lnSpc>
                <a:spcPct val="109090"/>
              </a:lnSpc>
              <a:spcBef>
                <a:spcPts val="900"/>
              </a:spcBef>
              <a:buClr>
                <a:schemeClr val="dk1"/>
              </a:buClr>
              <a:buSzPts val="1100"/>
              <a:buNone/>
            </a:pPr>
            <a:r>
              <a:rPr lang="ru-RU" sz="1875" dirty="0">
                <a:latin typeface="Times New Roman"/>
                <a:ea typeface="Times New Roman"/>
                <a:cs typeface="Times New Roman"/>
                <a:sym typeface="Times New Roman"/>
              </a:rPr>
              <a:t>2) </a:t>
            </a:r>
            <a:r>
              <a:rPr lang="ru-RU" sz="1875" b="1" dirty="0">
                <a:latin typeface="Times New Roman"/>
                <a:ea typeface="Times New Roman"/>
                <a:cs typeface="Times New Roman"/>
                <a:sym typeface="Times New Roman"/>
              </a:rPr>
              <a:t>Hello, </a:t>
            </a:r>
            <a:r>
              <a:rPr lang="ru-RU" sz="1875" b="1" dirty="0" err="1">
                <a:latin typeface="Times New Roman"/>
                <a:ea typeface="Times New Roman"/>
                <a:cs typeface="Times New Roman"/>
                <a:sym typeface="Times New Roman"/>
              </a:rPr>
              <a:t>Olga</a:t>
            </a:r>
            <a:r>
              <a:rPr lang="ru-RU" sz="1875" dirty="0">
                <a:latin typeface="Times New Roman"/>
                <a:ea typeface="Times New Roman"/>
                <a:cs typeface="Times New Roman"/>
                <a:sym typeface="Times New Roman"/>
              </a:rPr>
              <a:t>, </a:t>
            </a:r>
            <a:r>
              <a:rPr lang="ru-RU" sz="1875" dirty="0" err="1">
                <a:latin typeface="Times New Roman"/>
                <a:ea typeface="Times New Roman"/>
                <a:cs typeface="Times New Roman"/>
                <a:sym typeface="Times New Roman"/>
              </a:rPr>
              <a:t>I‘d</a:t>
            </a:r>
            <a:r>
              <a:rPr lang="ru-RU" sz="1875" dirty="0">
                <a:latin typeface="Times New Roman"/>
                <a:ea typeface="Times New Roman"/>
                <a:cs typeface="Times New Roman"/>
                <a:sym typeface="Times New Roman"/>
              </a:rPr>
              <a:t> </a:t>
            </a:r>
            <a:r>
              <a:rPr lang="ru-RU" sz="1875" dirty="0" err="1">
                <a:latin typeface="Times New Roman"/>
                <a:ea typeface="Times New Roman"/>
                <a:cs typeface="Times New Roman"/>
                <a:sym typeface="Times New Roman"/>
              </a:rPr>
              <a:t>like</a:t>
            </a:r>
            <a:r>
              <a:rPr lang="ru-RU" sz="1875" dirty="0">
                <a:latin typeface="Times New Roman"/>
                <a:ea typeface="Times New Roman"/>
                <a:cs typeface="Times New Roman"/>
                <a:sym typeface="Times New Roman"/>
              </a:rPr>
              <a:t> to </a:t>
            </a:r>
            <a:r>
              <a:rPr lang="ru-RU" sz="1875" dirty="0" err="1">
                <a:latin typeface="Times New Roman"/>
                <a:ea typeface="Times New Roman"/>
                <a:cs typeface="Times New Roman"/>
                <a:sym typeface="Times New Roman"/>
              </a:rPr>
              <a:t>discuss</a:t>
            </a:r>
            <a:r>
              <a:rPr lang="ru-RU" sz="1875" dirty="0">
                <a:latin typeface="Times New Roman"/>
                <a:ea typeface="Times New Roman"/>
                <a:cs typeface="Times New Roman"/>
                <a:sym typeface="Times New Roman"/>
              </a:rPr>
              <a:t> with </a:t>
            </a:r>
            <a:r>
              <a:rPr lang="ru-RU" sz="1875" dirty="0" err="1">
                <a:latin typeface="Times New Roman"/>
                <a:ea typeface="Times New Roman"/>
                <a:cs typeface="Times New Roman"/>
                <a:sym typeface="Times New Roman"/>
              </a:rPr>
              <a:t>you</a:t>
            </a:r>
            <a:r>
              <a:rPr lang="ru-RU" sz="1875" dirty="0">
                <a:latin typeface="Times New Roman"/>
                <a:ea typeface="Times New Roman"/>
                <a:cs typeface="Times New Roman"/>
                <a:sym typeface="Times New Roman"/>
              </a:rPr>
              <a:t> the choice of the </a:t>
            </a:r>
            <a:r>
              <a:rPr lang="ru-RU" sz="1875" dirty="0" err="1">
                <a:latin typeface="Times New Roman"/>
                <a:ea typeface="Times New Roman"/>
                <a:cs typeface="Times New Roman"/>
                <a:sym typeface="Times New Roman"/>
              </a:rPr>
              <a:t>photos</a:t>
            </a:r>
            <a:r>
              <a:rPr lang="ru-RU" sz="1875" dirty="0">
                <a:latin typeface="Times New Roman"/>
                <a:ea typeface="Times New Roman"/>
                <a:cs typeface="Times New Roman"/>
                <a:sym typeface="Times New Roman"/>
              </a:rPr>
              <a:t> for </a:t>
            </a:r>
            <a:r>
              <a:rPr lang="ru-RU" sz="1875" b="1" dirty="0" err="1">
                <a:latin typeface="Times New Roman"/>
                <a:ea typeface="Times New Roman"/>
                <a:cs typeface="Times New Roman"/>
                <a:sym typeface="Times New Roman"/>
              </a:rPr>
              <a:t>our</a:t>
            </a:r>
            <a:r>
              <a:rPr lang="ru-RU" sz="1875" b="1" dirty="0">
                <a:latin typeface="Times New Roman"/>
                <a:ea typeface="Times New Roman"/>
                <a:cs typeface="Times New Roman"/>
                <a:sym typeface="Times New Roman"/>
              </a:rPr>
              <a:t> project</a:t>
            </a:r>
            <a:r>
              <a:rPr lang="ru-RU" sz="1875" dirty="0">
                <a:latin typeface="Times New Roman"/>
                <a:ea typeface="Times New Roman"/>
                <a:cs typeface="Times New Roman"/>
                <a:sym typeface="Times New Roman"/>
              </a:rPr>
              <a:t> _____.</a:t>
            </a:r>
            <a:endParaRPr sz="1875" dirty="0">
              <a:latin typeface="Times New Roman"/>
              <a:ea typeface="Times New Roman"/>
              <a:cs typeface="Times New Roman"/>
              <a:sym typeface="Times New Roman"/>
            </a:endParaRPr>
          </a:p>
          <a:p>
            <a:pPr marL="0" indent="0">
              <a:spcBef>
                <a:spcPts val="900"/>
              </a:spcBef>
              <a:buNone/>
            </a:pPr>
            <a:r>
              <a:rPr lang="ru-RU" sz="1875" dirty="0">
                <a:latin typeface="Times New Roman"/>
                <a:ea typeface="Times New Roman"/>
                <a:cs typeface="Times New Roman"/>
                <a:sym typeface="Times New Roman"/>
              </a:rPr>
              <a:t>3</a:t>
            </a:r>
            <a:r>
              <a:rPr lang="ru-RU" sz="1875" b="1" dirty="0">
                <a:latin typeface="Times New Roman"/>
                <a:ea typeface="Times New Roman"/>
                <a:cs typeface="Times New Roman"/>
                <a:sym typeface="Times New Roman"/>
              </a:rPr>
              <a:t>) Hi, </a:t>
            </a:r>
            <a:r>
              <a:rPr lang="ru-RU" sz="1875" b="1" dirty="0" err="1">
                <a:latin typeface="Times New Roman"/>
                <a:ea typeface="Times New Roman"/>
                <a:cs typeface="Times New Roman"/>
                <a:sym typeface="Times New Roman"/>
              </a:rPr>
              <a:t>Misha</a:t>
            </a:r>
            <a:r>
              <a:rPr lang="ru-RU" sz="1875" b="1" dirty="0">
                <a:latin typeface="Times New Roman"/>
                <a:ea typeface="Times New Roman"/>
                <a:cs typeface="Times New Roman"/>
                <a:sym typeface="Times New Roman"/>
              </a:rPr>
              <a:t>/ </a:t>
            </a:r>
            <a:r>
              <a:rPr lang="ru-RU" sz="1875" b="1" dirty="0" err="1">
                <a:latin typeface="Times New Roman"/>
                <a:ea typeface="Times New Roman"/>
                <a:cs typeface="Times New Roman"/>
                <a:sym typeface="Times New Roman"/>
              </a:rPr>
              <a:t>Masha</a:t>
            </a:r>
            <a:r>
              <a:rPr lang="ru-RU" sz="1875" b="1" dirty="0">
                <a:latin typeface="Times New Roman"/>
                <a:ea typeface="Times New Roman"/>
                <a:cs typeface="Times New Roman"/>
                <a:sym typeface="Times New Roman"/>
              </a:rPr>
              <a:t>,</a:t>
            </a:r>
            <a:r>
              <a:rPr lang="ru-RU" sz="1875" dirty="0">
                <a:latin typeface="Times New Roman"/>
                <a:ea typeface="Times New Roman"/>
                <a:cs typeface="Times New Roman"/>
                <a:sym typeface="Times New Roman"/>
              </a:rPr>
              <a:t> </a:t>
            </a:r>
            <a:r>
              <a:rPr lang="ru-RU" sz="1875" dirty="0" err="1">
                <a:latin typeface="Times New Roman"/>
                <a:ea typeface="Times New Roman"/>
                <a:cs typeface="Times New Roman"/>
                <a:sym typeface="Times New Roman"/>
              </a:rPr>
              <a:t>I’ve</a:t>
            </a:r>
            <a:r>
              <a:rPr lang="ru-RU" sz="1875" dirty="0">
                <a:latin typeface="Times New Roman"/>
                <a:ea typeface="Times New Roman"/>
                <a:cs typeface="Times New Roman"/>
                <a:sym typeface="Times New Roman"/>
              </a:rPr>
              <a:t> </a:t>
            </a:r>
            <a:r>
              <a:rPr lang="ru-RU" sz="1875" dirty="0" err="1">
                <a:latin typeface="Times New Roman"/>
                <a:ea typeface="Times New Roman"/>
                <a:cs typeface="Times New Roman"/>
                <a:sym typeface="Times New Roman"/>
              </a:rPr>
              <a:t>found</a:t>
            </a:r>
            <a:r>
              <a:rPr lang="ru-RU" sz="1875" dirty="0">
                <a:latin typeface="Times New Roman"/>
                <a:ea typeface="Times New Roman"/>
                <a:cs typeface="Times New Roman"/>
                <a:sym typeface="Times New Roman"/>
              </a:rPr>
              <a:t> </a:t>
            </a:r>
            <a:r>
              <a:rPr lang="ru-RU" sz="1875" dirty="0" err="1">
                <a:latin typeface="Times New Roman"/>
                <a:ea typeface="Times New Roman"/>
                <a:cs typeface="Times New Roman"/>
                <a:sym typeface="Times New Roman"/>
              </a:rPr>
              <a:t>two</a:t>
            </a:r>
            <a:r>
              <a:rPr lang="ru-RU" sz="1875" dirty="0">
                <a:latin typeface="Times New Roman"/>
                <a:ea typeface="Times New Roman"/>
                <a:cs typeface="Times New Roman"/>
                <a:sym typeface="Times New Roman"/>
              </a:rPr>
              <a:t> </a:t>
            </a:r>
            <a:r>
              <a:rPr lang="ru-RU" sz="1875" dirty="0" err="1">
                <a:latin typeface="Times New Roman"/>
                <a:ea typeface="Times New Roman"/>
                <a:cs typeface="Times New Roman"/>
                <a:sym typeface="Times New Roman"/>
              </a:rPr>
              <a:t>photos</a:t>
            </a:r>
            <a:r>
              <a:rPr lang="ru-RU" sz="1875" dirty="0">
                <a:latin typeface="Times New Roman"/>
                <a:ea typeface="Times New Roman"/>
                <a:cs typeface="Times New Roman"/>
                <a:sym typeface="Times New Roman"/>
              </a:rPr>
              <a:t> for </a:t>
            </a:r>
            <a:r>
              <a:rPr lang="ru-RU" sz="1875" b="1" dirty="0" err="1">
                <a:latin typeface="Times New Roman"/>
                <a:ea typeface="Times New Roman"/>
                <a:cs typeface="Times New Roman"/>
                <a:sym typeface="Times New Roman"/>
              </a:rPr>
              <a:t>our</a:t>
            </a:r>
            <a:r>
              <a:rPr lang="ru-RU" sz="1875" b="1" dirty="0">
                <a:latin typeface="Times New Roman"/>
                <a:ea typeface="Times New Roman"/>
                <a:cs typeface="Times New Roman"/>
                <a:sym typeface="Times New Roman"/>
              </a:rPr>
              <a:t> project</a:t>
            </a:r>
            <a:r>
              <a:rPr lang="ru-RU" sz="1875" dirty="0">
                <a:latin typeface="Times New Roman"/>
                <a:ea typeface="Times New Roman"/>
                <a:cs typeface="Times New Roman"/>
                <a:sym typeface="Times New Roman"/>
              </a:rPr>
              <a:t> ___</a:t>
            </a:r>
            <a:r>
              <a:rPr lang="ru-RU" sz="1875" b="1" dirty="0">
                <a:latin typeface="Times New Roman"/>
                <a:ea typeface="Times New Roman"/>
                <a:cs typeface="Times New Roman"/>
                <a:sym typeface="Times New Roman"/>
              </a:rPr>
              <a:t>TITLE OF THE PROJECT___</a:t>
            </a:r>
            <a:r>
              <a:rPr lang="ru-RU" sz="1875" dirty="0">
                <a:latin typeface="Times New Roman"/>
                <a:ea typeface="Times New Roman"/>
                <a:cs typeface="Times New Roman"/>
                <a:sym typeface="Times New Roman"/>
              </a:rPr>
              <a:t>   and </a:t>
            </a:r>
            <a:r>
              <a:rPr lang="ru-RU" sz="1875" dirty="0" err="1">
                <a:latin typeface="Times New Roman"/>
                <a:ea typeface="Times New Roman"/>
                <a:cs typeface="Times New Roman"/>
                <a:sym typeface="Times New Roman"/>
              </a:rPr>
              <a:t>I’d</a:t>
            </a:r>
            <a:r>
              <a:rPr lang="ru-RU" sz="1875" dirty="0">
                <a:latin typeface="Times New Roman"/>
                <a:ea typeface="Times New Roman"/>
                <a:cs typeface="Times New Roman"/>
                <a:sym typeface="Times New Roman"/>
              </a:rPr>
              <a:t> </a:t>
            </a:r>
            <a:r>
              <a:rPr lang="ru-RU" sz="1875" dirty="0" err="1">
                <a:latin typeface="Times New Roman"/>
                <a:ea typeface="Times New Roman"/>
                <a:cs typeface="Times New Roman"/>
                <a:sym typeface="Times New Roman"/>
              </a:rPr>
              <a:t>like</a:t>
            </a:r>
            <a:r>
              <a:rPr lang="ru-RU" sz="1875" dirty="0">
                <a:latin typeface="Times New Roman"/>
                <a:ea typeface="Times New Roman"/>
                <a:cs typeface="Times New Roman"/>
                <a:sym typeface="Times New Roman"/>
              </a:rPr>
              <a:t> to </a:t>
            </a:r>
            <a:r>
              <a:rPr lang="ru-RU" sz="1875" dirty="0" err="1">
                <a:latin typeface="Times New Roman"/>
                <a:ea typeface="Times New Roman"/>
                <a:cs typeface="Times New Roman"/>
                <a:sym typeface="Times New Roman"/>
              </a:rPr>
              <a:t>give</a:t>
            </a:r>
            <a:r>
              <a:rPr lang="ru-RU" sz="1875" dirty="0">
                <a:latin typeface="Times New Roman"/>
                <a:ea typeface="Times New Roman"/>
                <a:cs typeface="Times New Roman"/>
                <a:sym typeface="Times New Roman"/>
              </a:rPr>
              <a:t> </a:t>
            </a:r>
            <a:r>
              <a:rPr lang="ru-RU" sz="1875" dirty="0" err="1">
                <a:latin typeface="Times New Roman"/>
                <a:ea typeface="Times New Roman"/>
                <a:cs typeface="Times New Roman"/>
                <a:sym typeface="Times New Roman"/>
              </a:rPr>
              <a:t>you</a:t>
            </a:r>
            <a:r>
              <a:rPr lang="ru-RU" sz="1875" dirty="0">
                <a:latin typeface="Times New Roman"/>
                <a:ea typeface="Times New Roman"/>
                <a:cs typeface="Times New Roman"/>
                <a:sym typeface="Times New Roman"/>
              </a:rPr>
              <a:t> a </a:t>
            </a:r>
            <a:r>
              <a:rPr lang="ru-RU" sz="1875" dirty="0" err="1">
                <a:latin typeface="Times New Roman"/>
                <a:ea typeface="Times New Roman"/>
                <a:cs typeface="Times New Roman"/>
                <a:sym typeface="Times New Roman"/>
              </a:rPr>
              <a:t>few</a:t>
            </a:r>
            <a:r>
              <a:rPr lang="ru-RU" sz="1875" dirty="0">
                <a:latin typeface="Times New Roman"/>
                <a:ea typeface="Times New Roman"/>
                <a:cs typeface="Times New Roman"/>
                <a:sym typeface="Times New Roman"/>
              </a:rPr>
              <a:t> </a:t>
            </a:r>
            <a:r>
              <a:rPr lang="ru-RU" sz="1875" dirty="0" err="1">
                <a:latin typeface="Times New Roman"/>
                <a:ea typeface="Times New Roman"/>
                <a:cs typeface="Times New Roman"/>
                <a:sym typeface="Times New Roman"/>
              </a:rPr>
              <a:t>details</a:t>
            </a:r>
            <a:r>
              <a:rPr lang="ru-RU" sz="1875" dirty="0">
                <a:latin typeface="Times New Roman"/>
                <a:ea typeface="Times New Roman"/>
                <a:cs typeface="Times New Roman"/>
                <a:sym typeface="Times New Roman"/>
              </a:rPr>
              <a:t> </a:t>
            </a:r>
            <a:r>
              <a:rPr lang="ru-RU" sz="1875" dirty="0" err="1">
                <a:latin typeface="Times New Roman"/>
                <a:ea typeface="Times New Roman"/>
                <a:cs typeface="Times New Roman"/>
                <a:sym typeface="Times New Roman"/>
              </a:rPr>
              <a:t>about</a:t>
            </a:r>
            <a:r>
              <a:rPr lang="ru-RU" sz="1875" dirty="0">
                <a:latin typeface="Times New Roman"/>
                <a:ea typeface="Times New Roman"/>
                <a:cs typeface="Times New Roman"/>
                <a:sym typeface="Times New Roman"/>
              </a:rPr>
              <a:t> them. </a:t>
            </a:r>
            <a:endParaRPr sz="1875" dirty="0">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g16a93214418_0_28"/>
          <p:cNvSpPr txBox="1">
            <a:spLocks noGrp="1"/>
          </p:cNvSpPr>
          <p:nvPr>
            <p:ph type="title"/>
          </p:nvPr>
        </p:nvSpPr>
        <p:spPr>
          <a:xfrm>
            <a:off x="457200" y="555527"/>
            <a:ext cx="8229600" cy="1296144"/>
          </a:xfrm>
          <a:prstGeom prst="rect">
            <a:avLst/>
          </a:prstGeom>
        </p:spPr>
        <p:txBody>
          <a:bodyPr spcFirstLastPara="1" vert="horz" wrap="square" lIns="68569" tIns="34275" rIns="68569" bIns="34275" rtlCol="0" anchor="ctr" anchorCtr="0">
            <a:normAutofit/>
          </a:bodyPr>
          <a:lstStyle/>
          <a:p>
            <a:pPr>
              <a:spcBef>
                <a:spcPts val="0"/>
              </a:spcBef>
              <a:buClr>
                <a:schemeClr val="dk1"/>
              </a:buClr>
              <a:buSzPts val="1100"/>
            </a:pPr>
            <a:r>
              <a:rPr lang="ru-RU" sz="3200" dirty="0"/>
              <a:t>Речевые стратегии для устного сообщения</a:t>
            </a:r>
            <a:endParaRPr sz="3200" dirty="0"/>
          </a:p>
          <a:p>
            <a:pPr>
              <a:spcBef>
                <a:spcPts val="0"/>
              </a:spcBef>
              <a:buClr>
                <a:schemeClr val="dk1"/>
              </a:buClr>
              <a:buSzPts val="1100"/>
            </a:pPr>
            <a:r>
              <a:rPr lang="ru-RU" sz="3200" dirty="0"/>
              <a:t>Задание 4  ЕГЭ </a:t>
            </a:r>
            <a:endParaRPr sz="3200" dirty="0"/>
          </a:p>
        </p:txBody>
      </p:sp>
      <p:sp>
        <p:nvSpPr>
          <p:cNvPr id="211" name="Google Shape;211;g16a93214418_0_28"/>
          <p:cNvSpPr txBox="1">
            <a:spLocks noGrp="1"/>
          </p:cNvSpPr>
          <p:nvPr>
            <p:ph idx="1"/>
          </p:nvPr>
        </p:nvSpPr>
        <p:spPr>
          <a:xfrm>
            <a:off x="513159" y="1779663"/>
            <a:ext cx="7556421" cy="2880320"/>
          </a:xfrm>
          <a:prstGeom prst="rect">
            <a:avLst/>
          </a:prstGeom>
        </p:spPr>
        <p:txBody>
          <a:bodyPr spcFirstLastPara="1" vert="horz" wrap="square" lIns="68569" tIns="34275" rIns="68569" bIns="34275" rtlCol="0" anchor="t" anchorCtr="0">
            <a:normAutofit fontScale="92500" lnSpcReduction="10000"/>
          </a:bodyPr>
          <a:lstStyle/>
          <a:p>
            <a:pPr indent="-257175">
              <a:spcBef>
                <a:spcPts val="750"/>
              </a:spcBef>
              <a:buClr>
                <a:srgbClr val="FF0000"/>
              </a:buClr>
              <a:buSzPts val="1800"/>
              <a:buChar char="❖"/>
            </a:pPr>
            <a:r>
              <a:rPr lang="de-DE" sz="3450" b="1" u="sng" dirty="0" smtClean="0">
                <a:latin typeface="Times New Roman"/>
                <a:ea typeface="Times New Roman"/>
                <a:cs typeface="Times New Roman"/>
                <a:sym typeface="Times New Roman"/>
              </a:rPr>
              <a:t>S</a:t>
            </a:r>
            <a:r>
              <a:rPr lang="ru-RU" sz="3450" b="1" u="sng" dirty="0" err="1" smtClean="0">
                <a:latin typeface="Times New Roman"/>
                <a:ea typeface="Times New Roman"/>
                <a:cs typeface="Times New Roman"/>
                <a:sym typeface="Times New Roman"/>
              </a:rPr>
              <a:t>hort</a:t>
            </a:r>
            <a:r>
              <a:rPr lang="ru-RU" sz="3450" b="1" u="sng" dirty="0" smtClean="0">
                <a:latin typeface="Times New Roman"/>
                <a:ea typeface="Times New Roman"/>
                <a:cs typeface="Times New Roman"/>
                <a:sym typeface="Times New Roman"/>
              </a:rPr>
              <a:t> </a:t>
            </a:r>
            <a:r>
              <a:rPr lang="ru-RU" sz="3450" b="1" u="sng" dirty="0" err="1">
                <a:latin typeface="Times New Roman"/>
                <a:ea typeface="Times New Roman"/>
                <a:cs typeface="Times New Roman"/>
                <a:sym typeface="Times New Roman"/>
              </a:rPr>
              <a:t>description</a:t>
            </a:r>
            <a:r>
              <a:rPr lang="ru-RU" sz="3450" b="1" u="sng" dirty="0">
                <a:latin typeface="Times New Roman"/>
                <a:ea typeface="Times New Roman"/>
                <a:cs typeface="Times New Roman"/>
                <a:sym typeface="Times New Roman"/>
              </a:rPr>
              <a:t> (for </a:t>
            </a:r>
            <a:r>
              <a:rPr lang="ru-RU" sz="3450" b="1" u="sng" dirty="0" err="1">
                <a:latin typeface="Times New Roman"/>
                <a:ea typeface="Times New Roman"/>
                <a:cs typeface="Times New Roman"/>
                <a:sym typeface="Times New Roman"/>
              </a:rPr>
              <a:t>each</a:t>
            </a:r>
            <a:r>
              <a:rPr lang="ru-RU" sz="3450" b="1" u="sng" dirty="0">
                <a:latin typeface="Times New Roman"/>
                <a:ea typeface="Times New Roman"/>
                <a:cs typeface="Times New Roman"/>
                <a:sym typeface="Times New Roman"/>
              </a:rPr>
              <a:t> photo)</a:t>
            </a:r>
            <a:endParaRPr sz="3450" b="1" u="sng" dirty="0">
              <a:latin typeface="Times New Roman"/>
              <a:ea typeface="Times New Roman"/>
              <a:cs typeface="Times New Roman"/>
              <a:sym typeface="Times New Roman"/>
            </a:endParaRPr>
          </a:p>
          <a:p>
            <a:pPr marL="0" indent="0">
              <a:spcBef>
                <a:spcPts val="750"/>
              </a:spcBef>
              <a:buNone/>
            </a:pPr>
            <a:endParaRPr sz="3450" b="1" u="sng" dirty="0">
              <a:latin typeface="Times New Roman"/>
              <a:ea typeface="Times New Roman"/>
              <a:cs typeface="Times New Roman"/>
              <a:sym typeface="Times New Roman"/>
            </a:endParaRPr>
          </a:p>
          <a:p>
            <a:pPr marL="0" indent="0">
              <a:spcBef>
                <a:spcPts val="750"/>
              </a:spcBef>
              <a:buNone/>
            </a:pPr>
            <a:r>
              <a:rPr lang="ru-RU" sz="3450" dirty="0">
                <a:latin typeface="Times New Roman"/>
                <a:ea typeface="Times New Roman"/>
                <a:cs typeface="Times New Roman"/>
                <a:sym typeface="Times New Roman"/>
              </a:rPr>
              <a:t>The first photo shows... </a:t>
            </a:r>
            <a:r>
              <a:rPr lang="ru-RU" sz="3450" b="1" dirty="0">
                <a:latin typeface="Times New Roman"/>
                <a:ea typeface="Times New Roman"/>
                <a:cs typeface="Times New Roman"/>
                <a:sym typeface="Times New Roman"/>
              </a:rPr>
              <a:t>(who, what is doing, where)</a:t>
            </a:r>
            <a:endParaRPr sz="3450" b="1" dirty="0">
              <a:latin typeface="Times New Roman"/>
              <a:ea typeface="Times New Roman"/>
              <a:cs typeface="Times New Roman"/>
              <a:sym typeface="Times New Roman"/>
            </a:endParaRPr>
          </a:p>
          <a:p>
            <a:pPr marL="0" indent="0">
              <a:spcBef>
                <a:spcPts val="750"/>
              </a:spcBef>
              <a:buNone/>
            </a:pPr>
            <a:r>
              <a:rPr lang="ru-RU" sz="3450" dirty="0">
                <a:latin typeface="Times New Roman"/>
                <a:ea typeface="Times New Roman"/>
                <a:cs typeface="Times New Roman"/>
                <a:sym typeface="Times New Roman"/>
              </a:rPr>
              <a:t>There is / are ... in </a:t>
            </a:r>
            <a:r>
              <a:rPr lang="en-US" sz="3450" dirty="0">
                <a:latin typeface="Times New Roman"/>
                <a:ea typeface="Times New Roman"/>
                <a:cs typeface="Times New Roman"/>
                <a:sym typeface="Times New Roman"/>
              </a:rPr>
              <a:t>the </a:t>
            </a:r>
            <a:r>
              <a:rPr lang="ru-RU" sz="3450" dirty="0">
                <a:latin typeface="Times New Roman"/>
                <a:ea typeface="Times New Roman"/>
                <a:cs typeface="Times New Roman"/>
                <a:sym typeface="Times New Roman"/>
              </a:rPr>
              <a:t>second photo</a:t>
            </a:r>
            <a:endParaRPr sz="3450" dirty="0">
              <a:latin typeface="Times New Roman"/>
              <a:ea typeface="Times New Roman"/>
              <a:cs typeface="Times New Roman"/>
              <a:sym typeface="Times New Roman"/>
            </a:endParaRPr>
          </a:p>
          <a:p>
            <a:pPr marL="0" indent="0">
              <a:spcBef>
                <a:spcPts val="750"/>
              </a:spcBef>
              <a:buNone/>
            </a:pPr>
            <a:endParaRPr sz="2700" dirty="0">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g18739ddc2ba_0_2"/>
          <p:cNvSpPr txBox="1">
            <a:spLocks noGrp="1"/>
          </p:cNvSpPr>
          <p:nvPr>
            <p:ph type="title"/>
          </p:nvPr>
        </p:nvSpPr>
        <p:spPr>
          <a:xfrm>
            <a:off x="146295" y="4443958"/>
            <a:ext cx="8674177" cy="288032"/>
          </a:xfrm>
          <a:prstGeom prst="rect">
            <a:avLst/>
          </a:prstGeom>
        </p:spPr>
        <p:txBody>
          <a:bodyPr spcFirstLastPara="1" vert="horz" wrap="square" lIns="68569" tIns="34275" rIns="68569" bIns="34275" rtlCol="0" anchor="ctr" anchorCtr="0">
            <a:normAutofit fontScale="90000"/>
          </a:bodyPr>
          <a:lstStyle/>
          <a:p>
            <a:pPr>
              <a:spcBef>
                <a:spcPts val="0"/>
              </a:spcBef>
              <a:buClr>
                <a:schemeClr val="dk1"/>
              </a:buClr>
              <a:buSzPts val="990"/>
            </a:pPr>
            <a:r>
              <a:rPr lang="ru-RU" sz="3100" dirty="0"/>
              <a:t>Речевые стратегии для устного сообщения</a:t>
            </a:r>
            <a:endParaRPr sz="3100" dirty="0"/>
          </a:p>
          <a:p>
            <a:pPr>
              <a:spcBef>
                <a:spcPts val="0"/>
              </a:spcBef>
              <a:buClr>
                <a:schemeClr val="dk1"/>
              </a:buClr>
              <a:buSzPts val="990"/>
            </a:pPr>
            <a:r>
              <a:rPr lang="ru-RU" sz="3100" dirty="0"/>
              <a:t>Задание 4  ЕГЭ </a:t>
            </a:r>
            <a:endParaRPr sz="3100" dirty="0"/>
          </a:p>
          <a:p>
            <a:pPr algn="l">
              <a:spcBef>
                <a:spcPts val="0"/>
              </a:spcBef>
            </a:pPr>
            <a:endParaRPr dirty="0"/>
          </a:p>
        </p:txBody>
      </p:sp>
      <p:sp>
        <p:nvSpPr>
          <p:cNvPr id="217" name="Google Shape;217;g18739ddc2ba_0_2"/>
          <p:cNvSpPr txBox="1">
            <a:spLocks noGrp="1"/>
          </p:cNvSpPr>
          <p:nvPr>
            <p:ph idx="1"/>
          </p:nvPr>
        </p:nvSpPr>
        <p:spPr>
          <a:xfrm>
            <a:off x="227070" y="483518"/>
            <a:ext cx="8665410" cy="3312368"/>
          </a:xfrm>
          <a:prstGeom prst="rect">
            <a:avLst/>
          </a:prstGeom>
        </p:spPr>
        <p:txBody>
          <a:bodyPr spcFirstLastPara="1" vert="horz" wrap="square" lIns="68569" tIns="34275" rIns="68569" bIns="34275" rtlCol="0" anchor="t" anchorCtr="0">
            <a:normAutofit fontScale="92500" lnSpcReduction="10000"/>
          </a:bodyPr>
          <a:lstStyle/>
          <a:p>
            <a:pPr marL="0" indent="0" algn="ctr">
              <a:spcBef>
                <a:spcPts val="750"/>
              </a:spcBef>
              <a:buNone/>
            </a:pPr>
            <a:r>
              <a:rPr lang="ru-RU" sz="2625" b="1" u="sng" dirty="0" err="1">
                <a:latin typeface="Times New Roman"/>
                <a:ea typeface="Times New Roman"/>
                <a:cs typeface="Times New Roman"/>
                <a:sym typeface="Times New Roman"/>
              </a:rPr>
              <a:t>Why</a:t>
            </a:r>
            <a:r>
              <a:rPr lang="ru-RU" sz="2625" b="1" u="sng" dirty="0">
                <a:latin typeface="Times New Roman"/>
                <a:ea typeface="Times New Roman"/>
                <a:cs typeface="Times New Roman"/>
                <a:sym typeface="Times New Roman"/>
              </a:rPr>
              <a:t> </a:t>
            </a:r>
            <a:r>
              <a:rPr lang="ru-RU" sz="2625" b="1" u="sng" dirty="0" err="1">
                <a:latin typeface="Times New Roman"/>
                <a:ea typeface="Times New Roman"/>
                <a:cs typeface="Times New Roman"/>
                <a:sym typeface="Times New Roman"/>
              </a:rPr>
              <a:t>do</a:t>
            </a:r>
            <a:r>
              <a:rPr lang="ru-RU" sz="2625" b="1" u="sng" dirty="0">
                <a:latin typeface="Times New Roman"/>
                <a:ea typeface="Times New Roman"/>
                <a:cs typeface="Times New Roman"/>
                <a:sym typeface="Times New Roman"/>
              </a:rPr>
              <a:t> the </a:t>
            </a:r>
            <a:r>
              <a:rPr lang="ru-RU" sz="2625" b="1" u="sng" dirty="0" err="1">
                <a:latin typeface="Times New Roman"/>
                <a:ea typeface="Times New Roman"/>
                <a:cs typeface="Times New Roman"/>
                <a:sym typeface="Times New Roman"/>
              </a:rPr>
              <a:t>photos</a:t>
            </a:r>
            <a:r>
              <a:rPr lang="ru-RU" sz="2625" b="1" u="sng" dirty="0">
                <a:latin typeface="Times New Roman"/>
                <a:ea typeface="Times New Roman"/>
                <a:cs typeface="Times New Roman"/>
                <a:sym typeface="Times New Roman"/>
              </a:rPr>
              <a:t> </a:t>
            </a:r>
            <a:r>
              <a:rPr lang="ru-RU" sz="2625" b="1" u="sng" dirty="0" err="1">
                <a:latin typeface="Times New Roman"/>
                <a:ea typeface="Times New Roman"/>
                <a:cs typeface="Times New Roman"/>
                <a:sym typeface="Times New Roman"/>
              </a:rPr>
              <a:t>illustrate</a:t>
            </a:r>
            <a:r>
              <a:rPr lang="ru-RU" sz="2625" b="1" u="sng" dirty="0">
                <a:latin typeface="Times New Roman"/>
                <a:ea typeface="Times New Roman"/>
                <a:cs typeface="Times New Roman"/>
                <a:sym typeface="Times New Roman"/>
              </a:rPr>
              <a:t> the project ?</a:t>
            </a:r>
            <a:endParaRPr sz="2625" b="1" u="sng" dirty="0">
              <a:latin typeface="Times New Roman"/>
              <a:ea typeface="Times New Roman"/>
              <a:cs typeface="Times New Roman"/>
              <a:sym typeface="Times New Roman"/>
            </a:endParaRPr>
          </a:p>
          <a:p>
            <a:pPr>
              <a:lnSpc>
                <a:spcPct val="109090"/>
              </a:lnSpc>
              <a:spcBef>
                <a:spcPts val="900"/>
              </a:spcBef>
              <a:buSzPts val="3600"/>
              <a:buFont typeface="Arial"/>
              <a:buChar char="●"/>
            </a:pPr>
            <a:r>
              <a:rPr lang="ru-RU" sz="2700" b="1" dirty="0">
                <a:latin typeface="Arial"/>
                <a:ea typeface="Arial"/>
                <a:cs typeface="Arial"/>
                <a:sym typeface="Arial"/>
              </a:rPr>
              <a:t>In </a:t>
            </a:r>
            <a:r>
              <a:rPr lang="ru-RU" sz="2700" b="1" dirty="0" err="1">
                <a:latin typeface="Arial"/>
                <a:ea typeface="Arial"/>
                <a:cs typeface="Arial"/>
                <a:sym typeface="Arial"/>
              </a:rPr>
              <a:t>my</a:t>
            </a:r>
            <a:r>
              <a:rPr lang="ru-RU" sz="2700" b="1" dirty="0">
                <a:latin typeface="Arial"/>
                <a:ea typeface="Arial"/>
                <a:cs typeface="Arial"/>
                <a:sym typeface="Arial"/>
              </a:rPr>
              <a:t> </a:t>
            </a:r>
            <a:r>
              <a:rPr lang="ru-RU" sz="2700" b="1" dirty="0" err="1">
                <a:latin typeface="Arial"/>
                <a:ea typeface="Arial"/>
                <a:cs typeface="Arial"/>
                <a:sym typeface="Arial"/>
              </a:rPr>
              <a:t>opinion</a:t>
            </a:r>
            <a:r>
              <a:rPr lang="ru-RU" sz="2700" dirty="0">
                <a:latin typeface="Arial"/>
                <a:ea typeface="Arial"/>
                <a:cs typeface="Arial"/>
                <a:sym typeface="Arial"/>
              </a:rPr>
              <a:t>, </a:t>
            </a:r>
            <a:r>
              <a:rPr lang="ru-RU" sz="2700" dirty="0" err="1">
                <a:latin typeface="Arial"/>
                <a:ea typeface="Arial"/>
                <a:cs typeface="Arial"/>
                <a:sym typeface="Arial"/>
              </a:rPr>
              <a:t>these</a:t>
            </a:r>
            <a:r>
              <a:rPr lang="ru-RU" sz="2700" dirty="0">
                <a:latin typeface="Arial"/>
                <a:ea typeface="Arial"/>
                <a:cs typeface="Arial"/>
                <a:sym typeface="Arial"/>
              </a:rPr>
              <a:t> </a:t>
            </a:r>
            <a:r>
              <a:rPr lang="ru-RU" sz="2700" dirty="0" err="1">
                <a:latin typeface="Arial"/>
                <a:ea typeface="Arial"/>
                <a:cs typeface="Arial"/>
                <a:sym typeface="Arial"/>
              </a:rPr>
              <a:t>photos</a:t>
            </a:r>
            <a:r>
              <a:rPr lang="ru-RU" sz="2700" dirty="0">
                <a:latin typeface="Arial"/>
                <a:ea typeface="Arial"/>
                <a:cs typeface="Arial"/>
                <a:sym typeface="Arial"/>
              </a:rPr>
              <a:t> </a:t>
            </a:r>
            <a:r>
              <a:rPr lang="ru-RU" sz="2700" dirty="0" err="1">
                <a:latin typeface="Arial"/>
                <a:ea typeface="Arial"/>
                <a:cs typeface="Arial"/>
                <a:sym typeface="Arial"/>
              </a:rPr>
              <a:t>perfectly</a:t>
            </a:r>
            <a:r>
              <a:rPr lang="ru-RU" sz="2700" dirty="0">
                <a:latin typeface="Arial"/>
                <a:ea typeface="Arial"/>
                <a:cs typeface="Arial"/>
                <a:sym typeface="Arial"/>
              </a:rPr>
              <a:t> </a:t>
            </a:r>
            <a:r>
              <a:rPr lang="ru-RU" sz="2700" dirty="0" err="1">
                <a:latin typeface="Arial"/>
                <a:ea typeface="Arial"/>
                <a:cs typeface="Arial"/>
                <a:sym typeface="Arial"/>
              </a:rPr>
              <a:t>illustrate</a:t>
            </a:r>
            <a:r>
              <a:rPr lang="ru-RU" sz="2700" dirty="0">
                <a:latin typeface="Arial"/>
                <a:ea typeface="Arial"/>
                <a:cs typeface="Arial"/>
                <a:sym typeface="Arial"/>
              </a:rPr>
              <a:t> </a:t>
            </a:r>
            <a:r>
              <a:rPr lang="ru-RU" sz="2700" dirty="0" err="1">
                <a:latin typeface="Arial"/>
                <a:ea typeface="Arial"/>
                <a:cs typeface="Arial"/>
                <a:sym typeface="Arial"/>
              </a:rPr>
              <a:t>our</a:t>
            </a:r>
            <a:r>
              <a:rPr lang="ru-RU" sz="2700" dirty="0">
                <a:latin typeface="Arial"/>
                <a:ea typeface="Arial"/>
                <a:cs typeface="Arial"/>
                <a:sym typeface="Arial"/>
              </a:rPr>
              <a:t> project </a:t>
            </a:r>
            <a:r>
              <a:rPr lang="ru-RU" sz="2700" dirty="0" err="1">
                <a:latin typeface="Arial"/>
                <a:ea typeface="Arial"/>
                <a:cs typeface="Arial"/>
                <a:sym typeface="Arial"/>
              </a:rPr>
              <a:t>because</a:t>
            </a:r>
            <a:r>
              <a:rPr lang="ru-RU" sz="2700" dirty="0">
                <a:latin typeface="Arial"/>
                <a:ea typeface="Arial"/>
                <a:cs typeface="Arial"/>
                <a:sym typeface="Arial"/>
              </a:rPr>
              <a:t>…</a:t>
            </a:r>
            <a:endParaRPr sz="2700" dirty="0">
              <a:latin typeface="Arial"/>
              <a:ea typeface="Arial"/>
              <a:cs typeface="Arial"/>
              <a:sym typeface="Arial"/>
            </a:endParaRPr>
          </a:p>
          <a:p>
            <a:pPr>
              <a:lnSpc>
                <a:spcPct val="109090"/>
              </a:lnSpc>
              <a:spcBef>
                <a:spcPts val="0"/>
              </a:spcBef>
              <a:buSzPts val="3600"/>
              <a:buFont typeface="Arial"/>
              <a:buChar char="●"/>
            </a:pPr>
            <a:r>
              <a:rPr lang="ru-RU" sz="2700" dirty="0">
                <a:latin typeface="Arial"/>
                <a:ea typeface="Arial"/>
                <a:cs typeface="Arial"/>
                <a:sym typeface="Arial"/>
              </a:rPr>
              <a:t>  I </a:t>
            </a:r>
            <a:r>
              <a:rPr lang="ru-RU" sz="2700" dirty="0" err="1">
                <a:latin typeface="Arial"/>
                <a:ea typeface="Arial"/>
                <a:cs typeface="Arial"/>
                <a:sym typeface="Arial"/>
              </a:rPr>
              <a:t>consider</a:t>
            </a:r>
            <a:r>
              <a:rPr lang="ru-RU" sz="2700" dirty="0">
                <a:latin typeface="Arial"/>
                <a:ea typeface="Arial"/>
                <a:cs typeface="Arial"/>
                <a:sym typeface="Arial"/>
              </a:rPr>
              <a:t> </a:t>
            </a:r>
            <a:r>
              <a:rPr lang="ru-RU" sz="2700" dirty="0" err="1">
                <a:latin typeface="Arial"/>
                <a:ea typeface="Arial"/>
                <a:cs typeface="Arial"/>
                <a:sym typeface="Arial"/>
              </a:rPr>
              <a:t>these</a:t>
            </a:r>
            <a:r>
              <a:rPr lang="ru-RU" sz="2700" dirty="0">
                <a:latin typeface="Arial"/>
                <a:ea typeface="Arial"/>
                <a:cs typeface="Arial"/>
                <a:sym typeface="Arial"/>
              </a:rPr>
              <a:t> </a:t>
            </a:r>
            <a:r>
              <a:rPr lang="ru-RU" sz="2700" dirty="0" err="1">
                <a:latin typeface="Arial"/>
                <a:ea typeface="Arial"/>
                <a:cs typeface="Arial"/>
                <a:sym typeface="Arial"/>
              </a:rPr>
              <a:t>two</a:t>
            </a:r>
            <a:r>
              <a:rPr lang="ru-RU" sz="2700" dirty="0">
                <a:latin typeface="Arial"/>
                <a:ea typeface="Arial"/>
                <a:cs typeface="Arial"/>
                <a:sym typeface="Arial"/>
              </a:rPr>
              <a:t> </a:t>
            </a:r>
            <a:r>
              <a:rPr lang="ru-RU" sz="2700" dirty="0" err="1">
                <a:latin typeface="Arial"/>
                <a:ea typeface="Arial"/>
                <a:cs typeface="Arial"/>
                <a:sym typeface="Arial"/>
              </a:rPr>
              <a:t>pictures</a:t>
            </a:r>
            <a:r>
              <a:rPr lang="ru-RU" sz="2700" dirty="0">
                <a:latin typeface="Arial"/>
                <a:ea typeface="Arial"/>
                <a:cs typeface="Arial"/>
                <a:sym typeface="Arial"/>
              </a:rPr>
              <a:t> </a:t>
            </a:r>
            <a:r>
              <a:rPr lang="ru-RU" sz="2700" dirty="0" err="1">
                <a:latin typeface="Arial"/>
                <a:ea typeface="Arial"/>
                <a:cs typeface="Arial"/>
                <a:sym typeface="Arial"/>
              </a:rPr>
              <a:t>perfect</a:t>
            </a:r>
            <a:r>
              <a:rPr lang="ru-RU" sz="2700" dirty="0">
                <a:latin typeface="Arial"/>
                <a:ea typeface="Arial"/>
                <a:cs typeface="Arial"/>
                <a:sym typeface="Arial"/>
              </a:rPr>
              <a:t> for </a:t>
            </a:r>
            <a:r>
              <a:rPr lang="ru-RU" sz="2700" dirty="0" err="1">
                <a:latin typeface="Arial"/>
                <a:ea typeface="Arial"/>
                <a:cs typeface="Arial"/>
                <a:sym typeface="Arial"/>
              </a:rPr>
              <a:t>our</a:t>
            </a:r>
            <a:r>
              <a:rPr lang="ru-RU" sz="2700" dirty="0">
                <a:latin typeface="Arial"/>
                <a:ea typeface="Arial"/>
                <a:cs typeface="Arial"/>
                <a:sym typeface="Arial"/>
              </a:rPr>
              <a:t> project </a:t>
            </a:r>
            <a:r>
              <a:rPr lang="ru-RU" sz="2700" dirty="0" err="1">
                <a:latin typeface="Arial"/>
                <a:ea typeface="Arial"/>
                <a:cs typeface="Arial"/>
                <a:sym typeface="Arial"/>
              </a:rPr>
              <a:t>because</a:t>
            </a:r>
            <a:r>
              <a:rPr lang="ru-RU" sz="2700" dirty="0">
                <a:latin typeface="Arial"/>
                <a:ea typeface="Arial"/>
                <a:cs typeface="Arial"/>
                <a:sym typeface="Arial"/>
              </a:rPr>
              <a:t> ...</a:t>
            </a:r>
            <a:endParaRPr sz="2700" dirty="0">
              <a:latin typeface="Arial"/>
              <a:ea typeface="Arial"/>
              <a:cs typeface="Arial"/>
              <a:sym typeface="Arial"/>
            </a:endParaRPr>
          </a:p>
          <a:p>
            <a:pPr>
              <a:lnSpc>
                <a:spcPct val="109090"/>
              </a:lnSpc>
              <a:spcBef>
                <a:spcPts val="0"/>
              </a:spcBef>
              <a:buSzPts val="3600"/>
              <a:buFont typeface="Arial"/>
              <a:buChar char="●"/>
            </a:pPr>
            <a:r>
              <a:rPr lang="ru-RU" sz="2700" dirty="0">
                <a:latin typeface="Arial"/>
                <a:ea typeface="Arial"/>
                <a:cs typeface="Arial"/>
                <a:sym typeface="Arial"/>
              </a:rPr>
              <a:t>  </a:t>
            </a:r>
            <a:r>
              <a:rPr lang="ru-RU" sz="2700" dirty="0" err="1">
                <a:latin typeface="Arial"/>
                <a:ea typeface="Arial"/>
                <a:cs typeface="Arial"/>
                <a:sym typeface="Arial"/>
              </a:rPr>
              <a:t>I’m</a:t>
            </a:r>
            <a:r>
              <a:rPr lang="ru-RU" sz="2700" dirty="0">
                <a:latin typeface="Arial"/>
                <a:ea typeface="Arial"/>
                <a:cs typeface="Arial"/>
                <a:sym typeface="Arial"/>
              </a:rPr>
              <a:t> </a:t>
            </a:r>
            <a:r>
              <a:rPr lang="ru-RU" sz="2700" dirty="0" err="1">
                <a:latin typeface="Arial"/>
                <a:ea typeface="Arial"/>
                <a:cs typeface="Arial"/>
                <a:sym typeface="Arial"/>
              </a:rPr>
              <a:t>sure</a:t>
            </a:r>
            <a:r>
              <a:rPr lang="ru-RU" sz="2700" dirty="0">
                <a:latin typeface="Arial"/>
                <a:ea typeface="Arial"/>
                <a:cs typeface="Arial"/>
                <a:sym typeface="Arial"/>
              </a:rPr>
              <a:t> </a:t>
            </a:r>
            <a:r>
              <a:rPr lang="ru-RU" sz="2700" dirty="0" err="1">
                <a:latin typeface="Arial"/>
                <a:ea typeface="Arial"/>
                <a:cs typeface="Arial"/>
                <a:sym typeface="Arial"/>
              </a:rPr>
              <a:t>these</a:t>
            </a:r>
            <a:r>
              <a:rPr lang="ru-RU" sz="2700" dirty="0">
                <a:latin typeface="Arial"/>
                <a:ea typeface="Arial"/>
                <a:cs typeface="Arial"/>
                <a:sym typeface="Arial"/>
              </a:rPr>
              <a:t> </a:t>
            </a:r>
            <a:r>
              <a:rPr lang="ru-RU" sz="2700" dirty="0" err="1">
                <a:latin typeface="Arial"/>
                <a:ea typeface="Arial"/>
                <a:cs typeface="Arial"/>
                <a:sym typeface="Arial"/>
              </a:rPr>
              <a:t>photos</a:t>
            </a:r>
            <a:r>
              <a:rPr lang="ru-RU" sz="2700" dirty="0">
                <a:latin typeface="Arial"/>
                <a:ea typeface="Arial"/>
                <a:cs typeface="Arial"/>
                <a:sym typeface="Arial"/>
              </a:rPr>
              <a:t> </a:t>
            </a:r>
            <a:r>
              <a:rPr lang="ru-RU" sz="2700" dirty="0" err="1">
                <a:latin typeface="Arial"/>
                <a:ea typeface="Arial"/>
                <a:cs typeface="Arial"/>
                <a:sym typeface="Arial"/>
              </a:rPr>
              <a:t>illustrate</a:t>
            </a:r>
            <a:r>
              <a:rPr lang="ru-RU" sz="2700" dirty="0">
                <a:latin typeface="Arial"/>
                <a:ea typeface="Arial"/>
                <a:cs typeface="Arial"/>
                <a:sym typeface="Arial"/>
              </a:rPr>
              <a:t> </a:t>
            </a:r>
            <a:r>
              <a:rPr lang="ru-RU" sz="2700" dirty="0" err="1">
                <a:latin typeface="Arial"/>
                <a:ea typeface="Arial"/>
                <a:cs typeface="Arial"/>
                <a:sym typeface="Arial"/>
              </a:rPr>
              <a:t>our</a:t>
            </a:r>
            <a:r>
              <a:rPr lang="ru-RU" sz="2700" dirty="0">
                <a:latin typeface="Arial"/>
                <a:ea typeface="Arial"/>
                <a:cs typeface="Arial"/>
                <a:sym typeface="Arial"/>
              </a:rPr>
              <a:t> project </a:t>
            </a:r>
            <a:r>
              <a:rPr lang="ru-RU" sz="2700" dirty="0" err="1">
                <a:latin typeface="Arial"/>
                <a:ea typeface="Arial"/>
                <a:cs typeface="Arial"/>
                <a:sym typeface="Arial"/>
              </a:rPr>
              <a:t>perfectly</a:t>
            </a:r>
            <a:r>
              <a:rPr lang="ru-RU" sz="2700" dirty="0">
                <a:latin typeface="Arial"/>
                <a:ea typeface="Arial"/>
                <a:cs typeface="Arial"/>
                <a:sym typeface="Arial"/>
              </a:rPr>
              <a:t> </a:t>
            </a:r>
            <a:r>
              <a:rPr lang="ru-RU" sz="2700" dirty="0" err="1">
                <a:latin typeface="Arial"/>
                <a:ea typeface="Arial"/>
                <a:cs typeface="Arial"/>
                <a:sym typeface="Arial"/>
              </a:rPr>
              <a:t>because</a:t>
            </a:r>
            <a:r>
              <a:rPr lang="ru-RU" sz="2700" dirty="0">
                <a:latin typeface="Arial"/>
                <a:ea typeface="Arial"/>
                <a:cs typeface="Arial"/>
                <a:sym typeface="Arial"/>
              </a:rPr>
              <a:t>...</a:t>
            </a:r>
            <a:endParaRPr sz="2700" dirty="0">
              <a:latin typeface="Arial"/>
              <a:ea typeface="Arial"/>
              <a:cs typeface="Arial"/>
              <a:sym typeface="Arial"/>
            </a:endParaRPr>
          </a:p>
          <a:p>
            <a:pPr>
              <a:spcBef>
                <a:spcPts val="0"/>
              </a:spcBef>
              <a:buSzPts val="3600"/>
              <a:buChar char="●"/>
            </a:pPr>
            <a:r>
              <a:rPr lang="ru-RU" sz="2700" b="1" dirty="0" err="1"/>
              <a:t>Well</a:t>
            </a:r>
            <a:r>
              <a:rPr lang="ru-RU" sz="2700" b="1" dirty="0"/>
              <a:t>, I </a:t>
            </a:r>
            <a:r>
              <a:rPr lang="ru-RU" sz="2700" b="1" dirty="0" err="1"/>
              <a:t>think</a:t>
            </a:r>
            <a:r>
              <a:rPr lang="ru-RU" sz="2700" dirty="0"/>
              <a:t> </a:t>
            </a:r>
            <a:r>
              <a:rPr lang="ru-RU" sz="2700" dirty="0" err="1"/>
              <a:t>these</a:t>
            </a:r>
            <a:r>
              <a:rPr lang="ru-RU" sz="2700" dirty="0"/>
              <a:t> </a:t>
            </a:r>
            <a:r>
              <a:rPr lang="ru-RU" sz="2700" dirty="0" err="1"/>
              <a:t>shots</a:t>
            </a:r>
            <a:r>
              <a:rPr lang="ru-RU" sz="2700" dirty="0"/>
              <a:t> </a:t>
            </a:r>
            <a:r>
              <a:rPr lang="ru-RU" sz="2700" dirty="0" err="1"/>
              <a:t>suit</a:t>
            </a:r>
            <a:r>
              <a:rPr lang="ru-RU" sz="2700" dirty="0"/>
              <a:t> </a:t>
            </a:r>
            <a:r>
              <a:rPr lang="ru-RU" sz="2700" dirty="0" err="1"/>
              <a:t>our</a:t>
            </a:r>
            <a:r>
              <a:rPr lang="ru-RU" sz="2700" dirty="0"/>
              <a:t> project </a:t>
            </a:r>
            <a:r>
              <a:rPr lang="ru-RU" sz="2700" dirty="0" err="1"/>
              <a:t>perfectly</a:t>
            </a:r>
            <a:r>
              <a:rPr lang="ru-RU" sz="2700" dirty="0"/>
              <a:t> </a:t>
            </a:r>
            <a:r>
              <a:rPr lang="ru-RU" sz="2700" dirty="0" err="1"/>
              <a:t>because</a:t>
            </a:r>
            <a:r>
              <a:rPr lang="ru-RU" sz="2700" dirty="0"/>
              <a:t>... </a:t>
            </a:r>
            <a:endParaRPr sz="2700" b="1" dirty="0">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g18739ddc2ba_0_9"/>
          <p:cNvSpPr txBox="1">
            <a:spLocks noGrp="1"/>
          </p:cNvSpPr>
          <p:nvPr>
            <p:ph type="title"/>
          </p:nvPr>
        </p:nvSpPr>
        <p:spPr>
          <a:xfrm>
            <a:off x="341708" y="4299942"/>
            <a:ext cx="8694787" cy="792088"/>
          </a:xfrm>
          <a:prstGeom prst="rect">
            <a:avLst/>
          </a:prstGeom>
        </p:spPr>
        <p:txBody>
          <a:bodyPr spcFirstLastPara="1" vert="horz" wrap="square" lIns="68569" tIns="34275" rIns="68569" bIns="34275" rtlCol="0" anchor="ctr" anchorCtr="0">
            <a:normAutofit fontScale="90000"/>
          </a:bodyPr>
          <a:lstStyle/>
          <a:p>
            <a:pPr>
              <a:spcBef>
                <a:spcPts val="0"/>
              </a:spcBef>
              <a:buClr>
                <a:schemeClr val="dk1"/>
              </a:buClr>
              <a:buSzPts val="990"/>
            </a:pPr>
            <a:r>
              <a:rPr lang="ru-RU" sz="3100" dirty="0"/>
              <a:t>Речевые стратегии для устного сообщения</a:t>
            </a:r>
            <a:endParaRPr sz="3100" dirty="0"/>
          </a:p>
          <a:p>
            <a:pPr>
              <a:spcBef>
                <a:spcPts val="0"/>
              </a:spcBef>
              <a:buClr>
                <a:schemeClr val="dk1"/>
              </a:buClr>
              <a:buSzPts val="990"/>
            </a:pPr>
            <a:r>
              <a:rPr lang="ru-RU" sz="3100" dirty="0"/>
              <a:t>Задание 4  ЕГЭ </a:t>
            </a:r>
            <a:endParaRPr sz="3100" dirty="0"/>
          </a:p>
          <a:p>
            <a:pPr algn="l">
              <a:spcBef>
                <a:spcPts val="0"/>
              </a:spcBef>
            </a:pPr>
            <a:endParaRPr dirty="0"/>
          </a:p>
        </p:txBody>
      </p:sp>
      <p:sp>
        <p:nvSpPr>
          <p:cNvPr id="223" name="Google Shape;223;g18739ddc2ba_0_9"/>
          <p:cNvSpPr txBox="1">
            <a:spLocks noGrp="1"/>
          </p:cNvSpPr>
          <p:nvPr>
            <p:ph idx="1"/>
          </p:nvPr>
        </p:nvSpPr>
        <p:spPr>
          <a:xfrm>
            <a:off x="462320" y="483518"/>
            <a:ext cx="8574175" cy="3528392"/>
          </a:xfrm>
          <a:prstGeom prst="rect">
            <a:avLst/>
          </a:prstGeom>
        </p:spPr>
        <p:txBody>
          <a:bodyPr spcFirstLastPara="1" vert="horz" wrap="square" lIns="68569" tIns="34275" rIns="68569" bIns="34275" rtlCol="0" anchor="t" anchorCtr="0">
            <a:normAutofit fontScale="62500" lnSpcReduction="20000"/>
          </a:bodyPr>
          <a:lstStyle/>
          <a:p>
            <a:pPr marL="0" indent="0">
              <a:lnSpc>
                <a:spcPct val="109090"/>
              </a:lnSpc>
              <a:spcBef>
                <a:spcPts val="900"/>
              </a:spcBef>
              <a:buNone/>
            </a:pPr>
            <a:r>
              <a:rPr lang="ru-RU" sz="825" b="1" dirty="0">
                <a:latin typeface="Times New Roman"/>
                <a:ea typeface="Times New Roman"/>
                <a:cs typeface="Times New Roman"/>
                <a:sym typeface="Times New Roman"/>
              </a:rPr>
              <a:t>.</a:t>
            </a:r>
            <a:r>
              <a:rPr lang="ru-RU" sz="3825" b="1" u="sng" dirty="0">
                <a:latin typeface="Times New Roman"/>
                <a:ea typeface="Times New Roman"/>
                <a:cs typeface="Times New Roman"/>
                <a:sym typeface="Times New Roman"/>
              </a:rPr>
              <a:t>Differences b/n the </a:t>
            </a:r>
            <a:r>
              <a:rPr lang="ru-RU" sz="3825" b="1" u="sng" dirty="0" err="1">
                <a:latin typeface="Times New Roman"/>
                <a:ea typeface="Times New Roman"/>
                <a:cs typeface="Times New Roman"/>
                <a:sym typeface="Times New Roman"/>
              </a:rPr>
              <a:t>photos</a:t>
            </a:r>
            <a:r>
              <a:rPr lang="ru-RU" sz="3825" b="1" u="sng" dirty="0">
                <a:latin typeface="Times New Roman"/>
                <a:ea typeface="Times New Roman"/>
                <a:cs typeface="Times New Roman"/>
                <a:sym typeface="Times New Roman"/>
              </a:rPr>
              <a:t> </a:t>
            </a:r>
            <a:r>
              <a:rPr lang="ru-RU" sz="3825" b="1" u="sng" dirty="0" err="1">
                <a:latin typeface="Times New Roman"/>
                <a:ea typeface="Times New Roman"/>
                <a:cs typeface="Times New Roman"/>
                <a:sym typeface="Times New Roman"/>
              </a:rPr>
              <a:t>related</a:t>
            </a:r>
            <a:r>
              <a:rPr lang="ru-RU" sz="3825" b="1" u="sng" dirty="0">
                <a:latin typeface="Times New Roman"/>
                <a:ea typeface="Times New Roman"/>
                <a:cs typeface="Times New Roman"/>
                <a:sym typeface="Times New Roman"/>
              </a:rPr>
              <a:t> to the </a:t>
            </a:r>
            <a:r>
              <a:rPr lang="ru-RU" sz="3825" b="1" u="sng" dirty="0" err="1">
                <a:latin typeface="Times New Roman"/>
                <a:ea typeface="Times New Roman"/>
                <a:cs typeface="Times New Roman"/>
                <a:sym typeface="Times New Roman"/>
              </a:rPr>
              <a:t>topic</a:t>
            </a:r>
            <a:r>
              <a:rPr lang="ru-RU" sz="3825" b="1" u="sng" dirty="0">
                <a:latin typeface="Times New Roman"/>
                <a:ea typeface="Times New Roman"/>
                <a:cs typeface="Times New Roman"/>
                <a:sym typeface="Times New Roman"/>
              </a:rPr>
              <a:t> of the project</a:t>
            </a:r>
            <a:endParaRPr sz="3825" b="1" u="sng" dirty="0">
              <a:latin typeface="Times New Roman"/>
              <a:ea typeface="Times New Roman"/>
              <a:cs typeface="Times New Roman"/>
              <a:sym typeface="Times New Roman"/>
            </a:endParaRPr>
          </a:p>
          <a:p>
            <a:pPr indent="-308372">
              <a:lnSpc>
                <a:spcPct val="109090"/>
              </a:lnSpc>
              <a:spcBef>
                <a:spcPts val="900"/>
              </a:spcBef>
              <a:buSzPct val="100000"/>
              <a:buFont typeface="Arial"/>
              <a:buChar char="●"/>
            </a:pPr>
            <a:r>
              <a:rPr lang="ru-RU" sz="3825" b="1" dirty="0" err="1">
                <a:latin typeface="Arial"/>
                <a:ea typeface="Arial"/>
                <a:cs typeface="Arial"/>
                <a:sym typeface="Arial"/>
              </a:rPr>
              <a:t>It’s</a:t>
            </a:r>
            <a:r>
              <a:rPr lang="ru-RU" sz="3825" b="1" dirty="0">
                <a:latin typeface="Arial"/>
                <a:ea typeface="Arial"/>
                <a:cs typeface="Arial"/>
                <a:sym typeface="Arial"/>
              </a:rPr>
              <a:t> </a:t>
            </a:r>
            <a:r>
              <a:rPr lang="ru-RU" sz="3825" b="1" dirty="0" err="1">
                <a:latin typeface="Arial"/>
                <a:ea typeface="Arial"/>
                <a:cs typeface="Arial"/>
                <a:sym typeface="Arial"/>
              </a:rPr>
              <a:t>good</a:t>
            </a:r>
            <a:r>
              <a:rPr lang="ru-RU" sz="3825" b="1" dirty="0">
                <a:latin typeface="Arial"/>
                <a:ea typeface="Arial"/>
                <a:cs typeface="Arial"/>
                <a:sym typeface="Arial"/>
              </a:rPr>
              <a:t>/ </a:t>
            </a:r>
            <a:r>
              <a:rPr lang="ru-RU" sz="3825" b="1" dirty="0" err="1">
                <a:latin typeface="Arial"/>
                <a:ea typeface="Arial"/>
                <a:cs typeface="Arial"/>
                <a:sym typeface="Arial"/>
              </a:rPr>
              <a:t>great</a:t>
            </a:r>
            <a:r>
              <a:rPr lang="ru-RU" sz="3825" b="1" dirty="0">
                <a:latin typeface="Arial"/>
                <a:ea typeface="Arial"/>
                <a:cs typeface="Arial"/>
                <a:sym typeface="Arial"/>
              </a:rPr>
              <a:t>/ </a:t>
            </a:r>
            <a:r>
              <a:rPr lang="ru-RU" sz="3825" b="1" dirty="0" err="1">
                <a:latin typeface="Arial"/>
                <a:ea typeface="Arial"/>
                <a:cs typeface="Arial"/>
                <a:sym typeface="Arial"/>
              </a:rPr>
              <a:t>excellent</a:t>
            </a:r>
            <a:r>
              <a:rPr lang="ru-RU" sz="3825" dirty="0">
                <a:latin typeface="Arial"/>
                <a:ea typeface="Arial"/>
                <a:cs typeface="Arial"/>
                <a:sym typeface="Arial"/>
              </a:rPr>
              <a:t> that </a:t>
            </a:r>
            <a:r>
              <a:rPr lang="ru-RU" sz="3825" dirty="0" err="1">
                <a:latin typeface="Arial"/>
                <a:ea typeface="Arial"/>
                <a:cs typeface="Arial"/>
                <a:sym typeface="Arial"/>
              </a:rPr>
              <a:t>these</a:t>
            </a:r>
            <a:r>
              <a:rPr lang="ru-RU" sz="3825" dirty="0">
                <a:latin typeface="Arial"/>
                <a:ea typeface="Arial"/>
                <a:cs typeface="Arial"/>
                <a:sym typeface="Arial"/>
              </a:rPr>
              <a:t> </a:t>
            </a:r>
            <a:r>
              <a:rPr lang="ru-RU" sz="3825" dirty="0" err="1">
                <a:latin typeface="Arial"/>
                <a:ea typeface="Arial"/>
                <a:cs typeface="Arial"/>
                <a:sym typeface="Arial"/>
              </a:rPr>
              <a:t>photos</a:t>
            </a:r>
            <a:r>
              <a:rPr lang="ru-RU" sz="3825" dirty="0">
                <a:latin typeface="Arial"/>
                <a:ea typeface="Arial"/>
                <a:cs typeface="Arial"/>
                <a:sym typeface="Arial"/>
              </a:rPr>
              <a:t>/ </a:t>
            </a:r>
            <a:r>
              <a:rPr lang="ru-RU" sz="3825" dirty="0" err="1">
                <a:latin typeface="Arial"/>
                <a:ea typeface="Arial"/>
                <a:cs typeface="Arial"/>
                <a:sym typeface="Arial"/>
              </a:rPr>
              <a:t>shots</a:t>
            </a:r>
            <a:r>
              <a:rPr lang="ru-RU" sz="3825" dirty="0">
                <a:latin typeface="Arial"/>
                <a:ea typeface="Arial"/>
                <a:cs typeface="Arial"/>
                <a:sym typeface="Arial"/>
              </a:rPr>
              <a:t> are </a:t>
            </a:r>
            <a:r>
              <a:rPr lang="ru-RU" sz="3825" dirty="0" err="1">
                <a:latin typeface="Arial"/>
                <a:ea typeface="Arial"/>
                <a:cs typeface="Arial"/>
                <a:sym typeface="Arial"/>
              </a:rPr>
              <a:t>different</a:t>
            </a:r>
            <a:r>
              <a:rPr lang="ru-RU" sz="3825" dirty="0">
                <a:latin typeface="Arial"/>
                <a:ea typeface="Arial"/>
                <a:cs typeface="Arial"/>
                <a:sym typeface="Arial"/>
              </a:rPr>
              <a:t> </a:t>
            </a:r>
            <a:r>
              <a:rPr lang="ru-RU" sz="3825" dirty="0" err="1">
                <a:latin typeface="Arial"/>
                <a:ea typeface="Arial"/>
                <a:cs typeface="Arial"/>
                <a:sym typeface="Arial"/>
              </a:rPr>
              <a:t>because</a:t>
            </a:r>
            <a:r>
              <a:rPr lang="ru-RU" sz="3825" dirty="0">
                <a:latin typeface="Arial"/>
                <a:ea typeface="Arial"/>
                <a:cs typeface="Arial"/>
                <a:sym typeface="Arial"/>
              </a:rPr>
              <a:t> </a:t>
            </a:r>
            <a:r>
              <a:rPr lang="ru-RU" sz="3825" dirty="0" err="1">
                <a:latin typeface="Arial"/>
                <a:ea typeface="Arial"/>
                <a:cs typeface="Arial"/>
                <a:sym typeface="Arial"/>
              </a:rPr>
              <a:t>they</a:t>
            </a:r>
            <a:r>
              <a:rPr lang="ru-RU" sz="3825" dirty="0">
                <a:latin typeface="Arial"/>
                <a:ea typeface="Arial"/>
                <a:cs typeface="Arial"/>
                <a:sym typeface="Arial"/>
              </a:rPr>
              <a:t> </a:t>
            </a:r>
            <a:r>
              <a:rPr lang="ru-RU" sz="3825" dirty="0" err="1">
                <a:latin typeface="Arial"/>
                <a:ea typeface="Arial"/>
                <a:cs typeface="Arial"/>
                <a:sym typeface="Arial"/>
              </a:rPr>
              <a:t>prove</a:t>
            </a:r>
            <a:r>
              <a:rPr lang="ru-RU" sz="3825" dirty="0">
                <a:latin typeface="Arial"/>
                <a:ea typeface="Arial"/>
                <a:cs typeface="Arial"/>
                <a:sym typeface="Arial"/>
              </a:rPr>
              <a:t> / </a:t>
            </a:r>
            <a:r>
              <a:rPr lang="ru-RU" sz="3825" dirty="0" err="1">
                <a:latin typeface="Arial"/>
                <a:ea typeface="Arial"/>
                <a:cs typeface="Arial"/>
                <a:sym typeface="Arial"/>
              </a:rPr>
              <a:t>show</a:t>
            </a:r>
            <a:r>
              <a:rPr lang="ru-RU" sz="3825" dirty="0">
                <a:latin typeface="Arial"/>
                <a:ea typeface="Arial"/>
                <a:cs typeface="Arial"/>
                <a:sym typeface="Arial"/>
              </a:rPr>
              <a:t>/ demonstrate that …</a:t>
            </a:r>
            <a:endParaRPr sz="3825" dirty="0">
              <a:latin typeface="Arial"/>
              <a:ea typeface="Arial"/>
              <a:cs typeface="Arial"/>
              <a:sym typeface="Arial"/>
            </a:endParaRPr>
          </a:p>
          <a:p>
            <a:pPr indent="-308372">
              <a:lnSpc>
                <a:spcPct val="109090"/>
              </a:lnSpc>
              <a:spcBef>
                <a:spcPts val="0"/>
              </a:spcBef>
              <a:buSzPct val="100000"/>
              <a:buFont typeface="Arial"/>
              <a:buChar char="●"/>
            </a:pPr>
            <a:r>
              <a:rPr lang="ru-RU" sz="3825" dirty="0">
                <a:latin typeface="Arial"/>
                <a:ea typeface="Arial"/>
                <a:cs typeface="Arial"/>
                <a:sym typeface="Arial"/>
              </a:rPr>
              <a:t>  </a:t>
            </a:r>
            <a:r>
              <a:rPr lang="ru-RU" sz="3825" b="1" dirty="0">
                <a:latin typeface="Arial"/>
                <a:ea typeface="Arial"/>
                <a:cs typeface="Arial"/>
                <a:sym typeface="Arial"/>
              </a:rPr>
              <a:t>In </a:t>
            </a:r>
            <a:r>
              <a:rPr lang="ru-RU" sz="3825" b="1" dirty="0" err="1">
                <a:latin typeface="Arial"/>
                <a:ea typeface="Arial"/>
                <a:cs typeface="Arial"/>
                <a:sym typeface="Arial"/>
              </a:rPr>
              <a:t>fact</a:t>
            </a:r>
            <a:r>
              <a:rPr lang="ru-RU" sz="3825" b="1" dirty="0">
                <a:latin typeface="Arial"/>
                <a:ea typeface="Arial"/>
                <a:cs typeface="Arial"/>
                <a:sym typeface="Arial"/>
              </a:rPr>
              <a:t>,</a:t>
            </a:r>
            <a:r>
              <a:rPr lang="ru-RU" sz="3825" dirty="0">
                <a:latin typeface="Arial"/>
                <a:ea typeface="Arial"/>
                <a:cs typeface="Arial"/>
                <a:sym typeface="Arial"/>
              </a:rPr>
              <a:t> </a:t>
            </a:r>
            <a:r>
              <a:rPr lang="ru-RU" sz="3825" dirty="0" err="1">
                <a:latin typeface="Arial"/>
                <a:ea typeface="Arial"/>
                <a:cs typeface="Arial"/>
                <a:sym typeface="Arial"/>
              </a:rPr>
              <a:t>these</a:t>
            </a:r>
            <a:r>
              <a:rPr lang="ru-RU" sz="3825" dirty="0">
                <a:latin typeface="Arial"/>
                <a:ea typeface="Arial"/>
                <a:cs typeface="Arial"/>
                <a:sym typeface="Arial"/>
              </a:rPr>
              <a:t> </a:t>
            </a:r>
            <a:r>
              <a:rPr lang="ru-RU" sz="3825" dirty="0" err="1">
                <a:latin typeface="Arial"/>
                <a:ea typeface="Arial"/>
                <a:cs typeface="Arial"/>
                <a:sym typeface="Arial"/>
              </a:rPr>
              <a:t>photos</a:t>
            </a:r>
            <a:r>
              <a:rPr lang="ru-RU" sz="3825" dirty="0">
                <a:latin typeface="Arial"/>
                <a:ea typeface="Arial"/>
                <a:cs typeface="Arial"/>
                <a:sym typeface="Arial"/>
              </a:rPr>
              <a:t> are </a:t>
            </a:r>
            <a:r>
              <a:rPr lang="ru-RU" sz="3825" dirty="0" err="1">
                <a:latin typeface="Arial"/>
                <a:ea typeface="Arial"/>
                <a:cs typeface="Arial"/>
                <a:sym typeface="Arial"/>
              </a:rPr>
              <a:t>quite</a:t>
            </a:r>
            <a:r>
              <a:rPr lang="ru-RU" sz="3825" dirty="0">
                <a:latin typeface="Arial"/>
                <a:ea typeface="Arial"/>
                <a:cs typeface="Arial"/>
                <a:sym typeface="Arial"/>
              </a:rPr>
              <a:t> </a:t>
            </a:r>
            <a:r>
              <a:rPr lang="ru-RU" sz="3825" dirty="0" err="1">
                <a:latin typeface="Arial"/>
                <a:ea typeface="Arial"/>
                <a:cs typeface="Arial"/>
                <a:sym typeface="Arial"/>
              </a:rPr>
              <a:t>different</a:t>
            </a:r>
            <a:r>
              <a:rPr lang="ru-RU" sz="3825" dirty="0">
                <a:latin typeface="Arial"/>
                <a:ea typeface="Arial"/>
                <a:cs typeface="Arial"/>
                <a:sym typeface="Arial"/>
              </a:rPr>
              <a:t>. There is/ are ... in the first </a:t>
            </a:r>
            <a:r>
              <a:rPr lang="ru-RU" sz="3825" dirty="0" err="1">
                <a:latin typeface="Arial"/>
                <a:ea typeface="Arial"/>
                <a:cs typeface="Arial"/>
                <a:sym typeface="Arial"/>
              </a:rPr>
              <a:t>picture</a:t>
            </a:r>
            <a:r>
              <a:rPr lang="ru-RU" sz="3825" dirty="0">
                <a:latin typeface="Arial"/>
                <a:ea typeface="Arial"/>
                <a:cs typeface="Arial"/>
                <a:sym typeface="Arial"/>
              </a:rPr>
              <a:t> ... , </a:t>
            </a:r>
            <a:r>
              <a:rPr lang="ru-RU" sz="3825" b="1" dirty="0" err="1">
                <a:latin typeface="Arial"/>
                <a:ea typeface="Arial"/>
                <a:cs typeface="Arial"/>
                <a:sym typeface="Arial"/>
              </a:rPr>
              <a:t>while</a:t>
            </a:r>
            <a:r>
              <a:rPr lang="ru-RU" sz="3825" b="1" dirty="0">
                <a:latin typeface="Arial"/>
                <a:ea typeface="Arial"/>
                <a:cs typeface="Arial"/>
                <a:sym typeface="Arial"/>
              </a:rPr>
              <a:t>/</a:t>
            </a:r>
            <a:r>
              <a:rPr lang="ru-RU" sz="3825" b="1" dirty="0" err="1">
                <a:latin typeface="Arial"/>
                <a:ea typeface="Arial"/>
                <a:cs typeface="Arial"/>
                <a:sym typeface="Arial"/>
              </a:rPr>
              <a:t>whereas</a:t>
            </a:r>
            <a:r>
              <a:rPr lang="ru-RU" sz="3825" dirty="0">
                <a:latin typeface="Arial"/>
                <a:ea typeface="Arial"/>
                <a:cs typeface="Arial"/>
                <a:sym typeface="Arial"/>
              </a:rPr>
              <a:t> </a:t>
            </a:r>
            <a:r>
              <a:rPr lang="ru-RU" sz="3825" dirty="0" err="1">
                <a:latin typeface="Arial"/>
                <a:ea typeface="Arial"/>
                <a:cs typeface="Arial"/>
                <a:sym typeface="Arial"/>
              </a:rPr>
              <a:t>there</a:t>
            </a:r>
            <a:r>
              <a:rPr lang="ru-RU" sz="3825" dirty="0">
                <a:latin typeface="Arial"/>
                <a:ea typeface="Arial"/>
                <a:cs typeface="Arial"/>
                <a:sym typeface="Arial"/>
              </a:rPr>
              <a:t> is/ are ...in the second </a:t>
            </a:r>
            <a:r>
              <a:rPr lang="ru-RU" sz="3825" dirty="0" err="1">
                <a:latin typeface="Arial"/>
                <a:ea typeface="Arial"/>
                <a:cs typeface="Arial"/>
                <a:sym typeface="Arial"/>
              </a:rPr>
              <a:t>picture</a:t>
            </a:r>
            <a:r>
              <a:rPr lang="ru-RU" sz="3825" dirty="0">
                <a:latin typeface="Arial"/>
                <a:ea typeface="Arial"/>
                <a:cs typeface="Arial"/>
                <a:sym typeface="Arial"/>
              </a:rPr>
              <a:t> ...</a:t>
            </a:r>
            <a:endParaRPr sz="3825" dirty="0">
              <a:latin typeface="Arial"/>
              <a:ea typeface="Arial"/>
              <a:cs typeface="Arial"/>
              <a:sym typeface="Arial"/>
            </a:endParaRPr>
          </a:p>
          <a:p>
            <a:pPr indent="-308372">
              <a:lnSpc>
                <a:spcPct val="109090"/>
              </a:lnSpc>
              <a:spcBef>
                <a:spcPts val="0"/>
              </a:spcBef>
              <a:buSzPct val="100000"/>
              <a:buFont typeface="Arial"/>
              <a:buChar char="●"/>
            </a:pPr>
            <a:r>
              <a:rPr lang="ru-RU" sz="3825" dirty="0">
                <a:latin typeface="Arial"/>
                <a:ea typeface="Arial"/>
                <a:cs typeface="Arial"/>
                <a:sym typeface="Arial"/>
              </a:rPr>
              <a:t>  </a:t>
            </a:r>
            <a:r>
              <a:rPr lang="ru-RU" sz="3825" b="1" dirty="0" err="1">
                <a:latin typeface="Arial"/>
                <a:ea typeface="Arial"/>
                <a:cs typeface="Arial"/>
                <a:sym typeface="Arial"/>
              </a:rPr>
              <a:t>Another</a:t>
            </a:r>
            <a:r>
              <a:rPr lang="ru-RU" sz="3825" b="1" dirty="0">
                <a:latin typeface="Arial"/>
                <a:ea typeface="Arial"/>
                <a:cs typeface="Arial"/>
                <a:sym typeface="Arial"/>
              </a:rPr>
              <a:t> </a:t>
            </a:r>
            <a:r>
              <a:rPr lang="ru-RU" sz="3825" b="1" dirty="0" err="1">
                <a:latin typeface="Arial"/>
                <a:ea typeface="Arial"/>
                <a:cs typeface="Arial"/>
                <a:sym typeface="Arial"/>
              </a:rPr>
              <a:t>difference</a:t>
            </a:r>
            <a:r>
              <a:rPr lang="ru-RU" sz="3825" b="1" dirty="0">
                <a:latin typeface="Arial"/>
                <a:ea typeface="Arial"/>
                <a:cs typeface="Arial"/>
                <a:sym typeface="Arial"/>
              </a:rPr>
              <a:t> is that</a:t>
            </a:r>
            <a:r>
              <a:rPr lang="ru-RU" sz="3825" dirty="0">
                <a:latin typeface="Arial"/>
                <a:ea typeface="Arial"/>
                <a:cs typeface="Arial"/>
                <a:sym typeface="Arial"/>
              </a:rPr>
              <a:t> …</a:t>
            </a:r>
            <a:endParaRPr sz="3825" dirty="0">
              <a:latin typeface="Arial"/>
              <a:ea typeface="Arial"/>
              <a:cs typeface="Arial"/>
              <a:sym typeface="Arial"/>
            </a:endParaRPr>
          </a:p>
          <a:p>
            <a:pPr indent="-308372">
              <a:lnSpc>
                <a:spcPct val="109090"/>
              </a:lnSpc>
              <a:spcBef>
                <a:spcPts val="0"/>
              </a:spcBef>
              <a:buSzPct val="100000"/>
              <a:buChar char="●"/>
            </a:pPr>
            <a:r>
              <a:rPr lang="ru-RU" sz="3825" b="1" dirty="0" err="1"/>
              <a:t>Actually</a:t>
            </a:r>
            <a:r>
              <a:rPr lang="ru-RU" sz="3825" dirty="0"/>
              <a:t>, it is </a:t>
            </a:r>
            <a:r>
              <a:rPr lang="ru-RU" sz="3825" dirty="0" err="1"/>
              <a:t>great</a:t>
            </a:r>
            <a:r>
              <a:rPr lang="ru-RU" sz="3825" dirty="0"/>
              <a:t> that </a:t>
            </a:r>
            <a:r>
              <a:rPr lang="ru-RU" sz="3825" dirty="0" err="1"/>
              <a:t>these</a:t>
            </a:r>
            <a:r>
              <a:rPr lang="ru-RU" sz="3825" dirty="0"/>
              <a:t> </a:t>
            </a:r>
            <a:r>
              <a:rPr lang="ru-RU" sz="3825" dirty="0" err="1"/>
              <a:t>shots</a:t>
            </a:r>
            <a:r>
              <a:rPr lang="ru-RU" sz="3825" dirty="0"/>
              <a:t> are </a:t>
            </a:r>
            <a:r>
              <a:rPr lang="ru-RU" sz="3825" dirty="0" err="1"/>
              <a:t>different</a:t>
            </a:r>
            <a:r>
              <a:rPr lang="ru-RU" sz="3825" dirty="0"/>
              <a:t> </a:t>
            </a:r>
            <a:r>
              <a:rPr lang="ru-RU" sz="3825" dirty="0" err="1"/>
              <a:t>because</a:t>
            </a:r>
            <a:r>
              <a:rPr lang="ru-RU" sz="3825" dirty="0"/>
              <a:t> </a:t>
            </a:r>
            <a:r>
              <a:rPr lang="ru-RU" sz="3825" dirty="0" err="1"/>
              <a:t>they</a:t>
            </a:r>
            <a:r>
              <a:rPr lang="ru-RU" sz="3825" dirty="0"/>
              <a:t> </a:t>
            </a:r>
            <a:r>
              <a:rPr lang="ru-RU" sz="3825" dirty="0" err="1"/>
              <a:t>show</a:t>
            </a:r>
            <a:r>
              <a:rPr lang="ru-RU" sz="3825" dirty="0"/>
              <a:t>/ </a:t>
            </a:r>
            <a:r>
              <a:rPr lang="ru-RU" sz="3825" b="1" dirty="0" err="1"/>
              <a:t>will</a:t>
            </a:r>
            <a:r>
              <a:rPr lang="ru-RU" sz="3825" b="1" dirty="0"/>
              <a:t> </a:t>
            </a:r>
            <a:r>
              <a:rPr lang="ru-RU" sz="3825" b="1" dirty="0" err="1"/>
              <a:t>help</a:t>
            </a:r>
            <a:r>
              <a:rPr lang="ru-RU" sz="3825" b="1" dirty="0"/>
              <a:t> </a:t>
            </a:r>
            <a:r>
              <a:rPr lang="ru-RU" sz="3825" b="1" dirty="0" err="1"/>
              <a:t>us</a:t>
            </a:r>
            <a:r>
              <a:rPr lang="ru-RU" sz="3825" b="1" dirty="0"/>
              <a:t> </a:t>
            </a:r>
            <a:r>
              <a:rPr lang="ru-RU" sz="3825" b="1" dirty="0" err="1"/>
              <a:t>prove</a:t>
            </a:r>
            <a:r>
              <a:rPr lang="ru-RU" sz="3825" dirty="0"/>
              <a:t> that </a:t>
            </a:r>
            <a:endParaRPr sz="3825" b="1" dirty="0">
              <a:latin typeface="Times New Roman"/>
              <a:ea typeface="Times New Roman"/>
              <a:cs typeface="Times New Roman"/>
              <a:sym typeface="Times New Roman"/>
            </a:endParaRPr>
          </a:p>
          <a:p>
            <a:pPr marL="0" indent="0">
              <a:spcBef>
                <a:spcPts val="900"/>
              </a:spcBef>
              <a:buNone/>
            </a:pPr>
            <a:endParaRPr sz="225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g18739ddc2ba_0_16"/>
          <p:cNvSpPr txBox="1">
            <a:spLocks noGrp="1"/>
          </p:cNvSpPr>
          <p:nvPr>
            <p:ph type="title"/>
          </p:nvPr>
        </p:nvSpPr>
        <p:spPr>
          <a:xfrm>
            <a:off x="251520" y="3902710"/>
            <a:ext cx="8640959" cy="1130300"/>
          </a:xfrm>
          <a:prstGeom prst="rect">
            <a:avLst/>
          </a:prstGeom>
        </p:spPr>
        <p:txBody>
          <a:bodyPr spcFirstLastPara="1" vert="horz" wrap="square" lIns="68569" tIns="34275" rIns="68569" bIns="34275" rtlCol="0" anchor="ctr" anchorCtr="0">
            <a:normAutofit/>
          </a:bodyPr>
          <a:lstStyle/>
          <a:p>
            <a:pPr>
              <a:spcBef>
                <a:spcPts val="0"/>
              </a:spcBef>
              <a:buClr>
                <a:schemeClr val="dk1"/>
              </a:buClr>
              <a:buSzPts val="990"/>
            </a:pPr>
            <a:r>
              <a:rPr lang="ru-RU" sz="3100" dirty="0"/>
              <a:t>Речевые стратегии для устного сообщения</a:t>
            </a:r>
            <a:endParaRPr sz="3100" dirty="0"/>
          </a:p>
          <a:p>
            <a:pPr>
              <a:spcBef>
                <a:spcPts val="0"/>
              </a:spcBef>
              <a:buClr>
                <a:schemeClr val="dk1"/>
              </a:buClr>
              <a:buSzPts val="990"/>
            </a:pPr>
            <a:r>
              <a:rPr lang="ru-RU" sz="3100" dirty="0"/>
              <a:t>Задание 4  ЕГЭ </a:t>
            </a:r>
            <a:endParaRPr sz="3100" dirty="0"/>
          </a:p>
          <a:p>
            <a:pPr algn="l">
              <a:spcBef>
                <a:spcPts val="0"/>
              </a:spcBef>
            </a:pPr>
            <a:endParaRPr dirty="0"/>
          </a:p>
        </p:txBody>
      </p:sp>
      <p:sp>
        <p:nvSpPr>
          <p:cNvPr id="229" name="Google Shape;229;g18739ddc2ba_0_16"/>
          <p:cNvSpPr txBox="1">
            <a:spLocks noGrp="1"/>
          </p:cNvSpPr>
          <p:nvPr>
            <p:ph idx="1"/>
          </p:nvPr>
        </p:nvSpPr>
        <p:spPr>
          <a:xfrm>
            <a:off x="513159" y="555526"/>
            <a:ext cx="7647861" cy="2976344"/>
          </a:xfrm>
          <a:prstGeom prst="rect">
            <a:avLst/>
          </a:prstGeom>
        </p:spPr>
        <p:txBody>
          <a:bodyPr spcFirstLastPara="1" vert="horz" wrap="square" lIns="68569" tIns="34275" rIns="68569" bIns="34275" rtlCol="0" anchor="t" anchorCtr="0">
            <a:normAutofit fontScale="25000" lnSpcReduction="20000"/>
          </a:bodyPr>
          <a:lstStyle/>
          <a:p>
            <a:pPr marL="0" indent="0">
              <a:spcBef>
                <a:spcPts val="750"/>
              </a:spcBef>
              <a:buNone/>
            </a:pPr>
            <a:r>
              <a:rPr lang="en-US" sz="9600" b="1" u="sng" dirty="0" smtClean="0">
                <a:latin typeface="Arial"/>
                <a:ea typeface="Arial"/>
                <a:cs typeface="Arial"/>
                <a:sym typeface="Arial"/>
              </a:rPr>
              <a:t>ADVANTAGES OF BOTH TYPES / WAYS OF …</a:t>
            </a:r>
          </a:p>
          <a:p>
            <a:pPr marL="0" indent="0">
              <a:spcBef>
                <a:spcPts val="750"/>
              </a:spcBef>
              <a:buNone/>
            </a:pPr>
            <a:endParaRPr lang="en-US" sz="7200" b="1" dirty="0" smtClean="0">
              <a:latin typeface="Arial"/>
              <a:ea typeface="Arial"/>
              <a:cs typeface="Arial"/>
              <a:sym typeface="Arial"/>
            </a:endParaRPr>
          </a:p>
          <a:p>
            <a:pPr marL="0" indent="0">
              <a:spcBef>
                <a:spcPts val="750"/>
              </a:spcBef>
              <a:buNone/>
            </a:pPr>
            <a:r>
              <a:rPr lang="ru-RU" sz="7200" b="1" dirty="0" err="1" smtClean="0">
                <a:latin typeface="Arial"/>
                <a:ea typeface="Arial"/>
                <a:cs typeface="Arial"/>
                <a:sym typeface="Arial"/>
              </a:rPr>
              <a:t>Evidently</a:t>
            </a:r>
            <a:r>
              <a:rPr lang="ru-RU" sz="7200" dirty="0">
                <a:latin typeface="Arial"/>
                <a:ea typeface="Arial"/>
                <a:cs typeface="Arial"/>
                <a:sym typeface="Arial"/>
              </a:rPr>
              <a:t>, </a:t>
            </a:r>
            <a:r>
              <a:rPr lang="ru-RU" sz="7200" dirty="0" err="1">
                <a:latin typeface="Arial"/>
                <a:ea typeface="Arial"/>
                <a:cs typeface="Arial"/>
                <a:sym typeface="Arial"/>
              </a:rPr>
              <a:t>both</a:t>
            </a:r>
            <a:r>
              <a:rPr lang="ru-RU" sz="7200" dirty="0">
                <a:latin typeface="Arial"/>
                <a:ea typeface="Arial"/>
                <a:cs typeface="Arial"/>
                <a:sym typeface="Arial"/>
              </a:rPr>
              <a:t> </a:t>
            </a:r>
            <a:r>
              <a:rPr lang="ru-RU" sz="7200" b="1" dirty="0">
                <a:latin typeface="Arial"/>
                <a:ea typeface="Arial"/>
                <a:cs typeface="Arial"/>
                <a:sym typeface="Arial"/>
              </a:rPr>
              <a:t>types / </a:t>
            </a:r>
            <a:r>
              <a:rPr lang="ru-RU" sz="7200" b="1" dirty="0" err="1">
                <a:latin typeface="Arial"/>
                <a:ea typeface="Arial"/>
                <a:cs typeface="Arial"/>
                <a:sym typeface="Arial"/>
              </a:rPr>
              <a:t>ways</a:t>
            </a:r>
            <a:r>
              <a:rPr lang="ru-RU" sz="7200" b="1" dirty="0">
                <a:latin typeface="Arial"/>
                <a:ea typeface="Arial"/>
                <a:cs typeface="Arial"/>
                <a:sym typeface="Arial"/>
              </a:rPr>
              <a:t> / </a:t>
            </a:r>
            <a:r>
              <a:rPr lang="ru-RU" sz="7200" b="1" dirty="0" err="1">
                <a:latin typeface="Arial"/>
                <a:ea typeface="Arial"/>
                <a:cs typeface="Arial"/>
                <a:sym typeface="Arial"/>
              </a:rPr>
              <a:t>methods</a:t>
            </a:r>
            <a:r>
              <a:rPr lang="ru-RU" sz="7200" b="1" dirty="0">
                <a:latin typeface="Arial"/>
                <a:ea typeface="Arial"/>
                <a:cs typeface="Arial"/>
                <a:sym typeface="Arial"/>
              </a:rPr>
              <a:t> of</a:t>
            </a:r>
            <a:r>
              <a:rPr lang="ru-RU" sz="7200" dirty="0">
                <a:latin typeface="Arial"/>
                <a:ea typeface="Arial"/>
                <a:cs typeface="Arial"/>
                <a:sym typeface="Arial"/>
              </a:rPr>
              <a:t>………… </a:t>
            </a:r>
            <a:r>
              <a:rPr lang="ru-RU" sz="7200" dirty="0" err="1">
                <a:latin typeface="Arial"/>
                <a:ea typeface="Arial"/>
                <a:cs typeface="Arial"/>
                <a:sym typeface="Arial"/>
              </a:rPr>
              <a:t>have</a:t>
            </a:r>
            <a:r>
              <a:rPr lang="ru-RU" sz="7200" dirty="0">
                <a:latin typeface="Arial"/>
                <a:ea typeface="Arial"/>
                <a:cs typeface="Arial"/>
                <a:sym typeface="Arial"/>
              </a:rPr>
              <a:t> their </a:t>
            </a:r>
            <a:r>
              <a:rPr lang="ru-RU" sz="7200" b="1" dirty="0" err="1">
                <a:latin typeface="Arial"/>
                <a:ea typeface="Arial"/>
                <a:cs typeface="Arial"/>
                <a:sym typeface="Arial"/>
              </a:rPr>
              <a:t>benefits</a:t>
            </a:r>
            <a:r>
              <a:rPr lang="ru-RU" sz="7200" dirty="0">
                <a:latin typeface="Arial"/>
                <a:ea typeface="Arial"/>
                <a:cs typeface="Arial"/>
                <a:sym typeface="Arial"/>
              </a:rPr>
              <a:t>.</a:t>
            </a:r>
            <a:endParaRPr sz="7200" dirty="0">
              <a:latin typeface="Arial"/>
              <a:ea typeface="Arial"/>
              <a:cs typeface="Arial"/>
              <a:sym typeface="Arial"/>
            </a:endParaRPr>
          </a:p>
          <a:p>
            <a:pPr marL="0" indent="-171450">
              <a:lnSpc>
                <a:spcPct val="109090"/>
              </a:lnSpc>
              <a:spcBef>
                <a:spcPts val="900"/>
              </a:spcBef>
              <a:buClr>
                <a:schemeClr val="dk1"/>
              </a:buClr>
              <a:buSzPct val="36666"/>
              <a:buNone/>
            </a:pPr>
            <a:r>
              <a:rPr lang="ru-RU" sz="7200" dirty="0" smtClean="0">
                <a:latin typeface="Arial"/>
                <a:ea typeface="Arial"/>
                <a:cs typeface="Arial"/>
                <a:sym typeface="Arial"/>
              </a:rPr>
              <a:t>I </a:t>
            </a:r>
            <a:r>
              <a:rPr lang="ru-RU" sz="7200" dirty="0" err="1">
                <a:latin typeface="Arial"/>
                <a:ea typeface="Arial"/>
                <a:cs typeface="Arial"/>
                <a:sym typeface="Arial"/>
              </a:rPr>
              <a:t>think</a:t>
            </a:r>
            <a:r>
              <a:rPr lang="ru-RU" sz="7200" dirty="0">
                <a:latin typeface="Arial"/>
                <a:ea typeface="Arial"/>
                <a:cs typeface="Arial"/>
                <a:sym typeface="Arial"/>
              </a:rPr>
              <a:t> </a:t>
            </a:r>
            <a:r>
              <a:rPr lang="ru-RU" sz="7200" b="1" dirty="0">
                <a:latin typeface="Arial"/>
                <a:ea typeface="Arial"/>
                <a:cs typeface="Arial"/>
                <a:sym typeface="Arial"/>
              </a:rPr>
              <a:t>the </a:t>
            </a:r>
            <a:r>
              <a:rPr lang="ru-RU" sz="7200" b="1" dirty="0" err="1">
                <a:latin typeface="Arial"/>
                <a:ea typeface="Arial"/>
                <a:cs typeface="Arial"/>
                <a:sym typeface="Arial"/>
              </a:rPr>
              <a:t>pluses</a:t>
            </a:r>
            <a:r>
              <a:rPr lang="ru-RU" sz="7200" b="1" dirty="0">
                <a:latin typeface="Arial"/>
                <a:ea typeface="Arial"/>
                <a:cs typeface="Arial"/>
                <a:sym typeface="Arial"/>
              </a:rPr>
              <a:t> of the </a:t>
            </a:r>
            <a:r>
              <a:rPr lang="ru-RU" sz="7200" b="1" dirty="0" err="1">
                <a:latin typeface="Arial"/>
                <a:ea typeface="Arial"/>
                <a:cs typeface="Arial"/>
                <a:sym typeface="Arial"/>
              </a:rPr>
              <a:t>two</a:t>
            </a:r>
            <a:r>
              <a:rPr lang="ru-RU" sz="7200" b="1" dirty="0">
                <a:latin typeface="Arial"/>
                <a:ea typeface="Arial"/>
                <a:cs typeface="Arial"/>
                <a:sym typeface="Arial"/>
              </a:rPr>
              <a:t> types of</a:t>
            </a:r>
            <a:r>
              <a:rPr lang="ru-RU" sz="7200" dirty="0">
                <a:latin typeface="Arial"/>
                <a:ea typeface="Arial"/>
                <a:cs typeface="Arial"/>
                <a:sym typeface="Arial"/>
              </a:rPr>
              <a:t> ……. are </a:t>
            </a:r>
            <a:r>
              <a:rPr lang="ru-RU" sz="7200" dirty="0" err="1">
                <a:latin typeface="Arial"/>
                <a:ea typeface="Arial"/>
                <a:cs typeface="Arial"/>
                <a:sym typeface="Arial"/>
              </a:rPr>
              <a:t>quite</a:t>
            </a:r>
            <a:r>
              <a:rPr lang="ru-RU" sz="7200" dirty="0">
                <a:latin typeface="Arial"/>
                <a:ea typeface="Arial"/>
                <a:cs typeface="Arial"/>
                <a:sym typeface="Arial"/>
              </a:rPr>
              <a:t> </a:t>
            </a:r>
            <a:r>
              <a:rPr lang="ru-RU" sz="7200" dirty="0" err="1">
                <a:latin typeface="Arial"/>
                <a:ea typeface="Arial"/>
                <a:cs typeface="Arial"/>
                <a:sym typeface="Arial"/>
              </a:rPr>
              <a:t>obvious</a:t>
            </a:r>
            <a:r>
              <a:rPr lang="ru-RU" sz="7200" dirty="0">
                <a:latin typeface="Arial"/>
                <a:ea typeface="Arial"/>
                <a:cs typeface="Arial"/>
                <a:sym typeface="Arial"/>
              </a:rPr>
              <a:t>.</a:t>
            </a:r>
            <a:endParaRPr sz="7200" dirty="0">
              <a:latin typeface="Arial"/>
              <a:ea typeface="Arial"/>
              <a:cs typeface="Arial"/>
              <a:sym typeface="Arial"/>
            </a:endParaRPr>
          </a:p>
          <a:p>
            <a:pPr marL="0" indent="-171450">
              <a:lnSpc>
                <a:spcPct val="109090"/>
              </a:lnSpc>
              <a:spcBef>
                <a:spcPts val="900"/>
              </a:spcBef>
              <a:buClr>
                <a:schemeClr val="dk1"/>
              </a:buClr>
              <a:buSzPct val="36666"/>
              <a:buNone/>
            </a:pPr>
            <a:r>
              <a:rPr lang="ru-RU" sz="7200" b="1" dirty="0" err="1" smtClean="0">
                <a:latin typeface="Arial"/>
                <a:ea typeface="Arial"/>
                <a:cs typeface="Arial"/>
                <a:sym typeface="Arial"/>
              </a:rPr>
              <a:t>Obviously</a:t>
            </a:r>
            <a:r>
              <a:rPr lang="ru-RU" sz="7200" b="1" dirty="0">
                <a:latin typeface="Arial"/>
                <a:ea typeface="Arial"/>
                <a:cs typeface="Arial"/>
                <a:sym typeface="Arial"/>
              </a:rPr>
              <a:t>, </a:t>
            </a:r>
            <a:r>
              <a:rPr lang="ru-RU" sz="7200" dirty="0" err="1">
                <a:latin typeface="Arial"/>
                <a:ea typeface="Arial"/>
                <a:cs typeface="Arial"/>
                <a:sym typeface="Arial"/>
              </a:rPr>
              <a:t>both</a:t>
            </a:r>
            <a:r>
              <a:rPr lang="ru-RU" sz="7200" dirty="0">
                <a:latin typeface="Arial"/>
                <a:ea typeface="Arial"/>
                <a:cs typeface="Arial"/>
                <a:sym typeface="Arial"/>
              </a:rPr>
              <a:t> </a:t>
            </a:r>
            <a:r>
              <a:rPr lang="ru-RU" sz="7200" b="1" dirty="0">
                <a:latin typeface="Arial"/>
                <a:ea typeface="Arial"/>
                <a:cs typeface="Arial"/>
                <a:sym typeface="Arial"/>
              </a:rPr>
              <a:t>types / </a:t>
            </a:r>
            <a:r>
              <a:rPr lang="ru-RU" sz="7200" b="1" dirty="0" err="1">
                <a:latin typeface="Arial"/>
                <a:ea typeface="Arial"/>
                <a:cs typeface="Arial"/>
                <a:sym typeface="Arial"/>
              </a:rPr>
              <a:t>ways</a:t>
            </a:r>
            <a:r>
              <a:rPr lang="ru-RU" sz="7200" b="1" dirty="0">
                <a:latin typeface="Arial"/>
                <a:ea typeface="Arial"/>
                <a:cs typeface="Arial"/>
                <a:sym typeface="Arial"/>
              </a:rPr>
              <a:t> / </a:t>
            </a:r>
            <a:r>
              <a:rPr lang="ru-RU" sz="7200" b="1" dirty="0" err="1">
                <a:latin typeface="Arial"/>
                <a:ea typeface="Arial"/>
                <a:cs typeface="Arial"/>
                <a:sym typeface="Arial"/>
              </a:rPr>
              <a:t>methods</a:t>
            </a:r>
            <a:r>
              <a:rPr lang="ru-RU" sz="7200" b="1" dirty="0">
                <a:latin typeface="Arial"/>
                <a:ea typeface="Arial"/>
                <a:cs typeface="Arial"/>
                <a:sym typeface="Arial"/>
              </a:rPr>
              <a:t> of</a:t>
            </a:r>
            <a:r>
              <a:rPr lang="ru-RU" sz="7200" dirty="0">
                <a:latin typeface="Arial"/>
                <a:ea typeface="Arial"/>
                <a:cs typeface="Arial"/>
                <a:sym typeface="Arial"/>
              </a:rPr>
              <a:t>………… </a:t>
            </a:r>
            <a:r>
              <a:rPr lang="ru-RU" sz="7200" dirty="0" err="1">
                <a:latin typeface="Arial"/>
                <a:ea typeface="Arial"/>
                <a:cs typeface="Arial"/>
                <a:sym typeface="Arial"/>
              </a:rPr>
              <a:t>have</a:t>
            </a:r>
            <a:r>
              <a:rPr lang="ru-RU" sz="7200" dirty="0">
                <a:latin typeface="Arial"/>
                <a:ea typeface="Arial"/>
                <a:cs typeface="Arial"/>
                <a:sym typeface="Arial"/>
              </a:rPr>
              <a:t> their </a:t>
            </a:r>
            <a:r>
              <a:rPr lang="ru-RU" sz="7200" b="1" dirty="0" err="1">
                <a:latin typeface="Arial"/>
                <a:ea typeface="Arial"/>
                <a:cs typeface="Arial"/>
                <a:sym typeface="Arial"/>
              </a:rPr>
              <a:t>merits</a:t>
            </a:r>
            <a:r>
              <a:rPr lang="ru-RU" sz="7200" dirty="0">
                <a:latin typeface="Arial"/>
                <a:ea typeface="Arial"/>
                <a:cs typeface="Arial"/>
                <a:sym typeface="Arial"/>
              </a:rPr>
              <a:t>.</a:t>
            </a:r>
            <a:endParaRPr sz="7200" dirty="0">
              <a:latin typeface="Arial"/>
              <a:ea typeface="Arial"/>
              <a:cs typeface="Arial"/>
              <a:sym typeface="Arial"/>
            </a:endParaRPr>
          </a:p>
          <a:p>
            <a:pPr marL="0" indent="-171450">
              <a:lnSpc>
                <a:spcPct val="109090"/>
              </a:lnSpc>
              <a:spcBef>
                <a:spcPts val="900"/>
              </a:spcBef>
              <a:buClr>
                <a:schemeClr val="dk1"/>
              </a:buClr>
              <a:buSzPct val="36666"/>
              <a:buNone/>
            </a:pPr>
            <a:r>
              <a:rPr lang="ru-RU" sz="7200" dirty="0" err="1" smtClean="0">
                <a:latin typeface="Arial"/>
                <a:ea typeface="Arial"/>
                <a:cs typeface="Arial"/>
                <a:sym typeface="Arial"/>
              </a:rPr>
              <a:t>One</a:t>
            </a:r>
            <a:r>
              <a:rPr lang="ru-RU" sz="7200" dirty="0" smtClean="0">
                <a:latin typeface="Arial"/>
                <a:ea typeface="Arial"/>
                <a:cs typeface="Arial"/>
                <a:sym typeface="Arial"/>
              </a:rPr>
              <a:t> </a:t>
            </a:r>
            <a:r>
              <a:rPr lang="ru-RU" sz="7200" dirty="0">
                <a:latin typeface="Arial"/>
                <a:ea typeface="Arial"/>
                <a:cs typeface="Arial"/>
                <a:sym typeface="Arial"/>
              </a:rPr>
              <a:t>of the </a:t>
            </a:r>
            <a:r>
              <a:rPr lang="ru-RU" sz="7200" dirty="0" err="1">
                <a:latin typeface="Arial"/>
                <a:ea typeface="Arial"/>
                <a:cs typeface="Arial"/>
                <a:sym typeface="Arial"/>
              </a:rPr>
              <a:t>main</a:t>
            </a:r>
            <a:r>
              <a:rPr lang="ru-RU" sz="7200" dirty="0">
                <a:latin typeface="Arial"/>
                <a:ea typeface="Arial"/>
                <a:cs typeface="Arial"/>
                <a:sym typeface="Arial"/>
              </a:rPr>
              <a:t> </a:t>
            </a:r>
            <a:r>
              <a:rPr lang="ru-RU" sz="7200" b="1" dirty="0" err="1">
                <a:latin typeface="Arial"/>
                <a:ea typeface="Arial"/>
                <a:cs typeface="Arial"/>
                <a:sym typeface="Arial"/>
              </a:rPr>
              <a:t>advantages</a:t>
            </a:r>
            <a:r>
              <a:rPr lang="ru-RU" sz="7200" b="1" dirty="0">
                <a:latin typeface="Arial"/>
                <a:ea typeface="Arial"/>
                <a:cs typeface="Arial"/>
                <a:sym typeface="Arial"/>
              </a:rPr>
              <a:t> /</a:t>
            </a:r>
            <a:r>
              <a:rPr lang="ru-RU" sz="7200" b="1" dirty="0" err="1">
                <a:latin typeface="Arial"/>
                <a:ea typeface="Arial"/>
                <a:cs typeface="Arial"/>
                <a:sym typeface="Arial"/>
              </a:rPr>
              <a:t>benefits</a:t>
            </a:r>
            <a:r>
              <a:rPr lang="ru-RU" sz="7200" b="1" dirty="0">
                <a:latin typeface="Arial"/>
                <a:ea typeface="Arial"/>
                <a:cs typeface="Arial"/>
                <a:sym typeface="Arial"/>
              </a:rPr>
              <a:t> /</a:t>
            </a:r>
            <a:r>
              <a:rPr lang="ru-RU" sz="7200" b="1" dirty="0" err="1">
                <a:latin typeface="Arial"/>
                <a:ea typeface="Arial"/>
                <a:cs typeface="Arial"/>
                <a:sym typeface="Arial"/>
              </a:rPr>
              <a:t>strong</a:t>
            </a:r>
            <a:r>
              <a:rPr lang="ru-RU" sz="7200" b="1" dirty="0">
                <a:latin typeface="Arial"/>
                <a:ea typeface="Arial"/>
                <a:cs typeface="Arial"/>
                <a:sym typeface="Arial"/>
              </a:rPr>
              <a:t> </a:t>
            </a:r>
            <a:r>
              <a:rPr lang="ru-RU" sz="7200" b="1" dirty="0" err="1">
                <a:latin typeface="Arial"/>
                <a:ea typeface="Arial"/>
                <a:cs typeface="Arial"/>
                <a:sym typeface="Arial"/>
              </a:rPr>
              <a:t>points</a:t>
            </a:r>
            <a:r>
              <a:rPr lang="ru-RU" sz="7200" dirty="0">
                <a:latin typeface="Arial"/>
                <a:ea typeface="Arial"/>
                <a:cs typeface="Arial"/>
                <a:sym typeface="Arial"/>
              </a:rPr>
              <a:t> of ... is that ...</a:t>
            </a:r>
            <a:endParaRPr sz="7200" dirty="0">
              <a:latin typeface="Arial"/>
              <a:ea typeface="Arial"/>
              <a:cs typeface="Arial"/>
              <a:sym typeface="Arial"/>
            </a:endParaRPr>
          </a:p>
          <a:p>
            <a:pPr marL="0" indent="-171450">
              <a:lnSpc>
                <a:spcPct val="109090"/>
              </a:lnSpc>
              <a:spcBef>
                <a:spcPts val="900"/>
              </a:spcBef>
              <a:buClr>
                <a:schemeClr val="dk1"/>
              </a:buClr>
              <a:buSzPct val="36666"/>
              <a:buNone/>
            </a:pPr>
            <a:r>
              <a:rPr lang="ru-RU" sz="7200" dirty="0" err="1" smtClean="0">
                <a:latin typeface="Arial"/>
                <a:ea typeface="Arial"/>
                <a:cs typeface="Arial"/>
                <a:sym typeface="Arial"/>
              </a:rPr>
              <a:t>The</a:t>
            </a:r>
            <a:r>
              <a:rPr lang="ru-RU" sz="7200" dirty="0" smtClean="0">
                <a:latin typeface="Arial"/>
                <a:ea typeface="Arial"/>
                <a:cs typeface="Arial"/>
                <a:sym typeface="Arial"/>
              </a:rPr>
              <a:t> </a:t>
            </a:r>
            <a:r>
              <a:rPr lang="ru-RU" sz="7200" dirty="0" err="1">
                <a:latin typeface="Arial"/>
                <a:ea typeface="Arial"/>
                <a:cs typeface="Arial"/>
                <a:sym typeface="Arial"/>
              </a:rPr>
              <a:t>greatest</a:t>
            </a:r>
            <a:r>
              <a:rPr lang="ru-RU" sz="7200" dirty="0">
                <a:latin typeface="Arial"/>
                <a:ea typeface="Arial"/>
                <a:cs typeface="Arial"/>
                <a:sym typeface="Arial"/>
              </a:rPr>
              <a:t> </a:t>
            </a:r>
            <a:r>
              <a:rPr lang="ru-RU" sz="7200" b="1" dirty="0" err="1">
                <a:latin typeface="Arial"/>
                <a:ea typeface="Arial"/>
                <a:cs typeface="Arial"/>
                <a:sym typeface="Arial"/>
              </a:rPr>
              <a:t>positive</a:t>
            </a:r>
            <a:r>
              <a:rPr lang="ru-RU" sz="7200" b="1" dirty="0">
                <a:latin typeface="Arial"/>
                <a:ea typeface="Arial"/>
                <a:cs typeface="Arial"/>
                <a:sym typeface="Arial"/>
              </a:rPr>
              <a:t> </a:t>
            </a:r>
            <a:r>
              <a:rPr lang="ru-RU" sz="7200" b="1" dirty="0" err="1">
                <a:latin typeface="Arial"/>
                <a:ea typeface="Arial"/>
                <a:cs typeface="Arial"/>
                <a:sym typeface="Arial"/>
              </a:rPr>
              <a:t>effect</a:t>
            </a:r>
            <a:r>
              <a:rPr lang="ru-RU" sz="7200" b="1" dirty="0">
                <a:latin typeface="Arial"/>
                <a:ea typeface="Arial"/>
                <a:cs typeface="Arial"/>
                <a:sym typeface="Arial"/>
              </a:rPr>
              <a:t> / </a:t>
            </a:r>
            <a:r>
              <a:rPr lang="ru-RU" sz="7200" b="1" dirty="0" err="1">
                <a:latin typeface="Arial"/>
                <a:ea typeface="Arial"/>
                <a:cs typeface="Arial"/>
                <a:sym typeface="Arial"/>
              </a:rPr>
              <a:t>aspect</a:t>
            </a:r>
            <a:r>
              <a:rPr lang="ru-RU" sz="7200" b="1" dirty="0">
                <a:latin typeface="Arial"/>
                <a:ea typeface="Arial"/>
                <a:cs typeface="Arial"/>
                <a:sym typeface="Arial"/>
              </a:rPr>
              <a:t> of </a:t>
            </a:r>
            <a:r>
              <a:rPr lang="ru-RU" sz="7200" dirty="0">
                <a:latin typeface="Arial"/>
                <a:ea typeface="Arial"/>
                <a:cs typeface="Arial"/>
                <a:sym typeface="Arial"/>
              </a:rPr>
              <a:t>... is that ...</a:t>
            </a:r>
            <a:endParaRPr sz="7200" dirty="0">
              <a:latin typeface="Arial"/>
              <a:ea typeface="Arial"/>
              <a:cs typeface="Arial"/>
              <a:sym typeface="Arial"/>
            </a:endParaRPr>
          </a:p>
          <a:p>
            <a:pPr marL="0" indent="0">
              <a:spcBef>
                <a:spcPts val="900"/>
              </a:spcBef>
              <a:buNone/>
            </a:pPr>
            <a:r>
              <a:rPr lang="ru-RU" sz="7200" dirty="0" err="1"/>
              <a:t>Another</a:t>
            </a:r>
            <a:r>
              <a:rPr lang="ru-RU" sz="7200" dirty="0"/>
              <a:t> </a:t>
            </a:r>
            <a:r>
              <a:rPr lang="ru-RU" sz="7200" b="1" dirty="0" err="1"/>
              <a:t>good</a:t>
            </a:r>
            <a:r>
              <a:rPr lang="ru-RU" sz="7200" b="1" dirty="0"/>
              <a:t> </a:t>
            </a:r>
            <a:r>
              <a:rPr lang="ru-RU" sz="7200" b="1" dirty="0" err="1"/>
              <a:t>thing</a:t>
            </a:r>
            <a:r>
              <a:rPr lang="ru-RU" sz="7200" b="1" dirty="0"/>
              <a:t> / </a:t>
            </a:r>
            <a:r>
              <a:rPr lang="ru-RU" sz="7200" b="1" dirty="0" err="1"/>
              <a:t>benefit</a:t>
            </a:r>
            <a:r>
              <a:rPr lang="ru-RU" sz="7200" b="1" dirty="0"/>
              <a:t> / </a:t>
            </a:r>
            <a:r>
              <a:rPr lang="ru-RU" sz="7200" b="1" dirty="0" err="1"/>
              <a:t>great</a:t>
            </a:r>
            <a:r>
              <a:rPr lang="ru-RU" sz="7200" b="1" dirty="0"/>
              <a:t> </a:t>
            </a:r>
            <a:r>
              <a:rPr lang="ru-RU" sz="7200" b="1" dirty="0" err="1"/>
              <a:t>thing</a:t>
            </a:r>
            <a:r>
              <a:rPr lang="ru-RU" sz="7200" dirty="0"/>
              <a:t> </a:t>
            </a:r>
            <a:r>
              <a:rPr lang="ru-RU" sz="7200" dirty="0" err="1"/>
              <a:t>about</a:t>
            </a:r>
            <a:r>
              <a:rPr lang="ru-RU" sz="7200" dirty="0"/>
              <a:t> ... is that .. </a:t>
            </a:r>
            <a:endParaRPr sz="72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0B40BBD5-5109-431F-1C88-49012293513E}"/>
              </a:ext>
            </a:extLst>
          </p:cNvPr>
          <p:cNvSpPr>
            <a:spLocks noGrp="1"/>
          </p:cNvSpPr>
          <p:nvPr>
            <p:ph type="title"/>
          </p:nvPr>
        </p:nvSpPr>
        <p:spPr>
          <a:xfrm>
            <a:off x="457200" y="548877"/>
            <a:ext cx="8229600" cy="514351"/>
          </a:xfrm>
        </p:spPr>
        <p:txBody>
          <a:bodyPr>
            <a:noAutofit/>
          </a:bodyPr>
          <a:lstStyle/>
          <a:p>
            <a:r>
              <a:rPr lang="ru-RU" sz="3200" b="1" dirty="0"/>
              <a:t>Преимущества электронных обр. ресурсов</a:t>
            </a:r>
          </a:p>
        </p:txBody>
      </p:sp>
      <p:sp>
        <p:nvSpPr>
          <p:cNvPr id="3" name="Объект 2">
            <a:extLst>
              <a:ext uri="{FF2B5EF4-FFF2-40B4-BE49-F238E27FC236}">
                <a16:creationId xmlns:a16="http://schemas.microsoft.com/office/drawing/2014/main" xmlns="" id="{4C4599DC-B511-58C4-2486-6FACC03B497E}"/>
              </a:ext>
            </a:extLst>
          </p:cNvPr>
          <p:cNvSpPr>
            <a:spLocks noGrp="1"/>
          </p:cNvSpPr>
          <p:nvPr>
            <p:ph idx="1"/>
          </p:nvPr>
        </p:nvSpPr>
        <p:spPr/>
        <p:txBody>
          <a:bodyPr/>
          <a:lstStyle/>
          <a:p>
            <a:pPr marL="514350" indent="-514350">
              <a:buAutoNum type="arabicParenR"/>
            </a:pPr>
            <a:r>
              <a:rPr lang="ru-RU" dirty="0"/>
              <a:t>Интерактивность обучения</a:t>
            </a:r>
          </a:p>
          <a:p>
            <a:pPr marL="514350" indent="-514350">
              <a:buAutoNum type="arabicParenR"/>
            </a:pPr>
            <a:r>
              <a:rPr lang="ru-RU" dirty="0"/>
              <a:t>Визуализация учебной информации</a:t>
            </a:r>
          </a:p>
          <a:p>
            <a:pPr marL="514350" indent="-514350">
              <a:buAutoNum type="arabicParenR"/>
            </a:pPr>
            <a:r>
              <a:rPr lang="ru-RU" dirty="0"/>
              <a:t>Возможность моделирования</a:t>
            </a:r>
          </a:p>
          <a:p>
            <a:pPr marL="514350" indent="-514350">
              <a:buAutoNum type="arabicParenR"/>
            </a:pPr>
            <a:r>
              <a:rPr lang="ru-RU" dirty="0"/>
              <a:t>Автоматизация процессов</a:t>
            </a:r>
          </a:p>
        </p:txBody>
      </p:sp>
    </p:spTree>
    <p:extLst>
      <p:ext uri="{BB962C8B-B14F-4D97-AF65-F5344CB8AC3E}">
        <p14:creationId xmlns:p14="http://schemas.microsoft.com/office/powerpoint/2010/main" val="15932337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g18739ddc2ba_0_23"/>
          <p:cNvSpPr txBox="1">
            <a:spLocks noGrp="1"/>
          </p:cNvSpPr>
          <p:nvPr>
            <p:ph type="title"/>
          </p:nvPr>
        </p:nvSpPr>
        <p:spPr>
          <a:xfrm>
            <a:off x="318848" y="4011910"/>
            <a:ext cx="8645640" cy="720080"/>
          </a:xfrm>
          <a:prstGeom prst="rect">
            <a:avLst/>
          </a:prstGeom>
        </p:spPr>
        <p:txBody>
          <a:bodyPr spcFirstLastPara="1" vert="horz" wrap="square" lIns="68569" tIns="34275" rIns="68569" bIns="34275" rtlCol="0" anchor="ctr" anchorCtr="0">
            <a:normAutofit fontScale="90000"/>
          </a:bodyPr>
          <a:lstStyle/>
          <a:p>
            <a:pPr>
              <a:spcBef>
                <a:spcPts val="0"/>
              </a:spcBef>
              <a:buClr>
                <a:schemeClr val="dk1"/>
              </a:buClr>
              <a:buSzPts val="990"/>
            </a:pPr>
            <a:r>
              <a:rPr lang="ru-RU" sz="3100" dirty="0"/>
              <a:t>Речевые стратегии для устного сообщения</a:t>
            </a:r>
            <a:endParaRPr sz="3100" dirty="0"/>
          </a:p>
          <a:p>
            <a:pPr>
              <a:spcBef>
                <a:spcPts val="0"/>
              </a:spcBef>
              <a:buClr>
                <a:schemeClr val="dk1"/>
              </a:buClr>
              <a:buSzPts val="990"/>
            </a:pPr>
            <a:r>
              <a:rPr lang="ru-RU" sz="3100" dirty="0"/>
              <a:t>Задание 4  ЕГЭ </a:t>
            </a:r>
            <a:endParaRPr sz="3100" dirty="0"/>
          </a:p>
          <a:p>
            <a:pPr algn="l">
              <a:spcBef>
                <a:spcPts val="0"/>
              </a:spcBef>
            </a:pPr>
            <a:endParaRPr dirty="0"/>
          </a:p>
        </p:txBody>
      </p:sp>
      <p:sp>
        <p:nvSpPr>
          <p:cNvPr id="235" name="Google Shape;235;g18739ddc2ba_0_23"/>
          <p:cNvSpPr txBox="1">
            <a:spLocks noGrp="1"/>
          </p:cNvSpPr>
          <p:nvPr>
            <p:ph idx="1"/>
          </p:nvPr>
        </p:nvSpPr>
        <p:spPr>
          <a:xfrm>
            <a:off x="251520" y="514350"/>
            <a:ext cx="8568951" cy="3131820"/>
          </a:xfrm>
          <a:prstGeom prst="rect">
            <a:avLst/>
          </a:prstGeom>
        </p:spPr>
        <p:txBody>
          <a:bodyPr spcFirstLastPara="1" vert="horz" wrap="square" lIns="68569" tIns="34275" rIns="68569" bIns="34275" rtlCol="0" anchor="t" anchorCtr="0">
            <a:normAutofit fontScale="85000" lnSpcReduction="20000"/>
          </a:bodyPr>
          <a:lstStyle/>
          <a:p>
            <a:pPr marL="30480" indent="0">
              <a:spcBef>
                <a:spcPts val="750"/>
              </a:spcBef>
              <a:buClr>
                <a:srgbClr val="FF0000"/>
              </a:buClr>
              <a:buSzPct val="100000"/>
              <a:buNone/>
            </a:pPr>
            <a:r>
              <a:rPr lang="ru-RU" sz="2550" b="1" dirty="0" smtClean="0">
                <a:solidFill>
                  <a:schemeClr val="bg1"/>
                </a:solidFill>
              </a:rPr>
              <a:t>y</a:t>
            </a:r>
            <a:r>
              <a:rPr lang="en-US" sz="2550" b="1" dirty="0" smtClean="0">
                <a:solidFill>
                  <a:schemeClr val="bg1"/>
                </a:solidFill>
              </a:rPr>
              <a:t>DDI</a:t>
            </a:r>
            <a:r>
              <a:rPr lang="en-US" sz="2800" b="1" u="sng" dirty="0" smtClean="0">
                <a:latin typeface="Arial"/>
                <a:ea typeface="Arial"/>
                <a:cs typeface="Arial"/>
                <a:sym typeface="Arial"/>
              </a:rPr>
              <a:t>DISADVANTAGES </a:t>
            </a:r>
            <a:r>
              <a:rPr lang="en-US" sz="2800" b="1" u="sng" dirty="0">
                <a:latin typeface="Arial"/>
                <a:ea typeface="Arial"/>
                <a:cs typeface="Arial"/>
                <a:sym typeface="Arial"/>
              </a:rPr>
              <a:t>OF BOTH TYPES / WAYS OF …</a:t>
            </a:r>
          </a:p>
          <a:p>
            <a:pPr marL="30480" indent="0">
              <a:spcBef>
                <a:spcPts val="750"/>
              </a:spcBef>
              <a:buClr>
                <a:srgbClr val="FF0000"/>
              </a:buClr>
              <a:buSzPct val="100000"/>
              <a:buNone/>
            </a:pPr>
            <a:endParaRPr lang="en-US" sz="2400" b="1" dirty="0" smtClean="0">
              <a:latin typeface="Arial"/>
              <a:ea typeface="Arial"/>
              <a:cs typeface="Arial"/>
              <a:sym typeface="Arial"/>
            </a:endParaRPr>
          </a:p>
          <a:p>
            <a:pPr marL="30480" indent="0">
              <a:spcBef>
                <a:spcPts val="750"/>
              </a:spcBef>
              <a:buClr>
                <a:srgbClr val="FF0000"/>
              </a:buClr>
              <a:buSzPct val="100000"/>
              <a:buNone/>
            </a:pPr>
            <a:r>
              <a:rPr lang="ru-RU" sz="2400" b="1" dirty="0" err="1" smtClean="0">
                <a:latin typeface="Arial"/>
                <a:ea typeface="Arial"/>
                <a:cs typeface="Arial"/>
                <a:sym typeface="Arial"/>
              </a:rPr>
              <a:t>Evidently</a:t>
            </a:r>
            <a:r>
              <a:rPr lang="ru-RU" sz="2400" dirty="0" smtClean="0">
                <a:latin typeface="Arial"/>
                <a:ea typeface="Arial"/>
                <a:cs typeface="Arial"/>
                <a:sym typeface="Arial"/>
              </a:rPr>
              <a:t>, </a:t>
            </a:r>
            <a:r>
              <a:rPr lang="ru-RU" sz="2400" dirty="0" err="1" smtClean="0">
                <a:latin typeface="Arial"/>
                <a:ea typeface="Arial"/>
                <a:cs typeface="Arial"/>
                <a:sym typeface="Arial"/>
              </a:rPr>
              <a:t>both</a:t>
            </a:r>
            <a:r>
              <a:rPr lang="ru-RU" sz="2400" dirty="0" smtClean="0">
                <a:latin typeface="Arial"/>
                <a:ea typeface="Arial"/>
                <a:cs typeface="Arial"/>
                <a:sym typeface="Arial"/>
              </a:rPr>
              <a:t> </a:t>
            </a:r>
            <a:r>
              <a:rPr lang="ru-RU" sz="2400" b="1" dirty="0" err="1" smtClean="0">
                <a:latin typeface="Arial"/>
                <a:ea typeface="Arial"/>
                <a:cs typeface="Arial"/>
                <a:sym typeface="Arial"/>
              </a:rPr>
              <a:t>types</a:t>
            </a:r>
            <a:r>
              <a:rPr lang="ru-RU" sz="2400" b="1" dirty="0" smtClean="0">
                <a:latin typeface="Arial"/>
                <a:ea typeface="Arial"/>
                <a:cs typeface="Arial"/>
                <a:sym typeface="Arial"/>
              </a:rPr>
              <a:t> / </a:t>
            </a:r>
            <a:r>
              <a:rPr lang="ru-RU" sz="2400" b="1" dirty="0" err="1" smtClean="0">
                <a:latin typeface="Arial"/>
                <a:ea typeface="Arial"/>
                <a:cs typeface="Arial"/>
                <a:sym typeface="Arial"/>
              </a:rPr>
              <a:t>ways</a:t>
            </a:r>
            <a:r>
              <a:rPr lang="ru-RU" sz="2400" b="1" dirty="0" smtClean="0">
                <a:latin typeface="Arial"/>
                <a:ea typeface="Arial"/>
                <a:cs typeface="Arial"/>
                <a:sym typeface="Arial"/>
              </a:rPr>
              <a:t> / </a:t>
            </a:r>
            <a:r>
              <a:rPr lang="ru-RU" sz="2400" b="1" dirty="0" err="1" smtClean="0">
                <a:latin typeface="Arial"/>
                <a:ea typeface="Arial"/>
                <a:cs typeface="Arial"/>
                <a:sym typeface="Arial"/>
              </a:rPr>
              <a:t>methods</a:t>
            </a:r>
            <a:r>
              <a:rPr lang="ru-RU" sz="2400" b="1" dirty="0" smtClean="0">
                <a:latin typeface="Arial"/>
                <a:ea typeface="Arial"/>
                <a:cs typeface="Arial"/>
                <a:sym typeface="Arial"/>
              </a:rPr>
              <a:t> </a:t>
            </a:r>
            <a:r>
              <a:rPr lang="ru-RU" sz="2400" b="1" dirty="0" err="1" smtClean="0">
                <a:latin typeface="Arial"/>
                <a:ea typeface="Arial"/>
                <a:cs typeface="Arial"/>
                <a:sym typeface="Arial"/>
              </a:rPr>
              <a:t>of</a:t>
            </a:r>
            <a:r>
              <a:rPr lang="ru-RU" sz="2400" b="1" dirty="0" smtClean="0">
                <a:latin typeface="Arial"/>
                <a:ea typeface="Arial"/>
                <a:cs typeface="Arial"/>
                <a:sym typeface="Arial"/>
              </a:rPr>
              <a:t> </a:t>
            </a:r>
            <a:r>
              <a:rPr lang="ru-RU" sz="2400" dirty="0" smtClean="0">
                <a:latin typeface="Arial"/>
                <a:ea typeface="Arial"/>
                <a:cs typeface="Arial"/>
                <a:sym typeface="Arial"/>
              </a:rPr>
              <a:t>… </a:t>
            </a:r>
            <a:r>
              <a:rPr lang="ru-RU" sz="2400" dirty="0" err="1" smtClean="0">
                <a:latin typeface="Arial"/>
                <a:ea typeface="Arial"/>
                <a:cs typeface="Arial"/>
                <a:sym typeface="Arial"/>
              </a:rPr>
              <a:t>have</a:t>
            </a:r>
            <a:r>
              <a:rPr lang="ru-RU" sz="2400" dirty="0" smtClean="0">
                <a:latin typeface="Arial"/>
                <a:ea typeface="Arial"/>
                <a:cs typeface="Arial"/>
                <a:sym typeface="Arial"/>
              </a:rPr>
              <a:t> </a:t>
            </a:r>
            <a:r>
              <a:rPr lang="ru-RU" sz="2400" dirty="0" err="1" smtClean="0">
                <a:latin typeface="Arial"/>
                <a:ea typeface="Arial"/>
                <a:cs typeface="Arial"/>
                <a:sym typeface="Arial"/>
              </a:rPr>
              <a:t>their</a:t>
            </a:r>
            <a:r>
              <a:rPr lang="ru-RU" sz="2400" dirty="0" smtClean="0">
                <a:latin typeface="Arial"/>
                <a:ea typeface="Arial"/>
                <a:cs typeface="Arial"/>
                <a:sym typeface="Arial"/>
              </a:rPr>
              <a:t> </a:t>
            </a:r>
            <a:r>
              <a:rPr lang="ru-RU" sz="2400" b="1" dirty="0" err="1" smtClean="0">
                <a:latin typeface="Arial"/>
                <a:ea typeface="Arial"/>
                <a:cs typeface="Arial"/>
                <a:sym typeface="Arial"/>
              </a:rPr>
              <a:t>drawbacks</a:t>
            </a:r>
            <a:r>
              <a:rPr lang="ru-RU" sz="2400" b="1" dirty="0" smtClean="0">
                <a:latin typeface="Arial"/>
                <a:ea typeface="Arial"/>
                <a:cs typeface="Arial"/>
                <a:sym typeface="Arial"/>
              </a:rPr>
              <a:t>.</a:t>
            </a:r>
            <a:endParaRPr sz="2400" b="1" dirty="0" smtClean="0">
              <a:latin typeface="Arial"/>
              <a:ea typeface="Arial"/>
              <a:cs typeface="Arial"/>
              <a:sym typeface="Arial"/>
            </a:endParaRPr>
          </a:p>
          <a:p>
            <a:pPr marL="0" indent="-171450">
              <a:lnSpc>
                <a:spcPct val="109090"/>
              </a:lnSpc>
              <a:spcBef>
                <a:spcPts val="900"/>
              </a:spcBef>
              <a:buClr>
                <a:schemeClr val="dk1"/>
              </a:buClr>
              <a:buSzPct val="36666"/>
              <a:buNone/>
            </a:pPr>
            <a:r>
              <a:rPr lang="ru-RU" sz="2400" dirty="0" smtClean="0">
                <a:latin typeface="Arial"/>
                <a:ea typeface="Arial"/>
                <a:cs typeface="Arial"/>
                <a:sym typeface="Arial"/>
              </a:rPr>
              <a:t>I </a:t>
            </a:r>
            <a:r>
              <a:rPr lang="ru-RU" sz="2400" dirty="0" err="1">
                <a:latin typeface="Arial"/>
                <a:ea typeface="Arial"/>
                <a:cs typeface="Arial"/>
                <a:sym typeface="Arial"/>
              </a:rPr>
              <a:t>think</a:t>
            </a:r>
            <a:r>
              <a:rPr lang="ru-RU" sz="2400" dirty="0">
                <a:latin typeface="Arial"/>
                <a:ea typeface="Arial"/>
                <a:cs typeface="Arial"/>
                <a:sym typeface="Arial"/>
              </a:rPr>
              <a:t> that </a:t>
            </a:r>
            <a:r>
              <a:rPr lang="ru-RU" sz="2400" b="1" dirty="0">
                <a:latin typeface="Arial"/>
                <a:ea typeface="Arial"/>
                <a:cs typeface="Arial"/>
                <a:sym typeface="Arial"/>
              </a:rPr>
              <a:t>the </a:t>
            </a:r>
            <a:r>
              <a:rPr lang="ru-RU" sz="2400" b="1" dirty="0" err="1">
                <a:latin typeface="Arial"/>
                <a:ea typeface="Arial"/>
                <a:cs typeface="Arial"/>
                <a:sym typeface="Arial"/>
              </a:rPr>
              <a:t>minuses</a:t>
            </a:r>
            <a:r>
              <a:rPr lang="ru-RU" sz="2400" b="1" dirty="0">
                <a:latin typeface="Arial"/>
                <a:ea typeface="Arial"/>
                <a:cs typeface="Arial"/>
                <a:sym typeface="Arial"/>
              </a:rPr>
              <a:t> of </a:t>
            </a:r>
            <a:r>
              <a:rPr lang="ru-RU" sz="2400" b="1" dirty="0" err="1">
                <a:latin typeface="Arial"/>
                <a:ea typeface="Arial"/>
                <a:cs typeface="Arial"/>
                <a:sym typeface="Arial"/>
              </a:rPr>
              <a:t>two</a:t>
            </a:r>
            <a:r>
              <a:rPr lang="ru-RU" sz="2400" b="1" dirty="0">
                <a:latin typeface="Arial"/>
                <a:ea typeface="Arial"/>
                <a:cs typeface="Arial"/>
                <a:sym typeface="Arial"/>
              </a:rPr>
              <a:t> types of</a:t>
            </a:r>
            <a:r>
              <a:rPr lang="ru-RU" sz="2400" dirty="0">
                <a:latin typeface="Arial"/>
                <a:ea typeface="Arial"/>
                <a:cs typeface="Arial"/>
                <a:sym typeface="Arial"/>
              </a:rPr>
              <a:t> … are </a:t>
            </a:r>
            <a:r>
              <a:rPr lang="ru-RU" sz="2400" dirty="0" err="1">
                <a:latin typeface="Arial"/>
                <a:ea typeface="Arial"/>
                <a:cs typeface="Arial"/>
                <a:sym typeface="Arial"/>
              </a:rPr>
              <a:t>quite</a:t>
            </a:r>
            <a:r>
              <a:rPr lang="ru-RU" sz="2400" dirty="0">
                <a:latin typeface="Arial"/>
                <a:ea typeface="Arial"/>
                <a:cs typeface="Arial"/>
                <a:sym typeface="Arial"/>
              </a:rPr>
              <a:t> </a:t>
            </a:r>
            <a:r>
              <a:rPr lang="ru-RU" sz="2400" dirty="0" err="1">
                <a:latin typeface="Arial"/>
                <a:ea typeface="Arial"/>
                <a:cs typeface="Arial"/>
                <a:sym typeface="Arial"/>
              </a:rPr>
              <a:t>obvious</a:t>
            </a:r>
            <a:r>
              <a:rPr lang="ru-RU" sz="2400" dirty="0">
                <a:latin typeface="Arial"/>
                <a:ea typeface="Arial"/>
                <a:cs typeface="Arial"/>
                <a:sym typeface="Arial"/>
              </a:rPr>
              <a:t>.</a:t>
            </a:r>
            <a:endParaRPr sz="2400" dirty="0">
              <a:latin typeface="Arial"/>
              <a:ea typeface="Arial"/>
              <a:cs typeface="Arial"/>
              <a:sym typeface="Arial"/>
            </a:endParaRPr>
          </a:p>
          <a:p>
            <a:pPr marL="0" indent="-171450">
              <a:lnSpc>
                <a:spcPct val="109090"/>
              </a:lnSpc>
              <a:spcBef>
                <a:spcPts val="900"/>
              </a:spcBef>
              <a:buClr>
                <a:schemeClr val="dk1"/>
              </a:buClr>
              <a:buSzPct val="36666"/>
              <a:buNone/>
            </a:pPr>
            <a:r>
              <a:rPr lang="ru-RU" sz="2400" b="1" dirty="0" err="1" smtClean="0">
                <a:latin typeface="Arial"/>
                <a:ea typeface="Arial"/>
                <a:cs typeface="Arial"/>
                <a:sym typeface="Arial"/>
              </a:rPr>
              <a:t>Obviously</a:t>
            </a:r>
            <a:r>
              <a:rPr lang="ru-RU" sz="2400" b="1" dirty="0">
                <a:latin typeface="Arial"/>
                <a:ea typeface="Arial"/>
                <a:cs typeface="Arial"/>
                <a:sym typeface="Arial"/>
              </a:rPr>
              <a:t>, </a:t>
            </a:r>
            <a:r>
              <a:rPr lang="ru-RU" sz="2400" dirty="0" err="1">
                <a:latin typeface="Arial"/>
                <a:ea typeface="Arial"/>
                <a:cs typeface="Arial"/>
                <a:sym typeface="Arial"/>
              </a:rPr>
              <a:t>both</a:t>
            </a:r>
            <a:r>
              <a:rPr lang="ru-RU" sz="2400" dirty="0">
                <a:latin typeface="Arial"/>
                <a:ea typeface="Arial"/>
                <a:cs typeface="Arial"/>
                <a:sym typeface="Arial"/>
              </a:rPr>
              <a:t> </a:t>
            </a:r>
            <a:r>
              <a:rPr lang="ru-RU" sz="2400" b="1" dirty="0">
                <a:latin typeface="Arial"/>
                <a:ea typeface="Arial"/>
                <a:cs typeface="Arial"/>
                <a:sym typeface="Arial"/>
              </a:rPr>
              <a:t>types / </a:t>
            </a:r>
            <a:r>
              <a:rPr lang="ru-RU" sz="2400" b="1" dirty="0" err="1">
                <a:latin typeface="Arial"/>
                <a:ea typeface="Arial"/>
                <a:cs typeface="Arial"/>
                <a:sym typeface="Arial"/>
              </a:rPr>
              <a:t>ways</a:t>
            </a:r>
            <a:r>
              <a:rPr lang="ru-RU" sz="2400" b="1" dirty="0">
                <a:latin typeface="Arial"/>
                <a:ea typeface="Arial"/>
                <a:cs typeface="Arial"/>
                <a:sym typeface="Arial"/>
              </a:rPr>
              <a:t> / </a:t>
            </a:r>
            <a:r>
              <a:rPr lang="ru-RU" sz="2400" b="1" dirty="0" err="1">
                <a:latin typeface="Arial"/>
                <a:ea typeface="Arial"/>
                <a:cs typeface="Arial"/>
                <a:sym typeface="Arial"/>
              </a:rPr>
              <a:t>methods</a:t>
            </a:r>
            <a:r>
              <a:rPr lang="ru-RU" sz="2400" b="1" dirty="0">
                <a:latin typeface="Arial"/>
                <a:ea typeface="Arial"/>
                <a:cs typeface="Arial"/>
                <a:sym typeface="Arial"/>
              </a:rPr>
              <a:t> of</a:t>
            </a:r>
            <a:r>
              <a:rPr lang="ru-RU" sz="2400" dirty="0">
                <a:latin typeface="Arial"/>
                <a:ea typeface="Arial"/>
                <a:cs typeface="Arial"/>
                <a:sym typeface="Arial"/>
              </a:rPr>
              <a:t>… </a:t>
            </a:r>
            <a:r>
              <a:rPr lang="ru-RU" sz="2400" dirty="0" err="1">
                <a:latin typeface="Arial"/>
                <a:ea typeface="Arial"/>
                <a:cs typeface="Arial"/>
                <a:sym typeface="Arial"/>
              </a:rPr>
              <a:t>have</a:t>
            </a:r>
            <a:r>
              <a:rPr lang="ru-RU" sz="2400" dirty="0">
                <a:latin typeface="Arial"/>
                <a:ea typeface="Arial"/>
                <a:cs typeface="Arial"/>
                <a:sym typeface="Arial"/>
              </a:rPr>
              <a:t> their </a:t>
            </a:r>
            <a:r>
              <a:rPr lang="ru-RU" sz="2400" b="1" dirty="0" err="1">
                <a:latin typeface="Arial"/>
                <a:ea typeface="Arial"/>
                <a:cs typeface="Arial"/>
                <a:sym typeface="Arial"/>
              </a:rPr>
              <a:t>flaws</a:t>
            </a:r>
            <a:r>
              <a:rPr lang="ru-RU" sz="2400" dirty="0">
                <a:latin typeface="Arial"/>
                <a:ea typeface="Arial"/>
                <a:cs typeface="Arial"/>
                <a:sym typeface="Arial"/>
              </a:rPr>
              <a:t>.</a:t>
            </a:r>
            <a:endParaRPr sz="2400" dirty="0">
              <a:latin typeface="Arial"/>
              <a:ea typeface="Arial"/>
              <a:cs typeface="Arial"/>
              <a:sym typeface="Arial"/>
            </a:endParaRPr>
          </a:p>
          <a:p>
            <a:pPr marL="0" indent="-171450">
              <a:lnSpc>
                <a:spcPct val="109090"/>
              </a:lnSpc>
              <a:spcBef>
                <a:spcPts val="900"/>
              </a:spcBef>
              <a:buClr>
                <a:schemeClr val="dk1"/>
              </a:buClr>
              <a:buSzPct val="36666"/>
              <a:buNone/>
            </a:pPr>
            <a:r>
              <a:rPr lang="ru-RU" sz="2400" dirty="0" smtClean="0">
                <a:latin typeface="Arial"/>
                <a:ea typeface="Arial"/>
                <a:cs typeface="Arial"/>
                <a:sym typeface="Arial"/>
              </a:rPr>
              <a:t>A </a:t>
            </a:r>
            <a:r>
              <a:rPr lang="ru-RU" sz="2400" dirty="0" err="1">
                <a:latin typeface="Arial"/>
                <a:ea typeface="Arial"/>
                <a:cs typeface="Arial"/>
                <a:sym typeface="Arial"/>
              </a:rPr>
              <a:t>key</a:t>
            </a:r>
            <a:r>
              <a:rPr lang="ru-RU" sz="2400" dirty="0">
                <a:latin typeface="Arial"/>
                <a:ea typeface="Arial"/>
                <a:cs typeface="Arial"/>
                <a:sym typeface="Arial"/>
              </a:rPr>
              <a:t> </a:t>
            </a:r>
            <a:r>
              <a:rPr lang="ru-RU" sz="2400" dirty="0" err="1">
                <a:latin typeface="Arial"/>
                <a:ea typeface="Arial"/>
                <a:cs typeface="Arial"/>
                <a:sym typeface="Arial"/>
              </a:rPr>
              <a:t>disadvantage</a:t>
            </a:r>
            <a:r>
              <a:rPr lang="ru-RU" sz="2400" dirty="0">
                <a:latin typeface="Arial"/>
                <a:ea typeface="Arial"/>
                <a:cs typeface="Arial"/>
                <a:sym typeface="Arial"/>
              </a:rPr>
              <a:t> of ... is that ...</a:t>
            </a:r>
            <a:endParaRPr sz="2400" dirty="0">
              <a:latin typeface="Arial"/>
              <a:ea typeface="Arial"/>
              <a:cs typeface="Arial"/>
              <a:sym typeface="Arial"/>
            </a:endParaRPr>
          </a:p>
          <a:p>
            <a:pPr marL="0" indent="-171450">
              <a:lnSpc>
                <a:spcPct val="109090"/>
              </a:lnSpc>
              <a:spcBef>
                <a:spcPts val="900"/>
              </a:spcBef>
              <a:buClr>
                <a:schemeClr val="dk1"/>
              </a:buClr>
              <a:buSzPct val="36666"/>
              <a:buNone/>
            </a:pPr>
            <a:r>
              <a:rPr lang="ru-RU" sz="2400" dirty="0" smtClean="0">
                <a:latin typeface="Arial"/>
                <a:ea typeface="Arial"/>
                <a:cs typeface="Arial"/>
                <a:sym typeface="Arial"/>
              </a:rPr>
              <a:t>A </a:t>
            </a:r>
            <a:r>
              <a:rPr lang="ru-RU" sz="2400" dirty="0" err="1">
                <a:latin typeface="Arial"/>
                <a:ea typeface="Arial"/>
                <a:cs typeface="Arial"/>
                <a:sym typeface="Arial"/>
              </a:rPr>
              <a:t>really</a:t>
            </a:r>
            <a:r>
              <a:rPr lang="ru-RU" sz="2400" dirty="0">
                <a:latin typeface="Arial"/>
                <a:ea typeface="Arial"/>
                <a:cs typeface="Arial"/>
                <a:sym typeface="Arial"/>
              </a:rPr>
              <a:t> </a:t>
            </a:r>
            <a:r>
              <a:rPr lang="ru-RU" sz="2400" b="1" dirty="0" err="1">
                <a:latin typeface="Arial"/>
                <a:ea typeface="Arial"/>
                <a:cs typeface="Arial"/>
                <a:sym typeface="Arial"/>
              </a:rPr>
              <a:t>negative</a:t>
            </a:r>
            <a:r>
              <a:rPr lang="ru-RU" sz="2400" b="1" dirty="0">
                <a:latin typeface="Arial"/>
                <a:ea typeface="Arial"/>
                <a:cs typeface="Arial"/>
                <a:sym typeface="Arial"/>
              </a:rPr>
              <a:t> </a:t>
            </a:r>
            <a:r>
              <a:rPr lang="ru-RU" sz="2400" b="1" dirty="0" err="1">
                <a:latin typeface="Arial"/>
                <a:ea typeface="Arial"/>
                <a:cs typeface="Arial"/>
                <a:sym typeface="Arial"/>
              </a:rPr>
              <a:t>effect</a:t>
            </a:r>
            <a:r>
              <a:rPr lang="ru-RU" sz="2400" b="1" dirty="0">
                <a:latin typeface="Arial"/>
                <a:ea typeface="Arial"/>
                <a:cs typeface="Arial"/>
                <a:sym typeface="Arial"/>
              </a:rPr>
              <a:t> of / </a:t>
            </a:r>
            <a:r>
              <a:rPr lang="ru-RU" sz="2400" b="1" dirty="0" err="1">
                <a:latin typeface="Arial"/>
                <a:ea typeface="Arial"/>
                <a:cs typeface="Arial"/>
                <a:sym typeface="Arial"/>
              </a:rPr>
              <a:t>bad</a:t>
            </a:r>
            <a:r>
              <a:rPr lang="ru-RU" sz="2400" b="1" dirty="0">
                <a:latin typeface="Arial"/>
                <a:ea typeface="Arial"/>
                <a:cs typeface="Arial"/>
                <a:sym typeface="Arial"/>
              </a:rPr>
              <a:t> </a:t>
            </a:r>
            <a:r>
              <a:rPr lang="ru-RU" sz="2400" b="1" dirty="0" err="1">
                <a:latin typeface="Arial"/>
                <a:ea typeface="Arial"/>
                <a:cs typeface="Arial"/>
                <a:sym typeface="Arial"/>
              </a:rPr>
              <a:t>thing</a:t>
            </a:r>
            <a:r>
              <a:rPr lang="ru-RU" sz="2400" b="1" dirty="0">
                <a:latin typeface="Arial"/>
                <a:ea typeface="Arial"/>
                <a:cs typeface="Arial"/>
                <a:sym typeface="Arial"/>
              </a:rPr>
              <a:t> </a:t>
            </a:r>
            <a:r>
              <a:rPr lang="ru-RU" sz="2400" b="1" dirty="0" err="1">
                <a:latin typeface="Arial"/>
                <a:ea typeface="Arial"/>
                <a:cs typeface="Arial"/>
                <a:sym typeface="Arial"/>
              </a:rPr>
              <a:t>about</a:t>
            </a:r>
            <a:r>
              <a:rPr lang="ru-RU" sz="2400" dirty="0">
                <a:latin typeface="Arial"/>
                <a:ea typeface="Arial"/>
                <a:cs typeface="Arial"/>
                <a:sym typeface="Arial"/>
              </a:rPr>
              <a:t> ... is that ...</a:t>
            </a:r>
            <a:endParaRPr sz="2400" dirty="0">
              <a:latin typeface="Arial"/>
              <a:ea typeface="Arial"/>
              <a:cs typeface="Arial"/>
              <a:sym typeface="Arial"/>
            </a:endParaRPr>
          </a:p>
          <a:p>
            <a:pPr marL="0" indent="0">
              <a:spcBef>
                <a:spcPts val="900"/>
              </a:spcBef>
              <a:buNone/>
            </a:pPr>
            <a:r>
              <a:rPr lang="ru-RU" sz="2400" dirty="0"/>
              <a:t>One of the </a:t>
            </a:r>
            <a:r>
              <a:rPr lang="ru-RU" sz="2400" dirty="0" err="1"/>
              <a:t>main</a:t>
            </a:r>
            <a:r>
              <a:rPr lang="ru-RU" sz="2400" dirty="0"/>
              <a:t> </a:t>
            </a:r>
            <a:r>
              <a:rPr lang="ru-RU" sz="2400" b="1" dirty="0" err="1"/>
              <a:t>disadvantages</a:t>
            </a:r>
            <a:r>
              <a:rPr lang="ru-RU" sz="2400" b="1" dirty="0"/>
              <a:t> /</a:t>
            </a:r>
            <a:r>
              <a:rPr lang="ru-RU" sz="2400" b="1" dirty="0" err="1"/>
              <a:t>drawbacks</a:t>
            </a:r>
            <a:r>
              <a:rPr lang="ru-RU" sz="2400" b="1" dirty="0"/>
              <a:t>/</a:t>
            </a:r>
            <a:r>
              <a:rPr lang="ru-RU" sz="2400" b="1" dirty="0" err="1"/>
              <a:t>bad</a:t>
            </a:r>
            <a:r>
              <a:rPr lang="ru-RU" sz="2400" b="1" dirty="0"/>
              <a:t> </a:t>
            </a:r>
            <a:r>
              <a:rPr lang="ru-RU" sz="2400" b="1" dirty="0" err="1"/>
              <a:t>points</a:t>
            </a:r>
            <a:r>
              <a:rPr lang="ru-RU" sz="2400" b="1" dirty="0"/>
              <a:t> of</a:t>
            </a:r>
            <a:r>
              <a:rPr lang="ru-RU" sz="2400" dirty="0"/>
              <a:t> ... is that …</a:t>
            </a:r>
            <a:endParaRPr sz="24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g18739ddc2ba_0_30"/>
          <p:cNvSpPr txBox="1">
            <a:spLocks noGrp="1"/>
          </p:cNvSpPr>
          <p:nvPr>
            <p:ph type="title"/>
          </p:nvPr>
        </p:nvSpPr>
        <p:spPr>
          <a:xfrm>
            <a:off x="295988" y="4011910"/>
            <a:ext cx="8596491" cy="648072"/>
          </a:xfrm>
          <a:prstGeom prst="rect">
            <a:avLst/>
          </a:prstGeom>
        </p:spPr>
        <p:txBody>
          <a:bodyPr spcFirstLastPara="1" vert="horz" wrap="square" lIns="68569" tIns="34275" rIns="68569" bIns="34275" rtlCol="0" anchor="ctr" anchorCtr="0">
            <a:normAutofit fontScale="90000"/>
          </a:bodyPr>
          <a:lstStyle/>
          <a:p>
            <a:pPr>
              <a:spcBef>
                <a:spcPts val="0"/>
              </a:spcBef>
              <a:buClr>
                <a:schemeClr val="dk1"/>
              </a:buClr>
              <a:buSzPts val="990"/>
            </a:pPr>
            <a:r>
              <a:rPr lang="ru-RU" sz="3100" dirty="0"/>
              <a:t>Речевые стратегии для устного сообщения</a:t>
            </a:r>
            <a:endParaRPr sz="3100" dirty="0"/>
          </a:p>
          <a:p>
            <a:pPr>
              <a:spcBef>
                <a:spcPts val="0"/>
              </a:spcBef>
              <a:buClr>
                <a:schemeClr val="dk1"/>
              </a:buClr>
              <a:buSzPts val="990"/>
            </a:pPr>
            <a:r>
              <a:rPr lang="ru-RU" sz="3100" dirty="0"/>
              <a:t>Задание 4  ЕГЭ </a:t>
            </a:r>
            <a:endParaRPr sz="3100" dirty="0"/>
          </a:p>
          <a:p>
            <a:pPr algn="l">
              <a:spcBef>
                <a:spcPts val="0"/>
              </a:spcBef>
            </a:pPr>
            <a:endParaRPr dirty="0"/>
          </a:p>
        </p:txBody>
      </p:sp>
      <p:sp>
        <p:nvSpPr>
          <p:cNvPr id="241" name="Google Shape;241;g18739ddc2ba_0_30"/>
          <p:cNvSpPr txBox="1">
            <a:spLocks noGrp="1"/>
          </p:cNvSpPr>
          <p:nvPr>
            <p:ph idx="1"/>
          </p:nvPr>
        </p:nvSpPr>
        <p:spPr>
          <a:xfrm>
            <a:off x="513159" y="514350"/>
            <a:ext cx="8379320" cy="3065512"/>
          </a:xfrm>
          <a:prstGeom prst="rect">
            <a:avLst/>
          </a:prstGeom>
        </p:spPr>
        <p:txBody>
          <a:bodyPr spcFirstLastPara="1" vert="horz" wrap="square" lIns="68569" tIns="34275" rIns="68569" bIns="34275" rtlCol="0" anchor="t" anchorCtr="0">
            <a:normAutofit fontScale="62500" lnSpcReduction="20000"/>
          </a:bodyPr>
          <a:lstStyle/>
          <a:p>
            <a:pPr marL="53340" indent="0">
              <a:spcBef>
                <a:spcPts val="750"/>
              </a:spcBef>
              <a:buClr>
                <a:srgbClr val="FF0000"/>
              </a:buClr>
              <a:buSzPct val="76190"/>
              <a:buNone/>
            </a:pPr>
            <a:r>
              <a:rPr lang="en-US" sz="2400" b="1" dirty="0" smtClean="0">
                <a:solidFill>
                  <a:schemeClr val="bg1"/>
                </a:solidFill>
              </a:rPr>
              <a:t>e</a:t>
            </a:r>
            <a:endParaRPr sz="2400" b="1" dirty="0">
              <a:solidFill>
                <a:schemeClr val="bg1"/>
              </a:solidFill>
            </a:endParaRPr>
          </a:p>
          <a:p>
            <a:pPr marL="60722" indent="0">
              <a:lnSpc>
                <a:spcPct val="109090"/>
              </a:lnSpc>
              <a:spcBef>
                <a:spcPts val="900"/>
              </a:spcBef>
              <a:buClr>
                <a:srgbClr val="000000"/>
              </a:buClr>
              <a:buSzPct val="100000"/>
              <a:buNone/>
            </a:pPr>
            <a:r>
              <a:rPr lang="en-US" sz="3300" b="1" u="sng" dirty="0" smtClean="0">
                <a:latin typeface="Arial"/>
                <a:ea typeface="Arial"/>
                <a:cs typeface="Arial"/>
                <a:sym typeface="Arial"/>
              </a:rPr>
              <a:t>EXPRESS YOUR OPINION ON THE SUBJECT OF THE PROJECT</a:t>
            </a:r>
          </a:p>
          <a:p>
            <a:pPr marL="60722" indent="0">
              <a:lnSpc>
                <a:spcPct val="109090"/>
              </a:lnSpc>
              <a:spcBef>
                <a:spcPts val="900"/>
              </a:spcBef>
              <a:buClr>
                <a:srgbClr val="000000"/>
              </a:buClr>
              <a:buSzPct val="100000"/>
              <a:buNone/>
            </a:pPr>
            <a:endParaRPr lang="en-US" sz="3300" b="1" dirty="0" smtClean="0">
              <a:latin typeface="Arial"/>
              <a:ea typeface="Arial"/>
              <a:cs typeface="Arial"/>
              <a:sym typeface="Arial"/>
            </a:endParaRPr>
          </a:p>
          <a:p>
            <a:pPr indent="-282178">
              <a:lnSpc>
                <a:spcPct val="109090"/>
              </a:lnSpc>
              <a:spcBef>
                <a:spcPts val="900"/>
              </a:spcBef>
              <a:buClr>
                <a:srgbClr val="000000"/>
              </a:buClr>
              <a:buSzPct val="100000"/>
              <a:buFont typeface="Arial"/>
              <a:buChar char="●"/>
            </a:pPr>
            <a:r>
              <a:rPr lang="ru-RU" sz="3300" b="1" dirty="0" err="1" smtClean="0">
                <a:latin typeface="Arial"/>
                <a:ea typeface="Arial"/>
                <a:cs typeface="Arial"/>
                <a:sym typeface="Arial"/>
              </a:rPr>
              <a:t>As</a:t>
            </a:r>
            <a:r>
              <a:rPr lang="ru-RU" sz="3300" b="1" dirty="0" smtClean="0">
                <a:latin typeface="Arial"/>
                <a:ea typeface="Arial"/>
                <a:cs typeface="Arial"/>
                <a:sym typeface="Arial"/>
              </a:rPr>
              <a:t> </a:t>
            </a:r>
            <a:r>
              <a:rPr lang="ru-RU" sz="3300" b="1" dirty="0">
                <a:latin typeface="Arial"/>
                <a:ea typeface="Arial"/>
                <a:cs typeface="Arial"/>
                <a:sym typeface="Arial"/>
              </a:rPr>
              <a:t>for </a:t>
            </a:r>
            <a:r>
              <a:rPr lang="ru-RU" sz="3300" b="1" dirty="0" err="1">
                <a:latin typeface="Arial"/>
                <a:ea typeface="Arial"/>
                <a:cs typeface="Arial"/>
                <a:sym typeface="Arial"/>
              </a:rPr>
              <a:t>me</a:t>
            </a:r>
            <a:r>
              <a:rPr lang="ru-RU" sz="3300" dirty="0">
                <a:latin typeface="Arial"/>
                <a:ea typeface="Arial"/>
                <a:cs typeface="Arial"/>
                <a:sym typeface="Arial"/>
              </a:rPr>
              <a:t>, I </a:t>
            </a:r>
            <a:r>
              <a:rPr lang="ru-RU" sz="3300" dirty="0" err="1">
                <a:latin typeface="Arial"/>
                <a:ea typeface="Arial"/>
                <a:cs typeface="Arial"/>
                <a:sym typeface="Arial"/>
              </a:rPr>
              <a:t>wouldn't</a:t>
            </a:r>
            <a:r>
              <a:rPr lang="ru-RU" sz="3300" dirty="0">
                <a:latin typeface="Arial"/>
                <a:ea typeface="Arial"/>
                <a:cs typeface="Arial"/>
                <a:sym typeface="Arial"/>
              </a:rPr>
              <a:t> </a:t>
            </a:r>
            <a:r>
              <a:rPr lang="ru-RU" sz="3300" dirty="0" err="1">
                <a:latin typeface="Arial"/>
                <a:ea typeface="Arial"/>
                <a:cs typeface="Arial"/>
                <a:sym typeface="Arial"/>
              </a:rPr>
              <a:t>like</a:t>
            </a:r>
            <a:r>
              <a:rPr lang="ru-RU" sz="3300" dirty="0">
                <a:latin typeface="Arial"/>
                <a:ea typeface="Arial"/>
                <a:cs typeface="Arial"/>
                <a:sym typeface="Arial"/>
              </a:rPr>
              <a:t> to…(</a:t>
            </a:r>
            <a:r>
              <a:rPr lang="ru-RU" sz="3300" i="1" dirty="0" err="1">
                <a:latin typeface="Arial"/>
                <a:ea typeface="Arial"/>
                <a:cs typeface="Arial"/>
                <a:sym typeface="Arial"/>
              </a:rPr>
              <a:t>live</a:t>
            </a:r>
            <a:r>
              <a:rPr lang="ru-RU" sz="3300" i="1" dirty="0">
                <a:latin typeface="Arial"/>
                <a:ea typeface="Arial"/>
                <a:cs typeface="Arial"/>
                <a:sym typeface="Arial"/>
              </a:rPr>
              <a:t> </a:t>
            </a:r>
            <a:r>
              <a:rPr lang="ru-RU" sz="3300" i="1" dirty="0" err="1">
                <a:latin typeface="Arial"/>
                <a:ea typeface="Arial"/>
                <a:cs typeface="Arial"/>
                <a:sym typeface="Arial"/>
              </a:rPr>
              <a:t>without</a:t>
            </a:r>
            <a:r>
              <a:rPr lang="ru-RU" sz="3300" i="1" dirty="0">
                <a:latin typeface="Arial"/>
                <a:ea typeface="Arial"/>
                <a:cs typeface="Arial"/>
                <a:sym typeface="Arial"/>
              </a:rPr>
              <a:t> </a:t>
            </a:r>
            <a:r>
              <a:rPr lang="ru-RU" sz="3300" i="1" dirty="0" err="1">
                <a:latin typeface="Arial"/>
                <a:ea typeface="Arial"/>
                <a:cs typeface="Arial"/>
                <a:sym typeface="Arial"/>
              </a:rPr>
              <a:t>gadgets</a:t>
            </a:r>
            <a:r>
              <a:rPr lang="ru-RU" sz="3300" dirty="0">
                <a:latin typeface="Arial"/>
                <a:ea typeface="Arial"/>
                <a:cs typeface="Arial"/>
                <a:sym typeface="Arial"/>
              </a:rPr>
              <a:t>) </a:t>
            </a:r>
            <a:r>
              <a:rPr lang="ru-RU" sz="3300" dirty="0" err="1">
                <a:latin typeface="Arial"/>
                <a:ea typeface="Arial"/>
                <a:cs typeface="Arial"/>
                <a:sym typeface="Arial"/>
              </a:rPr>
              <a:t>because</a:t>
            </a:r>
            <a:r>
              <a:rPr lang="ru-RU" sz="3300" dirty="0">
                <a:latin typeface="Arial"/>
                <a:ea typeface="Arial"/>
                <a:cs typeface="Arial"/>
                <a:sym typeface="Arial"/>
              </a:rPr>
              <a:t> ..</a:t>
            </a:r>
            <a:endParaRPr sz="3300" dirty="0">
              <a:latin typeface="Arial"/>
              <a:ea typeface="Arial"/>
              <a:cs typeface="Arial"/>
              <a:sym typeface="Arial"/>
            </a:endParaRPr>
          </a:p>
          <a:p>
            <a:pPr indent="-300632">
              <a:lnSpc>
                <a:spcPct val="109090"/>
              </a:lnSpc>
              <a:spcBef>
                <a:spcPts val="0"/>
              </a:spcBef>
              <a:buClr>
                <a:srgbClr val="000000"/>
              </a:buClr>
              <a:buSzPct val="100000"/>
              <a:buFont typeface="Arial"/>
              <a:buChar char="●"/>
            </a:pPr>
            <a:r>
              <a:rPr lang="ru-RU" sz="3300" b="1" dirty="0" err="1" smtClean="0">
                <a:latin typeface="Arial"/>
                <a:ea typeface="Arial"/>
                <a:cs typeface="Arial"/>
                <a:sym typeface="Arial"/>
              </a:rPr>
              <a:t>In</a:t>
            </a:r>
            <a:r>
              <a:rPr lang="ru-RU" sz="3300" b="1" dirty="0" smtClean="0">
                <a:latin typeface="Arial"/>
                <a:ea typeface="Arial"/>
                <a:cs typeface="Arial"/>
                <a:sym typeface="Arial"/>
              </a:rPr>
              <a:t> </a:t>
            </a:r>
            <a:r>
              <a:rPr lang="ru-RU" sz="3300" b="1" dirty="0" err="1">
                <a:latin typeface="Arial"/>
                <a:ea typeface="Arial"/>
                <a:cs typeface="Arial"/>
                <a:sym typeface="Arial"/>
              </a:rPr>
              <a:t>my</a:t>
            </a:r>
            <a:r>
              <a:rPr lang="ru-RU" sz="3300" b="1" dirty="0">
                <a:latin typeface="Arial"/>
                <a:ea typeface="Arial"/>
                <a:cs typeface="Arial"/>
                <a:sym typeface="Arial"/>
              </a:rPr>
              <a:t> </a:t>
            </a:r>
            <a:r>
              <a:rPr lang="ru-RU" sz="3300" b="1" dirty="0" err="1">
                <a:latin typeface="Arial"/>
                <a:ea typeface="Arial"/>
                <a:cs typeface="Arial"/>
                <a:sym typeface="Arial"/>
              </a:rPr>
              <a:t>opinion</a:t>
            </a:r>
            <a:r>
              <a:rPr lang="ru-RU" sz="3300" dirty="0">
                <a:latin typeface="Arial"/>
                <a:ea typeface="Arial"/>
                <a:cs typeface="Arial"/>
                <a:sym typeface="Arial"/>
              </a:rPr>
              <a:t>, ...</a:t>
            </a:r>
            <a:endParaRPr sz="3300" dirty="0">
              <a:latin typeface="Arial"/>
              <a:ea typeface="Arial"/>
              <a:cs typeface="Arial"/>
              <a:sym typeface="Arial"/>
            </a:endParaRPr>
          </a:p>
          <a:p>
            <a:pPr indent="-300632">
              <a:lnSpc>
                <a:spcPct val="109090"/>
              </a:lnSpc>
              <a:spcBef>
                <a:spcPts val="0"/>
              </a:spcBef>
              <a:buClr>
                <a:srgbClr val="000000"/>
              </a:buClr>
              <a:buSzPct val="100000"/>
              <a:buFont typeface="Arial"/>
              <a:buChar char="●"/>
            </a:pPr>
            <a:r>
              <a:rPr lang="ru-RU" sz="3300" b="1" dirty="0" err="1" smtClean="0">
                <a:latin typeface="Arial"/>
                <a:ea typeface="Arial"/>
                <a:cs typeface="Arial"/>
                <a:sym typeface="Arial"/>
              </a:rPr>
              <a:t>In</a:t>
            </a:r>
            <a:r>
              <a:rPr lang="ru-RU" sz="3300" b="1" dirty="0" smtClean="0">
                <a:latin typeface="Arial"/>
                <a:ea typeface="Arial"/>
                <a:cs typeface="Arial"/>
                <a:sym typeface="Arial"/>
              </a:rPr>
              <a:t> </a:t>
            </a:r>
            <a:r>
              <a:rPr lang="ru-RU" sz="3300" b="1" dirty="0" err="1">
                <a:latin typeface="Arial"/>
                <a:ea typeface="Arial"/>
                <a:cs typeface="Arial"/>
                <a:sym typeface="Arial"/>
              </a:rPr>
              <a:t>conclusion</a:t>
            </a:r>
            <a:r>
              <a:rPr lang="ru-RU" sz="3300" dirty="0">
                <a:latin typeface="Arial"/>
                <a:ea typeface="Arial"/>
                <a:cs typeface="Arial"/>
                <a:sym typeface="Arial"/>
              </a:rPr>
              <a:t>, I </a:t>
            </a:r>
            <a:r>
              <a:rPr lang="ru-RU" sz="3300" dirty="0" err="1">
                <a:latin typeface="Arial"/>
                <a:ea typeface="Arial"/>
                <a:cs typeface="Arial"/>
                <a:sym typeface="Arial"/>
              </a:rPr>
              <a:t>would</a:t>
            </a:r>
            <a:r>
              <a:rPr lang="ru-RU" sz="3300" dirty="0">
                <a:latin typeface="Arial"/>
                <a:ea typeface="Arial"/>
                <a:cs typeface="Arial"/>
                <a:sym typeface="Arial"/>
              </a:rPr>
              <a:t> </a:t>
            </a:r>
            <a:r>
              <a:rPr lang="ru-RU" sz="3300" dirty="0" err="1">
                <a:latin typeface="Arial"/>
                <a:ea typeface="Arial"/>
                <a:cs typeface="Arial"/>
                <a:sym typeface="Arial"/>
              </a:rPr>
              <a:t>like</a:t>
            </a:r>
            <a:r>
              <a:rPr lang="ru-RU" sz="3300" dirty="0">
                <a:latin typeface="Arial"/>
                <a:ea typeface="Arial"/>
                <a:cs typeface="Arial"/>
                <a:sym typeface="Arial"/>
              </a:rPr>
              <a:t> to </a:t>
            </a:r>
            <a:r>
              <a:rPr lang="ru-RU" sz="3300" dirty="0" err="1">
                <a:latin typeface="Arial"/>
                <a:ea typeface="Arial"/>
                <a:cs typeface="Arial"/>
                <a:sym typeface="Arial"/>
              </a:rPr>
              <a:t>say</a:t>
            </a:r>
            <a:r>
              <a:rPr lang="ru-RU" sz="3300" dirty="0">
                <a:latin typeface="Arial"/>
                <a:ea typeface="Arial"/>
                <a:cs typeface="Arial"/>
                <a:sym typeface="Arial"/>
              </a:rPr>
              <a:t> that ...</a:t>
            </a:r>
            <a:endParaRPr sz="3300" dirty="0">
              <a:latin typeface="Arial"/>
              <a:ea typeface="Arial"/>
              <a:cs typeface="Arial"/>
              <a:sym typeface="Arial"/>
            </a:endParaRPr>
          </a:p>
          <a:p>
            <a:pPr marL="0" indent="0">
              <a:lnSpc>
                <a:spcPct val="109090"/>
              </a:lnSpc>
              <a:spcBef>
                <a:spcPts val="900"/>
              </a:spcBef>
              <a:buNone/>
            </a:pPr>
            <a:r>
              <a:rPr lang="ru-RU" sz="3300" b="1" dirty="0">
                <a:latin typeface="Arial"/>
                <a:ea typeface="Arial"/>
                <a:cs typeface="Arial"/>
                <a:sym typeface="Arial"/>
              </a:rPr>
              <a:t>                    	</a:t>
            </a:r>
            <a:endParaRPr sz="3300" b="1" dirty="0">
              <a:latin typeface="Arial"/>
              <a:ea typeface="Arial"/>
              <a:cs typeface="Arial"/>
              <a:sym typeface="Arial"/>
            </a:endParaRPr>
          </a:p>
          <a:p>
            <a:pPr marL="0" indent="0">
              <a:lnSpc>
                <a:spcPct val="109090"/>
              </a:lnSpc>
              <a:spcBef>
                <a:spcPts val="900"/>
              </a:spcBef>
              <a:buNone/>
            </a:pPr>
            <a:r>
              <a:rPr lang="ru-RU" sz="2700" b="1" dirty="0">
                <a:latin typeface="Arial"/>
                <a:ea typeface="Arial"/>
                <a:cs typeface="Arial"/>
                <a:sym typeface="Arial"/>
              </a:rPr>
              <a:t>NB!!! Следите за </a:t>
            </a:r>
            <a:r>
              <a:rPr lang="ru-RU" sz="2700" b="1" dirty="0" smtClean="0">
                <a:latin typeface="Arial"/>
                <a:ea typeface="Arial"/>
                <a:cs typeface="Arial"/>
                <a:sym typeface="Arial"/>
              </a:rPr>
              <a:t>грамматическими формами </a:t>
            </a:r>
            <a:r>
              <a:rPr lang="ru-RU" sz="2700" b="1" dirty="0">
                <a:latin typeface="Arial"/>
                <a:ea typeface="Arial"/>
                <a:cs typeface="Arial"/>
                <a:sym typeface="Arial"/>
              </a:rPr>
              <a:t>глаголов в задании</a:t>
            </a:r>
            <a:endParaRPr sz="2700" b="1" dirty="0">
              <a:latin typeface="Arial"/>
              <a:ea typeface="Arial"/>
              <a:cs typeface="Arial"/>
              <a:sym typeface="Arial"/>
            </a:endParaRPr>
          </a:p>
          <a:p>
            <a:pPr marL="0" indent="0">
              <a:spcBef>
                <a:spcPts val="900"/>
              </a:spcBef>
              <a:buNone/>
            </a:pPr>
            <a:endParaRPr b="1"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g18739ddc2ba_0_37"/>
          <p:cNvSpPr txBox="1">
            <a:spLocks noGrp="1"/>
          </p:cNvSpPr>
          <p:nvPr>
            <p:ph type="title"/>
          </p:nvPr>
        </p:nvSpPr>
        <p:spPr>
          <a:xfrm>
            <a:off x="273128" y="4083918"/>
            <a:ext cx="8691359" cy="576064"/>
          </a:xfrm>
          <a:prstGeom prst="rect">
            <a:avLst/>
          </a:prstGeom>
        </p:spPr>
        <p:txBody>
          <a:bodyPr spcFirstLastPara="1" vert="horz" wrap="square" lIns="68569" tIns="34275" rIns="68569" bIns="34275" rtlCol="0" anchor="ctr" anchorCtr="0">
            <a:normAutofit fontScale="90000"/>
          </a:bodyPr>
          <a:lstStyle/>
          <a:p>
            <a:pPr>
              <a:spcBef>
                <a:spcPts val="0"/>
              </a:spcBef>
              <a:buClr>
                <a:schemeClr val="dk1"/>
              </a:buClr>
              <a:buSzPts val="990"/>
            </a:pPr>
            <a:r>
              <a:rPr lang="ru-RU" sz="3100" dirty="0"/>
              <a:t>Речевые стратегии для устного сообщения</a:t>
            </a:r>
            <a:endParaRPr sz="3100" dirty="0"/>
          </a:p>
          <a:p>
            <a:pPr>
              <a:spcBef>
                <a:spcPts val="0"/>
              </a:spcBef>
              <a:buClr>
                <a:schemeClr val="dk1"/>
              </a:buClr>
              <a:buSzPts val="990"/>
            </a:pPr>
            <a:r>
              <a:rPr lang="ru-RU" sz="3100" dirty="0"/>
              <a:t>Задание 4  ЕГЭ </a:t>
            </a:r>
            <a:endParaRPr sz="3100" dirty="0"/>
          </a:p>
          <a:p>
            <a:pPr algn="l">
              <a:spcBef>
                <a:spcPts val="0"/>
              </a:spcBef>
            </a:pPr>
            <a:endParaRPr dirty="0"/>
          </a:p>
        </p:txBody>
      </p:sp>
      <p:sp>
        <p:nvSpPr>
          <p:cNvPr id="247" name="Google Shape;247;g18739ddc2ba_0_37"/>
          <p:cNvSpPr txBox="1">
            <a:spLocks noGrp="1"/>
          </p:cNvSpPr>
          <p:nvPr>
            <p:ph idx="1"/>
          </p:nvPr>
        </p:nvSpPr>
        <p:spPr>
          <a:xfrm>
            <a:off x="536019" y="627533"/>
            <a:ext cx="8428468" cy="2952329"/>
          </a:xfrm>
          <a:prstGeom prst="rect">
            <a:avLst/>
          </a:prstGeom>
        </p:spPr>
        <p:txBody>
          <a:bodyPr spcFirstLastPara="1" vert="horz" wrap="square" lIns="68569" tIns="34275" rIns="68569" bIns="34275" rtlCol="0" anchor="t" anchorCtr="0">
            <a:normAutofit/>
          </a:bodyPr>
          <a:lstStyle/>
          <a:p>
            <a:pPr marL="0" indent="0">
              <a:spcBef>
                <a:spcPts val="750"/>
              </a:spcBef>
              <a:buNone/>
            </a:pPr>
            <a:r>
              <a:rPr lang="ru-RU" sz="2700" b="1" u="sng" dirty="0">
                <a:latin typeface="Times New Roman"/>
                <a:ea typeface="Times New Roman"/>
                <a:cs typeface="Times New Roman"/>
                <a:sym typeface="Times New Roman"/>
              </a:rPr>
              <a:t>Завершающая фраза</a:t>
            </a:r>
            <a:endParaRPr sz="2700" b="1" u="sng" dirty="0">
              <a:latin typeface="Times New Roman"/>
              <a:ea typeface="Times New Roman"/>
              <a:cs typeface="Times New Roman"/>
              <a:sym typeface="Times New Roman"/>
            </a:endParaRPr>
          </a:p>
          <a:p>
            <a:pPr indent="-314325">
              <a:spcBef>
                <a:spcPts val="750"/>
              </a:spcBef>
              <a:buSzPts val="3000"/>
              <a:buFont typeface="Times New Roman"/>
              <a:buChar char="●"/>
            </a:pPr>
            <a:r>
              <a:rPr lang="ru-RU" sz="2700" b="1" dirty="0" err="1" smtClean="0">
                <a:latin typeface="Times New Roman"/>
                <a:ea typeface="Times New Roman"/>
                <a:cs typeface="Times New Roman"/>
                <a:sym typeface="Times New Roman"/>
              </a:rPr>
              <a:t>That’s</a:t>
            </a:r>
            <a:r>
              <a:rPr lang="ru-RU" sz="2700" b="1" dirty="0" smtClean="0">
                <a:latin typeface="Times New Roman"/>
                <a:ea typeface="Times New Roman"/>
                <a:cs typeface="Times New Roman"/>
                <a:sym typeface="Times New Roman"/>
              </a:rPr>
              <a:t> </a:t>
            </a:r>
            <a:r>
              <a:rPr lang="ru-RU" sz="2700" b="1" dirty="0" err="1">
                <a:latin typeface="Times New Roman"/>
                <a:ea typeface="Times New Roman"/>
                <a:cs typeface="Times New Roman"/>
                <a:sym typeface="Times New Roman"/>
              </a:rPr>
              <a:t>all</a:t>
            </a:r>
            <a:r>
              <a:rPr lang="ru-RU" sz="2700" b="1" dirty="0">
                <a:latin typeface="Times New Roman"/>
                <a:ea typeface="Times New Roman"/>
                <a:cs typeface="Times New Roman"/>
                <a:sym typeface="Times New Roman"/>
              </a:rPr>
              <a:t> for </a:t>
            </a:r>
            <a:r>
              <a:rPr lang="ru-RU" sz="2700" b="1" dirty="0" err="1">
                <a:latin typeface="Times New Roman"/>
                <a:ea typeface="Times New Roman"/>
                <a:cs typeface="Times New Roman"/>
                <a:sym typeface="Times New Roman"/>
              </a:rPr>
              <a:t>now</a:t>
            </a:r>
            <a:r>
              <a:rPr lang="ru-RU" sz="2700" dirty="0">
                <a:latin typeface="Times New Roman"/>
                <a:ea typeface="Times New Roman"/>
                <a:cs typeface="Times New Roman"/>
                <a:sym typeface="Times New Roman"/>
              </a:rPr>
              <a:t>, </a:t>
            </a:r>
            <a:r>
              <a:rPr lang="ru-RU" sz="2700" dirty="0" err="1">
                <a:latin typeface="Times New Roman"/>
                <a:ea typeface="Times New Roman"/>
                <a:cs typeface="Times New Roman"/>
                <a:sym typeface="Times New Roman"/>
              </a:rPr>
              <a:t>Misha</a:t>
            </a:r>
            <a:r>
              <a:rPr lang="ru-RU" sz="2700" dirty="0">
                <a:latin typeface="Times New Roman"/>
                <a:ea typeface="Times New Roman"/>
                <a:cs typeface="Times New Roman"/>
                <a:sym typeface="Times New Roman"/>
              </a:rPr>
              <a:t>. </a:t>
            </a:r>
            <a:r>
              <a:rPr lang="ru-RU" sz="2700" dirty="0" err="1">
                <a:latin typeface="Times New Roman"/>
                <a:ea typeface="Times New Roman"/>
                <a:cs typeface="Times New Roman"/>
                <a:sym typeface="Times New Roman"/>
              </a:rPr>
              <a:t>I’ll</a:t>
            </a:r>
            <a:r>
              <a:rPr lang="ru-RU" sz="2700" dirty="0">
                <a:latin typeface="Times New Roman"/>
                <a:ea typeface="Times New Roman"/>
                <a:cs typeface="Times New Roman"/>
                <a:sym typeface="Times New Roman"/>
              </a:rPr>
              <a:t> </a:t>
            </a:r>
            <a:r>
              <a:rPr lang="ru-RU" sz="2700" dirty="0" err="1">
                <a:latin typeface="Times New Roman"/>
                <a:ea typeface="Times New Roman"/>
                <a:cs typeface="Times New Roman"/>
                <a:sym typeface="Times New Roman"/>
              </a:rPr>
              <a:t>be</a:t>
            </a:r>
            <a:r>
              <a:rPr lang="ru-RU" sz="2700" dirty="0">
                <a:latin typeface="Times New Roman"/>
                <a:ea typeface="Times New Roman"/>
                <a:cs typeface="Times New Roman"/>
                <a:sym typeface="Times New Roman"/>
              </a:rPr>
              <a:t> </a:t>
            </a:r>
            <a:r>
              <a:rPr lang="ru-RU" sz="2700" dirty="0" err="1">
                <a:latin typeface="Times New Roman"/>
                <a:ea typeface="Times New Roman"/>
                <a:cs typeface="Times New Roman"/>
                <a:sym typeface="Times New Roman"/>
              </a:rPr>
              <a:t>waiting</a:t>
            </a:r>
            <a:r>
              <a:rPr lang="ru-RU" sz="2700" dirty="0">
                <a:latin typeface="Times New Roman"/>
                <a:ea typeface="Times New Roman"/>
                <a:cs typeface="Times New Roman"/>
                <a:sym typeface="Times New Roman"/>
              </a:rPr>
              <a:t> for </a:t>
            </a:r>
            <a:r>
              <a:rPr lang="ru-RU" sz="2700" dirty="0" err="1">
                <a:latin typeface="Times New Roman"/>
                <a:ea typeface="Times New Roman"/>
                <a:cs typeface="Times New Roman"/>
                <a:sym typeface="Times New Roman"/>
              </a:rPr>
              <a:t>your</a:t>
            </a:r>
            <a:r>
              <a:rPr lang="ru-RU" sz="2700" dirty="0">
                <a:latin typeface="Times New Roman"/>
                <a:ea typeface="Times New Roman"/>
                <a:cs typeface="Times New Roman"/>
                <a:sym typeface="Times New Roman"/>
              </a:rPr>
              <a:t> </a:t>
            </a:r>
            <a:r>
              <a:rPr lang="ru-RU" sz="2700" dirty="0" err="1">
                <a:latin typeface="Times New Roman"/>
                <a:ea typeface="Times New Roman"/>
                <a:cs typeface="Times New Roman"/>
                <a:sym typeface="Times New Roman"/>
              </a:rPr>
              <a:t>opinion</a:t>
            </a:r>
            <a:r>
              <a:rPr lang="ru-RU" sz="2700" dirty="0">
                <a:latin typeface="Times New Roman"/>
                <a:ea typeface="Times New Roman"/>
                <a:cs typeface="Times New Roman"/>
                <a:sym typeface="Times New Roman"/>
              </a:rPr>
              <a:t> </a:t>
            </a:r>
            <a:r>
              <a:rPr lang="ru-RU" sz="2700" dirty="0" err="1">
                <a:latin typeface="Times New Roman"/>
                <a:ea typeface="Times New Roman"/>
                <a:cs typeface="Times New Roman"/>
                <a:sym typeface="Times New Roman"/>
              </a:rPr>
              <a:t>about</a:t>
            </a:r>
            <a:r>
              <a:rPr lang="ru-RU" sz="2700" dirty="0">
                <a:latin typeface="Times New Roman"/>
                <a:ea typeface="Times New Roman"/>
                <a:cs typeface="Times New Roman"/>
                <a:sym typeface="Times New Roman"/>
              </a:rPr>
              <a:t> the </a:t>
            </a:r>
            <a:r>
              <a:rPr lang="ru-RU" sz="2700" dirty="0" err="1">
                <a:latin typeface="Times New Roman"/>
                <a:ea typeface="Times New Roman"/>
                <a:cs typeface="Times New Roman"/>
                <a:sym typeface="Times New Roman"/>
              </a:rPr>
              <a:t>photos</a:t>
            </a:r>
            <a:r>
              <a:rPr lang="ru-RU" sz="2700" dirty="0">
                <a:latin typeface="Times New Roman"/>
                <a:ea typeface="Times New Roman"/>
                <a:cs typeface="Times New Roman"/>
                <a:sym typeface="Times New Roman"/>
              </a:rPr>
              <a:t>.</a:t>
            </a:r>
            <a:endParaRPr sz="2700" dirty="0">
              <a:latin typeface="Times New Roman"/>
              <a:ea typeface="Times New Roman"/>
              <a:cs typeface="Times New Roman"/>
              <a:sym typeface="Times New Roman"/>
            </a:endParaRPr>
          </a:p>
          <a:p>
            <a:pPr indent="-314325">
              <a:spcBef>
                <a:spcPts val="0"/>
              </a:spcBef>
              <a:buSzPts val="3000"/>
              <a:buFont typeface="Times New Roman"/>
              <a:buChar char="●"/>
            </a:pPr>
            <a:r>
              <a:rPr lang="ru-RU" sz="2700" b="1" dirty="0" err="1">
                <a:latin typeface="Times New Roman"/>
                <a:ea typeface="Times New Roman"/>
                <a:cs typeface="Times New Roman"/>
                <a:sym typeface="Times New Roman"/>
              </a:rPr>
              <a:t>That’s</a:t>
            </a:r>
            <a:r>
              <a:rPr lang="ru-RU" sz="2700" b="1" dirty="0">
                <a:latin typeface="Times New Roman"/>
                <a:ea typeface="Times New Roman"/>
                <a:cs typeface="Times New Roman"/>
                <a:sym typeface="Times New Roman"/>
              </a:rPr>
              <a:t> </a:t>
            </a:r>
            <a:r>
              <a:rPr lang="ru-RU" sz="2700" b="1" dirty="0" err="1">
                <a:latin typeface="Times New Roman"/>
                <a:ea typeface="Times New Roman"/>
                <a:cs typeface="Times New Roman"/>
                <a:sym typeface="Times New Roman"/>
              </a:rPr>
              <a:t>all</a:t>
            </a:r>
            <a:r>
              <a:rPr lang="ru-RU" sz="2700" b="1" dirty="0">
                <a:latin typeface="Times New Roman"/>
                <a:ea typeface="Times New Roman"/>
                <a:cs typeface="Times New Roman"/>
                <a:sym typeface="Times New Roman"/>
              </a:rPr>
              <a:t> I </a:t>
            </a:r>
            <a:r>
              <a:rPr lang="ru-RU" sz="2700" b="1" dirty="0" err="1">
                <a:latin typeface="Times New Roman"/>
                <a:ea typeface="Times New Roman"/>
                <a:cs typeface="Times New Roman"/>
                <a:sym typeface="Times New Roman"/>
              </a:rPr>
              <a:t>wanted</a:t>
            </a:r>
            <a:r>
              <a:rPr lang="ru-RU" sz="2700" b="1" dirty="0">
                <a:latin typeface="Times New Roman"/>
                <a:ea typeface="Times New Roman"/>
                <a:cs typeface="Times New Roman"/>
                <a:sym typeface="Times New Roman"/>
              </a:rPr>
              <a:t> to </a:t>
            </a:r>
            <a:r>
              <a:rPr lang="ru-RU" sz="2700" b="1" dirty="0" err="1">
                <a:latin typeface="Times New Roman"/>
                <a:ea typeface="Times New Roman"/>
                <a:cs typeface="Times New Roman"/>
                <a:sym typeface="Times New Roman"/>
              </a:rPr>
              <a:t>discuss</a:t>
            </a:r>
            <a:r>
              <a:rPr lang="ru-RU" sz="2700" b="1" dirty="0">
                <a:latin typeface="Times New Roman"/>
                <a:ea typeface="Times New Roman"/>
                <a:cs typeface="Times New Roman"/>
                <a:sym typeface="Times New Roman"/>
              </a:rPr>
              <a:t> with </a:t>
            </a:r>
            <a:r>
              <a:rPr lang="ru-RU" sz="2700" b="1" dirty="0" err="1">
                <a:latin typeface="Times New Roman"/>
                <a:ea typeface="Times New Roman"/>
                <a:cs typeface="Times New Roman"/>
                <a:sym typeface="Times New Roman"/>
              </a:rPr>
              <a:t>you</a:t>
            </a:r>
            <a:r>
              <a:rPr lang="ru-RU" sz="2700" b="1" dirty="0">
                <a:latin typeface="Times New Roman"/>
                <a:ea typeface="Times New Roman"/>
                <a:cs typeface="Times New Roman"/>
                <a:sym typeface="Times New Roman"/>
              </a:rPr>
              <a:t>, </a:t>
            </a:r>
            <a:r>
              <a:rPr lang="ru-RU" sz="2700" dirty="0" err="1">
                <a:latin typeface="Times New Roman"/>
                <a:ea typeface="Times New Roman"/>
                <a:cs typeface="Times New Roman"/>
                <a:sym typeface="Times New Roman"/>
              </a:rPr>
              <a:t>Vasya</a:t>
            </a:r>
            <a:r>
              <a:rPr lang="ru-RU" sz="2700" dirty="0">
                <a:latin typeface="Times New Roman"/>
                <a:ea typeface="Times New Roman"/>
                <a:cs typeface="Times New Roman"/>
                <a:sym typeface="Times New Roman"/>
              </a:rPr>
              <a:t>. </a:t>
            </a:r>
            <a:r>
              <a:rPr lang="ru-RU" sz="2700" b="1" dirty="0">
                <a:latin typeface="Times New Roman"/>
                <a:ea typeface="Times New Roman"/>
                <a:cs typeface="Times New Roman"/>
                <a:sym typeface="Times New Roman"/>
              </a:rPr>
              <a:t>Call </a:t>
            </a:r>
            <a:r>
              <a:rPr lang="ru-RU" sz="2700" b="1" dirty="0" err="1">
                <a:latin typeface="Times New Roman"/>
                <a:ea typeface="Times New Roman"/>
                <a:cs typeface="Times New Roman"/>
                <a:sym typeface="Times New Roman"/>
              </a:rPr>
              <a:t>me</a:t>
            </a:r>
            <a:r>
              <a:rPr lang="ru-RU" sz="2700" b="1" dirty="0">
                <a:latin typeface="Times New Roman"/>
                <a:ea typeface="Times New Roman"/>
                <a:cs typeface="Times New Roman"/>
                <a:sym typeface="Times New Roman"/>
              </a:rPr>
              <a:t> </a:t>
            </a:r>
            <a:r>
              <a:rPr lang="ru-RU" sz="2700" b="1" dirty="0" err="1">
                <a:latin typeface="Times New Roman"/>
                <a:ea typeface="Times New Roman"/>
                <a:cs typeface="Times New Roman"/>
                <a:sym typeface="Times New Roman"/>
              </a:rPr>
              <a:t>back</a:t>
            </a:r>
            <a:r>
              <a:rPr lang="ru-RU" sz="2700" b="1" dirty="0">
                <a:latin typeface="Times New Roman"/>
                <a:ea typeface="Times New Roman"/>
                <a:cs typeface="Times New Roman"/>
                <a:sym typeface="Times New Roman"/>
              </a:rPr>
              <a:t> </a:t>
            </a:r>
            <a:r>
              <a:rPr lang="ru-RU" sz="2700" b="1" dirty="0" err="1">
                <a:latin typeface="Times New Roman"/>
                <a:ea typeface="Times New Roman"/>
                <a:cs typeface="Times New Roman"/>
                <a:sym typeface="Times New Roman"/>
              </a:rPr>
              <a:t>or</a:t>
            </a:r>
            <a:r>
              <a:rPr lang="ru-RU" sz="2700" b="1" dirty="0">
                <a:latin typeface="Times New Roman"/>
                <a:ea typeface="Times New Roman"/>
                <a:cs typeface="Times New Roman"/>
                <a:sym typeface="Times New Roman"/>
              </a:rPr>
              <a:t> </a:t>
            </a:r>
            <a:r>
              <a:rPr lang="ru-RU" sz="2700" b="1" dirty="0" err="1">
                <a:latin typeface="Times New Roman"/>
                <a:ea typeface="Times New Roman"/>
                <a:cs typeface="Times New Roman"/>
                <a:sym typeface="Times New Roman"/>
              </a:rPr>
              <a:t>send</a:t>
            </a:r>
            <a:r>
              <a:rPr lang="ru-RU" sz="2700" b="1" dirty="0">
                <a:latin typeface="Times New Roman"/>
                <a:ea typeface="Times New Roman"/>
                <a:cs typeface="Times New Roman"/>
                <a:sym typeface="Times New Roman"/>
              </a:rPr>
              <a:t> a </a:t>
            </a:r>
            <a:r>
              <a:rPr lang="ru-RU" sz="2700" b="1" dirty="0" err="1">
                <a:latin typeface="Times New Roman"/>
                <a:ea typeface="Times New Roman"/>
                <a:cs typeface="Times New Roman"/>
                <a:sym typeface="Times New Roman"/>
              </a:rPr>
              <a:t>message</a:t>
            </a:r>
            <a:r>
              <a:rPr lang="ru-RU" sz="2700" b="1" dirty="0">
                <a:latin typeface="Times New Roman"/>
                <a:ea typeface="Times New Roman"/>
                <a:cs typeface="Times New Roman"/>
                <a:sym typeface="Times New Roman"/>
              </a:rPr>
              <a:t>. </a:t>
            </a:r>
            <a:r>
              <a:rPr lang="ru-RU" sz="2700" b="1" dirty="0" err="1">
                <a:latin typeface="Times New Roman"/>
                <a:ea typeface="Times New Roman"/>
                <a:cs typeface="Times New Roman"/>
                <a:sym typeface="Times New Roman"/>
              </a:rPr>
              <a:t>Bye</a:t>
            </a:r>
            <a:r>
              <a:rPr lang="ru-RU" sz="2700" b="1" dirty="0">
                <a:latin typeface="Times New Roman"/>
                <a:ea typeface="Times New Roman"/>
                <a:cs typeface="Times New Roman"/>
                <a:sym typeface="Times New Roman"/>
              </a:rPr>
              <a:t>! </a:t>
            </a:r>
            <a:endParaRPr sz="2700" dirty="0">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4" name="Заголовок 3">
            <a:extLst>
              <a:ext uri="{FF2B5EF4-FFF2-40B4-BE49-F238E27FC236}">
                <a16:creationId xmlns:a16="http://schemas.microsoft.com/office/drawing/2014/main" xmlns="" id="{AA48A56D-4863-E1B8-EDF1-492B91ABB9DB}"/>
              </a:ext>
            </a:extLst>
          </p:cNvPr>
          <p:cNvSpPr>
            <a:spLocks noGrp="1"/>
          </p:cNvSpPr>
          <p:nvPr>
            <p:ph type="title"/>
          </p:nvPr>
        </p:nvSpPr>
        <p:spPr>
          <a:xfrm>
            <a:off x="295988" y="2211710"/>
            <a:ext cx="8524483" cy="1068700"/>
          </a:xfrm>
        </p:spPr>
        <p:txBody>
          <a:bodyPr>
            <a:normAutofit fontScale="90000"/>
          </a:bodyPr>
          <a:lstStyle/>
          <a:p>
            <a:r>
              <a:rPr lang="en-US" sz="1350" b="1" dirty="0"/>
              <a:t>Hi Victor. Do you remember we are doing a project devoted to family holidays? I have found two photos for it and I would like to discuss them with you.</a:t>
            </a:r>
            <a:br>
              <a:rPr lang="en-US" sz="1350" b="1" dirty="0"/>
            </a:br>
            <a:r>
              <a:rPr lang="en-US" sz="1350" b="1" dirty="0"/>
              <a:t>To my mind, these photos perfectly suit our project as they demonstrate different ways of spending time outdoors with the family. In the first picture there is a family camping in the forest. They are sitting by the fire and are having a snack. The second picture shows a family having a picnic on a beach. They are sitting at the very edge of the sea enjoying the seascape.</a:t>
            </a:r>
            <a:br>
              <a:rPr lang="en-US" sz="1350" b="1" dirty="0"/>
            </a:br>
            <a:r>
              <a:rPr lang="en-US" sz="1350" b="1" dirty="0"/>
              <a:t>I suppose that each type of family holidays presented in the photos has its own merits and drawbacks. As for the positive sides, one of the advantages of going camping is that it is cheap and unusual  The advantage of spending time on a beach is that you can enjoy sunbathing and swimming in the sea. You can also go surfing or diving.</a:t>
            </a:r>
            <a:r>
              <a:rPr lang="en-US" b="1" dirty="0"/>
              <a:t/>
            </a:r>
            <a:br>
              <a:rPr lang="en-US" b="1" dirty="0"/>
            </a:br>
            <a:r>
              <a:rPr lang="en-US" sz="1350" b="1" dirty="0"/>
              <a:t>As for the negative sides, one of the disadvantages of spending a family holiday in the forest is that it is difficult for people to spend their time without modern conveniences. Spending time in the forest can be stressful for the people who are not used to it. The disadvantage of having a rest at the seaside is its cost. Such holidays can be very expensive. </a:t>
            </a:r>
            <a:br>
              <a:rPr lang="en-US" sz="1350" b="1" dirty="0"/>
            </a:br>
            <a:r>
              <a:rPr lang="en-US" sz="1350" b="1" dirty="0"/>
              <a:t>Personally, I would prefer to sunbathe at the sea instead of going camping during family holidays because it’s more comfortable and relaxing to me.</a:t>
            </a:r>
            <a:br>
              <a:rPr lang="en-US" sz="1350" b="1" dirty="0"/>
            </a:br>
            <a:r>
              <a:rPr lang="en-US" sz="1350" b="1" dirty="0"/>
              <a:t>That’s what I wanted to discuss with you. Do you think we can use these photos in our project? I will be looking forward to your answer.</a:t>
            </a:r>
            <a:br>
              <a:rPr lang="en-US" sz="1350" b="1" dirty="0"/>
            </a:br>
            <a:endParaRPr lang="ru-RU" b="1" dirty="0"/>
          </a:p>
        </p:txBody>
      </p:sp>
      <p:sp>
        <p:nvSpPr>
          <p:cNvPr id="5" name="Текст 4">
            <a:extLst>
              <a:ext uri="{FF2B5EF4-FFF2-40B4-BE49-F238E27FC236}">
                <a16:creationId xmlns:a16="http://schemas.microsoft.com/office/drawing/2014/main" xmlns="" id="{901BA829-5E76-2A4D-B70D-4882714C0BCD}"/>
              </a:ext>
            </a:extLst>
          </p:cNvPr>
          <p:cNvSpPr>
            <a:spLocks noGrp="1"/>
          </p:cNvSpPr>
          <p:nvPr>
            <p:ph type="body" idx="1"/>
          </p:nvPr>
        </p:nvSpPr>
        <p:spPr>
          <a:xfrm>
            <a:off x="295989" y="3733800"/>
            <a:ext cx="6699171" cy="1409700"/>
          </a:xfrm>
        </p:spPr>
        <p:txBody>
          <a:bodyPr>
            <a:normAutofit/>
          </a:bodyPr>
          <a:lstStyle/>
          <a:p>
            <a:r>
              <a:rPr lang="en-US" sz="4050" dirty="0">
                <a:solidFill>
                  <a:schemeClr val="tx1"/>
                </a:solidFill>
              </a:rPr>
              <a:t>Sample answer</a:t>
            </a:r>
            <a:endParaRPr lang="ru-RU" sz="4050" dirty="0">
              <a:solidFill>
                <a:schemeClr val="tx1"/>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 name="WhatsApp Video 2022-11-08 at 21.06.16">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58994"/>
            <a:ext cx="9123003" cy="4992329"/>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97A342A3-8691-177D-2E8D-B9259152A7B9}"/>
              </a:ext>
            </a:extLst>
          </p:cNvPr>
          <p:cNvSpPr>
            <a:spLocks noGrp="1"/>
          </p:cNvSpPr>
          <p:nvPr>
            <p:ph type="title"/>
          </p:nvPr>
        </p:nvSpPr>
        <p:spPr>
          <a:xfrm>
            <a:off x="457200" y="771550"/>
            <a:ext cx="8229600" cy="1080119"/>
          </a:xfrm>
        </p:spPr>
        <p:txBody>
          <a:bodyPr/>
          <a:lstStyle/>
          <a:p>
            <a:r>
              <a:rPr lang="ru-RU" dirty="0"/>
              <a:t>Наши Контакты</a:t>
            </a:r>
          </a:p>
        </p:txBody>
      </p:sp>
      <p:sp>
        <p:nvSpPr>
          <p:cNvPr id="3" name="Объект 2">
            <a:extLst>
              <a:ext uri="{FF2B5EF4-FFF2-40B4-BE49-F238E27FC236}">
                <a16:creationId xmlns:a16="http://schemas.microsoft.com/office/drawing/2014/main" xmlns="" id="{37AE6B38-7AA0-AE43-5D18-634F7262315F}"/>
              </a:ext>
            </a:extLst>
          </p:cNvPr>
          <p:cNvSpPr>
            <a:spLocks noGrp="1"/>
          </p:cNvSpPr>
          <p:nvPr>
            <p:ph idx="1"/>
          </p:nvPr>
        </p:nvSpPr>
        <p:spPr>
          <a:xfrm>
            <a:off x="513158" y="1923678"/>
            <a:ext cx="8092526" cy="2331232"/>
          </a:xfrm>
        </p:spPr>
        <p:txBody>
          <a:bodyPr/>
          <a:lstStyle/>
          <a:p>
            <a:pPr>
              <a:lnSpc>
                <a:spcPct val="150000"/>
              </a:lnSpc>
            </a:pPr>
            <a:r>
              <a:rPr lang="ru-RU" sz="2100" dirty="0"/>
              <a:t>Хитрова Ирина Викторовна		</a:t>
            </a:r>
            <a:r>
              <a:rPr lang="en-US" sz="2100" dirty="0">
                <a:hlinkClick r:id="rId2"/>
              </a:rPr>
              <a:t>khitrova@inbox.ru</a:t>
            </a:r>
            <a:endParaRPr lang="ru-RU" sz="2100" dirty="0"/>
          </a:p>
          <a:p>
            <a:pPr>
              <a:lnSpc>
                <a:spcPct val="150000"/>
              </a:lnSpc>
            </a:pPr>
            <a:r>
              <a:rPr lang="ru-RU" sz="2100" dirty="0"/>
              <a:t>Зверева Наталья Сергеевна		</a:t>
            </a:r>
            <a:r>
              <a:rPr lang="en-US" sz="2100" dirty="0">
                <a:hlinkClick r:id="rId3"/>
              </a:rPr>
              <a:t>bagirova914@gmail.com</a:t>
            </a:r>
            <a:endParaRPr lang="ru-RU" sz="2100" dirty="0"/>
          </a:p>
          <a:p>
            <a:pPr>
              <a:lnSpc>
                <a:spcPct val="150000"/>
              </a:lnSpc>
            </a:pPr>
            <a:r>
              <a:rPr lang="ru-RU" sz="2100" dirty="0" err="1"/>
              <a:t>Умерова</a:t>
            </a:r>
            <a:r>
              <a:rPr lang="ru-RU" sz="2100" dirty="0"/>
              <a:t> Мария Викторовна		</a:t>
            </a:r>
            <a:r>
              <a:rPr lang="en-US" sz="2100" dirty="0">
                <a:hlinkClick r:id="rId4"/>
              </a:rPr>
              <a:t>umerova@inbox.ru</a:t>
            </a:r>
            <a:endParaRPr lang="ru-RU" sz="2100" dirty="0"/>
          </a:p>
          <a:p>
            <a:pPr marL="0" indent="0">
              <a:buNone/>
            </a:pPr>
            <a:endParaRPr lang="ru-RU" dirty="0">
              <a:solidFill>
                <a:schemeClr val="tx1"/>
              </a:solidFill>
            </a:endParaRPr>
          </a:p>
          <a:p>
            <a:endParaRPr lang="ru-RU" dirty="0">
              <a:solidFill>
                <a:schemeClr val="tx1"/>
              </a:solidFill>
            </a:endParaRPr>
          </a:p>
          <a:p>
            <a:endParaRPr lang="ru-RU" dirty="0">
              <a:solidFill>
                <a:schemeClr val="tx1"/>
              </a:solidFill>
            </a:endParaRPr>
          </a:p>
        </p:txBody>
      </p:sp>
    </p:spTree>
    <p:extLst>
      <p:ext uri="{BB962C8B-B14F-4D97-AF65-F5344CB8AC3E}">
        <p14:creationId xmlns:p14="http://schemas.microsoft.com/office/powerpoint/2010/main" val="34071319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5856" y="483518"/>
            <a:ext cx="3474911" cy="4298510"/>
          </a:xfrm>
          <a:prstGeom prst="rect">
            <a:avLst/>
          </a:prstGeom>
        </p:spPr>
      </p:pic>
      <p:pic>
        <p:nvPicPr>
          <p:cNvPr id="1026" name="Picture 2" descr="https://z-gorodok.ru/wp-content/uploads/2022/03/telegram-icon-on-transparent-background-p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915" y="1791929"/>
            <a:ext cx="1888804" cy="1890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058091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одзаголовок 1"/>
          <p:cNvSpPr>
            <a:spLocks noGrp="1"/>
          </p:cNvSpPr>
          <p:nvPr>
            <p:ph type="subTitle" idx="1"/>
          </p:nvPr>
        </p:nvSpPr>
        <p:spPr>
          <a:xfrm>
            <a:off x="2591780" y="3147814"/>
            <a:ext cx="3960440" cy="360040"/>
          </a:xfrm>
        </p:spPr>
        <p:txBody>
          <a:bodyPr>
            <a:noAutofit/>
          </a:bodyPr>
          <a:lstStyle/>
          <a:p>
            <a:r>
              <a:rPr lang="ru-RU" sz="1800" dirty="0">
                <a:solidFill>
                  <a:srgbClr val="CE4A1F"/>
                </a:solidFill>
                <a:latin typeface="Roboto Black"/>
                <a:cs typeface="Roboto Black"/>
              </a:rPr>
              <a:t>Наши социальные сети</a:t>
            </a:r>
          </a:p>
        </p:txBody>
      </p:sp>
      <p:grpSp>
        <p:nvGrpSpPr>
          <p:cNvPr id="7" name="Группа 6">
            <a:extLst>
              <a:ext uri="{FF2B5EF4-FFF2-40B4-BE49-F238E27FC236}">
                <a16:creationId xmlns:a16="http://schemas.microsoft.com/office/drawing/2014/main" xmlns="" id="{42C7A604-3553-EC46-9C9B-BC71A0966027}"/>
              </a:ext>
            </a:extLst>
          </p:cNvPr>
          <p:cNvGrpSpPr/>
          <p:nvPr/>
        </p:nvGrpSpPr>
        <p:grpSpPr>
          <a:xfrm>
            <a:off x="1241884" y="1290230"/>
            <a:ext cx="6660232" cy="1137504"/>
            <a:chOff x="936104" y="1290230"/>
            <a:chExt cx="6660232" cy="1137504"/>
          </a:xfrm>
        </p:grpSpPr>
        <p:pic>
          <p:nvPicPr>
            <p:cNvPr id="5" name="Изображение 4">
              <a:hlinkClick r:id="rId2"/>
            </p:cNvPr>
            <p:cNvPicPr>
              <a:picLocks noChangeAspect="1"/>
            </p:cNvPicPr>
            <p:nvPr/>
          </p:nvPicPr>
          <p:blipFill>
            <a:blip r:embed="rId3"/>
            <a:stretch>
              <a:fillRect/>
            </a:stretch>
          </p:blipFill>
          <p:spPr>
            <a:xfrm>
              <a:off x="3347864" y="1290230"/>
              <a:ext cx="1872208" cy="417424"/>
            </a:xfrm>
            <a:prstGeom prst="rect">
              <a:avLst/>
            </a:prstGeom>
          </p:spPr>
        </p:pic>
        <p:pic>
          <p:nvPicPr>
            <p:cNvPr id="6" name="Изображение 5">
              <a:hlinkClick r:id="rId4"/>
            </p:cNvPr>
            <p:cNvPicPr>
              <a:picLocks noChangeAspect="1"/>
            </p:cNvPicPr>
            <p:nvPr/>
          </p:nvPicPr>
          <p:blipFill>
            <a:blip r:embed="rId5"/>
            <a:stretch>
              <a:fillRect/>
            </a:stretch>
          </p:blipFill>
          <p:spPr>
            <a:xfrm>
              <a:off x="5724128" y="1290230"/>
              <a:ext cx="1872208" cy="417424"/>
            </a:xfrm>
            <a:prstGeom prst="rect">
              <a:avLst/>
            </a:prstGeom>
          </p:spPr>
        </p:pic>
        <p:pic>
          <p:nvPicPr>
            <p:cNvPr id="8" name="Изображение 7">
              <a:hlinkClick r:id="rId6"/>
            </p:cNvPr>
            <p:cNvPicPr>
              <a:picLocks noChangeAspect="1"/>
            </p:cNvPicPr>
            <p:nvPr/>
          </p:nvPicPr>
          <p:blipFill>
            <a:blip r:embed="rId7"/>
            <a:stretch>
              <a:fillRect/>
            </a:stretch>
          </p:blipFill>
          <p:spPr>
            <a:xfrm>
              <a:off x="936104" y="1290230"/>
              <a:ext cx="1872208" cy="417424"/>
            </a:xfrm>
            <a:prstGeom prst="rect">
              <a:avLst/>
            </a:prstGeom>
          </p:spPr>
        </p:pic>
        <p:pic>
          <p:nvPicPr>
            <p:cNvPr id="9" name="Изображение 8">
              <a:hlinkClick r:id="rId8"/>
            </p:cNvPr>
            <p:cNvPicPr>
              <a:picLocks noChangeAspect="1"/>
            </p:cNvPicPr>
            <p:nvPr/>
          </p:nvPicPr>
          <p:blipFill>
            <a:blip r:embed="rId9"/>
            <a:stretch>
              <a:fillRect/>
            </a:stretch>
          </p:blipFill>
          <p:spPr>
            <a:xfrm>
              <a:off x="2411760" y="2010310"/>
              <a:ext cx="1872208" cy="417424"/>
            </a:xfrm>
            <a:prstGeom prst="rect">
              <a:avLst/>
            </a:prstGeom>
          </p:spPr>
        </p:pic>
        <p:pic>
          <p:nvPicPr>
            <p:cNvPr id="10" name="Изображение 9">
              <a:hlinkClick r:id="rId10"/>
            </p:cNvPr>
            <p:cNvPicPr>
              <a:picLocks noChangeAspect="1"/>
            </p:cNvPicPr>
            <p:nvPr/>
          </p:nvPicPr>
          <p:blipFill>
            <a:blip r:embed="rId11"/>
            <a:stretch>
              <a:fillRect/>
            </a:stretch>
          </p:blipFill>
          <p:spPr>
            <a:xfrm>
              <a:off x="4788024" y="2010310"/>
              <a:ext cx="1872208" cy="417424"/>
            </a:xfrm>
            <a:prstGeom prst="rect">
              <a:avLst/>
            </a:prstGeom>
          </p:spPr>
        </p:pic>
      </p:grpSp>
      <p:pic>
        <p:nvPicPr>
          <p:cNvPr id="11" name="Изображение 10">
            <a:hlinkClick r:id="rId12"/>
          </p:cNvPr>
          <p:cNvPicPr>
            <a:picLocks noChangeAspect="1"/>
          </p:cNvPicPr>
          <p:nvPr/>
        </p:nvPicPr>
        <p:blipFill>
          <a:blip r:embed="rId13"/>
          <a:stretch>
            <a:fillRect/>
          </a:stretch>
        </p:blipFill>
        <p:spPr>
          <a:xfrm>
            <a:off x="3320726" y="3723877"/>
            <a:ext cx="504056" cy="504056"/>
          </a:xfrm>
          <a:prstGeom prst="rect">
            <a:avLst/>
          </a:prstGeom>
        </p:spPr>
      </p:pic>
      <p:pic>
        <p:nvPicPr>
          <p:cNvPr id="13" name="Изображение 12">
            <a:hlinkClick r:id="rId14"/>
          </p:cNvPr>
          <p:cNvPicPr>
            <a:picLocks noChangeAspect="1"/>
          </p:cNvPicPr>
          <p:nvPr/>
        </p:nvPicPr>
        <p:blipFill>
          <a:blip r:embed="rId15"/>
          <a:stretch>
            <a:fillRect/>
          </a:stretch>
        </p:blipFill>
        <p:spPr>
          <a:xfrm>
            <a:off x="3986799" y="3723877"/>
            <a:ext cx="504056" cy="504056"/>
          </a:xfrm>
          <a:prstGeom prst="rect">
            <a:avLst/>
          </a:prstGeom>
        </p:spPr>
      </p:pic>
      <p:pic>
        <p:nvPicPr>
          <p:cNvPr id="15" name="Изображение 14">
            <a:hlinkClick r:id="rId16"/>
          </p:cNvPr>
          <p:cNvPicPr>
            <a:picLocks noChangeAspect="1"/>
          </p:cNvPicPr>
          <p:nvPr/>
        </p:nvPicPr>
        <p:blipFill>
          <a:blip r:embed="rId17"/>
          <a:stretch>
            <a:fillRect/>
          </a:stretch>
        </p:blipFill>
        <p:spPr>
          <a:xfrm>
            <a:off x="5318946" y="3723877"/>
            <a:ext cx="504056" cy="504056"/>
          </a:xfrm>
          <a:prstGeom prst="rect">
            <a:avLst/>
          </a:prstGeom>
        </p:spPr>
      </p:pic>
      <p:pic>
        <p:nvPicPr>
          <p:cNvPr id="4" name="Рисунок 3">
            <a:extLst>
              <a:ext uri="{FF2B5EF4-FFF2-40B4-BE49-F238E27FC236}">
                <a16:creationId xmlns:a16="http://schemas.microsoft.com/office/drawing/2014/main" xmlns="" id="{A3C67DF1-FE28-6C4C-96D1-2AD40D5AECB7}"/>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652872" y="3723877"/>
            <a:ext cx="504057" cy="504057"/>
          </a:xfrm>
          <a:prstGeom prst="rect">
            <a:avLst/>
          </a:prstGeom>
        </p:spPr>
      </p:pic>
    </p:spTree>
    <p:extLst>
      <p:ext uri="{BB962C8B-B14F-4D97-AF65-F5344CB8AC3E}">
        <p14:creationId xmlns:p14="http://schemas.microsoft.com/office/powerpoint/2010/main" val="16583715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0D05694D-707E-B8DB-E757-9B2E1B826949}"/>
              </a:ext>
            </a:extLst>
          </p:cNvPr>
          <p:cNvSpPr>
            <a:spLocks noGrp="1"/>
          </p:cNvSpPr>
          <p:nvPr>
            <p:ph type="title"/>
          </p:nvPr>
        </p:nvSpPr>
        <p:spPr/>
        <p:txBody>
          <a:bodyPr>
            <a:normAutofit/>
          </a:bodyPr>
          <a:lstStyle/>
          <a:p>
            <a:r>
              <a:rPr lang="ru-RU" sz="3200" dirty="0"/>
              <a:t>Недостатки электронных обр. ресурсов</a:t>
            </a:r>
          </a:p>
        </p:txBody>
      </p:sp>
      <p:sp>
        <p:nvSpPr>
          <p:cNvPr id="4" name="Объект 3">
            <a:extLst>
              <a:ext uri="{FF2B5EF4-FFF2-40B4-BE49-F238E27FC236}">
                <a16:creationId xmlns:a16="http://schemas.microsoft.com/office/drawing/2014/main" xmlns="" id="{7B1905D8-D020-36BD-9CCE-6FE6C90CD23A}"/>
              </a:ext>
            </a:extLst>
          </p:cNvPr>
          <p:cNvSpPr>
            <a:spLocks noGrp="1"/>
          </p:cNvSpPr>
          <p:nvPr>
            <p:ph idx="1"/>
          </p:nvPr>
        </p:nvSpPr>
        <p:spPr/>
        <p:txBody>
          <a:bodyPr/>
          <a:lstStyle/>
          <a:p>
            <a:pPr marL="0" indent="0">
              <a:buNone/>
            </a:pPr>
            <a:endParaRPr lang="ru-RU" dirty="0"/>
          </a:p>
        </p:txBody>
      </p:sp>
      <p:pic>
        <p:nvPicPr>
          <p:cNvPr id="2052" name="Picture 4">
            <a:extLst>
              <a:ext uri="{FF2B5EF4-FFF2-40B4-BE49-F238E27FC236}">
                <a16:creationId xmlns:a16="http://schemas.microsoft.com/office/drawing/2014/main" xmlns="" id="{7EE1BFFB-B5E8-DF97-8FD3-EDCDEE68B95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98093" y="1323480"/>
            <a:ext cx="3147814" cy="3147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98028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483518"/>
            <a:ext cx="8075240" cy="716632"/>
          </a:xfrm>
        </p:spPr>
        <p:txBody>
          <a:bodyPr>
            <a:normAutofit fontScale="90000"/>
          </a:bodyPr>
          <a:lstStyle/>
          <a:p>
            <a:r>
              <a:rPr lang="ru-RU" dirty="0"/>
              <a:t>ИННОВАЦИИ</a:t>
            </a:r>
          </a:p>
        </p:txBody>
      </p:sp>
      <p:sp>
        <p:nvSpPr>
          <p:cNvPr id="3" name="Объект 2"/>
          <p:cNvSpPr>
            <a:spLocks noGrp="1"/>
          </p:cNvSpPr>
          <p:nvPr>
            <p:ph idx="1"/>
          </p:nvPr>
        </p:nvSpPr>
        <p:spPr/>
        <p:txBody>
          <a:bodyPr>
            <a:normAutofit/>
          </a:bodyPr>
          <a:lstStyle/>
          <a:p>
            <a:r>
              <a:rPr lang="ru-RU" dirty="0"/>
              <a:t>дистанционное обучение (охват регионов)</a:t>
            </a:r>
          </a:p>
          <a:p>
            <a:r>
              <a:rPr lang="ru-RU" dirty="0"/>
              <a:t>использование новых </a:t>
            </a:r>
          </a:p>
          <a:p>
            <a:pPr marL="0" indent="0">
              <a:buNone/>
            </a:pPr>
            <a:r>
              <a:rPr lang="ru-RU" dirty="0"/>
              <a:t>Информационных технологий</a:t>
            </a:r>
          </a:p>
          <a:p>
            <a:r>
              <a:rPr lang="ru-RU" dirty="0"/>
              <a:t>Использование Интернет – ресурсов</a:t>
            </a:r>
          </a:p>
          <a:p>
            <a:pPr marL="0" indent="0">
              <a:buNone/>
            </a:pPr>
            <a:r>
              <a:rPr lang="en-US" dirty="0">
                <a:hlinkClick r:id="rId2"/>
              </a:rPr>
              <a:t>https://exam-simulator.ru/</a:t>
            </a:r>
            <a:endParaRPr lang="en-US" dirty="0"/>
          </a:p>
          <a:p>
            <a:pPr marL="0" indent="0" algn="ctr">
              <a:buNone/>
            </a:pPr>
            <a:endParaRPr lang="ru-RU" dirty="0"/>
          </a:p>
          <a:p>
            <a:endParaRPr lang="ru-RU" dirty="0"/>
          </a:p>
        </p:txBody>
      </p:sp>
    </p:spTree>
    <p:extLst>
      <p:ext uri="{BB962C8B-B14F-4D97-AF65-F5344CB8AC3E}">
        <p14:creationId xmlns:p14="http://schemas.microsoft.com/office/powerpoint/2010/main" val="37696641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340"/>
            <a:ext cx="8229600" cy="857250"/>
          </a:xfrm>
        </p:spPr>
        <p:txBody>
          <a:bodyPr/>
          <a:lstStyle/>
          <a:p>
            <a:r>
              <a:rPr lang="ru-RU" dirty="0"/>
              <a:t>Формы работы</a:t>
            </a:r>
          </a:p>
        </p:txBody>
      </p:sp>
      <p:sp>
        <p:nvSpPr>
          <p:cNvPr id="3" name="Объект 2"/>
          <p:cNvSpPr>
            <a:spLocks noGrp="1"/>
          </p:cNvSpPr>
          <p:nvPr>
            <p:ph idx="1"/>
          </p:nvPr>
        </p:nvSpPr>
        <p:spPr/>
        <p:txBody>
          <a:bodyPr>
            <a:normAutofit/>
          </a:bodyPr>
          <a:lstStyle/>
          <a:p>
            <a:r>
              <a:rPr lang="ru-RU" sz="3000" dirty="0"/>
              <a:t>Отработка произношения</a:t>
            </a:r>
          </a:p>
          <a:p>
            <a:r>
              <a:rPr lang="ru-RU" sz="3000" dirty="0"/>
              <a:t>Обучение диалогической </a:t>
            </a:r>
            <a:r>
              <a:rPr lang="ru-RU" sz="3000" dirty="0" smtClean="0"/>
              <a:t>и </a:t>
            </a:r>
            <a:r>
              <a:rPr lang="ru-RU" sz="3000" dirty="0"/>
              <a:t>монологической речи</a:t>
            </a:r>
          </a:p>
          <a:p>
            <a:r>
              <a:rPr lang="ru-RU" sz="3000" dirty="0"/>
              <a:t>Изучение лексики</a:t>
            </a:r>
          </a:p>
          <a:p>
            <a:r>
              <a:rPr lang="ru-RU" sz="3000" dirty="0"/>
              <a:t>Отработка </a:t>
            </a:r>
            <a:r>
              <a:rPr lang="ru-RU" sz="3000" dirty="0" smtClean="0"/>
              <a:t>грамматических</a:t>
            </a:r>
            <a:r>
              <a:rPr lang="en-US" sz="3000" dirty="0" smtClean="0"/>
              <a:t> </a:t>
            </a:r>
            <a:r>
              <a:rPr lang="ru-RU" sz="3000" dirty="0" smtClean="0"/>
              <a:t> </a:t>
            </a:r>
            <a:r>
              <a:rPr lang="ru-RU" sz="3000" dirty="0"/>
              <a:t>явлений</a:t>
            </a:r>
          </a:p>
        </p:txBody>
      </p:sp>
    </p:spTree>
    <p:extLst>
      <p:ext uri="{BB962C8B-B14F-4D97-AF65-F5344CB8AC3E}">
        <p14:creationId xmlns:p14="http://schemas.microsoft.com/office/powerpoint/2010/main" val="280497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617734"/>
            <a:ext cx="8147248" cy="513856"/>
          </a:xfrm>
        </p:spPr>
        <p:txBody>
          <a:bodyPr>
            <a:normAutofit fontScale="90000"/>
          </a:bodyPr>
          <a:lstStyle/>
          <a:p>
            <a:r>
              <a:rPr lang="ru-RU" dirty="0"/>
              <a:t>Пособия для подготовки к ОГЭ и ЕГЭ</a:t>
            </a:r>
          </a:p>
        </p:txBody>
      </p:sp>
      <p:pic>
        <p:nvPicPr>
          <p:cNvPr id="6" name="Объект 5">
            <a:extLst>
              <a:ext uri="{FF2B5EF4-FFF2-40B4-BE49-F238E27FC236}">
                <a16:creationId xmlns:a16="http://schemas.microsoft.com/office/drawing/2014/main" xmlns="" id="{8BA62945-AC77-9734-CA45-7D18FCBBE13F}"/>
              </a:ext>
            </a:extLst>
          </p:cNvPr>
          <p:cNvPicPr>
            <a:picLocks noGrp="1" noChangeAspect="1"/>
          </p:cNvPicPr>
          <p:nvPr>
            <p:ph idx="1"/>
          </p:nvPr>
        </p:nvPicPr>
        <p:blipFill>
          <a:blip r:embed="rId2"/>
          <a:stretch>
            <a:fillRect/>
          </a:stretch>
        </p:blipFill>
        <p:spPr>
          <a:xfrm>
            <a:off x="1475656" y="1250065"/>
            <a:ext cx="2412874" cy="3374165"/>
          </a:xfrm>
          <a:prstGeom prst="rect">
            <a:avLst/>
          </a:prstGeom>
        </p:spPr>
      </p:pic>
      <p:pic>
        <p:nvPicPr>
          <p:cNvPr id="7" name="Рисунок 6">
            <a:extLst>
              <a:ext uri="{FF2B5EF4-FFF2-40B4-BE49-F238E27FC236}">
                <a16:creationId xmlns:a16="http://schemas.microsoft.com/office/drawing/2014/main" xmlns="" id="{2B6741C1-41C8-9C4B-A82A-99D1E1DBBB83}"/>
              </a:ext>
            </a:extLst>
          </p:cNvPr>
          <p:cNvPicPr>
            <a:picLocks noChangeAspect="1"/>
          </p:cNvPicPr>
          <p:nvPr/>
        </p:nvPicPr>
        <p:blipFill>
          <a:blip r:embed="rId3"/>
          <a:stretch>
            <a:fillRect/>
          </a:stretch>
        </p:blipFill>
        <p:spPr>
          <a:xfrm>
            <a:off x="5515922" y="1387085"/>
            <a:ext cx="2296438" cy="3237146"/>
          </a:xfrm>
          <a:prstGeom prst="rect">
            <a:avLst/>
          </a:prstGeom>
          <a:effectLst>
            <a:glow rad="228600">
              <a:schemeClr val="accent3">
                <a:satMod val="175000"/>
                <a:alpha val="40000"/>
              </a:schemeClr>
            </a:glow>
            <a:softEdge rad="12700"/>
          </a:effectLst>
        </p:spPr>
      </p:pic>
    </p:spTree>
    <p:extLst>
      <p:ext uri="{BB962C8B-B14F-4D97-AF65-F5344CB8AC3E}">
        <p14:creationId xmlns:p14="http://schemas.microsoft.com/office/powerpoint/2010/main" val="15216919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548877"/>
            <a:ext cx="8075240" cy="651273"/>
          </a:xfrm>
        </p:spPr>
        <p:txBody>
          <a:bodyPr>
            <a:normAutofit fontScale="90000"/>
          </a:bodyPr>
          <a:lstStyle/>
          <a:p>
            <a:r>
              <a:rPr lang="ru-RU" b="1" dirty="0"/>
              <a:t>Vocabulary Exercises </a:t>
            </a:r>
            <a:endParaRPr lang="ru-RU" dirty="0"/>
          </a:p>
        </p:txBody>
      </p:sp>
      <p:sp>
        <p:nvSpPr>
          <p:cNvPr id="3" name="Объект 2"/>
          <p:cNvSpPr>
            <a:spLocks noGrp="1"/>
          </p:cNvSpPr>
          <p:nvPr>
            <p:ph idx="1"/>
          </p:nvPr>
        </p:nvSpPr>
        <p:spPr/>
        <p:txBody>
          <a:bodyPr>
            <a:normAutofit fontScale="47500" lnSpcReduction="20000"/>
          </a:bodyPr>
          <a:lstStyle/>
          <a:p>
            <a:pPr marL="0" lvl="0" indent="0" algn="l" rtl="0">
              <a:spcBef>
                <a:spcPts val="1000"/>
              </a:spcBef>
              <a:spcAft>
                <a:spcPts val="0"/>
              </a:spcAft>
              <a:buNone/>
            </a:pPr>
            <a:r>
              <a:rPr lang="en-US" sz="3200" dirty="0">
                <a:solidFill>
                  <a:schemeClr val="tx1"/>
                </a:solidFill>
              </a:rPr>
              <a:t>1.Match the words from the first column with their definitions. </a:t>
            </a:r>
          </a:p>
          <a:p>
            <a:pPr marL="0" lvl="0" indent="0" algn="l" rtl="0">
              <a:spcBef>
                <a:spcPts val="1000"/>
              </a:spcBef>
              <a:spcAft>
                <a:spcPts val="0"/>
              </a:spcAft>
              <a:buNone/>
            </a:pPr>
            <a:r>
              <a:rPr lang="en-US" sz="3200" dirty="0">
                <a:solidFill>
                  <a:schemeClr val="tx1"/>
                </a:solidFill>
              </a:rPr>
              <a:t>Make up a story using all the words from the first column.</a:t>
            </a:r>
          </a:p>
          <a:p>
            <a:pPr marL="0" lvl="0" indent="0" algn="l" rtl="0">
              <a:spcBef>
                <a:spcPts val="1000"/>
              </a:spcBef>
              <a:spcAft>
                <a:spcPts val="0"/>
              </a:spcAft>
              <a:buNone/>
            </a:pPr>
            <a:r>
              <a:rPr lang="en-US" sz="3200" dirty="0">
                <a:solidFill>
                  <a:schemeClr val="tx1"/>
                </a:solidFill>
              </a:rPr>
              <a:t>2. Read the text and fill in the gaps with an appropriate form of the words from the list.</a:t>
            </a:r>
          </a:p>
          <a:p>
            <a:pPr marL="0" lvl="0" indent="0" algn="l" rtl="0">
              <a:spcBef>
                <a:spcPts val="1000"/>
              </a:spcBef>
              <a:spcAft>
                <a:spcPts val="0"/>
              </a:spcAft>
              <a:buNone/>
            </a:pPr>
            <a:r>
              <a:rPr lang="en-US" sz="3200" dirty="0">
                <a:solidFill>
                  <a:schemeClr val="tx1"/>
                </a:solidFill>
              </a:rPr>
              <a:t>3. Study the words below to complete the columns with the words to describe …</a:t>
            </a:r>
          </a:p>
          <a:p>
            <a:pPr marL="0" lvl="0" indent="0" algn="l" rtl="0">
              <a:spcBef>
                <a:spcPts val="1000"/>
              </a:spcBef>
              <a:spcAft>
                <a:spcPts val="0"/>
              </a:spcAft>
              <a:buNone/>
            </a:pPr>
            <a:r>
              <a:rPr lang="en-US" sz="3200" dirty="0">
                <a:solidFill>
                  <a:schemeClr val="tx1"/>
                </a:solidFill>
              </a:rPr>
              <a:t>(e.g. travelling </a:t>
            </a:r>
            <a:r>
              <a:rPr lang="en-US" sz="3200" b="1" dirty="0">
                <a:solidFill>
                  <a:schemeClr val="tx1"/>
                </a:solidFill>
              </a:rPr>
              <a:t>by air, by land </a:t>
            </a:r>
            <a:r>
              <a:rPr lang="en-US" sz="3200" dirty="0">
                <a:solidFill>
                  <a:schemeClr val="tx1"/>
                </a:solidFill>
              </a:rPr>
              <a:t>or </a:t>
            </a:r>
            <a:r>
              <a:rPr lang="en-US" sz="3200" b="1" dirty="0">
                <a:solidFill>
                  <a:schemeClr val="tx1"/>
                </a:solidFill>
              </a:rPr>
              <a:t>by water)</a:t>
            </a:r>
            <a:r>
              <a:rPr lang="en-US" sz="3200" dirty="0">
                <a:solidFill>
                  <a:schemeClr val="tx1"/>
                </a:solidFill>
              </a:rPr>
              <a:t>.</a:t>
            </a:r>
          </a:p>
          <a:p>
            <a:pPr marL="0" lvl="0" indent="0" algn="l" rtl="0">
              <a:spcBef>
                <a:spcPts val="1000"/>
              </a:spcBef>
              <a:spcAft>
                <a:spcPts val="0"/>
              </a:spcAft>
              <a:buNone/>
            </a:pPr>
            <a:r>
              <a:rPr lang="en-US" sz="3200" dirty="0">
                <a:solidFill>
                  <a:schemeClr val="tx1"/>
                </a:solidFill>
              </a:rPr>
              <a:t>4. Match the English words with their Russian equivalents.</a:t>
            </a:r>
          </a:p>
          <a:p>
            <a:pPr marL="0" lvl="0" indent="0" algn="l" rtl="0">
              <a:spcBef>
                <a:spcPts val="1000"/>
              </a:spcBef>
              <a:spcAft>
                <a:spcPts val="0"/>
              </a:spcAft>
              <a:buNone/>
            </a:pPr>
            <a:r>
              <a:rPr lang="en-US" sz="3200" dirty="0">
                <a:solidFill>
                  <a:schemeClr val="tx1"/>
                </a:solidFill>
              </a:rPr>
              <a:t>5. Sort out the words into topic groups.</a:t>
            </a:r>
          </a:p>
          <a:p>
            <a:pPr marL="0" lvl="0" indent="0" algn="l" rtl="0">
              <a:spcBef>
                <a:spcPts val="1000"/>
              </a:spcBef>
              <a:spcAft>
                <a:spcPts val="0"/>
              </a:spcAft>
              <a:buNone/>
            </a:pPr>
            <a:r>
              <a:rPr lang="en-US" sz="3200" dirty="0">
                <a:solidFill>
                  <a:schemeClr val="tx1"/>
                </a:solidFill>
              </a:rPr>
              <a:t>6. Brainstorm activity: </a:t>
            </a:r>
          </a:p>
          <a:p>
            <a:pPr marL="0" lvl="0" indent="0" algn="l" rtl="0">
              <a:spcBef>
                <a:spcPts val="1000"/>
              </a:spcBef>
              <a:spcAft>
                <a:spcPts val="0"/>
              </a:spcAft>
              <a:buNone/>
            </a:pPr>
            <a:r>
              <a:rPr lang="en-US" sz="3200" dirty="0">
                <a:solidFill>
                  <a:schemeClr val="tx1"/>
                </a:solidFill>
              </a:rPr>
              <a:t>complete the table with the words </a:t>
            </a:r>
          </a:p>
          <a:p>
            <a:pPr marL="0" lvl="0" indent="0" algn="l" rtl="0">
              <a:spcBef>
                <a:spcPts val="1000"/>
              </a:spcBef>
              <a:spcAft>
                <a:spcPts val="0"/>
              </a:spcAft>
              <a:buNone/>
            </a:pPr>
            <a:r>
              <a:rPr lang="en-US" sz="3200" dirty="0">
                <a:solidFill>
                  <a:schemeClr val="tx1"/>
                </a:solidFill>
              </a:rPr>
              <a:t>related to … (e.g. holiday, summer activities, leisure)</a:t>
            </a:r>
          </a:p>
          <a:p>
            <a:pPr marL="0" indent="0">
              <a:buNone/>
            </a:pPr>
            <a:endParaRPr lang="ru-RU" dirty="0"/>
          </a:p>
        </p:txBody>
      </p:sp>
    </p:spTree>
    <p:extLst>
      <p:ext uri="{BB962C8B-B14F-4D97-AF65-F5344CB8AC3E}">
        <p14:creationId xmlns:p14="http://schemas.microsoft.com/office/powerpoint/2010/main" val="34823579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a:extLst>
              <a:ext uri="{FF2B5EF4-FFF2-40B4-BE49-F238E27FC236}">
                <a16:creationId xmlns:a16="http://schemas.microsoft.com/office/drawing/2014/main" xmlns="" id="{59B58BFB-A81A-8992-75D4-578B31C98DC3}"/>
              </a:ext>
            </a:extLst>
          </p:cNvPr>
          <p:cNvPicPr>
            <a:picLocks noGrp="1" noChangeAspect="1"/>
          </p:cNvPicPr>
          <p:nvPr>
            <p:ph idx="4294967295"/>
          </p:nvPr>
        </p:nvPicPr>
        <p:blipFill>
          <a:blip r:embed="rId2"/>
          <a:stretch>
            <a:fillRect/>
          </a:stretch>
        </p:blipFill>
        <p:spPr>
          <a:xfrm>
            <a:off x="827584" y="530812"/>
            <a:ext cx="4871012" cy="4226552"/>
          </a:xfrm>
        </p:spPr>
      </p:pic>
      <p:pic>
        <p:nvPicPr>
          <p:cNvPr id="9" name="Рисунок 8">
            <a:extLst>
              <a:ext uri="{FF2B5EF4-FFF2-40B4-BE49-F238E27FC236}">
                <a16:creationId xmlns:a16="http://schemas.microsoft.com/office/drawing/2014/main" xmlns="" id="{79D47E8D-EBB9-DF2F-2389-154198501F16}"/>
              </a:ext>
            </a:extLst>
          </p:cNvPr>
          <p:cNvPicPr>
            <a:picLocks noChangeAspect="1"/>
          </p:cNvPicPr>
          <p:nvPr/>
        </p:nvPicPr>
        <p:blipFill>
          <a:blip r:embed="rId3"/>
          <a:stretch>
            <a:fillRect/>
          </a:stretch>
        </p:blipFill>
        <p:spPr>
          <a:xfrm>
            <a:off x="6876256" y="530812"/>
            <a:ext cx="912856" cy="1286797"/>
          </a:xfrm>
          <a:prstGeom prst="rect">
            <a:avLst/>
          </a:prstGeom>
        </p:spPr>
      </p:pic>
    </p:spTree>
    <p:extLst>
      <p:ext uri="{BB962C8B-B14F-4D97-AF65-F5344CB8AC3E}">
        <p14:creationId xmlns:p14="http://schemas.microsoft.com/office/powerpoint/2010/main" val="1024547774"/>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1038</TotalTime>
  <Words>1558</Words>
  <Application>Microsoft Office PowerPoint</Application>
  <PresentationFormat>Экран (16:9)</PresentationFormat>
  <Paragraphs>218</Paragraphs>
  <Slides>37</Slides>
  <Notes>22</Notes>
  <HiddenSlides>0</HiddenSlides>
  <MMClips>2</MMClips>
  <ScaleCrop>false</ScaleCrop>
  <HeadingPairs>
    <vt:vector size="4" baseType="variant">
      <vt:variant>
        <vt:lpstr>Тема</vt:lpstr>
      </vt:variant>
      <vt:variant>
        <vt:i4>1</vt:i4>
      </vt:variant>
      <vt:variant>
        <vt:lpstr>Заголовки слайдов</vt:lpstr>
      </vt:variant>
      <vt:variant>
        <vt:i4>37</vt:i4>
      </vt:variant>
    </vt:vector>
  </HeadingPairs>
  <TitlesOfParts>
    <vt:vector size="38" baseType="lpstr">
      <vt:lpstr>Тема Office</vt:lpstr>
      <vt:lpstr>Презентация PowerPoint</vt:lpstr>
      <vt:lpstr>Презентация PowerPoint</vt:lpstr>
      <vt:lpstr>Преимущества электронных обр. ресурсов</vt:lpstr>
      <vt:lpstr>Недостатки электронных обр. ресурсов</vt:lpstr>
      <vt:lpstr>ИННОВАЦИИ</vt:lpstr>
      <vt:lpstr>Формы работы</vt:lpstr>
      <vt:lpstr>Пособия для подготовки к ОГЭ и ЕГЭ</vt:lpstr>
      <vt:lpstr>Vocabulary Exercises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exam-simulator.ru</vt:lpstr>
      <vt:lpstr>Презентация PowerPoint</vt:lpstr>
      <vt:lpstr> https://exam-simulator.ru/ </vt:lpstr>
      <vt:lpstr>Речевые стратегии для интервью  Задание 3 ЕГЭ</vt:lpstr>
      <vt:lpstr>Сложная ситуация: не понял вопрос  Задание 3 ЕГЭ</vt:lpstr>
      <vt:lpstr>Презентация PowerPoint</vt:lpstr>
      <vt:lpstr>Презентация PowerPoint</vt:lpstr>
      <vt:lpstr>Задание 4</vt:lpstr>
      <vt:lpstr>Речевые стратегии для устного сообщения Задание 4  ЕГЭ </vt:lpstr>
      <vt:lpstr>Речевые стратегии для устного сообщения Задание 4  ЕГЭ </vt:lpstr>
      <vt:lpstr>Речевые стратегии для устного сообщения Задание 4  ЕГЭ  </vt:lpstr>
      <vt:lpstr>Речевые стратегии для устного сообщения Задание 4  ЕГЭ  </vt:lpstr>
      <vt:lpstr>Речевые стратегии для устного сообщения Задание 4  ЕГЭ  </vt:lpstr>
      <vt:lpstr>Речевые стратегии для устного сообщения Задание 4  ЕГЭ  </vt:lpstr>
      <vt:lpstr>Речевые стратегии для устного сообщения Задание 4  ЕГЭ  </vt:lpstr>
      <vt:lpstr>Речевые стратегии для устного сообщения Задание 4  ЕГЭ  </vt:lpstr>
      <vt:lpstr>Hi Victor. Do you remember we are doing a project devoted to family holidays? I have found two photos for it and I would like to discuss them with you. To my mind, these photos perfectly suit our project as they demonstrate different ways of spending time outdoors with the family. In the first picture there is a family camping in the forest. They are sitting by the fire and are having a snack. The second picture shows a family having a picnic on a beach. They are sitting at the very edge of the sea enjoying the seascape. I suppose that each type of family holidays presented in the photos has its own merits and drawbacks. As for the positive sides, one of the advantages of going camping is that it is cheap and unusual  The advantage of spending time on a beach is that you can enjoy sunbathing and swimming in the sea. You can also go surfing or diving. As for the negative sides, one of the disadvantages of spending a family holiday in the forest is that it is difficult for people to spend their time without modern conveniences. Spending time in the forest can be stressful for the people who are not used to it. The disadvantage of having a rest at the seaside is its cost. Such holidays can be very expensive.  Personally, I would prefer to sunbathe at the sea instead of going camping during family holidays because it’s more comfortable and relaxing to me. That’s what I wanted to discuss with you. Do you think we can use these photos in our project? I will be looking forward to your answer. </vt:lpstr>
      <vt:lpstr>Презентация PowerPoint</vt:lpstr>
      <vt:lpstr>Наши Контакты</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Анастасия Черепнева</dc:creator>
  <cp:lastModifiedBy>Арсений Соловейчик</cp:lastModifiedBy>
  <cp:revision>35</cp:revision>
  <dcterms:created xsi:type="dcterms:W3CDTF">2019-11-08T08:59:02Z</dcterms:created>
  <dcterms:modified xsi:type="dcterms:W3CDTF">2022-12-08T10:06:27Z</dcterms:modified>
</cp:coreProperties>
</file>