
<file path=[Content_Types].xml><?xml version="1.0" encoding="utf-8"?>
<Types xmlns="http://schemas.openxmlformats.org/package/2006/content-types">
  <Default Extension="png" ContentType="image/png"/>
  <Default Extension="mp3" ContentType="audio/mp3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76" r:id="rId3"/>
  </p:sldMasterIdLst>
  <p:notesMasterIdLst>
    <p:notesMasterId r:id="rId24"/>
  </p:notesMasterIdLst>
  <p:sldIdLst>
    <p:sldId id="455" r:id="rId4"/>
    <p:sldId id="461" r:id="rId5"/>
    <p:sldId id="535" r:id="rId6"/>
    <p:sldId id="448" r:id="rId7"/>
    <p:sldId id="504" r:id="rId8"/>
    <p:sldId id="519" r:id="rId9"/>
    <p:sldId id="532" r:id="rId10"/>
    <p:sldId id="521" r:id="rId11"/>
    <p:sldId id="527" r:id="rId12"/>
    <p:sldId id="530" r:id="rId13"/>
    <p:sldId id="534" r:id="rId14"/>
    <p:sldId id="531" r:id="rId15"/>
    <p:sldId id="529" r:id="rId16"/>
    <p:sldId id="525" r:id="rId17"/>
    <p:sldId id="526" r:id="rId18"/>
    <p:sldId id="520" r:id="rId19"/>
    <p:sldId id="533" r:id="rId20"/>
    <p:sldId id="328" r:id="rId21"/>
    <p:sldId id="334" r:id="rId22"/>
    <p:sldId id="536" r:id="rId23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53"/>
    <p:restoredTop sz="96405"/>
  </p:normalViewPr>
  <p:slideViewPr>
    <p:cSldViewPr>
      <p:cViewPr>
        <p:scale>
          <a:sx n="100" d="100"/>
          <a:sy n="100" d="100"/>
        </p:scale>
        <p:origin x="-3864" y="-208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084BA3-837A-D344-96BA-E40B08F31CE8}" type="datetimeFigureOut">
              <a:rPr lang="x-none" smtClean="0"/>
              <a:t>30.01.2024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2F9A9C-DBD0-DC42-929D-4AE4E7E1ED2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21253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C7C29-1F75-3749-9778-0E90C09842F8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57151"/>
            <a:ext cx="2895600" cy="216694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4855464"/>
            <a:ext cx="758952" cy="185166"/>
          </a:xfrm>
        </p:spPr>
        <p:txBody>
          <a:bodyPr/>
          <a:lstStyle/>
          <a:p>
            <a:fld id="{08FCD51D-059B-2147-932A-9D4C6FF30A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6290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A36BECE-FB12-BC27-1AFA-EB840B752B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BA81DE8-B0E5-8495-20AD-361034AB51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6500716-D7EB-1B3C-A478-14C03A8DF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301E-A9C6-ED4D-AB23-358E4967E044}" type="datetimeFigureOut">
              <a:rPr lang="x-none" smtClean="0"/>
              <a:t>30.01.2024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DC99BB0-0628-2B5F-94E9-37CDDE297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8C3C724-CEAE-D743-D61F-C71F0F914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E9365-375F-8E41-9212-C8D1AED3F56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51997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8FBCAE3-278B-D2A1-31EC-51A248FDB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26DC2F5-A91E-3443-B329-C3B2E0F96A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A2262D4-EB61-D257-CD45-3376B427B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301E-A9C6-ED4D-AB23-358E4967E044}" type="datetimeFigureOut">
              <a:rPr lang="x-none" smtClean="0"/>
              <a:t>30.01.2024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A9A2609-93CA-8837-8510-EC4C929F5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4BE5712-F945-9A7D-EB86-B6F981FC6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E9365-375F-8E41-9212-C8D1AED3F56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21560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1BD5B0B-3893-9672-DEB0-B13B5B278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EB8BBEF-E109-8D6D-5DD5-F9434B91B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9ECB4E5-7F03-2418-12A1-E5A855639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301E-A9C6-ED4D-AB23-358E4967E044}" type="datetimeFigureOut">
              <a:rPr lang="x-none" smtClean="0"/>
              <a:t>30.01.2024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BBABD3D-DE41-F01A-29B8-1196CE577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D740172-1875-2652-D4BD-B67198F7B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E9365-375F-8E41-9212-C8D1AED3F56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403477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6F2F160-4EE8-440E-95F5-F4A88638F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5AAC57F-8E4C-D536-B85C-8451F9CF81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3E638B4-71A9-30CB-6A01-C54952D6B6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0DD7E2C-6529-B29D-03F8-7313D0FC9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301E-A9C6-ED4D-AB23-358E4967E044}" type="datetimeFigureOut">
              <a:rPr lang="x-none" smtClean="0"/>
              <a:t>30.01.2024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2E7318F-164D-0526-0E14-5E54EFFF2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02A0880-5725-F017-BF7B-24492A625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E9365-375F-8E41-9212-C8D1AED3F56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106664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51E71D-CBA7-C60D-02A5-82575619F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A3A6DB9-308B-B226-7643-03DFF6EAE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7D0D377-D8F1-1F85-5426-51C3BE42B2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6EFB7894-0568-E02F-8487-586B6ED706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41E6BB05-A614-1891-A1CD-9004DD49E1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545FD1D4-F29D-0790-33BF-A3544F27F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301E-A9C6-ED4D-AB23-358E4967E044}" type="datetimeFigureOut">
              <a:rPr lang="x-none" smtClean="0"/>
              <a:t>30.01.2024</a:t>
            </a:fld>
            <a:endParaRPr lang="x-none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D215358F-B108-FDE2-DA71-DEAB364A9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0B4BA03A-BA1A-47DE-72DE-5B4908A5C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E9365-375F-8E41-9212-C8D1AED3F56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444535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BC168AF-6F9B-D611-2932-2DCFF1336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86329BB-562E-7C13-6044-8B63D938D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301E-A9C6-ED4D-AB23-358E4967E044}" type="datetimeFigureOut">
              <a:rPr lang="x-none" smtClean="0"/>
              <a:t>30.01.2024</a:t>
            </a:fld>
            <a:endParaRPr lang="x-none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7779D656-69E3-1C20-37EF-23499C5D7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8F9BAD6A-8437-545F-AF36-052BFFFAC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E9365-375F-8E41-9212-C8D1AED3F56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379716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E7228F6A-91D5-9F01-2496-5D5982CC6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301E-A9C6-ED4D-AB23-358E4967E044}" type="datetimeFigureOut">
              <a:rPr lang="x-none" smtClean="0"/>
              <a:t>30.01.2024</a:t>
            </a:fld>
            <a:endParaRPr lang="x-none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3F10B1AE-2F31-F306-26DD-77C103620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3CE48D5-5B50-ECC7-50BD-343CD8499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E9365-375F-8E41-9212-C8D1AED3F56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51879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F273DD5-EC4B-8EF4-E8E8-C4BB4E160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10C9BE5-7C16-E7B0-148D-75DD2FE65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AF4A67D-AC25-211E-2AFB-C4C74EEDBF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6AE1060-74FC-2B1A-B8A1-ADF5DB09C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301E-A9C6-ED4D-AB23-358E4967E044}" type="datetimeFigureOut">
              <a:rPr lang="x-none" smtClean="0"/>
              <a:t>30.01.2024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1235E21-65C4-593D-E58D-F866C1765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9187BA0-FF3E-ED8C-C8CC-7DA8EEEE2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E9365-375F-8E41-9212-C8D1AED3F56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113758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AE0B4C1-5F7D-0CC3-638D-198593D9F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E962EC51-C93C-69F3-1919-173398C8DE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A27FA83-E435-C3F0-4078-C9020B246E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75A6284-F9CC-5B9D-7E66-0397AD2A8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301E-A9C6-ED4D-AB23-358E4967E044}" type="datetimeFigureOut">
              <a:rPr lang="x-none" smtClean="0"/>
              <a:t>30.01.2024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4F1C60D-2AB3-12B8-56BF-7D617CB40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974ADCC-A111-2A92-6E92-AA593A913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E9365-375F-8E41-9212-C8D1AED3F56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118832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B66ECC5-88B6-0C0C-D389-44B5053A2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D2B2596E-13AE-C81A-768F-39718C2310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CE6ED88-0BE3-8048-01FE-8D9A42B7C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301E-A9C6-ED4D-AB23-358E4967E044}" type="datetimeFigureOut">
              <a:rPr lang="x-none" smtClean="0"/>
              <a:t>30.01.2024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D123385-7DE3-C0E7-2349-F636C602F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3BF4112-795B-60FB-525C-9F547E427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E9365-375F-8E41-9212-C8D1AED3F56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894988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B549403D-801F-149D-FEB9-DA09E02C29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AD204161-8F35-0DC7-6FA2-78886273F6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E129E4C-731C-0D2F-3A31-ABA46D75D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301E-A9C6-ED4D-AB23-358E4967E044}" type="datetimeFigureOut">
              <a:rPr lang="x-none" smtClean="0"/>
              <a:t>30.01.2024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1046B2D-0D07-F927-07AB-24A4048E7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50447E8-79E9-621E-6A63-56CA164CD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E9365-375F-8E41-9212-C8D1AED3F56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396122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B690F6C-1373-0D96-1168-3A87C8814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6CF2A7AB-3B60-5C7C-A347-758AA0F2F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301E-A9C6-ED4D-AB23-358E4967E044}" type="datetimeFigureOut">
              <a:rPr lang="x-none" smtClean="0"/>
              <a:t>30.01.2024</a:t>
            </a:fld>
            <a:endParaRPr lang="x-none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2CAEFD74-2C67-A8EE-C39C-997C6ED6C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6EE83EB4-11D5-1ABC-EA67-3D72E0990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E9365-375F-8E41-9212-C8D1AED3F56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920068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AE72120-3923-81B7-956C-23375E1261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95BD985-F9A3-75C6-49A7-A4EC7DECC5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7EDDBF5-9F25-C426-0210-7AF38FC23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C47D6-D8A4-E04C-A3AA-D43BB4CBB261}" type="datetimeFigureOut">
              <a:rPr lang="x-none" smtClean="0"/>
              <a:t>30.01.2024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6089E6B-DCA0-AC44-C1F6-FD69C80A9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871E92F-43CC-37F3-8079-F32A0D25E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779FF-4350-4540-9E73-BAC66D47E39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849320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E473F07-8493-F368-CAB7-3C6236ECE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A3BD82C-E170-7ED9-DB7B-9FF6E8903F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8A31478-4E2F-EE73-B98B-14094A499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C47D6-D8A4-E04C-A3AA-D43BB4CBB261}" type="datetimeFigureOut">
              <a:rPr lang="x-none" smtClean="0"/>
              <a:t>30.01.2024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BDBDDFA-2AE9-8D4A-A5EC-0E4A2E5A3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938B3F7-4656-9E13-B033-0A897BB8B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779FF-4350-4540-9E73-BAC66D47E39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61391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2A68B5-71F4-12D9-6847-3E0FE84A7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53A5856-7657-D9FB-E21B-39C9F95D76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3243681-4743-02E7-10B4-474E97F35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C47D6-D8A4-E04C-A3AA-D43BB4CBB261}" type="datetimeFigureOut">
              <a:rPr lang="x-none" smtClean="0"/>
              <a:t>30.01.2024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323DAFE-7375-EE21-A48D-5F64B7288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727499E-94B6-AB8B-DDD4-7F2D1ABFF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779FF-4350-4540-9E73-BAC66D47E39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130595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335F292-7138-C5ED-A39A-D1EF5A846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F5C44AA-D5C5-1726-D750-E3A1DE9E9F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9FAFC4EB-FF09-90B4-C9B5-9AB9515373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454E718-7995-2728-47C1-012954E64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C47D6-D8A4-E04C-A3AA-D43BB4CBB261}" type="datetimeFigureOut">
              <a:rPr lang="x-none" smtClean="0"/>
              <a:t>30.01.2024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320BBBF-7C88-4A6B-0EED-AB7CFFD2D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8D8D5A3-68FA-7E07-C5E1-5CFEAD1DF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779FF-4350-4540-9E73-BAC66D47E39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012595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CD8D3D9-F6A5-E5F9-5251-F85405B2F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9E1AED5-7134-C202-D072-06A819E681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A4B2AED-4EBA-E708-71A3-52CC128A6C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244189BC-94C8-4FEA-D21C-D27A99964A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6CB33BF0-4D27-9D27-4886-5540C16C1B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3DBA7DDB-4CC6-2993-2714-736A1751C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C47D6-D8A4-E04C-A3AA-D43BB4CBB261}" type="datetimeFigureOut">
              <a:rPr lang="x-none" smtClean="0"/>
              <a:t>30.01.2024</a:t>
            </a:fld>
            <a:endParaRPr lang="x-none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FB70DABD-F580-42C5-4E1F-2541A01A5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FC8EEEF1-B982-6145-E7D7-E6415236E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779FF-4350-4540-9E73-BAC66D47E39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54837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5BEE563-6312-56C7-87E5-8804C778E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503BE829-4BE4-FC0E-AFA2-B513F40C2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C47D6-D8A4-E04C-A3AA-D43BB4CBB261}" type="datetimeFigureOut">
              <a:rPr lang="x-none" smtClean="0"/>
              <a:t>30.01.2024</a:t>
            </a:fld>
            <a:endParaRPr lang="x-none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D228ADE4-BD07-CAA7-749E-BE293C75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84204757-0785-BC16-0919-9C6850D3C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779FF-4350-4540-9E73-BAC66D47E39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340899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5FF439B0-A4C9-F3FE-6D84-BD4922CC9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C47D6-D8A4-E04C-A3AA-D43BB4CBB261}" type="datetimeFigureOut">
              <a:rPr lang="x-none" smtClean="0"/>
              <a:t>30.01.2024</a:t>
            </a:fld>
            <a:endParaRPr lang="x-none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FF91F967-ECFC-8D02-EDD2-246300EDC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42E50EDA-8CAD-DD2E-239D-00EC04E63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779FF-4350-4540-9E73-BAC66D47E39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028862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A15CF4A-E5D2-8BA6-2C7E-053F3184D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B26BB2A-7396-010E-4B24-D1D38E15C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D597834-FA3F-199D-8382-2E3875B1DE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A021F0F-80F3-4327-08AD-567D84213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C47D6-D8A4-E04C-A3AA-D43BB4CBB261}" type="datetimeFigureOut">
              <a:rPr lang="x-none" smtClean="0"/>
              <a:t>30.01.2024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724052B-283C-9001-471F-9456835B5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55CBA54-AF21-0130-D78A-51076A703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779FF-4350-4540-9E73-BAC66D47E39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977650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DDC7C3F-CC9C-4DE9-1D65-1A95C78A2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4A111621-7FA7-CE51-6635-C9ED208FA1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3603BCB-D3A3-B1CA-F6B0-EF004DD12F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F87F18F-1BC6-CAC8-710B-14EF7BD71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C47D6-D8A4-E04C-A3AA-D43BB4CBB261}" type="datetimeFigureOut">
              <a:rPr lang="x-none" smtClean="0"/>
              <a:t>30.01.2024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EC880B0-8498-959E-58F3-B4BFAF3D5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90EA460-CEB8-6B10-BAD0-BB3699331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779FF-4350-4540-9E73-BAC66D47E39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232086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667678A-2F93-7C09-0D3A-0AC2EA032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92CB522-5B0A-33E9-0371-47CE51C547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0AF3AD6-9404-C76D-D8BC-C143395DC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C47D6-D8A4-E04C-A3AA-D43BB4CBB261}" type="datetimeFigureOut">
              <a:rPr lang="x-none" smtClean="0"/>
              <a:t>30.01.2024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7930F92-7D23-3498-9506-85CDFBDE5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9849062-F25D-98C0-FE1E-E34082DB3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779FF-4350-4540-9E73-BAC66D47E39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163713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D134DE29-08A7-ADBD-786B-9E5796F38D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F53D535E-336E-CD06-6A23-EDA509B2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C2DD7C6-83A2-1EA8-0E2E-F36EDF53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C47D6-D8A4-E04C-A3AA-D43BB4CBB261}" type="datetimeFigureOut">
              <a:rPr lang="x-none" smtClean="0"/>
              <a:t>30.01.2024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63A5309-0CEF-98D0-C1CC-F4F4527DB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01CFADA-D358-440E-D9BC-D1CF73CC6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779FF-4350-4540-9E73-BAC66D47E39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604880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9117CBF-A3DB-2889-DED3-AB53F37B7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D98753A8-CE81-D19D-2303-C389BE732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C47D6-D8A4-E04C-A3AA-D43BB4CBB261}" type="datetimeFigureOut">
              <a:rPr lang="x-none" smtClean="0"/>
              <a:t>30.01.2024</a:t>
            </a:fld>
            <a:endParaRPr lang="x-none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DA5D26C5-9767-D5AE-85E0-5D0F653D6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86D720F1-E40A-310D-D372-09836B033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779FF-4350-4540-9E73-BAC66D47E39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40578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5" name="Рисунок 4" descr="1648061945(1)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C19D-5DEC-4F17-B680-24F13735C0D1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4C19D-5DEC-4F17-B680-24F13735C0D1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6D6D7-95C7-4B6C-B01A-2D9C1378B0B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1648061945(1)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4744B47-8403-3C53-072A-F7EA16D1C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8B915B0-D7AE-0B4E-B038-6B410A34CF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CAB2F3E-BD57-93A3-B3FD-BB08B9F173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301E-A9C6-ED4D-AB23-358E4967E044}" type="datetimeFigureOut">
              <a:rPr lang="x-none" smtClean="0"/>
              <a:t>30.01.2024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7A5789F-DBCB-81BA-AAEC-92F7508F23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DB4B2F6-83F1-F5AA-BCD0-F1CE340F3C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6E9365-375F-8E41-9212-C8D1AED3F56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07895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4C02A37-7D82-D45E-1DC8-7AD483947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2CDEC3C-140C-F983-AAF4-7DADEDB90C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DD49DC2-5DB3-D4A6-36B2-1E2D42C08E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0C47D6-D8A4-E04C-A3AA-D43BB4CBB261}" type="datetimeFigureOut">
              <a:rPr lang="x-none" smtClean="0"/>
              <a:t>30.01.2024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03E5421-792C-90C9-FB6B-A3C6AA4BEF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8A78AE4-F223-6033-2497-6E7CA7DABD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779FF-4350-4540-9E73-BAC66D47E39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45453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hyperlink" Target="https://urok.1sept.ru/" TargetMode="External"/><Relationship Id="rId18" Type="http://schemas.openxmlformats.org/officeDocument/2006/relationships/image" Target="../media/image32.png"/><Relationship Id="rId3" Type="http://schemas.openxmlformats.org/officeDocument/2006/relationships/hyperlink" Target="https://t.me/pervoesent" TargetMode="External"/><Relationship Id="rId7" Type="http://schemas.openxmlformats.org/officeDocument/2006/relationships/hyperlink" Target="https://www.youtube.com/user/PervoeSentyabrya" TargetMode="External"/><Relationship Id="rId12" Type="http://schemas.openxmlformats.org/officeDocument/2006/relationships/image" Target="../media/image29.png"/><Relationship Id="rId17" Type="http://schemas.openxmlformats.org/officeDocument/2006/relationships/hyperlink" Target="https://1sept.ru/" TargetMode="External"/><Relationship Id="rId2" Type="http://schemas.openxmlformats.org/officeDocument/2006/relationships/image" Target="../media/image1.jpeg"/><Relationship Id="rId16" Type="http://schemas.openxmlformats.org/officeDocument/2006/relationships/image" Target="../media/image31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hyperlink" Target="https://ds.1sept.ru/" TargetMode="External"/><Relationship Id="rId5" Type="http://schemas.openxmlformats.org/officeDocument/2006/relationships/hyperlink" Target="https://ok.ru/digital.september" TargetMode="External"/><Relationship Id="rId15" Type="http://schemas.openxmlformats.org/officeDocument/2006/relationships/hyperlink" Target="https://video.1sept.ru/" TargetMode="External"/><Relationship Id="rId10" Type="http://schemas.openxmlformats.org/officeDocument/2006/relationships/image" Target="../media/image28.png"/><Relationship Id="rId19" Type="http://schemas.openxmlformats.org/officeDocument/2006/relationships/hyperlink" Target="https://edu.1sept.ru/" TargetMode="External"/><Relationship Id="rId4" Type="http://schemas.openxmlformats.org/officeDocument/2006/relationships/image" Target="../media/image25.png"/><Relationship Id="rId9" Type="http://schemas.openxmlformats.org/officeDocument/2006/relationships/hyperlink" Target="https://vk.com/digital.september" TargetMode="External"/><Relationship Id="rId1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0ACA2293-0C5F-3F48-B267-4B5D0EA328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3125" y="1545431"/>
            <a:ext cx="4857750" cy="2430066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</a:rPr>
              <a:t>Обучение грамматике в </a:t>
            </a:r>
            <a:r>
              <a:rPr lang="en-US" altLang="ru-RU" b="1" dirty="0">
                <a:solidFill>
                  <a:schemeClr val="accent1">
                    <a:lumMod val="75000"/>
                  </a:schemeClr>
                </a:solidFill>
              </a:rPr>
              <a:t>3 </a:t>
            </a: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</a:rPr>
              <a:t>классе согласно Новой Федеральной Образовательной Программе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D1B74E8-480D-A23C-7C72-5FDE951DEC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759" y="740070"/>
            <a:ext cx="2857353" cy="397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197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B0241BA-FBF8-6749-9192-53131E5CEF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623" y="843558"/>
            <a:ext cx="2791419" cy="388204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9E43A20-FEEA-03E2-3A8D-2C2A0CF881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042" y="870595"/>
            <a:ext cx="2791419" cy="3882042"/>
          </a:xfrm>
          <a:prstGeom prst="rect">
            <a:avLst/>
          </a:prstGeom>
        </p:spPr>
      </p:pic>
      <p:pic>
        <p:nvPicPr>
          <p:cNvPr id="6" name="136 - Where are my socks song.mp3">
            <a:hlinkClick r:id="" action="ppaction://media"/>
            <a:extLst>
              <a:ext uri="{FF2B5EF4-FFF2-40B4-BE49-F238E27FC236}">
                <a16:creationId xmlns:a16="http://schemas.microsoft.com/office/drawing/2014/main" xmlns="" id="{88606E35-7300-8C6E-AD76-D292BB8263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44192" y="25717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54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59C1A45-E6D0-D03A-E11A-17284F2B37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502" y="1025305"/>
            <a:ext cx="2659466" cy="36531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CC74B8A-48CD-DD35-0A64-9AA1CCB266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968" y="1019831"/>
            <a:ext cx="2970771" cy="365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7381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B4346D4-A204-C282-54E3-C4ED9A910E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273" y="771847"/>
            <a:ext cx="2969347" cy="392776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89D9DE6-9F02-862B-9F93-448E2F09BC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620" y="771550"/>
            <a:ext cx="3024336" cy="392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8443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880FF89-CF70-19A6-3C05-C17A029CF1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1" y="917685"/>
            <a:ext cx="2844731" cy="379859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76B4EC2-10E6-AF89-CD32-5694ECEA69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442" y="917685"/>
            <a:ext cx="2729468" cy="379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1736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AEADABA-CBF6-AC82-D2E3-99F516CD30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762" y="1059582"/>
            <a:ext cx="2581632" cy="359029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CC5FD9D-CE64-A50F-8D34-CB6F2F4769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394" y="1059582"/>
            <a:ext cx="2581632" cy="359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748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F6662CC-FBD3-474A-FEBF-8827A650C7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410" y="771550"/>
            <a:ext cx="2808313" cy="390553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E60C5F6-940C-F29F-7D9E-C8767A8723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723" y="771550"/>
            <a:ext cx="2808312" cy="390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5896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E1082C5-5E5C-A038-B45D-B96B57E8AC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975" y="915565"/>
            <a:ext cx="2685720" cy="373504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1D2F140-2045-8B85-9257-91E03EFC97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695" y="915565"/>
            <a:ext cx="2685719" cy="373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4318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>
            <a:extLst>
              <a:ext uri="{FF2B5EF4-FFF2-40B4-BE49-F238E27FC236}">
                <a16:creationId xmlns:a16="http://schemas.microsoft.com/office/drawing/2014/main" xmlns="" id="{846E1C40-05A7-AF46-9007-C66AB4624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-164554"/>
            <a:ext cx="8496944" cy="1050132"/>
          </a:xfrm>
        </p:spPr>
        <p:txBody>
          <a:bodyPr>
            <a:norm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ru-RU" altLang="ru-RU" sz="2100" b="1" dirty="0">
                <a:solidFill>
                  <a:srgbClr val="3B1D15"/>
                </a:solidFill>
              </a:rPr>
              <a:t>Принципы работы с грамматическим </a:t>
            </a:r>
            <a:r>
              <a:rPr lang="ru-RU" altLang="ru-RU" sz="2100" b="1" dirty="0" smtClean="0">
                <a:solidFill>
                  <a:srgbClr val="3B1D15"/>
                </a:solidFill>
              </a:rPr>
              <a:t>материалом</a:t>
            </a:r>
            <a:endParaRPr lang="ru-RU" altLang="ru-RU" sz="2100" b="1" dirty="0">
              <a:solidFill>
                <a:srgbClr val="3B1D15"/>
              </a:solidFill>
            </a:endParaRPr>
          </a:p>
        </p:txBody>
      </p:sp>
      <p:sp>
        <p:nvSpPr>
          <p:cNvPr id="32770" name="Содержимое 5">
            <a:extLst>
              <a:ext uri="{FF2B5EF4-FFF2-40B4-BE49-F238E27FC236}">
                <a16:creationId xmlns:a16="http://schemas.microsoft.com/office/drawing/2014/main" xmlns="" id="{3914E6BD-DBE6-AA48-9948-D7F0CE4B61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79712" y="915566"/>
            <a:ext cx="6265069" cy="478274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buClr>
                <a:srgbClr val="2A6D7D"/>
              </a:buClr>
              <a:buFont typeface="Wingdings" pitchFamily="2" charset="2"/>
              <a:buChar char="q"/>
              <a:defRPr/>
            </a:pPr>
            <a:r>
              <a:rPr lang="ru-RU" altLang="ru-RU" sz="1350" dirty="0">
                <a:solidFill>
                  <a:srgbClr val="0D0D0D"/>
                </a:solidFill>
              </a:rPr>
              <a:t>Выбор  эффективных средств обучения, отражающих возрастные и когнитивные особенности учащихся.</a:t>
            </a:r>
          </a:p>
          <a:p>
            <a:pPr fontAlgn="auto">
              <a:spcAft>
                <a:spcPts val="0"/>
              </a:spcAft>
              <a:buClr>
                <a:srgbClr val="2A6D7D"/>
              </a:buClr>
              <a:buFont typeface="Wingdings" pitchFamily="2" charset="2"/>
              <a:buChar char="q"/>
              <a:defRPr/>
            </a:pPr>
            <a:r>
              <a:rPr lang="ru-RU" altLang="ru-RU" sz="1350" dirty="0">
                <a:solidFill>
                  <a:srgbClr val="0D0D0D"/>
                </a:solidFill>
              </a:rPr>
              <a:t>Использование родного языка учащихся  на этапе презентации грамматического материала. Наличие  и доступность полноценных и развернутых справочных материалов.</a:t>
            </a:r>
          </a:p>
          <a:p>
            <a:pPr fontAlgn="auto">
              <a:spcAft>
                <a:spcPts val="0"/>
              </a:spcAft>
              <a:buClr>
                <a:srgbClr val="2A6D7D"/>
              </a:buClr>
              <a:buFont typeface="Wingdings" pitchFamily="2" charset="2"/>
              <a:buChar char="q"/>
              <a:defRPr/>
            </a:pPr>
            <a:r>
              <a:rPr lang="ru-RU" altLang="ru-RU" sz="1350" dirty="0">
                <a:solidFill>
                  <a:srgbClr val="0D0D0D"/>
                </a:solidFill>
              </a:rPr>
              <a:t>Соблюдение методически обоснованной последовательности предъявления грамматических явлений.</a:t>
            </a:r>
          </a:p>
          <a:p>
            <a:pPr fontAlgn="auto">
              <a:spcAft>
                <a:spcPts val="0"/>
              </a:spcAft>
              <a:buClr>
                <a:srgbClr val="2A6D7D"/>
              </a:buClr>
              <a:buFont typeface="Wingdings" pitchFamily="2" charset="2"/>
              <a:buChar char="q"/>
              <a:defRPr/>
            </a:pPr>
            <a:r>
              <a:rPr lang="ru-RU" altLang="ru-RU" sz="1350" dirty="0">
                <a:solidFill>
                  <a:srgbClr val="0D0D0D"/>
                </a:solidFill>
              </a:rPr>
              <a:t>Поэтапная, дозированная и посильная презентация сложных грамматических явлений.</a:t>
            </a:r>
          </a:p>
          <a:p>
            <a:pPr fontAlgn="auto">
              <a:spcAft>
                <a:spcPts val="0"/>
              </a:spcAft>
              <a:buClr>
                <a:srgbClr val="2A6D7D"/>
              </a:buClr>
              <a:buFont typeface="Wingdings" pitchFamily="2" charset="2"/>
              <a:buChar char="q"/>
              <a:defRPr/>
            </a:pPr>
            <a:r>
              <a:rPr lang="ru-RU" altLang="ru-RU" sz="1350" dirty="0">
                <a:solidFill>
                  <a:srgbClr val="0D0D0D"/>
                </a:solidFill>
              </a:rPr>
              <a:t>Достаточный объем чисто языковых упражнений для первоначальной отработки грамматики.</a:t>
            </a:r>
          </a:p>
          <a:p>
            <a:pPr fontAlgn="auto">
              <a:spcAft>
                <a:spcPts val="0"/>
              </a:spcAft>
              <a:buClr>
                <a:srgbClr val="2A6D7D"/>
              </a:buClr>
              <a:buFont typeface="Wingdings" pitchFamily="2" charset="2"/>
              <a:buChar char="q"/>
              <a:defRPr/>
            </a:pPr>
            <a:r>
              <a:rPr lang="ru-RU" altLang="ru-RU" sz="1350" dirty="0">
                <a:solidFill>
                  <a:srgbClr val="0D0D0D"/>
                </a:solidFill>
              </a:rPr>
              <a:t>Адекватная и полноценная иллюстрация использования грамматических явлений в тексте.</a:t>
            </a:r>
          </a:p>
          <a:p>
            <a:pPr fontAlgn="auto">
              <a:spcAft>
                <a:spcPts val="0"/>
              </a:spcAft>
              <a:buClr>
                <a:srgbClr val="2A6D7D"/>
              </a:buClr>
              <a:buFont typeface="Wingdings" pitchFamily="2" charset="2"/>
              <a:buChar char="q"/>
              <a:defRPr/>
            </a:pPr>
            <a:r>
              <a:rPr lang="ru-RU" altLang="ru-RU" sz="1350" dirty="0">
                <a:solidFill>
                  <a:srgbClr val="0D0D0D"/>
                </a:solidFill>
              </a:rPr>
              <a:t>Коммуникативная направленность даже чисто тренировочных упражнений, с тем , чтобы в конечном итоге, использовать новый материал в речи.</a:t>
            </a:r>
            <a:endParaRPr lang="en-US" altLang="ru-RU" sz="1350" dirty="0">
              <a:solidFill>
                <a:srgbClr val="0D0D0D"/>
              </a:solidFill>
            </a:endParaRPr>
          </a:p>
          <a:p>
            <a:pPr fontAlgn="auto">
              <a:spcAft>
                <a:spcPts val="0"/>
              </a:spcAft>
              <a:buClr>
                <a:srgbClr val="2A6D7D"/>
              </a:buClr>
              <a:buFont typeface="Wingdings" pitchFamily="2" charset="2"/>
              <a:buChar char="q"/>
              <a:defRPr/>
            </a:pPr>
            <a:r>
              <a:rPr lang="ru-RU" altLang="ru-RU" sz="1350" dirty="0">
                <a:solidFill>
                  <a:srgbClr val="0D0D0D"/>
                </a:solidFill>
              </a:rPr>
              <a:t> Поддержка высокой мотивации.</a:t>
            </a:r>
          </a:p>
        </p:txBody>
      </p:sp>
    </p:spTree>
    <p:extLst>
      <p:ext uri="{BB962C8B-B14F-4D97-AF65-F5344CB8AC3E}">
        <p14:creationId xmlns:p14="http://schemas.microsoft.com/office/powerpoint/2010/main" val="28126792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Заголовок 1">
            <a:extLst>
              <a:ext uri="{FF2B5EF4-FFF2-40B4-BE49-F238E27FC236}">
                <a16:creationId xmlns:a16="http://schemas.microsoft.com/office/drawing/2014/main" xmlns="" id="{892EE54A-1B14-F34C-A522-7A6B6DE33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7784" y="9178"/>
            <a:ext cx="5087540" cy="74295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sz="1800" b="1" dirty="0"/>
              <a:t>Список использованной литературы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AA70C25-DCB2-DC46-0315-7AD301187E99}"/>
              </a:ext>
            </a:extLst>
          </p:cNvPr>
          <p:cNvSpPr txBox="1"/>
          <p:nvPr/>
        </p:nvSpPr>
        <p:spPr>
          <a:xfrm>
            <a:off x="2286000" y="1697072"/>
            <a:ext cx="4572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1 </a:t>
            </a:r>
            <a:r>
              <a:rPr lang="ru-RU" dirty="0"/>
              <a:t>Приказ Министерства просвещения Российской Федерации от 18.05.2023 № 372</a:t>
            </a:r>
            <a:br>
              <a:rPr lang="ru-RU" dirty="0"/>
            </a:br>
            <a:r>
              <a:rPr lang="ru-RU" dirty="0"/>
              <a:t>"Об утверждении федеральной образовательной программы начального общего образования"</a:t>
            </a:r>
            <a:br>
              <a:rPr lang="ru-RU" dirty="0"/>
            </a:br>
            <a:r>
              <a:rPr lang="ru-RU" dirty="0"/>
              <a:t>(Зарегистрирован 12.07.2023 № 74229)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A84F8FA-4864-A1ED-3D0F-C549D46F1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728" y="123478"/>
            <a:ext cx="6635080" cy="621962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00B050"/>
                </a:solidFill>
              </a:rPr>
              <a:t>Н</a:t>
            </a:r>
            <a:r>
              <a:rPr lang="x-none" sz="3600" dirty="0">
                <a:solidFill>
                  <a:srgbClr val="00B050"/>
                </a:solidFill>
              </a:rPr>
              <a:t>овые учебники Happy </a:t>
            </a:r>
            <a:r>
              <a:rPr lang="en-US" sz="3600" dirty="0">
                <a:solidFill>
                  <a:srgbClr val="00B050"/>
                </a:solidFill>
              </a:rPr>
              <a:t>English.ru</a:t>
            </a:r>
            <a:endParaRPr lang="x-none" sz="3600" dirty="0">
              <a:solidFill>
                <a:srgbClr val="00B05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10F2804-2C44-D931-F487-C0BAA80B3D2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8DA14DC-2A79-AB5B-2DD8-6C0F32F7AD2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Рисунок 4" descr="Maket-coversHe.ru2-4n.png">
            <a:extLst>
              <a:ext uri="{FF2B5EF4-FFF2-40B4-BE49-F238E27FC236}">
                <a16:creationId xmlns:a16="http://schemas.microsoft.com/office/drawing/2014/main" xmlns="" id="{3CFCB57A-7B00-48C6-C7AE-7B8AB0B5E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203598"/>
            <a:ext cx="7572459" cy="346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1836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 descr="1648061945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3143240" y="4000510"/>
            <a:ext cx="2571768" cy="542095"/>
            <a:chOff x="3071802" y="4000510"/>
            <a:chExt cx="2715540" cy="572400"/>
          </a:xfrm>
        </p:grpSpPr>
        <p:pic>
          <p:nvPicPr>
            <p:cNvPr id="6" name="Рисунок 5" descr="Group 39883(1).png">
              <a:hlinkClick r:id="rId3"/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71802" y="4000510"/>
              <a:ext cx="571504" cy="571504"/>
            </a:xfrm>
            <a:prstGeom prst="rect">
              <a:avLst/>
            </a:prstGeom>
          </p:spPr>
        </p:pic>
        <p:pic>
          <p:nvPicPr>
            <p:cNvPr id="10" name="Рисунок 9" descr="Group 39887.png">
              <a:hlinkClick r:id="rId5"/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14942" y="4000510"/>
              <a:ext cx="572400" cy="572400"/>
            </a:xfrm>
            <a:prstGeom prst="rect">
              <a:avLst/>
            </a:prstGeom>
          </p:spPr>
        </p:pic>
        <p:pic>
          <p:nvPicPr>
            <p:cNvPr id="11" name="Рисунок 10" descr="Group 39886.png">
              <a:hlinkClick r:id="rId7"/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00562" y="4000510"/>
              <a:ext cx="572400" cy="572400"/>
            </a:xfrm>
            <a:prstGeom prst="rect">
              <a:avLst/>
            </a:prstGeom>
          </p:spPr>
        </p:pic>
        <p:pic>
          <p:nvPicPr>
            <p:cNvPr id="12" name="Рисунок 11" descr="Group 39890.png">
              <a:hlinkClick r:id="rId9"/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86182" y="4000510"/>
              <a:ext cx="572400" cy="572400"/>
            </a:xfrm>
            <a:prstGeom prst="rect">
              <a:avLst/>
            </a:prstGeom>
          </p:spPr>
        </p:pic>
      </p:grpSp>
      <p:sp>
        <p:nvSpPr>
          <p:cNvPr id="15" name="Прямоугольник 14"/>
          <p:cNvSpPr/>
          <p:nvPr/>
        </p:nvSpPr>
        <p:spPr>
          <a:xfrm>
            <a:off x="3071802" y="3500444"/>
            <a:ext cx="27042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CE4A1F"/>
                </a:solidFill>
                <a:latin typeface="Roboto Black"/>
                <a:cs typeface="Roboto Black"/>
              </a:rPr>
              <a:t>Наши социальные сети</a:t>
            </a:r>
            <a:endParaRPr lang="ru-RU" dirty="0">
              <a:solidFill>
                <a:srgbClr val="CE4A1F"/>
              </a:solidFill>
              <a:latin typeface="Roboto Black"/>
              <a:cs typeface="Roboto Black"/>
            </a:endParaRPr>
          </a:p>
        </p:txBody>
      </p:sp>
      <p:grpSp>
        <p:nvGrpSpPr>
          <p:cNvPr id="27" name="Группа 26"/>
          <p:cNvGrpSpPr/>
          <p:nvPr/>
        </p:nvGrpSpPr>
        <p:grpSpPr>
          <a:xfrm>
            <a:off x="785786" y="1500180"/>
            <a:ext cx="7572428" cy="1416787"/>
            <a:chOff x="785786" y="1500180"/>
            <a:chExt cx="7572428" cy="1416787"/>
          </a:xfrm>
        </p:grpSpPr>
        <p:grpSp>
          <p:nvGrpSpPr>
            <p:cNvPr id="23" name="Группа 22"/>
            <p:cNvGrpSpPr/>
            <p:nvPr/>
          </p:nvGrpSpPr>
          <p:grpSpPr>
            <a:xfrm>
              <a:off x="785786" y="1500180"/>
              <a:ext cx="7572428" cy="500066"/>
              <a:chOff x="714348" y="1214428"/>
              <a:chExt cx="7572428" cy="500066"/>
            </a:xfrm>
          </p:grpSpPr>
          <p:pic>
            <p:nvPicPr>
              <p:cNvPr id="17" name="Рисунок 16" descr="логошвц 1.png">
                <a:hlinkClick r:id="rId11"/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107789" y="1214428"/>
                <a:ext cx="2178987" cy="486000"/>
              </a:xfrm>
              <a:prstGeom prst="rect">
                <a:avLst/>
              </a:prstGeom>
            </p:spPr>
          </p:pic>
          <p:pic>
            <p:nvPicPr>
              <p:cNvPr id="18" name="Рисунок 17" descr="Group.png">
                <a:hlinkClick r:id="rId13"/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357554" y="1229477"/>
                <a:ext cx="2178000" cy="485017"/>
              </a:xfrm>
              <a:prstGeom prst="rect">
                <a:avLst/>
              </a:prstGeom>
            </p:spPr>
          </p:pic>
          <p:pic>
            <p:nvPicPr>
              <p:cNvPr id="19" name="Рисунок 18" descr="logo1вебинары 1.png">
                <a:hlinkClick r:id="rId15"/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14348" y="1214428"/>
                <a:ext cx="2178000" cy="487545"/>
              </a:xfrm>
              <a:prstGeom prst="rect">
                <a:avLst/>
              </a:prstGeom>
            </p:spPr>
          </p:pic>
        </p:grpSp>
        <p:grpSp>
          <p:nvGrpSpPr>
            <p:cNvPr id="24" name="Группа 23"/>
            <p:cNvGrpSpPr/>
            <p:nvPr/>
          </p:nvGrpSpPr>
          <p:grpSpPr>
            <a:xfrm>
              <a:off x="2125678" y="2428874"/>
              <a:ext cx="4892644" cy="488093"/>
              <a:chOff x="2214546" y="2214560"/>
              <a:chExt cx="4892644" cy="488093"/>
            </a:xfrm>
          </p:grpSpPr>
          <p:pic>
            <p:nvPicPr>
              <p:cNvPr id="20" name="Рисунок 19" descr="logo 3.png">
                <a:hlinkClick r:id="rId17"/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929190" y="2214560"/>
                <a:ext cx="2178000" cy="488093"/>
              </a:xfrm>
              <a:prstGeom prst="rect">
                <a:avLst/>
              </a:prstGeom>
            </p:spPr>
          </p:pic>
          <p:pic>
            <p:nvPicPr>
              <p:cNvPr id="21" name="Рисунок 20" descr="logo 2.png">
                <a:hlinkClick r:id="rId19"/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214546" y="2214560"/>
                <a:ext cx="2178000" cy="48706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551087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5D926749-06FA-C225-E7C3-B9713F2D51E2}"/>
              </a:ext>
            </a:extLst>
          </p:cNvPr>
          <p:cNvGrpSpPr>
            <a:grpSpLocks noChangeAspect="1"/>
          </p:cNvGrpSpPr>
          <p:nvPr/>
        </p:nvGrpSpPr>
        <p:grpSpPr>
          <a:xfrm>
            <a:off x="2267744" y="843558"/>
            <a:ext cx="5544616" cy="3672897"/>
            <a:chOff x="947738" y="1101211"/>
            <a:chExt cx="3743325" cy="24796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" name="Picture 7" descr="V:\pubs_new\Oblogki wse\HappyEng.ru\2 class\HEru2SB2_coverR.jpg">
              <a:extLst>
                <a:ext uri="{FF2B5EF4-FFF2-40B4-BE49-F238E27FC236}">
                  <a16:creationId xmlns:a16="http://schemas.microsoft.com/office/drawing/2014/main" xmlns="" id="{F11A8782-E6CF-A832-1A5D-6B22F34F98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7738" y="1101211"/>
              <a:ext cx="1798637" cy="2473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8" descr="V:\pubs_new\Oblogki wse\HappyEng.ru\2 class\HEru2SB1_cover20%.jpg">
              <a:extLst>
                <a:ext uri="{FF2B5EF4-FFF2-40B4-BE49-F238E27FC236}">
                  <a16:creationId xmlns:a16="http://schemas.microsoft.com/office/drawing/2014/main" xmlns="" id="{AF981C1F-60EF-1C31-2D43-AFD2BB66EF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0838" y="1101211"/>
              <a:ext cx="1800225" cy="2479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09287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F177A364-EB47-AF2D-CD21-9FEC16116967}"/>
              </a:ext>
            </a:extLst>
          </p:cNvPr>
          <p:cNvSpPr/>
          <p:nvPr/>
        </p:nvSpPr>
        <p:spPr>
          <a:xfrm>
            <a:off x="467544" y="699541"/>
            <a:ext cx="777686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/>
          </a:p>
          <a:p>
            <a:r>
              <a:rPr lang="ru-RU" dirty="0"/>
              <a:t>Приказ Министерства просвещения Российской Федерации от 18.05.2023 № 372</a:t>
            </a:r>
            <a:br>
              <a:rPr lang="ru-RU" dirty="0"/>
            </a:br>
            <a:r>
              <a:rPr lang="ru-RU" dirty="0"/>
              <a:t>"Об утверждении федеральной образовательной программы начального общего образования"</a:t>
            </a:r>
            <a:br>
              <a:rPr lang="ru-RU" dirty="0"/>
            </a:br>
            <a:r>
              <a:rPr lang="ru-RU" dirty="0"/>
              <a:t>(Зарегистрирован 12.07.2023 № 74229)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0CB396B-7517-98E0-3641-60BD81956EAF}"/>
              </a:ext>
            </a:extLst>
          </p:cNvPr>
          <p:cNvSpPr txBox="1"/>
          <p:nvPr/>
        </p:nvSpPr>
        <p:spPr>
          <a:xfrm>
            <a:off x="3536630" y="123478"/>
            <a:ext cx="16386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x-none" dirty="0"/>
          </a:p>
          <a:p>
            <a:endParaRPr lang="x-none" dirty="0"/>
          </a:p>
          <a:p>
            <a:r>
              <a:rPr lang="x-none" dirty="0"/>
              <a:t>АКТУАЛЬНЫЕ ДОКУМЕНТЫ</a:t>
            </a:r>
          </a:p>
        </p:txBody>
      </p:sp>
    </p:spTree>
    <p:extLst>
      <p:ext uri="{BB962C8B-B14F-4D97-AF65-F5344CB8AC3E}">
        <p14:creationId xmlns:p14="http://schemas.microsoft.com/office/powerpoint/2010/main" val="3261402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EFF3695-D8B4-4327-7348-D05457D4E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752" y="-92545"/>
            <a:ext cx="6347048" cy="1080120"/>
          </a:xfrm>
        </p:spPr>
        <p:txBody>
          <a:bodyPr>
            <a:normAutofit fontScale="90000"/>
          </a:bodyPr>
          <a:lstStyle/>
          <a:p>
            <a:r>
              <a:rPr lang="ru-RU" dirty="0"/>
              <a:t>Требования ФОП 2-3 класс</a:t>
            </a:r>
            <a:endParaRPr lang="x-none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74423FF-AB0F-6924-7CEE-83FE86A81C0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x-non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Распознавание в письменном и звучащем тексте и употребление в устной и письменной речи: изученных морфологических форм и синтаксических конструкций английского языка.</a:t>
            </a:r>
          </a:p>
          <a:p>
            <a:r>
              <a:rPr lang="x-non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Коммуникативные типы предложений: повествовательные (утвердительные, отрицательные), вопросительные (общий, специальный вопрос), побудительные (в утвердительной форме). Нераспространённые и распространённые простые предложения. </a:t>
            </a:r>
          </a:p>
          <a:p>
            <a:r>
              <a:rPr lang="x-non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Предложения с начальным It (It’s a red ball.). </a:t>
            </a:r>
          </a:p>
          <a:p>
            <a:r>
              <a:rPr lang="x-non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Предложения с начальным There + to be в Present Simple Tense (There is a cat in the room. Is there a cat in the room? — Yes, there is./No, there isn’t. There are four pens on the table. Are there four pens on the table? — Yes, there are./No, there aren’t. How many pens are there on the table? — There are four pens.). </a:t>
            </a:r>
          </a:p>
          <a:p>
            <a:r>
              <a:rPr lang="x-non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Предложения с простым глагольным сказуемым (They live in the country.), составным именным сказуемым (The box is small.) и составным глагольным сказуемым (I like to play with my cat. She can play the piano.). </a:t>
            </a:r>
          </a:p>
          <a:p>
            <a:r>
              <a:rPr lang="x-non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Предложения с глаголом-связкой to be в Present Simple Tense (My father is a doctor. Is it a red ball? — Yes, it is./No, it isn’t. ) </a:t>
            </a:r>
          </a:p>
          <a:p>
            <a:r>
              <a:rPr lang="x-non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Предложения с краткими глагольными формами (She can’t swim. I don’t like porridge.). Побудительные предложения в утвердительной форме (Come in, please.). </a:t>
            </a:r>
          </a:p>
          <a:p>
            <a:r>
              <a:rPr lang="x-non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Глаголы в Present Simple Tense в повествовательных (утвердительных и отрицательных) и вопросительных (общий и специальный вопросы) предложениях. Глагольная конструкция have got (I’ve got a cat. He’s/She’s got a cat. Have you got a cat? — Yes, I have./No, I haven’t. What have you got?). </a:t>
            </a:r>
          </a:p>
          <a:p>
            <a:r>
              <a:rPr lang="x-non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Модальный глагол can: для выражения умения (I can play tennis.) и отсутствия умения (I can’t play chess.); для получения разрешения (Can I go out?). </a:t>
            </a:r>
          </a:p>
          <a:p>
            <a:r>
              <a:rPr lang="x-non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Определённый, неопределённый и нулевой артикли c именами существительными (наиболее распространённые случаи). </a:t>
            </a:r>
          </a:p>
          <a:p>
            <a:r>
              <a:rPr lang="x-non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Существительные во множественном числе, образованные по правилу и исключения (a book — books; a man — men). Личные местоимения (I, you, he/she/it, we, they). Притяжательные местоимения (my, your, his/her/its, our, their). </a:t>
            </a:r>
          </a:p>
          <a:p>
            <a:r>
              <a:rPr lang="x-non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Указательные местоимения (this — these). </a:t>
            </a:r>
          </a:p>
          <a:p>
            <a:r>
              <a:rPr lang="x-non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Количественные числительные (1—12). Вопросительные слова (who, what, how, where, how many). </a:t>
            </a:r>
          </a:p>
          <a:p>
            <a:r>
              <a:rPr lang="x-non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Предлоги места (in, on, near, under). </a:t>
            </a:r>
          </a:p>
          <a:p>
            <a:r>
              <a:rPr lang="x-non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Союзы and и but (c однородными членами).</a:t>
            </a:r>
          </a:p>
          <a:p>
            <a:r>
              <a:rPr lang="ru-RU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x-none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x-none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9373F250-7AE1-471B-9CCE-2FEDF581E4D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25000" lnSpcReduction="20000"/>
          </a:bodyPr>
          <a:lstStyle/>
          <a:p>
            <a:r>
              <a:rPr lang="x-none" sz="3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Распознавание в письменном и звучащем тексте и употребление в устной и письменной речи родственных слов с использованием основных способов словообразования: аффиксации (суффиксы числительных -teen, -ty, -th) и словосложения (football, snowman)</a:t>
            </a:r>
          </a:p>
          <a:p>
            <a:r>
              <a:rPr lang="x-none" sz="3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Предложения с начальным There + to be в Past Simple Tense (There was an old house near the river.). </a:t>
            </a:r>
          </a:p>
          <a:p>
            <a:r>
              <a:rPr lang="x-none" sz="3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Побудительные предложения в отрицательной форме.</a:t>
            </a:r>
            <a:r>
              <a:rPr lang="en-US" sz="3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x-none" sz="3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Don’t talk, please.)</a:t>
            </a:r>
          </a:p>
          <a:p>
            <a:r>
              <a:rPr lang="x-none" sz="3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Правильные и неправильные глаголы в Past Simple Tense в повествовательных (утвердительных и отрицательных) и вопросительных (общий и специальный вопросы) предложениях. </a:t>
            </a:r>
          </a:p>
          <a:p>
            <a:r>
              <a:rPr lang="x-none" sz="3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Конструкция I’d like to … (I’d like to read this book.). </a:t>
            </a:r>
          </a:p>
          <a:p>
            <a:r>
              <a:rPr lang="x-none" sz="3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Конструкции с глаголами на -ing: to like/enjoy doing smth (I like riding my bike.). Существительные в притяжательном падеже (Possessive Case; Ann’s dress, children’s toys, boys’ books). </a:t>
            </a:r>
          </a:p>
          <a:p>
            <a:r>
              <a:rPr lang="x-none" sz="3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Слова, выражающие количество с исчисляемыми и неисчисляемыми существительными (much/many/a lot of).</a:t>
            </a:r>
          </a:p>
          <a:p>
            <a:r>
              <a:rPr lang="x-none" sz="3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Личные местоимения в объектном (me, you, him/her/it, us, them) падеже. Указательные местоимения (this — these; that — those). </a:t>
            </a:r>
          </a:p>
          <a:p>
            <a:r>
              <a:rPr lang="x-none" sz="3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Неопределённые местоимения (some/any) в повествовательных и вопросительных предложениях (Have you got any friends? —Yes, I’ve got some.). </a:t>
            </a:r>
          </a:p>
          <a:p>
            <a:r>
              <a:rPr lang="x-none" sz="3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Наречия частотности (usually, often). </a:t>
            </a:r>
          </a:p>
          <a:p>
            <a:r>
              <a:rPr lang="x-none" sz="3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Количественные числительные (13—100). </a:t>
            </a:r>
          </a:p>
          <a:p>
            <a:r>
              <a:rPr lang="x-none" sz="3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Порядковые числительные (1—30). </a:t>
            </a: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816266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5">
            <a:extLst>
              <a:ext uri="{FF2B5EF4-FFF2-40B4-BE49-F238E27FC236}">
                <a16:creationId xmlns:a16="http://schemas.microsoft.com/office/drawing/2014/main" xmlns="" id="{22FE023D-D745-96D0-A9F8-B48EB1A122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225" y="771550"/>
            <a:ext cx="2820295" cy="392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845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2AC70D1-C6C3-F23C-C2F8-8535686F77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1" y="771550"/>
            <a:ext cx="2857353" cy="397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876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7A23B0F-588C-6323-D8B3-05E40981BA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618" y="766217"/>
            <a:ext cx="2857353" cy="397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46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07C56BB-A31E-7390-D67E-646A28CAB5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759" y="771550"/>
            <a:ext cx="2785345" cy="387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55629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обучение фонетике 2 класс" id="{04FDE01F-EB4D-EC45-97B5-BF8735521F97}" vid="{20B3A939-6D7D-7346-81BC-2F1D3A688531}"/>
    </a:ext>
  </a:extLst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 Office</Template>
  <TotalTime>715</TotalTime>
  <Words>820</Words>
  <Application>Microsoft Office PowerPoint</Application>
  <PresentationFormat>Экран (16:9)</PresentationFormat>
  <Paragraphs>49</Paragraphs>
  <Slides>20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20</vt:i4>
      </vt:variant>
    </vt:vector>
  </HeadingPairs>
  <TitlesOfParts>
    <vt:vector size="23" baseType="lpstr">
      <vt:lpstr>Тема Office</vt:lpstr>
      <vt:lpstr>Специальное оформление</vt:lpstr>
      <vt:lpstr>1_Специальное оформление</vt:lpstr>
      <vt:lpstr>Обучение грамматике в 3 классе согласно Новой Федеральной Образовательной Программе</vt:lpstr>
      <vt:lpstr>Новые учебники Happy English.ru</vt:lpstr>
      <vt:lpstr>Презентация PowerPoint</vt:lpstr>
      <vt:lpstr>Презентация PowerPoint</vt:lpstr>
      <vt:lpstr>Требования ФОП 2-3 класс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Принципы работы с грамматическим материалом</vt:lpstr>
      <vt:lpstr>Список использованной литературы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Обучение грамматике в начальной школе согласно Новой Федеральной Образовательной Программе</dc:title>
  <dc:creator>Microsoft Office User</dc:creator>
  <cp:lastModifiedBy>Степан Малиновский</cp:lastModifiedBy>
  <cp:revision>7</cp:revision>
  <dcterms:created xsi:type="dcterms:W3CDTF">2023-12-06T17:07:40Z</dcterms:created>
  <dcterms:modified xsi:type="dcterms:W3CDTF">2024-01-30T10:30:35Z</dcterms:modified>
</cp:coreProperties>
</file>