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72" r:id="rId2"/>
    <p:sldId id="259" r:id="rId3"/>
    <p:sldId id="392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20" r:id="rId13"/>
    <p:sldId id="406" r:id="rId14"/>
    <p:sldId id="407" r:id="rId15"/>
    <p:sldId id="408" r:id="rId16"/>
    <p:sldId id="409" r:id="rId17"/>
    <p:sldId id="422" r:id="rId18"/>
    <p:sldId id="424" r:id="rId19"/>
    <p:sldId id="427" r:id="rId20"/>
    <p:sldId id="418" r:id="rId21"/>
    <p:sldId id="419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23" r:id="rId33"/>
    <p:sldId id="438" r:id="rId34"/>
    <p:sldId id="439" r:id="rId35"/>
    <p:sldId id="440" r:id="rId36"/>
    <p:sldId id="426" r:id="rId37"/>
    <p:sldId id="425" r:id="rId38"/>
    <p:sldId id="44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0"/>
    <p:restoredTop sz="94595"/>
  </p:normalViewPr>
  <p:slideViewPr>
    <p:cSldViewPr snapToGrid="0" snapToObjects="1">
      <p:cViewPr>
        <p:scale>
          <a:sx n="73" d="100"/>
          <a:sy n="73" d="100"/>
        </p:scale>
        <p:origin x="-12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3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15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49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48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31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19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1286305" y="2300418"/>
            <a:ext cx="9629636" cy="33522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422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778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1702" y="5248695"/>
            <a:ext cx="651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Цель воспитания одна </a:t>
            </a:r>
            <a:r>
              <a:rPr lang="ru-RU" sz="2800" b="1" dirty="0" smtClean="0">
                <a:solidFill>
                  <a:srgbClr val="FFC000"/>
                </a:solidFill>
              </a:rPr>
              <a:t>на </a:t>
            </a:r>
            <a:r>
              <a:rPr lang="ru-RU" sz="2800" b="1" smtClean="0">
                <a:solidFill>
                  <a:srgbClr val="FFC000"/>
                </a:solidFill>
              </a:rPr>
              <a:t>все времена – 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</a:rPr>
              <a:t>внутренняя </a:t>
            </a:r>
            <a:r>
              <a:rPr lang="ru-RU" sz="2800" b="1" dirty="0">
                <a:solidFill>
                  <a:srgbClr val="FFC000"/>
                </a:solidFill>
              </a:rPr>
              <a:t>свобода человека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1702" y="770072"/>
            <a:ext cx="40756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25 октября 2017 </a:t>
            </a:r>
            <a:r>
              <a:rPr lang="ru-RU" sz="2400" b="1" dirty="0" smtClean="0"/>
              <a:t>в 18.00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FFC000"/>
                </a:solidFill>
              </a:rPr>
              <a:t>31 октября 2017 </a:t>
            </a:r>
            <a:r>
              <a:rPr lang="ru-RU" sz="2400" b="1" dirty="0" smtClean="0">
                <a:solidFill>
                  <a:srgbClr val="FFC000"/>
                </a:solidFill>
              </a:rPr>
              <a:t>в 18.00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1702" y="2228224"/>
            <a:ext cx="651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</a:rPr>
              <a:t>Видеоконференция</a:t>
            </a:r>
          </a:p>
          <a:p>
            <a:r>
              <a:rPr lang="ru-RU" sz="4400" b="1" dirty="0">
                <a:solidFill>
                  <a:srgbClr val="FFC000"/>
                </a:solidFill>
                <a:cs typeface="Journal Sans New"/>
              </a:rPr>
              <a:t>Талант </a:t>
            </a:r>
            <a:r>
              <a:rPr lang="ru-RU" sz="4400" b="1" dirty="0" smtClean="0">
                <a:solidFill>
                  <a:srgbClr val="FFC000"/>
                </a:solidFill>
                <a:cs typeface="Journal Sans New"/>
              </a:rPr>
              <a:t>свободы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cs typeface="Journal Sans New"/>
              </a:rPr>
              <a:t>Часть 1. Манифест «Человек свободный»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cs typeface="Journal Sans New"/>
              </a:rPr>
              <a:t>Часть 2. Записки Симона Соловейчика к манифесту</a:t>
            </a:r>
            <a:endParaRPr lang="ru-RU" sz="2400" b="1" dirty="0">
              <a:solidFill>
                <a:schemeClr val="tx1">
                  <a:lumMod val="75000"/>
                </a:schemeClr>
              </a:solidFill>
              <a:cs typeface="Journal Sans New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3" y="447125"/>
            <a:ext cx="3642031" cy="6116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238291"/>
            <a:ext cx="8737980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Внутренняя свобода – это природный дар, это особый талант, который можно заглушить, как и всякий другой талант, но можно и развить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23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238292"/>
            <a:ext cx="7850085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Воспитание заключается в развитии той внутренней свободы, которая и без нас есть в ребенке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84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1" y="3176737"/>
            <a:ext cx="8684971" cy="1672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200" b="1" dirty="0"/>
              <a:t>Тот, кто хочет вырастить свободного ребенка, принимает его таким, какой он есть, – любит его </a:t>
            </a:r>
            <a:r>
              <a:rPr lang="ru-RU" sz="4000" b="1" dirty="0">
                <a:solidFill>
                  <a:srgbClr val="FFC000"/>
                </a:solidFill>
              </a:rPr>
              <a:t>освобождающей</a:t>
            </a:r>
            <a:r>
              <a:rPr lang="ru-RU" sz="3200" b="1" dirty="0"/>
              <a:t> любовью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03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137031"/>
            <a:ext cx="7651302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Цель – </a:t>
            </a:r>
            <a:r>
              <a:rPr lang="ru-RU" sz="2400" b="1" dirty="0"/>
              <a:t>ВОСПИТАНИЕ СВОБОДНОГО ЧЕЛОВЕКА </a:t>
            </a:r>
            <a:r>
              <a:rPr lang="ru-RU" sz="3200" b="1" dirty="0"/>
              <a:t>– определяет все формы, способы и методы общения с детьми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89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137031"/>
            <a:ext cx="8252792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Без свободы все цели воспитания, даже если они кажутся высокими, становятся ложными и опасными для детей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2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137030"/>
            <a:ext cx="9042780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Чтобы вырасти свободным, ребенок с детства должен видеть рядом с собой свободных людей, и в первую очередь – свободного учителя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95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3155921"/>
            <a:ext cx="7695855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600" b="1" dirty="0"/>
              <a:t>Свобода – единственное, что нельзя воспитать принуждением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06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3155921"/>
            <a:ext cx="8022362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/>
              <a:t>Воспитать духовно красивых, гордых людей – это ли не мечта учителя?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10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3155921"/>
            <a:ext cx="6856170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/>
              <a:t>У </a:t>
            </a:r>
            <a:r>
              <a:rPr lang="ru-RU" sz="3600" b="1" dirty="0" smtClean="0"/>
              <a:t>слабейших </a:t>
            </a:r>
            <a:r>
              <a:rPr lang="ru-RU" sz="3600" b="1" dirty="0"/>
              <a:t>талант свободы заглушается, школа ломает их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9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155921"/>
            <a:ext cx="7982605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/>
              <a:t>Воспитать духовно красивых, гордых людей – это ли не мечта учителя?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6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42" y="675901"/>
            <a:ext cx="3285989" cy="551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60" y="676729"/>
            <a:ext cx="3280049" cy="550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30" y="677707"/>
            <a:ext cx="3284913" cy="5516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26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206553"/>
            <a:ext cx="8252792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600" b="1" dirty="0"/>
              <a:t>Цель воспитания </a:t>
            </a:r>
            <a:r>
              <a:rPr lang="ru-RU" sz="2800" b="1" dirty="0"/>
              <a:t>ОДНА НА ВСЕ ВРЕМЕНА </a:t>
            </a:r>
            <a:r>
              <a:rPr lang="ru-RU" sz="3600" b="1" dirty="0"/>
              <a:t>– это внутренняя свобода человека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66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2592" y="2876151"/>
            <a:ext cx="8252792" cy="3296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2812" dirty="0"/>
              <a:t>Должна постепенно перемениться педагогическая вера</a:t>
            </a:r>
            <a:r>
              <a:rPr lang="is-IS" sz="2812" dirty="0"/>
              <a:t>…</a:t>
            </a:r>
            <a:endParaRPr lang="ru-RU" sz="2812" dirty="0"/>
          </a:p>
          <a:p>
            <a:pPr algn="l"/>
            <a:endParaRPr lang="ru-RU" sz="1266" dirty="0"/>
          </a:p>
          <a:p>
            <a:pPr algn="l"/>
            <a:r>
              <a:rPr lang="ru-RU" sz="2812" b="1" dirty="0"/>
              <a:t>Если мы хотим воспитать внутренне свободных детей – внутренне свободных людей, мы должны поверить в свободу, в то, что она действительно прекрасна, что она необходима и что она возможна.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8104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01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3208475"/>
            <a:ext cx="7797116" cy="2041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ВОСПИТАНИЕ только тогда и станет воспитанием, когда мы научимся общаться с внутренним человеком, скрытым в каждом ребенке </a:t>
            </a:r>
          </a:p>
        </p:txBody>
      </p:sp>
    </p:spTree>
    <p:extLst>
      <p:ext uri="{BB962C8B-B14F-4D97-AF65-F5344CB8AC3E}">
        <p14:creationId xmlns:p14="http://schemas.microsoft.com/office/powerpoint/2010/main" val="325495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3238292"/>
            <a:ext cx="7797116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Свободные от рождения вынуждены терпеть – двойное унижение: унижена личность, унижена свобода в личности </a:t>
            </a:r>
          </a:p>
        </p:txBody>
      </p:sp>
    </p:spTree>
    <p:extLst>
      <p:ext uri="{BB962C8B-B14F-4D97-AF65-F5344CB8AC3E}">
        <p14:creationId xmlns:p14="http://schemas.microsoft.com/office/powerpoint/2010/main" val="969246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4789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2925507"/>
            <a:ext cx="7797116" cy="2534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Мы не думаем о внутренних механизмах, обеспечивающих свободу, поэтому так часто повторяем банальности: «Свобода не означает вседозволенности, свобода должна соединяться с дисциплиной»...</a:t>
            </a:r>
          </a:p>
        </p:txBody>
      </p:sp>
    </p:spTree>
    <p:extLst>
      <p:ext uri="{BB962C8B-B14F-4D97-AF65-F5344CB8AC3E}">
        <p14:creationId xmlns:p14="http://schemas.microsoft.com/office/powerpoint/2010/main" val="1464160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2797828"/>
            <a:ext cx="8380170" cy="3582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Свобода не в том, что нет запретов; свобода в правде и совести – общественной правде и личной совести.</a:t>
            </a:r>
          </a:p>
          <a:p>
            <a:pPr algn="l"/>
            <a:endParaRPr lang="ru-RU" sz="800" b="1" dirty="0"/>
          </a:p>
          <a:p>
            <a:pPr algn="l"/>
            <a:r>
              <a:rPr lang="ru-RU" sz="3200" b="1" dirty="0"/>
              <a:t>Будем совестливы, будем поддерживать справедливость в классе и в школе – и дети наши вырастут свободными людьми. </a:t>
            </a:r>
          </a:p>
          <a:p>
            <a:pPr algn="l"/>
            <a:endParaRPr lang="ru-RU" sz="2812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3064968"/>
            <a:ext cx="9122292" cy="26882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2800" b="1" dirty="0"/>
              <a:t>Самое загадочное и недоступное педагогике: </a:t>
            </a:r>
          </a:p>
          <a:p>
            <a:pPr algn="l"/>
            <a:endParaRPr lang="ru-RU" sz="1400" b="1" dirty="0"/>
          </a:p>
          <a:p>
            <a:pPr algn="l"/>
            <a:r>
              <a:rPr lang="ru-RU" sz="3200" b="1" dirty="0"/>
              <a:t>в одном и том же классе, у одних и тех же учителей, при одной и той же системе вырастают и свободные дети, </a:t>
            </a:r>
            <a:r>
              <a:rPr lang="ru-RU" sz="3200" b="1" dirty="0" smtClean="0"/>
              <a:t>и </a:t>
            </a:r>
            <a:r>
              <a:rPr lang="ru-RU" sz="3200" b="1" dirty="0"/>
              <a:t>сломленные, униженные, с комплексами... </a:t>
            </a:r>
          </a:p>
        </p:txBody>
      </p:sp>
    </p:spTree>
    <p:extLst>
      <p:ext uri="{BB962C8B-B14F-4D97-AF65-F5344CB8AC3E}">
        <p14:creationId xmlns:p14="http://schemas.microsoft.com/office/powerpoint/2010/main" val="504757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200895"/>
            <a:ext cx="6591128" cy="22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600" b="1" dirty="0"/>
              <a:t>Каждый слышал </a:t>
            </a:r>
            <a:r>
              <a:rPr lang="ru-RU" sz="3600" b="1"/>
              <a:t>выражение </a:t>
            </a:r>
            <a:r>
              <a:rPr lang="ru-RU" sz="3600" b="1" smtClean="0"/>
              <a:t>«поддерживать </a:t>
            </a:r>
            <a:r>
              <a:rPr lang="ru-RU" sz="3600" b="1" dirty="0"/>
              <a:t>дисциплину»; но многих ли из нас призывали «поддерживать свободу»? </a:t>
            </a:r>
          </a:p>
        </p:txBody>
      </p:sp>
    </p:spTree>
    <p:extLst>
      <p:ext uri="{BB962C8B-B14F-4D97-AF65-F5344CB8AC3E}">
        <p14:creationId xmlns:p14="http://schemas.microsoft.com/office/powerpoint/2010/main" val="891216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667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6668" y="3272988"/>
            <a:ext cx="8597106" cy="2041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Чем ближе урок к собственному поиску правды и учителем, и учеником, тем больше шансов, </a:t>
            </a:r>
            <a:r>
              <a:rPr lang="ru-RU" sz="3200" b="1" dirty="0" smtClean="0"/>
              <a:t>что </a:t>
            </a:r>
            <a:r>
              <a:rPr lang="ru-RU" sz="3200" b="1" dirty="0"/>
              <a:t>мы вырастим внутренне свободного человека </a:t>
            </a:r>
          </a:p>
        </p:txBody>
      </p:sp>
    </p:spTree>
    <p:extLst>
      <p:ext uri="{BB962C8B-B14F-4D97-AF65-F5344CB8AC3E}">
        <p14:creationId xmlns:p14="http://schemas.microsoft.com/office/powerpoint/2010/main" val="2117214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667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6668" y="3095329"/>
            <a:ext cx="8597106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600" b="1" dirty="0"/>
              <a:t>Свобода – высшее из наслаждений, и лишать ребенка этого наслаждения почти преступно </a:t>
            </a:r>
          </a:p>
        </p:txBody>
      </p:sp>
    </p:spTree>
    <p:extLst>
      <p:ext uri="{BB962C8B-B14F-4D97-AF65-F5344CB8AC3E}">
        <p14:creationId xmlns:p14="http://schemas.microsoft.com/office/powerpoint/2010/main" val="228121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7323282" y="0"/>
            <a:ext cx="228765" cy="1827072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7702257" y="900141"/>
            <a:ext cx="368455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R="24765">
              <a:defRPr sz="1500" b="1">
                <a:solidFill>
                  <a:srgbClr val="9293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400" dirty="0" smtClean="0"/>
              <a:t>Артем Соловейчик</a:t>
            </a:r>
          </a:p>
          <a:p>
            <a:r>
              <a:rPr lang="ru-RU" sz="1800" b="0" dirty="0"/>
              <a:t>г</a:t>
            </a:r>
            <a:r>
              <a:rPr lang="ru-RU" sz="1800" b="0" dirty="0" smtClean="0"/>
              <a:t>лавный редактор </a:t>
            </a:r>
          </a:p>
          <a:p>
            <a:r>
              <a:rPr lang="ru-RU" sz="1800" b="0" dirty="0" smtClean="0"/>
              <a:t>ИД «Первое сентября»</a:t>
            </a:r>
            <a:endParaRPr sz="1800" b="0" dirty="0"/>
          </a:p>
        </p:txBody>
      </p:sp>
      <p:sp>
        <p:nvSpPr>
          <p:cNvPr id="89" name="Shape 89"/>
          <p:cNvSpPr/>
          <p:nvPr/>
        </p:nvSpPr>
        <p:spPr>
          <a:xfrm>
            <a:off x="2764970" y="2585382"/>
            <a:ext cx="8621844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2900" b="1">
                <a:solidFill>
                  <a:srgbClr val="061B9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4400" dirty="0" smtClean="0">
                <a:solidFill>
                  <a:srgbClr val="FFC000"/>
                </a:solidFill>
                <a:latin typeface="+mj-lt"/>
                <a:cs typeface="Journal Sans New"/>
              </a:rPr>
              <a:t>Талант свободы</a:t>
            </a:r>
            <a:endParaRPr sz="4400" dirty="0">
              <a:solidFill>
                <a:srgbClr val="FFC000"/>
              </a:solidFill>
              <a:latin typeface="+mj-lt"/>
              <a:cs typeface="Journal Sans New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2764970" y="3635287"/>
            <a:ext cx="8486126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ли Почему </a:t>
            </a:r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>для воспитания детей одной нашей любви 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недостаточно</a:t>
            </a:r>
            <a:endParaRPr lang="ru-RU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Изображение 2" descr="element-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06" y="1"/>
            <a:ext cx="554850" cy="4561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1720" y="5328818"/>
            <a:ext cx="495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Видеоконференция. Часть 2</a:t>
            </a:r>
          </a:p>
          <a:p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31 октября 2017</a:t>
            </a: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23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206553"/>
            <a:ext cx="8252792" cy="1180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600" b="1" dirty="0"/>
              <a:t>Цель воспитания </a:t>
            </a:r>
            <a:r>
              <a:rPr lang="ru-RU" sz="2800" b="1" dirty="0"/>
              <a:t>ОДНА НА ВСЕ ВРЕМЕНА </a:t>
            </a:r>
            <a:r>
              <a:rPr lang="ru-RU" sz="3600" b="1" dirty="0"/>
              <a:t>– это внутренняя свобода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775757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2592" y="2876151"/>
            <a:ext cx="8252792" cy="3296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2812" dirty="0"/>
              <a:t>Должна постепенно перемениться педагогическая вера</a:t>
            </a:r>
            <a:r>
              <a:rPr lang="is-IS" sz="2812" dirty="0"/>
              <a:t>…</a:t>
            </a:r>
            <a:endParaRPr lang="ru-RU" sz="2812" dirty="0"/>
          </a:p>
          <a:p>
            <a:pPr algn="l"/>
            <a:endParaRPr lang="ru-RU" sz="1266" dirty="0"/>
          </a:p>
          <a:p>
            <a:pPr algn="l"/>
            <a:r>
              <a:rPr lang="ru-RU" sz="2812" b="1" dirty="0"/>
              <a:t>Если мы хотим воспитать внутренне свободных детей – внутренне свободных людей, мы должны поверить в свободу, в то, что она действительно прекрасна, что она необходима и что она возможна.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4851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25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4889" y="1336177"/>
            <a:ext cx="10407754" cy="4104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Правила внутренне свободного </a:t>
            </a:r>
            <a:r>
              <a:rPr lang="ru-RU" sz="3600" b="1" dirty="0" smtClean="0">
                <a:solidFill>
                  <a:srgbClr val="FFC000"/>
                </a:solidFill>
              </a:rPr>
              <a:t>человека</a:t>
            </a:r>
            <a:endParaRPr lang="ru-RU" sz="3600" dirty="0">
              <a:solidFill>
                <a:srgbClr val="FFC000"/>
              </a:solidFill>
            </a:endParaRPr>
          </a:p>
          <a:p>
            <a:r>
              <a:rPr lang="ru-RU" sz="3600" b="1" dirty="0"/>
              <a:t> </a:t>
            </a:r>
            <a:endParaRPr lang="ru-RU" sz="3600" dirty="0"/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3200" b="1" dirty="0"/>
              <a:t>когда мы поступаем справедливо, но </a:t>
            </a:r>
            <a:r>
              <a:rPr lang="ru-RU" sz="3200" b="1" dirty="0" smtClean="0"/>
              <a:t>жестоко </a:t>
            </a:r>
            <a:r>
              <a:rPr lang="ru-RU" sz="3200" b="1" dirty="0"/>
              <a:t>и от этого не испытываем боль, то дела наши плохи;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3200" b="1" dirty="0"/>
              <a:t>а если мы чувствуем боль, то у нас есть шанс; 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sz="3200" b="1" dirty="0"/>
              <a:t>если же, почувствовав боль, мы не терпим, а бросаемся исправлять ситуацию, то мы победили.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5095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76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1285" y="93648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Helvetica" charset="0"/>
              </a:rPr>
              <a:t>– </a:t>
            </a:r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Я выбираю Свободу – </a:t>
            </a:r>
            <a:endParaRPr lang="ru-RU" sz="3200" b="1" dirty="0" smtClean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 smtClean="0">
                <a:solidFill>
                  <a:srgbClr val="FFC000"/>
                </a:solidFill>
                <a:latin typeface="Helvetica" charset="0"/>
              </a:rPr>
              <a:t>Но </a:t>
            </a:r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не из боя, а в бой,</a:t>
            </a:r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Я выбираю свободу</a:t>
            </a:r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Быть просто самим собой.</a:t>
            </a:r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–</a:t>
            </a:r>
            <a:r>
              <a:rPr lang="ru-RU" sz="3200" b="1" dirty="0" smtClean="0">
                <a:solidFill>
                  <a:srgbClr val="FFC000"/>
                </a:solidFill>
                <a:latin typeface="Helvetica" charset="0"/>
              </a:rPr>
              <a:t> </a:t>
            </a:r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И это моя Свобода,</a:t>
            </a:r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Нужны ли слова ясней?!</a:t>
            </a:r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И это моя забота – </a:t>
            </a:r>
            <a:endParaRPr lang="ru-RU" sz="3200" b="1" dirty="0" smtClean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 smtClean="0">
                <a:solidFill>
                  <a:srgbClr val="FFC000"/>
                </a:solidFill>
                <a:latin typeface="Helvetica" charset="0"/>
              </a:rPr>
              <a:t>Как </a:t>
            </a:r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мне поладить с ней!</a:t>
            </a:r>
            <a:endParaRPr lang="ru-RU" sz="3200" dirty="0">
              <a:solidFill>
                <a:srgbClr val="FFC000"/>
              </a:solidFill>
              <a:effectLst/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1285" y="5861956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Helvetica" charset="0"/>
                <a:ea typeface="Helvetica" charset="0"/>
                <a:cs typeface="Helvetica" charset="0"/>
              </a:rPr>
              <a:t>Александр Галич</a:t>
            </a:r>
            <a:endParaRPr lang="ru-RU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031826"/>
            <a:ext cx="8252792" cy="22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200" b="1" dirty="0" smtClean="0"/>
              <a:t>Что </a:t>
            </a:r>
            <a:r>
              <a:rPr lang="ru-RU" sz="3200" b="1" dirty="0"/>
              <a:t>такое свобода, знают или очень несвободные люди, или очень свободные. </a:t>
            </a:r>
            <a:r>
              <a:rPr lang="ru-RU" sz="4000" b="1" dirty="0"/>
              <a:t>Несвободные мечтают о ней, свободные – ценят её больше </a:t>
            </a:r>
            <a:r>
              <a:rPr lang="ru-RU" sz="4000" b="1" dirty="0" smtClean="0"/>
              <a:t>всего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09513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031826"/>
            <a:ext cx="8252792" cy="22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200" b="1" dirty="0"/>
              <a:t>С</a:t>
            </a:r>
            <a:r>
              <a:rPr lang="ru-RU" sz="3200" b="1" dirty="0" smtClean="0"/>
              <a:t>вобода </a:t>
            </a:r>
            <a:r>
              <a:rPr lang="ru-RU" sz="3200" b="1" dirty="0"/>
              <a:t>одного кончается там, где начинается свобода </a:t>
            </a:r>
            <a:r>
              <a:rPr lang="ru-RU" sz="3200" b="1" dirty="0" smtClean="0"/>
              <a:t>другого..?</a:t>
            </a:r>
          </a:p>
          <a:p>
            <a:r>
              <a:rPr lang="ru-RU" sz="3200" b="1" dirty="0" smtClean="0"/>
              <a:t>Да </a:t>
            </a:r>
            <a:r>
              <a:rPr lang="ru-RU" sz="3200" b="1" dirty="0"/>
              <a:t>нет же, </a:t>
            </a:r>
            <a:r>
              <a:rPr lang="ru-RU" sz="4000" b="1" dirty="0"/>
              <a:t>свобода нигде не кончается, но она не всюду живет</a:t>
            </a:r>
          </a:p>
        </p:txBody>
      </p:sp>
    </p:spTree>
    <p:extLst>
      <p:ext uri="{BB962C8B-B14F-4D97-AF65-F5344CB8AC3E}">
        <p14:creationId xmlns:p14="http://schemas.microsoft.com/office/powerpoint/2010/main" val="932515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29" y="733796"/>
            <a:ext cx="4996367" cy="4734058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24063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42" y="675901"/>
            <a:ext cx="3285989" cy="551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60" y="676729"/>
            <a:ext cx="3280049" cy="550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30" y="677707"/>
            <a:ext cx="3284913" cy="5516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1702" y="4042747"/>
            <a:ext cx="651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Цель воспитания одна </a:t>
            </a:r>
            <a:r>
              <a:rPr lang="ru-RU" sz="3600" b="1" dirty="0" smtClean="0">
                <a:solidFill>
                  <a:srgbClr val="FFC000"/>
                </a:solidFill>
              </a:rPr>
              <a:t>на все времена </a:t>
            </a:r>
            <a:r>
              <a:rPr lang="ru-RU" sz="3600" b="1" smtClean="0">
                <a:solidFill>
                  <a:srgbClr val="FFC000"/>
                </a:solidFill>
              </a:rPr>
              <a:t>– внутренняя </a:t>
            </a:r>
            <a:r>
              <a:rPr lang="ru-RU" sz="3600" b="1" dirty="0">
                <a:solidFill>
                  <a:srgbClr val="FFC000"/>
                </a:solidFill>
              </a:rPr>
              <a:t>свобода человека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1702" y="2016189"/>
            <a:ext cx="651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  <a:cs typeface="Journal Sans New"/>
              </a:rPr>
              <a:t>Талант свободы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3" y="447125"/>
            <a:ext cx="3642031" cy="6116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61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3178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166846"/>
            <a:ext cx="8252792" cy="10570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Цель воспитания одна – внутренняя свобода человека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0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3249218"/>
            <a:ext cx="8050269" cy="1426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2800" b="1" dirty="0"/>
              <a:t>Спрашивают: кого же теперь воспитывать?</a:t>
            </a:r>
          </a:p>
          <a:p>
            <a:pPr algn="l"/>
            <a:endParaRPr lang="ru-RU" sz="2400" b="1" dirty="0"/>
          </a:p>
          <a:p>
            <a:pPr algn="l"/>
            <a:r>
              <a:rPr lang="ru-RU" sz="3600" b="1" dirty="0"/>
              <a:t>Мы отвечаем: </a:t>
            </a:r>
            <a:r>
              <a:rPr lang="ru-RU" sz="3600" b="1" i="1" dirty="0"/>
              <a:t>человека свободного</a:t>
            </a:r>
            <a:r>
              <a:rPr lang="ru-RU" sz="3600" b="1" dirty="0"/>
              <a:t> </a:t>
            </a:r>
            <a:endParaRPr lang="ru-RU" sz="3600" b="1" dirty="0"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68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3040650"/>
            <a:ext cx="8830744" cy="2534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Мы должны воспитывать свободных людей не потому, что наше общество обрело свободу – это спорный вопрос, – а потому, что внутренняя свобода нужна самому нашему воспитаннику, в каком бы обществе он ни жил </a:t>
            </a:r>
            <a:endParaRPr lang="ru-RU" sz="3200" b="1" dirty="0">
              <a:sym typeface="Helvetica Neu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77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658018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3096770"/>
            <a:ext cx="9109040" cy="2538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ru-RU" sz="2800" b="1" dirty="0"/>
              <a:t>Что свободного в свободном человеке?</a:t>
            </a:r>
          </a:p>
          <a:p>
            <a:pPr algn="l"/>
            <a:endParaRPr lang="ru-RU" sz="1600" b="1" dirty="0"/>
          </a:p>
          <a:p>
            <a:pPr algn="l"/>
            <a:r>
              <a:rPr lang="ru-RU" sz="3200" b="1" dirty="0"/>
              <a:t>В свободном человеке свободно ЧЕЛОВЕЧЕСКОЕ</a:t>
            </a:r>
          </a:p>
          <a:p>
            <a:pPr algn="l">
              <a:lnSpc>
                <a:spcPct val="200000"/>
              </a:lnSpc>
            </a:pPr>
            <a:endParaRPr lang="ru-RU" sz="2812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04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8703" y="2912795"/>
            <a:ext cx="8674097" cy="2719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ru-RU" sz="2800" b="1" dirty="0"/>
              <a:t>От чего не свободен свободный человек?</a:t>
            </a:r>
          </a:p>
          <a:p>
            <a:pPr algn="l">
              <a:lnSpc>
                <a:spcPct val="200000"/>
              </a:lnSpc>
            </a:pPr>
            <a:endParaRPr lang="ru-RU" sz="600" b="1" dirty="0"/>
          </a:p>
          <a:p>
            <a:pPr algn="l"/>
            <a:r>
              <a:rPr lang="ru-RU" sz="3200" b="1" dirty="0"/>
              <a:t>Свободный человек не свободен от СОВЕСТИ</a:t>
            </a:r>
          </a:p>
          <a:p>
            <a:pPr algn="l">
              <a:lnSpc>
                <a:spcPct val="200000"/>
              </a:lnSpc>
            </a:pP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18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3318738"/>
            <a:ext cx="8050269" cy="10570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Свободный человек строго слушается совести</a:t>
            </a:r>
            <a:r>
              <a:rPr lang="is-IS" sz="3200" b="1" dirty="0"/>
              <a:t>…</a:t>
            </a:r>
            <a:r>
              <a:rPr lang="ru-RU" sz="3200" b="1" dirty="0"/>
              <a:t> Но только ее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03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7607</TotalTime>
  <Words>777</Words>
  <Application>Microsoft Office PowerPoint</Application>
  <PresentationFormat>Произвольный</PresentationFormat>
  <Paragraphs>107</Paragraphs>
  <Slides>38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Мариана Бузоева</cp:lastModifiedBy>
  <cp:revision>74</cp:revision>
  <dcterms:created xsi:type="dcterms:W3CDTF">2017-06-21T03:52:05Z</dcterms:created>
  <dcterms:modified xsi:type="dcterms:W3CDTF">2017-10-31T16:58:53Z</dcterms:modified>
</cp:coreProperties>
</file>