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92" r:id="rId2"/>
    <p:sldId id="256" r:id="rId3"/>
    <p:sldId id="257" r:id="rId4"/>
    <p:sldId id="260" r:id="rId5"/>
    <p:sldId id="261" r:id="rId6"/>
    <p:sldId id="282" r:id="rId7"/>
    <p:sldId id="258" r:id="rId8"/>
    <p:sldId id="288" r:id="rId9"/>
    <p:sldId id="263" r:id="rId10"/>
    <p:sldId id="265" r:id="rId11"/>
    <p:sldId id="266" r:id="rId12"/>
    <p:sldId id="264" r:id="rId13"/>
    <p:sldId id="289" r:id="rId14"/>
    <p:sldId id="268" r:id="rId15"/>
    <p:sldId id="267" r:id="rId16"/>
    <p:sldId id="269" r:id="rId17"/>
    <p:sldId id="270" r:id="rId18"/>
    <p:sldId id="271" r:id="rId19"/>
    <p:sldId id="275" r:id="rId20"/>
    <p:sldId id="272" r:id="rId21"/>
    <p:sldId id="273" r:id="rId22"/>
    <p:sldId id="274" r:id="rId23"/>
    <p:sldId id="276" r:id="rId24"/>
    <p:sldId id="277" r:id="rId25"/>
    <p:sldId id="278" r:id="rId26"/>
    <p:sldId id="279" r:id="rId27"/>
    <p:sldId id="280" r:id="rId28"/>
    <p:sldId id="281" r:id="rId29"/>
    <p:sldId id="283" r:id="rId30"/>
    <p:sldId id="284" r:id="rId31"/>
    <p:sldId id="285" r:id="rId32"/>
    <p:sldId id="286" r:id="rId33"/>
    <p:sldId id="287" r:id="rId34"/>
    <p:sldId id="291" r:id="rId35"/>
  </p:sldIdLst>
  <p:sldSz cx="9144000" cy="5143500" type="screen16x9"/>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99647344-E7DC-4F2C-ABA0-E7F6C6C141FB}">
          <p14:sldIdLst>
            <p14:sldId id="292"/>
            <p14:sldId id="256"/>
            <p14:sldId id="257"/>
          </p14:sldIdLst>
        </p14:section>
        <p14:section name="Раздел без заголовка" id="{960BE1E6-D199-469E-A107-9F80A95CA978}">
          <p14:sldIdLst>
            <p14:sldId id="260"/>
            <p14:sldId id="261"/>
            <p14:sldId id="282"/>
            <p14:sldId id="258"/>
            <p14:sldId id="288"/>
            <p14:sldId id="263"/>
            <p14:sldId id="265"/>
            <p14:sldId id="266"/>
            <p14:sldId id="264"/>
            <p14:sldId id="289"/>
            <p14:sldId id="268"/>
            <p14:sldId id="267"/>
            <p14:sldId id="269"/>
            <p14:sldId id="270"/>
            <p14:sldId id="271"/>
            <p14:sldId id="275"/>
            <p14:sldId id="272"/>
            <p14:sldId id="273"/>
            <p14:sldId id="274"/>
            <p14:sldId id="276"/>
            <p14:sldId id="277"/>
            <p14:sldId id="278"/>
            <p14:sldId id="279"/>
            <p14:sldId id="280"/>
            <p14:sldId id="281"/>
            <p14:sldId id="283"/>
            <p14:sldId id="284"/>
            <p14:sldId id="285"/>
            <p14:sldId id="286"/>
            <p14:sldId id="287"/>
            <p14:sldId id="291"/>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82" autoAdjust="0"/>
    <p:restoredTop sz="86323" autoAdjust="0"/>
  </p:normalViewPr>
  <p:slideViewPr>
    <p:cSldViewPr>
      <p:cViewPr varScale="1">
        <p:scale>
          <a:sx n="92" d="100"/>
          <a:sy n="92" d="100"/>
        </p:scale>
        <p:origin x="1291" y="67"/>
      </p:cViewPr>
      <p:guideLst>
        <p:guide orient="horz" pos="1620"/>
        <p:guide pos="2880"/>
      </p:guideLst>
    </p:cSldViewPr>
  </p:slideViewPr>
  <p:outlineViewPr>
    <p:cViewPr>
      <p:scale>
        <a:sx n="33" d="100"/>
        <a:sy n="33" d="100"/>
      </p:scale>
      <p:origin x="258" y="221082"/>
    </p:cViewPr>
  </p:outlineViewPr>
  <p:notesTextViewPr>
    <p:cViewPr>
      <p:scale>
        <a:sx n="1" d="1"/>
        <a:sy n="1" d="1"/>
      </p:scale>
      <p:origin x="0" y="0"/>
    </p:cViewPr>
  </p:notesTextViewPr>
  <p:notesViewPr>
    <p:cSldViewPr>
      <p:cViewPr varScale="1">
        <p:scale>
          <a:sx n="56" d="100"/>
          <a:sy n="56" d="100"/>
        </p:scale>
        <p:origin x="-282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70D044-6D63-4CC7-B3E4-B05E802482F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B0E1E05E-346B-4004-A314-8B7BA66D37BB}">
      <dgm:prSet phldrT="[Текст]" custT="1"/>
      <dgm:spPr>
        <a:solidFill>
          <a:schemeClr val="accent5">
            <a:lumMod val="75000"/>
          </a:schemeClr>
        </a:solidFill>
      </dgm:spPr>
      <dgm:t>
        <a:bodyPr/>
        <a:lstStyle/>
        <a:p>
          <a:r>
            <a:rPr lang="ru-RU" sz="2000" dirty="0"/>
            <a:t>начертание букв построено  от графически простых (линии, линии с закруглением) через овалы  к линиям-петлям</a:t>
          </a:r>
        </a:p>
      </dgm:t>
    </dgm:pt>
    <dgm:pt modelId="{2C3D968B-55E6-4ECC-ADE3-59C47933B840}" type="parTrans" cxnId="{094BF3CC-A121-4B14-A573-C5133B8038A9}">
      <dgm:prSet/>
      <dgm:spPr/>
      <dgm:t>
        <a:bodyPr/>
        <a:lstStyle/>
        <a:p>
          <a:endParaRPr lang="ru-RU"/>
        </a:p>
      </dgm:t>
    </dgm:pt>
    <dgm:pt modelId="{BBD7F8C8-F5AE-4CA1-8F47-7804C61DC0C1}" type="sibTrans" cxnId="{094BF3CC-A121-4B14-A573-C5133B8038A9}">
      <dgm:prSet/>
      <dgm:spPr/>
      <dgm:t>
        <a:bodyPr/>
        <a:lstStyle/>
        <a:p>
          <a:endParaRPr lang="ru-RU"/>
        </a:p>
      </dgm:t>
    </dgm:pt>
    <dgm:pt modelId="{1EDCB952-B1F4-41FC-9700-01BB40C309AB}">
      <dgm:prSet custT="1"/>
      <dgm:spPr>
        <a:solidFill>
          <a:schemeClr val="accent5">
            <a:lumMod val="60000"/>
            <a:lumOff val="40000"/>
          </a:schemeClr>
        </a:solidFill>
      </dgm:spPr>
      <dgm:t>
        <a:bodyPr/>
        <a:lstStyle/>
        <a:p>
          <a:r>
            <a:rPr lang="ru-RU" sz="2000" dirty="0"/>
            <a:t>рабочее поле выделено бледно-голубым цветом </a:t>
          </a:r>
        </a:p>
      </dgm:t>
    </dgm:pt>
    <dgm:pt modelId="{EF57B8A5-29BC-449C-8FBE-F307EAADAAD6}" type="parTrans" cxnId="{93CD35AB-E22B-4931-B4A0-9568B6E5CE85}">
      <dgm:prSet/>
      <dgm:spPr/>
      <dgm:t>
        <a:bodyPr/>
        <a:lstStyle/>
        <a:p>
          <a:endParaRPr lang="ru-RU"/>
        </a:p>
      </dgm:t>
    </dgm:pt>
    <dgm:pt modelId="{277790C3-6CFD-4278-85FC-7F336DFB32F8}" type="sibTrans" cxnId="{93CD35AB-E22B-4931-B4A0-9568B6E5CE85}">
      <dgm:prSet/>
      <dgm:spPr/>
      <dgm:t>
        <a:bodyPr/>
        <a:lstStyle/>
        <a:p>
          <a:endParaRPr lang="ru-RU"/>
        </a:p>
      </dgm:t>
    </dgm:pt>
    <dgm:pt modelId="{31C3E98B-7D64-452C-B20B-ACE58FB7684B}">
      <dgm:prSet custT="1"/>
      <dgm:spPr/>
      <dgm:t>
        <a:bodyPr/>
        <a:lstStyle/>
        <a:p>
          <a:r>
            <a:rPr lang="ru-RU" sz="2000" dirty="0"/>
            <a:t>увеличена рабочая строка ( в первой части до 8мм, во второй до 7 мм)</a:t>
          </a:r>
        </a:p>
      </dgm:t>
    </dgm:pt>
    <dgm:pt modelId="{893B76E1-D880-4BA4-B350-002A2739C722}" type="parTrans" cxnId="{4ACDB628-E7D2-4E71-B445-7E1DE41FCE6D}">
      <dgm:prSet/>
      <dgm:spPr/>
      <dgm:t>
        <a:bodyPr/>
        <a:lstStyle/>
        <a:p>
          <a:endParaRPr lang="ru-RU"/>
        </a:p>
      </dgm:t>
    </dgm:pt>
    <dgm:pt modelId="{CD2A2F0A-7D7B-407C-924B-D91A301AC73C}" type="sibTrans" cxnId="{4ACDB628-E7D2-4E71-B445-7E1DE41FCE6D}">
      <dgm:prSet/>
      <dgm:spPr/>
      <dgm:t>
        <a:bodyPr/>
        <a:lstStyle/>
        <a:p>
          <a:endParaRPr lang="ru-RU"/>
        </a:p>
      </dgm:t>
    </dgm:pt>
    <dgm:pt modelId="{4B88C577-8FF3-4484-99E1-13DE09C493A8}" type="pres">
      <dgm:prSet presAssocID="{6B70D044-6D63-4CC7-B3E4-B05E802482FA}" presName="linear" presStyleCnt="0">
        <dgm:presLayoutVars>
          <dgm:dir/>
          <dgm:animLvl val="lvl"/>
          <dgm:resizeHandles val="exact"/>
        </dgm:presLayoutVars>
      </dgm:prSet>
      <dgm:spPr/>
    </dgm:pt>
    <dgm:pt modelId="{36957F9E-48C6-4D3F-AA15-4C440202F0EB}" type="pres">
      <dgm:prSet presAssocID="{1EDCB952-B1F4-41FC-9700-01BB40C309AB}" presName="parentLin" presStyleCnt="0"/>
      <dgm:spPr/>
    </dgm:pt>
    <dgm:pt modelId="{7D5C9093-858D-43AD-AAAD-4368D2609E55}" type="pres">
      <dgm:prSet presAssocID="{1EDCB952-B1F4-41FC-9700-01BB40C309AB}" presName="parentLeftMargin" presStyleLbl="node1" presStyleIdx="0" presStyleCnt="3"/>
      <dgm:spPr/>
    </dgm:pt>
    <dgm:pt modelId="{923B79EB-98C5-44B5-8478-41918821A828}" type="pres">
      <dgm:prSet presAssocID="{1EDCB952-B1F4-41FC-9700-01BB40C309AB}" presName="parentText" presStyleLbl="node1" presStyleIdx="0" presStyleCnt="3" custScaleX="107153" custScaleY="67598" custLinFactX="-1787" custLinFactNeighborX="-100000" custLinFactNeighborY="5863">
        <dgm:presLayoutVars>
          <dgm:chMax val="0"/>
          <dgm:bulletEnabled val="1"/>
        </dgm:presLayoutVars>
      </dgm:prSet>
      <dgm:spPr/>
    </dgm:pt>
    <dgm:pt modelId="{3B0350BC-7E59-42EB-BD09-5B123C4D8FC5}" type="pres">
      <dgm:prSet presAssocID="{1EDCB952-B1F4-41FC-9700-01BB40C309AB}" presName="negativeSpace" presStyleCnt="0"/>
      <dgm:spPr/>
    </dgm:pt>
    <dgm:pt modelId="{AA66A73E-D04C-40AA-A7F3-47A814E9074A}" type="pres">
      <dgm:prSet presAssocID="{1EDCB952-B1F4-41FC-9700-01BB40C309AB}" presName="childText" presStyleLbl="conFgAcc1" presStyleIdx="0" presStyleCnt="3" custFlipVert="0" custScaleX="62500" custScaleY="44728" custLinFactY="37460" custLinFactNeighborY="100000">
        <dgm:presLayoutVars>
          <dgm:bulletEnabled val="1"/>
        </dgm:presLayoutVars>
      </dgm:prSet>
      <dgm:spPr/>
    </dgm:pt>
    <dgm:pt modelId="{43813AC6-A5AA-4473-8699-5A5F70BB7EB7}" type="pres">
      <dgm:prSet presAssocID="{277790C3-6CFD-4278-85FC-7F336DFB32F8}" presName="spaceBetweenRectangles" presStyleCnt="0"/>
      <dgm:spPr/>
    </dgm:pt>
    <dgm:pt modelId="{753BF31C-701B-49D8-BB50-4670DE0A5F90}" type="pres">
      <dgm:prSet presAssocID="{31C3E98B-7D64-452C-B20B-ACE58FB7684B}" presName="parentLin" presStyleCnt="0"/>
      <dgm:spPr/>
    </dgm:pt>
    <dgm:pt modelId="{89B5A415-5A5F-482D-BACE-056410A58606}" type="pres">
      <dgm:prSet presAssocID="{31C3E98B-7D64-452C-B20B-ACE58FB7684B}" presName="parentLeftMargin" presStyleLbl="node1" presStyleIdx="0" presStyleCnt="3"/>
      <dgm:spPr/>
    </dgm:pt>
    <dgm:pt modelId="{BD874D00-6551-40AC-8E4F-2EEBEB6C27D3}" type="pres">
      <dgm:prSet presAssocID="{31C3E98B-7D64-452C-B20B-ACE58FB7684B}" presName="parentText" presStyleLbl="node1" presStyleIdx="1" presStyleCnt="3" custScaleX="117581" custScaleY="81197" custLinFactX="-1786" custLinFactNeighborX="-100000" custLinFactNeighborY="20240">
        <dgm:presLayoutVars>
          <dgm:chMax val="0"/>
          <dgm:bulletEnabled val="1"/>
        </dgm:presLayoutVars>
      </dgm:prSet>
      <dgm:spPr/>
    </dgm:pt>
    <dgm:pt modelId="{61EDEF95-6241-4A30-AF0D-1FBBEC4789A1}" type="pres">
      <dgm:prSet presAssocID="{31C3E98B-7D64-452C-B20B-ACE58FB7684B}" presName="negativeSpace" presStyleCnt="0"/>
      <dgm:spPr/>
    </dgm:pt>
    <dgm:pt modelId="{DAA41E63-994C-4CC7-9C3C-70D097AC7C2D}" type="pres">
      <dgm:prSet presAssocID="{31C3E98B-7D64-452C-B20B-ACE58FB7684B}" presName="childText" presStyleLbl="conFgAcc1" presStyleIdx="1" presStyleCnt="3" custFlipVert="0" custScaleX="73529" custScaleY="47087" custLinFactY="50104" custLinFactNeighborY="100000">
        <dgm:presLayoutVars>
          <dgm:bulletEnabled val="1"/>
        </dgm:presLayoutVars>
      </dgm:prSet>
      <dgm:spPr/>
    </dgm:pt>
    <dgm:pt modelId="{3B9DCA5C-BEA9-4D30-BACF-F9ACEE2E5DE8}" type="pres">
      <dgm:prSet presAssocID="{CD2A2F0A-7D7B-407C-924B-D91A301AC73C}" presName="spaceBetweenRectangles" presStyleCnt="0"/>
      <dgm:spPr/>
    </dgm:pt>
    <dgm:pt modelId="{94740ABE-69BF-4C83-94BD-3864903823AD}" type="pres">
      <dgm:prSet presAssocID="{B0E1E05E-346B-4004-A314-8B7BA66D37BB}" presName="parentLin" presStyleCnt="0"/>
      <dgm:spPr/>
    </dgm:pt>
    <dgm:pt modelId="{DFAA045B-FD06-4369-82AC-DC342A261175}" type="pres">
      <dgm:prSet presAssocID="{B0E1E05E-346B-4004-A314-8B7BA66D37BB}" presName="parentLeftMargin" presStyleLbl="node1" presStyleIdx="1" presStyleCnt="3"/>
      <dgm:spPr/>
    </dgm:pt>
    <dgm:pt modelId="{A4285A10-3F88-45F2-B9E7-1DE6D4484679}" type="pres">
      <dgm:prSet presAssocID="{B0E1E05E-346B-4004-A314-8B7BA66D37BB}" presName="parentText" presStyleLbl="node1" presStyleIdx="2" presStyleCnt="3" custScaleX="121429" custScaleY="123334" custLinFactNeighborX="-100000" custLinFactNeighborY="39249">
        <dgm:presLayoutVars>
          <dgm:chMax val="0"/>
          <dgm:bulletEnabled val="1"/>
        </dgm:presLayoutVars>
      </dgm:prSet>
      <dgm:spPr/>
    </dgm:pt>
    <dgm:pt modelId="{817F6F4C-F847-49D7-BAA0-607989797A02}" type="pres">
      <dgm:prSet presAssocID="{B0E1E05E-346B-4004-A314-8B7BA66D37BB}" presName="negativeSpace" presStyleCnt="0"/>
      <dgm:spPr/>
    </dgm:pt>
    <dgm:pt modelId="{7AC28C76-D479-4A90-AB96-2C35CAFD206B}" type="pres">
      <dgm:prSet presAssocID="{B0E1E05E-346B-4004-A314-8B7BA66D37BB}" presName="childText" presStyleLbl="conFgAcc1" presStyleIdx="2" presStyleCnt="3" custScaleX="82353" custScaleY="95177">
        <dgm:presLayoutVars>
          <dgm:bulletEnabled val="1"/>
        </dgm:presLayoutVars>
      </dgm:prSet>
      <dgm:spPr/>
    </dgm:pt>
  </dgm:ptLst>
  <dgm:cxnLst>
    <dgm:cxn modelId="{3CFA1B13-32FC-44B3-946C-D3AD29B5844C}" type="presOf" srcId="{1EDCB952-B1F4-41FC-9700-01BB40C309AB}" destId="{923B79EB-98C5-44B5-8478-41918821A828}" srcOrd="1" destOrd="0" presId="urn:microsoft.com/office/officeart/2005/8/layout/list1"/>
    <dgm:cxn modelId="{4ACDB628-E7D2-4E71-B445-7E1DE41FCE6D}" srcId="{6B70D044-6D63-4CC7-B3E4-B05E802482FA}" destId="{31C3E98B-7D64-452C-B20B-ACE58FB7684B}" srcOrd="1" destOrd="0" parTransId="{893B76E1-D880-4BA4-B350-002A2739C722}" sibTransId="{CD2A2F0A-7D7B-407C-924B-D91A301AC73C}"/>
    <dgm:cxn modelId="{E7FB892F-1EC9-47B4-BC2E-DB88742C9F29}" type="presOf" srcId="{1EDCB952-B1F4-41FC-9700-01BB40C309AB}" destId="{7D5C9093-858D-43AD-AAAD-4368D2609E55}" srcOrd="0" destOrd="0" presId="urn:microsoft.com/office/officeart/2005/8/layout/list1"/>
    <dgm:cxn modelId="{74C78A66-AD3F-4F59-BE02-6A85F2887D04}" type="presOf" srcId="{6B70D044-6D63-4CC7-B3E4-B05E802482FA}" destId="{4B88C577-8FF3-4484-99E1-13DE09C493A8}" srcOrd="0" destOrd="0" presId="urn:microsoft.com/office/officeart/2005/8/layout/list1"/>
    <dgm:cxn modelId="{E1B79A52-755C-4579-99AF-B78199DBF729}" type="presOf" srcId="{31C3E98B-7D64-452C-B20B-ACE58FB7684B}" destId="{BD874D00-6551-40AC-8E4F-2EEBEB6C27D3}" srcOrd="1" destOrd="0" presId="urn:microsoft.com/office/officeart/2005/8/layout/list1"/>
    <dgm:cxn modelId="{202BA08B-33A6-45FA-949B-417F50FC1EBE}" type="presOf" srcId="{B0E1E05E-346B-4004-A314-8B7BA66D37BB}" destId="{DFAA045B-FD06-4369-82AC-DC342A261175}" srcOrd="0" destOrd="0" presId="urn:microsoft.com/office/officeart/2005/8/layout/list1"/>
    <dgm:cxn modelId="{93CD35AB-E22B-4931-B4A0-9568B6E5CE85}" srcId="{6B70D044-6D63-4CC7-B3E4-B05E802482FA}" destId="{1EDCB952-B1F4-41FC-9700-01BB40C309AB}" srcOrd="0" destOrd="0" parTransId="{EF57B8A5-29BC-449C-8FBE-F307EAADAAD6}" sibTransId="{277790C3-6CFD-4278-85FC-7F336DFB32F8}"/>
    <dgm:cxn modelId="{F7B52CC1-C9BE-45A9-A43D-19C4873AD134}" type="presOf" srcId="{31C3E98B-7D64-452C-B20B-ACE58FB7684B}" destId="{89B5A415-5A5F-482D-BACE-056410A58606}" srcOrd="0" destOrd="0" presId="urn:microsoft.com/office/officeart/2005/8/layout/list1"/>
    <dgm:cxn modelId="{094BF3CC-A121-4B14-A573-C5133B8038A9}" srcId="{6B70D044-6D63-4CC7-B3E4-B05E802482FA}" destId="{B0E1E05E-346B-4004-A314-8B7BA66D37BB}" srcOrd="2" destOrd="0" parTransId="{2C3D968B-55E6-4ECC-ADE3-59C47933B840}" sibTransId="{BBD7F8C8-F5AE-4CA1-8F47-7804C61DC0C1}"/>
    <dgm:cxn modelId="{993A2AF4-ADCD-484A-9AE4-EFC2852DC84E}" type="presOf" srcId="{B0E1E05E-346B-4004-A314-8B7BA66D37BB}" destId="{A4285A10-3F88-45F2-B9E7-1DE6D4484679}" srcOrd="1" destOrd="0" presId="urn:microsoft.com/office/officeart/2005/8/layout/list1"/>
    <dgm:cxn modelId="{CD4FC203-9BF4-4E72-9BDC-51D992E9BAEB}" type="presParOf" srcId="{4B88C577-8FF3-4484-99E1-13DE09C493A8}" destId="{36957F9E-48C6-4D3F-AA15-4C440202F0EB}" srcOrd="0" destOrd="0" presId="urn:microsoft.com/office/officeart/2005/8/layout/list1"/>
    <dgm:cxn modelId="{BE8776CF-7455-47AC-8A61-A872AC78BC45}" type="presParOf" srcId="{36957F9E-48C6-4D3F-AA15-4C440202F0EB}" destId="{7D5C9093-858D-43AD-AAAD-4368D2609E55}" srcOrd="0" destOrd="0" presId="urn:microsoft.com/office/officeart/2005/8/layout/list1"/>
    <dgm:cxn modelId="{8E9C2A14-058F-4D10-80D3-13742FA2BC2B}" type="presParOf" srcId="{36957F9E-48C6-4D3F-AA15-4C440202F0EB}" destId="{923B79EB-98C5-44B5-8478-41918821A828}" srcOrd="1" destOrd="0" presId="urn:microsoft.com/office/officeart/2005/8/layout/list1"/>
    <dgm:cxn modelId="{DB2E3572-CA19-41CF-A248-27522F4EF3F5}" type="presParOf" srcId="{4B88C577-8FF3-4484-99E1-13DE09C493A8}" destId="{3B0350BC-7E59-42EB-BD09-5B123C4D8FC5}" srcOrd="1" destOrd="0" presId="urn:microsoft.com/office/officeart/2005/8/layout/list1"/>
    <dgm:cxn modelId="{DEEFD1CF-7E72-4405-B6A9-6487D9B0B5F4}" type="presParOf" srcId="{4B88C577-8FF3-4484-99E1-13DE09C493A8}" destId="{AA66A73E-D04C-40AA-A7F3-47A814E9074A}" srcOrd="2" destOrd="0" presId="urn:microsoft.com/office/officeart/2005/8/layout/list1"/>
    <dgm:cxn modelId="{71EC6040-34E0-4354-B815-D8037A27A9E8}" type="presParOf" srcId="{4B88C577-8FF3-4484-99E1-13DE09C493A8}" destId="{43813AC6-A5AA-4473-8699-5A5F70BB7EB7}" srcOrd="3" destOrd="0" presId="urn:microsoft.com/office/officeart/2005/8/layout/list1"/>
    <dgm:cxn modelId="{A8F42711-F7EB-4509-A161-CCBFFD723BB0}" type="presParOf" srcId="{4B88C577-8FF3-4484-99E1-13DE09C493A8}" destId="{753BF31C-701B-49D8-BB50-4670DE0A5F90}" srcOrd="4" destOrd="0" presId="urn:microsoft.com/office/officeart/2005/8/layout/list1"/>
    <dgm:cxn modelId="{559B35AA-DD5F-4B21-8CEC-B3B99CDCB48F}" type="presParOf" srcId="{753BF31C-701B-49D8-BB50-4670DE0A5F90}" destId="{89B5A415-5A5F-482D-BACE-056410A58606}" srcOrd="0" destOrd="0" presId="urn:microsoft.com/office/officeart/2005/8/layout/list1"/>
    <dgm:cxn modelId="{098249EA-357F-46F6-82BE-0A85A2B33008}" type="presParOf" srcId="{753BF31C-701B-49D8-BB50-4670DE0A5F90}" destId="{BD874D00-6551-40AC-8E4F-2EEBEB6C27D3}" srcOrd="1" destOrd="0" presId="urn:microsoft.com/office/officeart/2005/8/layout/list1"/>
    <dgm:cxn modelId="{AA034B71-E0B7-48F7-9F28-C0809133C432}" type="presParOf" srcId="{4B88C577-8FF3-4484-99E1-13DE09C493A8}" destId="{61EDEF95-6241-4A30-AF0D-1FBBEC4789A1}" srcOrd="5" destOrd="0" presId="urn:microsoft.com/office/officeart/2005/8/layout/list1"/>
    <dgm:cxn modelId="{2AE3E432-FAE6-4745-9038-9308D5F012C9}" type="presParOf" srcId="{4B88C577-8FF3-4484-99E1-13DE09C493A8}" destId="{DAA41E63-994C-4CC7-9C3C-70D097AC7C2D}" srcOrd="6" destOrd="0" presId="urn:microsoft.com/office/officeart/2005/8/layout/list1"/>
    <dgm:cxn modelId="{26A98B70-8175-4AAF-AD79-A9A69C63201F}" type="presParOf" srcId="{4B88C577-8FF3-4484-99E1-13DE09C493A8}" destId="{3B9DCA5C-BEA9-4D30-BACF-F9ACEE2E5DE8}" srcOrd="7" destOrd="0" presId="urn:microsoft.com/office/officeart/2005/8/layout/list1"/>
    <dgm:cxn modelId="{5CABDA37-0432-419B-8398-02B714340E5E}" type="presParOf" srcId="{4B88C577-8FF3-4484-99E1-13DE09C493A8}" destId="{94740ABE-69BF-4C83-94BD-3864903823AD}" srcOrd="8" destOrd="0" presId="urn:microsoft.com/office/officeart/2005/8/layout/list1"/>
    <dgm:cxn modelId="{D302976E-194A-4DC7-BCB9-D10929F6B172}" type="presParOf" srcId="{94740ABE-69BF-4C83-94BD-3864903823AD}" destId="{DFAA045B-FD06-4369-82AC-DC342A261175}" srcOrd="0" destOrd="0" presId="urn:microsoft.com/office/officeart/2005/8/layout/list1"/>
    <dgm:cxn modelId="{EB7A39D0-47C5-45D2-B22D-111C73940B81}" type="presParOf" srcId="{94740ABE-69BF-4C83-94BD-3864903823AD}" destId="{A4285A10-3F88-45F2-B9E7-1DE6D4484679}" srcOrd="1" destOrd="0" presId="urn:microsoft.com/office/officeart/2005/8/layout/list1"/>
    <dgm:cxn modelId="{BC45D73B-3E81-44DC-8ABB-7EDABA7A9A2B}" type="presParOf" srcId="{4B88C577-8FF3-4484-99E1-13DE09C493A8}" destId="{817F6F4C-F847-49D7-BAA0-607989797A02}" srcOrd="9" destOrd="0" presId="urn:microsoft.com/office/officeart/2005/8/layout/list1"/>
    <dgm:cxn modelId="{50D91E91-697E-48A8-B62A-685B5D83C355}" type="presParOf" srcId="{4B88C577-8FF3-4484-99E1-13DE09C493A8}" destId="{7AC28C76-D479-4A90-AB96-2C35CAFD206B}"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82F621-729B-41F9-97AD-96474060F4E2}"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ru-RU"/>
        </a:p>
      </dgm:t>
    </dgm:pt>
    <dgm:pt modelId="{C8C8E9C6-4624-4553-AD99-501E4743AA22}">
      <dgm:prSet phldrT="[Текст]" custT="1"/>
      <dgm:spPr>
        <a:solidFill>
          <a:schemeClr val="accent5">
            <a:lumMod val="20000"/>
            <a:lumOff val="80000"/>
          </a:schemeClr>
        </a:solidFill>
      </dgm:spPr>
      <dgm:t>
        <a:bodyPr/>
        <a:lstStyle/>
        <a:p>
          <a:r>
            <a:rPr lang="ru-RU" sz="2000" b="1" dirty="0">
              <a:solidFill>
                <a:schemeClr val="tx1">
                  <a:lumMod val="50000"/>
                  <a:lumOff val="50000"/>
                </a:schemeClr>
              </a:solidFill>
            </a:rPr>
            <a:t>подготовительный этап</a:t>
          </a:r>
        </a:p>
      </dgm:t>
    </dgm:pt>
    <dgm:pt modelId="{A0C37244-D7CE-4B5B-A0D4-2ADC55A8BB8B}" type="parTrans" cxnId="{F54A5D69-AB8E-4560-BC1A-19978B673BBB}">
      <dgm:prSet/>
      <dgm:spPr/>
      <dgm:t>
        <a:bodyPr/>
        <a:lstStyle/>
        <a:p>
          <a:endParaRPr lang="ru-RU"/>
        </a:p>
      </dgm:t>
    </dgm:pt>
    <dgm:pt modelId="{DD1EA994-DACC-4CF4-91F7-A033782242E0}" type="sibTrans" cxnId="{F54A5D69-AB8E-4560-BC1A-19978B673BBB}">
      <dgm:prSet/>
      <dgm:spPr/>
      <dgm:t>
        <a:bodyPr/>
        <a:lstStyle/>
        <a:p>
          <a:endParaRPr lang="ru-RU"/>
        </a:p>
      </dgm:t>
    </dgm:pt>
    <dgm:pt modelId="{09F8AA9A-E950-4520-B9AF-A2DD265EB420}">
      <dgm:prSet phldrT="[Текст]"/>
      <dgm:spPr>
        <a:solidFill>
          <a:schemeClr val="accent5">
            <a:lumMod val="40000"/>
            <a:lumOff val="60000"/>
          </a:schemeClr>
        </a:solidFill>
      </dgm:spPr>
      <dgm:t>
        <a:bodyPr/>
        <a:lstStyle/>
        <a:p>
          <a:r>
            <a:rPr lang="ru-RU" dirty="0">
              <a:solidFill>
                <a:schemeClr val="tx1">
                  <a:lumMod val="50000"/>
                  <a:lumOff val="50000"/>
                </a:schemeClr>
              </a:solidFill>
            </a:rPr>
            <a:t>развитие мелкой моторики руки</a:t>
          </a:r>
        </a:p>
      </dgm:t>
    </dgm:pt>
    <dgm:pt modelId="{7039A3B3-17D5-420C-AA8F-7E2B8889CC2F}" type="parTrans" cxnId="{97EEA915-5B07-46CF-A47C-2BC78F6E8EC2}">
      <dgm:prSet/>
      <dgm:spPr/>
      <dgm:t>
        <a:bodyPr/>
        <a:lstStyle/>
        <a:p>
          <a:endParaRPr lang="ru-RU"/>
        </a:p>
      </dgm:t>
    </dgm:pt>
    <dgm:pt modelId="{07E47832-7C8C-4902-ABF9-C1181C5F7931}" type="sibTrans" cxnId="{97EEA915-5B07-46CF-A47C-2BC78F6E8EC2}">
      <dgm:prSet/>
      <dgm:spPr/>
      <dgm:t>
        <a:bodyPr/>
        <a:lstStyle/>
        <a:p>
          <a:endParaRPr lang="ru-RU"/>
        </a:p>
      </dgm:t>
    </dgm:pt>
    <dgm:pt modelId="{F96B5851-1A87-4552-87A3-829CF7A85DB8}">
      <dgm:prSet phldrT="[Текст]"/>
      <dgm:spPr>
        <a:solidFill>
          <a:schemeClr val="accent5">
            <a:lumMod val="60000"/>
            <a:lumOff val="40000"/>
          </a:schemeClr>
        </a:solidFill>
      </dgm:spPr>
      <dgm:t>
        <a:bodyPr/>
        <a:lstStyle/>
        <a:p>
          <a:r>
            <a:rPr lang="ru-RU" dirty="0">
              <a:solidFill>
                <a:schemeClr val="tx1">
                  <a:lumMod val="50000"/>
                  <a:lumOff val="50000"/>
                </a:schemeClr>
              </a:solidFill>
            </a:rPr>
            <a:t>ориентирование в </a:t>
          </a:r>
        </a:p>
        <a:p>
          <a:r>
            <a:rPr lang="ru-RU" dirty="0">
              <a:solidFill>
                <a:schemeClr val="tx1">
                  <a:lumMod val="50000"/>
                  <a:lumOff val="50000"/>
                </a:schemeClr>
              </a:solidFill>
            </a:rPr>
            <a:t>клетке-рабочей линейке </a:t>
          </a:r>
        </a:p>
      </dgm:t>
    </dgm:pt>
    <dgm:pt modelId="{3C9F7221-5F6B-4081-BAE5-43F13953245E}" type="parTrans" cxnId="{47746D44-E2C6-4A95-91CD-34D4FDC24BC3}">
      <dgm:prSet/>
      <dgm:spPr/>
      <dgm:t>
        <a:bodyPr/>
        <a:lstStyle/>
        <a:p>
          <a:endParaRPr lang="ru-RU"/>
        </a:p>
      </dgm:t>
    </dgm:pt>
    <dgm:pt modelId="{0C5F95E5-8963-44A7-88D7-F9CF19EEB9F8}" type="sibTrans" cxnId="{47746D44-E2C6-4A95-91CD-34D4FDC24BC3}">
      <dgm:prSet/>
      <dgm:spPr/>
      <dgm:t>
        <a:bodyPr/>
        <a:lstStyle/>
        <a:p>
          <a:endParaRPr lang="ru-RU"/>
        </a:p>
      </dgm:t>
    </dgm:pt>
    <dgm:pt modelId="{0F1FE903-E82C-49A6-96D4-40DC25813A50}" type="pres">
      <dgm:prSet presAssocID="{3782F621-729B-41F9-97AD-96474060F4E2}" presName="layout" presStyleCnt="0">
        <dgm:presLayoutVars>
          <dgm:chMax/>
          <dgm:chPref/>
          <dgm:dir/>
          <dgm:animOne val="branch"/>
          <dgm:animLvl val="lvl"/>
          <dgm:resizeHandles/>
        </dgm:presLayoutVars>
      </dgm:prSet>
      <dgm:spPr/>
    </dgm:pt>
    <dgm:pt modelId="{F1635462-DDB0-49FB-B26F-0C1CEBD387BD}" type="pres">
      <dgm:prSet presAssocID="{C8C8E9C6-4624-4553-AD99-501E4743AA22}" presName="root" presStyleCnt="0">
        <dgm:presLayoutVars>
          <dgm:chMax/>
          <dgm:chPref val="4"/>
        </dgm:presLayoutVars>
      </dgm:prSet>
      <dgm:spPr/>
    </dgm:pt>
    <dgm:pt modelId="{17AB6E70-C335-4012-9AF3-B34DF2949DC6}" type="pres">
      <dgm:prSet presAssocID="{C8C8E9C6-4624-4553-AD99-501E4743AA22}" presName="rootComposite" presStyleCnt="0">
        <dgm:presLayoutVars/>
      </dgm:prSet>
      <dgm:spPr/>
    </dgm:pt>
    <dgm:pt modelId="{6BFC6986-1C46-42E1-A6EE-D47BEEE770D3}" type="pres">
      <dgm:prSet presAssocID="{C8C8E9C6-4624-4553-AD99-501E4743AA22}" presName="rootText" presStyleLbl="node0" presStyleIdx="0" presStyleCnt="1" custScaleX="100392" custScaleY="81846" custLinFactNeighborX="-6693" custLinFactNeighborY="-63846">
        <dgm:presLayoutVars>
          <dgm:chMax/>
          <dgm:chPref val="4"/>
        </dgm:presLayoutVars>
      </dgm:prSet>
      <dgm:spPr/>
    </dgm:pt>
    <dgm:pt modelId="{334B7AB9-7A42-417A-A8D1-04CEA006385E}" type="pres">
      <dgm:prSet presAssocID="{C8C8E9C6-4624-4553-AD99-501E4743AA22}" presName="childShape" presStyleCnt="0">
        <dgm:presLayoutVars>
          <dgm:chMax val="0"/>
          <dgm:chPref val="0"/>
        </dgm:presLayoutVars>
      </dgm:prSet>
      <dgm:spPr/>
    </dgm:pt>
    <dgm:pt modelId="{4531A687-35B0-44DA-A707-275A68C8378A}" type="pres">
      <dgm:prSet presAssocID="{09F8AA9A-E950-4520-B9AF-A2DD265EB420}" presName="childComposite" presStyleCnt="0">
        <dgm:presLayoutVars>
          <dgm:chMax val="0"/>
          <dgm:chPref val="0"/>
        </dgm:presLayoutVars>
      </dgm:prSet>
      <dgm:spPr/>
    </dgm:pt>
    <dgm:pt modelId="{CA617760-1D27-4F9A-B8CF-05FAA5020226}" type="pres">
      <dgm:prSet presAssocID="{09F8AA9A-E950-4520-B9AF-A2DD265EB420}" presName="Image" presStyleLbl="node1" presStyleIdx="0" presStyleCnt="2" custScaleX="104503" custScaleY="49601" custLinFactNeighborX="-60823" custLinFactNeighborY="-2563"/>
      <dgm:spPr/>
    </dgm:pt>
    <dgm:pt modelId="{B391A017-B637-4418-8EF1-FBB640E6A159}" type="pres">
      <dgm:prSet presAssocID="{09F8AA9A-E950-4520-B9AF-A2DD265EB420}" presName="childText" presStyleLbl="lnNode1" presStyleIdx="0" presStyleCnt="2" custScaleX="131177" custScaleY="105668">
        <dgm:presLayoutVars>
          <dgm:chMax val="0"/>
          <dgm:chPref val="0"/>
          <dgm:bulletEnabled val="1"/>
        </dgm:presLayoutVars>
      </dgm:prSet>
      <dgm:spPr/>
    </dgm:pt>
    <dgm:pt modelId="{524C1E61-2F63-42DA-A68A-DF0FCD4112BF}" type="pres">
      <dgm:prSet presAssocID="{F96B5851-1A87-4552-87A3-829CF7A85DB8}" presName="childComposite" presStyleCnt="0">
        <dgm:presLayoutVars>
          <dgm:chMax val="0"/>
          <dgm:chPref val="0"/>
        </dgm:presLayoutVars>
      </dgm:prSet>
      <dgm:spPr/>
    </dgm:pt>
    <dgm:pt modelId="{84C86B4B-FB55-443E-89C1-C078CE2ED3B1}" type="pres">
      <dgm:prSet presAssocID="{F96B5851-1A87-4552-87A3-829CF7A85DB8}" presName="Image" presStyleLbl="node1" presStyleIdx="1" presStyleCnt="2"/>
      <dgm:spPr/>
    </dgm:pt>
    <dgm:pt modelId="{44D2F451-2557-4901-A4C2-4C0B7BFF5C76}" type="pres">
      <dgm:prSet presAssocID="{F96B5851-1A87-4552-87A3-829CF7A85DB8}" presName="childText" presStyleLbl="lnNode1" presStyleIdx="1" presStyleCnt="2" custScaleX="131760" custScaleY="217269" custLinFactNeighborX="-3546" custLinFactNeighborY="-4918">
        <dgm:presLayoutVars>
          <dgm:chMax val="0"/>
          <dgm:chPref val="0"/>
          <dgm:bulletEnabled val="1"/>
        </dgm:presLayoutVars>
      </dgm:prSet>
      <dgm:spPr/>
    </dgm:pt>
  </dgm:ptLst>
  <dgm:cxnLst>
    <dgm:cxn modelId="{97EEA915-5B07-46CF-A47C-2BC78F6E8EC2}" srcId="{C8C8E9C6-4624-4553-AD99-501E4743AA22}" destId="{09F8AA9A-E950-4520-B9AF-A2DD265EB420}" srcOrd="0" destOrd="0" parTransId="{7039A3B3-17D5-420C-AA8F-7E2B8889CC2F}" sibTransId="{07E47832-7C8C-4902-ABF9-C1181C5F7931}"/>
    <dgm:cxn modelId="{6BB40E2F-5F35-48A3-979F-6CEC376522D1}" type="presOf" srcId="{3782F621-729B-41F9-97AD-96474060F4E2}" destId="{0F1FE903-E82C-49A6-96D4-40DC25813A50}" srcOrd="0" destOrd="0" presId="urn:microsoft.com/office/officeart/2008/layout/PictureAccentList"/>
    <dgm:cxn modelId="{47746D44-E2C6-4A95-91CD-34D4FDC24BC3}" srcId="{C8C8E9C6-4624-4553-AD99-501E4743AA22}" destId="{F96B5851-1A87-4552-87A3-829CF7A85DB8}" srcOrd="1" destOrd="0" parTransId="{3C9F7221-5F6B-4081-BAE5-43F13953245E}" sibTransId="{0C5F95E5-8963-44A7-88D7-F9CF19EEB9F8}"/>
    <dgm:cxn modelId="{F54A5D69-AB8E-4560-BC1A-19978B673BBB}" srcId="{3782F621-729B-41F9-97AD-96474060F4E2}" destId="{C8C8E9C6-4624-4553-AD99-501E4743AA22}" srcOrd="0" destOrd="0" parTransId="{A0C37244-D7CE-4B5B-A0D4-2ADC55A8BB8B}" sibTransId="{DD1EA994-DACC-4CF4-91F7-A033782242E0}"/>
    <dgm:cxn modelId="{249F7B8C-34F0-4BEE-9D1C-A2C610A587B8}" type="presOf" srcId="{F96B5851-1A87-4552-87A3-829CF7A85DB8}" destId="{44D2F451-2557-4901-A4C2-4C0B7BFF5C76}" srcOrd="0" destOrd="0" presId="urn:microsoft.com/office/officeart/2008/layout/PictureAccentList"/>
    <dgm:cxn modelId="{FD4D51A4-2AFA-4E86-87B5-65DA3D5AE0B0}" type="presOf" srcId="{C8C8E9C6-4624-4553-AD99-501E4743AA22}" destId="{6BFC6986-1C46-42E1-A6EE-D47BEEE770D3}" srcOrd="0" destOrd="0" presId="urn:microsoft.com/office/officeart/2008/layout/PictureAccentList"/>
    <dgm:cxn modelId="{2D2A31AB-E6E9-46C2-825A-1A0BE63D58F0}" type="presOf" srcId="{09F8AA9A-E950-4520-B9AF-A2DD265EB420}" destId="{B391A017-B637-4418-8EF1-FBB640E6A159}" srcOrd="0" destOrd="0" presId="urn:microsoft.com/office/officeart/2008/layout/PictureAccentList"/>
    <dgm:cxn modelId="{AC20B670-E71B-42DC-BD75-767B6C2971FC}" type="presParOf" srcId="{0F1FE903-E82C-49A6-96D4-40DC25813A50}" destId="{F1635462-DDB0-49FB-B26F-0C1CEBD387BD}" srcOrd="0" destOrd="0" presId="urn:microsoft.com/office/officeart/2008/layout/PictureAccentList"/>
    <dgm:cxn modelId="{B2F48C5E-52FF-4A1F-A30A-2B10D8E1E0FA}" type="presParOf" srcId="{F1635462-DDB0-49FB-B26F-0C1CEBD387BD}" destId="{17AB6E70-C335-4012-9AF3-B34DF2949DC6}" srcOrd="0" destOrd="0" presId="urn:microsoft.com/office/officeart/2008/layout/PictureAccentList"/>
    <dgm:cxn modelId="{1C8DE9EB-AEF0-4979-AB26-A6C0FDF8E874}" type="presParOf" srcId="{17AB6E70-C335-4012-9AF3-B34DF2949DC6}" destId="{6BFC6986-1C46-42E1-A6EE-D47BEEE770D3}" srcOrd="0" destOrd="0" presId="urn:microsoft.com/office/officeart/2008/layout/PictureAccentList"/>
    <dgm:cxn modelId="{2346967E-4655-4EEA-8860-9F5763E34596}" type="presParOf" srcId="{F1635462-DDB0-49FB-B26F-0C1CEBD387BD}" destId="{334B7AB9-7A42-417A-A8D1-04CEA006385E}" srcOrd="1" destOrd="0" presId="urn:microsoft.com/office/officeart/2008/layout/PictureAccentList"/>
    <dgm:cxn modelId="{22AB5900-B29D-4503-A48E-4293E0587354}" type="presParOf" srcId="{334B7AB9-7A42-417A-A8D1-04CEA006385E}" destId="{4531A687-35B0-44DA-A707-275A68C8378A}" srcOrd="0" destOrd="0" presId="urn:microsoft.com/office/officeart/2008/layout/PictureAccentList"/>
    <dgm:cxn modelId="{D0CF20A4-0328-447F-901B-699519ADCCA2}" type="presParOf" srcId="{4531A687-35B0-44DA-A707-275A68C8378A}" destId="{CA617760-1D27-4F9A-B8CF-05FAA5020226}" srcOrd="0" destOrd="0" presId="urn:microsoft.com/office/officeart/2008/layout/PictureAccentList"/>
    <dgm:cxn modelId="{22AE2FA2-0944-4591-8192-EE60EC0F9478}" type="presParOf" srcId="{4531A687-35B0-44DA-A707-275A68C8378A}" destId="{B391A017-B637-4418-8EF1-FBB640E6A159}" srcOrd="1" destOrd="0" presId="urn:microsoft.com/office/officeart/2008/layout/PictureAccentList"/>
    <dgm:cxn modelId="{C146B118-C8DC-47AD-A252-6C580D2FB406}" type="presParOf" srcId="{334B7AB9-7A42-417A-A8D1-04CEA006385E}" destId="{524C1E61-2F63-42DA-A68A-DF0FCD4112BF}" srcOrd="1" destOrd="0" presId="urn:microsoft.com/office/officeart/2008/layout/PictureAccentList"/>
    <dgm:cxn modelId="{D0ABF0ED-1BA1-41DF-86ED-B40FD2A8AFBE}" type="presParOf" srcId="{524C1E61-2F63-42DA-A68A-DF0FCD4112BF}" destId="{84C86B4B-FB55-443E-89C1-C078CE2ED3B1}" srcOrd="0" destOrd="0" presId="urn:microsoft.com/office/officeart/2008/layout/PictureAccentList"/>
    <dgm:cxn modelId="{62C5BBD9-2053-479F-BF80-83BD8FCC3525}" type="presParOf" srcId="{524C1E61-2F63-42DA-A68A-DF0FCD4112BF}" destId="{44D2F451-2557-4901-A4C2-4C0B7BFF5C76}"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66A73E-D04C-40AA-A7F3-47A814E9074A}">
      <dsp:nvSpPr>
        <dsp:cNvPr id="0" name=""/>
        <dsp:cNvSpPr/>
      </dsp:nvSpPr>
      <dsp:spPr>
        <a:xfrm>
          <a:off x="0" y="721902"/>
          <a:ext cx="3060340" cy="40577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3B79EB-98C5-44B5-8478-41918821A828}">
      <dsp:nvSpPr>
        <dsp:cNvPr id="0" name=""/>
        <dsp:cNvSpPr/>
      </dsp:nvSpPr>
      <dsp:spPr>
        <a:xfrm>
          <a:off x="0" y="62954"/>
          <a:ext cx="3672755" cy="718377"/>
        </a:xfrm>
        <a:prstGeom prst="roundRect">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54" tIns="0" rIns="129554" bIns="0" numCol="1" spcCol="1270" anchor="ctr" anchorCtr="0">
          <a:noAutofit/>
        </a:bodyPr>
        <a:lstStyle/>
        <a:p>
          <a:pPr marL="0" lvl="0" indent="0" algn="l" defTabSz="889000">
            <a:lnSpc>
              <a:spcPct val="90000"/>
            </a:lnSpc>
            <a:spcBef>
              <a:spcPct val="0"/>
            </a:spcBef>
            <a:spcAft>
              <a:spcPct val="35000"/>
            </a:spcAft>
            <a:buNone/>
          </a:pPr>
          <a:r>
            <a:rPr lang="ru-RU" sz="2000" kern="1200" dirty="0"/>
            <a:t>рабочее поле выделено бледно-голубым цветом </a:t>
          </a:r>
        </a:p>
      </dsp:txBody>
      <dsp:txXfrm>
        <a:off x="35068" y="98022"/>
        <a:ext cx="3602619" cy="648241"/>
      </dsp:txXfrm>
    </dsp:sp>
    <dsp:sp modelId="{DAA41E63-994C-4CC7-9C3C-70D097AC7C2D}">
      <dsp:nvSpPr>
        <dsp:cNvPr id="0" name=""/>
        <dsp:cNvSpPr/>
      </dsp:nvSpPr>
      <dsp:spPr>
        <a:xfrm>
          <a:off x="0" y="1768317"/>
          <a:ext cx="3600379" cy="427173"/>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874D00-6551-40AC-8E4F-2EEBEB6C27D3}">
      <dsp:nvSpPr>
        <dsp:cNvPr id="0" name=""/>
        <dsp:cNvSpPr/>
      </dsp:nvSpPr>
      <dsp:spPr>
        <a:xfrm>
          <a:off x="0" y="1002932"/>
          <a:ext cx="4030183" cy="86289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54" tIns="0" rIns="129554" bIns="0" numCol="1" spcCol="1270" anchor="ctr" anchorCtr="0">
          <a:noAutofit/>
        </a:bodyPr>
        <a:lstStyle/>
        <a:p>
          <a:pPr marL="0" lvl="0" indent="0" algn="l" defTabSz="889000">
            <a:lnSpc>
              <a:spcPct val="90000"/>
            </a:lnSpc>
            <a:spcBef>
              <a:spcPct val="0"/>
            </a:spcBef>
            <a:spcAft>
              <a:spcPct val="35000"/>
            </a:spcAft>
            <a:buNone/>
          </a:pPr>
          <a:r>
            <a:rPr lang="ru-RU" sz="2000" kern="1200" dirty="0"/>
            <a:t>увеличена рабочая строка ( в первой части до 8мм, во второй до 7 мм)</a:t>
          </a:r>
        </a:p>
      </dsp:txBody>
      <dsp:txXfrm>
        <a:off x="42123" y="1045055"/>
        <a:ext cx="3945937" cy="778650"/>
      </dsp:txXfrm>
    </dsp:sp>
    <dsp:sp modelId="{7AC28C76-D479-4A90-AB96-2C35CAFD206B}">
      <dsp:nvSpPr>
        <dsp:cNvPr id="0" name=""/>
        <dsp:cNvSpPr/>
      </dsp:nvSpPr>
      <dsp:spPr>
        <a:xfrm>
          <a:off x="0" y="2520282"/>
          <a:ext cx="4032450" cy="86344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285A10-3F88-45F2-B9E7-1DE6D4484679}">
      <dsp:nvSpPr>
        <dsp:cNvPr id="0" name=""/>
        <dsp:cNvSpPr/>
      </dsp:nvSpPr>
      <dsp:spPr>
        <a:xfrm>
          <a:off x="0" y="2073680"/>
          <a:ext cx="4162077" cy="1310695"/>
        </a:xfrm>
        <a:prstGeom prst="round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54" tIns="0" rIns="129554" bIns="0" numCol="1" spcCol="1270" anchor="ctr" anchorCtr="0">
          <a:noAutofit/>
        </a:bodyPr>
        <a:lstStyle/>
        <a:p>
          <a:pPr marL="0" lvl="0" indent="0" algn="l" defTabSz="889000">
            <a:lnSpc>
              <a:spcPct val="90000"/>
            </a:lnSpc>
            <a:spcBef>
              <a:spcPct val="0"/>
            </a:spcBef>
            <a:spcAft>
              <a:spcPct val="35000"/>
            </a:spcAft>
            <a:buNone/>
          </a:pPr>
          <a:r>
            <a:rPr lang="ru-RU" sz="2000" kern="1200" dirty="0"/>
            <a:t>начертание букв построено  от графически простых (линии, линии с закруглением) через овалы  к линиям-петлям</a:t>
          </a:r>
        </a:p>
      </dsp:txBody>
      <dsp:txXfrm>
        <a:off x="63983" y="2137663"/>
        <a:ext cx="4034111" cy="11827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FC6986-1C46-42E1-A6EE-D47BEEE770D3}">
      <dsp:nvSpPr>
        <dsp:cNvPr id="0" name=""/>
        <dsp:cNvSpPr/>
      </dsp:nvSpPr>
      <dsp:spPr>
        <a:xfrm>
          <a:off x="2808" y="0"/>
          <a:ext cx="4463461" cy="468506"/>
        </a:xfrm>
        <a:prstGeom prst="roundRect">
          <a:avLst>
            <a:gd name="adj" fmla="val 10000"/>
          </a:avLst>
        </a:prstGeom>
        <a:solidFill>
          <a:schemeClr val="accent5">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ru-RU" sz="2000" b="1" kern="1200" dirty="0">
              <a:solidFill>
                <a:schemeClr val="tx1">
                  <a:lumMod val="50000"/>
                  <a:lumOff val="50000"/>
                </a:schemeClr>
              </a:solidFill>
            </a:rPr>
            <a:t>подготовительный этап</a:t>
          </a:r>
        </a:p>
      </dsp:txBody>
      <dsp:txXfrm>
        <a:off x="16530" y="13722"/>
        <a:ext cx="4436017" cy="441062"/>
      </dsp:txXfrm>
    </dsp:sp>
    <dsp:sp modelId="{CA617760-1D27-4F9A-B8CF-05FAA5020226}">
      <dsp:nvSpPr>
        <dsp:cNvPr id="0" name=""/>
        <dsp:cNvSpPr/>
      </dsp:nvSpPr>
      <dsp:spPr>
        <a:xfrm>
          <a:off x="0" y="776972"/>
          <a:ext cx="598200" cy="283928"/>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91A017-B637-4418-8EF1-FBB640E6A159}">
      <dsp:nvSpPr>
        <dsp:cNvPr id="0" name=""/>
        <dsp:cNvSpPr/>
      </dsp:nvSpPr>
      <dsp:spPr>
        <a:xfrm>
          <a:off x="25188" y="631173"/>
          <a:ext cx="5036229" cy="604869"/>
        </a:xfrm>
        <a:prstGeom prst="roundRect">
          <a:avLst>
            <a:gd name="adj" fmla="val 16670"/>
          </a:avLst>
        </a:prstGeom>
        <a:solidFill>
          <a:schemeClr val="accent5">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ru-RU" sz="1900" kern="1200" dirty="0">
              <a:solidFill>
                <a:schemeClr val="tx1">
                  <a:lumMod val="50000"/>
                  <a:lumOff val="50000"/>
                </a:schemeClr>
              </a:solidFill>
            </a:rPr>
            <a:t>развитие мелкой моторики руки</a:t>
          </a:r>
        </a:p>
      </dsp:txBody>
      <dsp:txXfrm>
        <a:off x="54721" y="660706"/>
        <a:ext cx="4977163" cy="545803"/>
      </dsp:txXfrm>
    </dsp:sp>
    <dsp:sp modelId="{84C86B4B-FB55-443E-89C1-C078CE2ED3B1}">
      <dsp:nvSpPr>
        <dsp:cNvPr id="0" name=""/>
        <dsp:cNvSpPr/>
      </dsp:nvSpPr>
      <dsp:spPr>
        <a:xfrm>
          <a:off x="5710" y="1640371"/>
          <a:ext cx="572424" cy="572424"/>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D2F451-2557-4901-A4C2-4C0B7BFF5C76}">
      <dsp:nvSpPr>
        <dsp:cNvPr id="0" name=""/>
        <dsp:cNvSpPr/>
      </dsp:nvSpPr>
      <dsp:spPr>
        <a:xfrm>
          <a:off x="0" y="1276581"/>
          <a:ext cx="5058612" cy="1243700"/>
        </a:xfrm>
        <a:prstGeom prst="roundRect">
          <a:avLst>
            <a:gd name="adj" fmla="val 16670"/>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ru-RU" sz="1900" kern="1200" dirty="0">
              <a:solidFill>
                <a:schemeClr val="tx1">
                  <a:lumMod val="50000"/>
                  <a:lumOff val="50000"/>
                </a:schemeClr>
              </a:solidFill>
            </a:rPr>
            <a:t>ориентирование в </a:t>
          </a:r>
        </a:p>
        <a:p>
          <a:pPr marL="0" lvl="0" indent="0" algn="ctr" defTabSz="844550">
            <a:lnSpc>
              <a:spcPct val="90000"/>
            </a:lnSpc>
            <a:spcBef>
              <a:spcPct val="0"/>
            </a:spcBef>
            <a:spcAft>
              <a:spcPct val="35000"/>
            </a:spcAft>
            <a:buNone/>
          </a:pPr>
          <a:r>
            <a:rPr lang="ru-RU" sz="1900" kern="1200" dirty="0">
              <a:solidFill>
                <a:schemeClr val="tx1">
                  <a:lumMod val="50000"/>
                  <a:lumOff val="50000"/>
                </a:schemeClr>
              </a:solidFill>
            </a:rPr>
            <a:t>клетке-рабочей линейке </a:t>
          </a:r>
        </a:p>
      </dsp:txBody>
      <dsp:txXfrm>
        <a:off x="60723" y="1337304"/>
        <a:ext cx="4937166" cy="112225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C591FD-DD08-44A3-9684-8CDA2C1B9AFD}" type="datetimeFigureOut">
              <a:rPr lang="ru-RU" smtClean="0"/>
              <a:t>19.05.2021</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C8F57F-3A86-48CE-839B-F8B44EF7FE26}" type="slidenum">
              <a:rPr lang="ru-RU" smtClean="0"/>
              <a:t>‹#›</a:t>
            </a:fld>
            <a:endParaRPr lang="ru-RU"/>
          </a:p>
        </p:txBody>
      </p:sp>
    </p:spTree>
    <p:extLst>
      <p:ext uri="{BB962C8B-B14F-4D97-AF65-F5344CB8AC3E}">
        <p14:creationId xmlns:p14="http://schemas.microsoft.com/office/powerpoint/2010/main" val="1364222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  </a:t>
            </a:r>
            <a:r>
              <a:rPr lang="ru-RU" sz="1400" dirty="0"/>
              <a:t>Добрый день, уважаемые участники </a:t>
            </a:r>
            <a:r>
              <a:rPr lang="ru-RU" sz="1400" dirty="0" err="1"/>
              <a:t>Вебинара</a:t>
            </a:r>
            <a:r>
              <a:rPr lang="ru-RU" sz="1400" dirty="0"/>
              <a:t>!</a:t>
            </a:r>
            <a:r>
              <a:rPr lang="ru-RU" sz="1400" baseline="0" dirty="0"/>
              <a:t> Благодарим Вас за то, собрались с нами у своих экранов. </a:t>
            </a:r>
            <a:r>
              <a:rPr lang="ru-RU" sz="1400" dirty="0"/>
              <a:t> Издательство «5 за знания» приветствует гостей, собравшихся у экранов. Мы впервые выходим со своей продукцией на площадку</a:t>
            </a:r>
            <a:r>
              <a:rPr lang="ru-RU" sz="1400" baseline="0" dirty="0"/>
              <a:t> интернет-слушателей. Пока идёт </a:t>
            </a:r>
            <a:r>
              <a:rPr lang="ru-RU" sz="1400" baseline="0" dirty="0" err="1"/>
              <a:t>вебинар</a:t>
            </a:r>
            <a:r>
              <a:rPr lang="ru-RU" sz="1400" baseline="0" dirty="0"/>
              <a:t>, а он сегодня посвящён теме «Коррекции почерка у младших школьников», мы предлагаем подумать, какие вопросы вы бы хотели задать по окончании выступления. Хотелось бы ещё сказать, что для участников </a:t>
            </a:r>
            <a:r>
              <a:rPr lang="ru-RU" sz="1400" baseline="0" dirty="0" err="1"/>
              <a:t>вебинара</a:t>
            </a:r>
            <a:r>
              <a:rPr lang="ru-RU" sz="1400" baseline="0" dirty="0"/>
              <a:t>,  по его окончании  мы сообщим  код, по которому вы сможете заказать наши книги на нашем сайте</a:t>
            </a:r>
            <a:r>
              <a:rPr lang="en-US" sz="1400" baseline="0" dirty="0"/>
              <a:t> </a:t>
            </a:r>
            <a:r>
              <a:rPr lang="en-US" sz="1400" b="1" baseline="0" dirty="0"/>
              <a:t>5zz.shop</a:t>
            </a:r>
            <a:r>
              <a:rPr lang="ru-RU" sz="1400" b="1" baseline="0" dirty="0"/>
              <a:t> </a:t>
            </a:r>
            <a:r>
              <a:rPr lang="ru-RU" sz="1400" baseline="0" dirty="0"/>
              <a:t>с </a:t>
            </a:r>
            <a:r>
              <a:rPr lang="ru-RU" sz="1400" b="1" baseline="0" dirty="0"/>
              <a:t>50% скидкой</a:t>
            </a:r>
            <a:r>
              <a:rPr lang="ru-RU" sz="1400" baseline="0" dirty="0"/>
              <a:t>. </a:t>
            </a:r>
            <a:endParaRPr lang="ru-RU" sz="1400" dirty="0"/>
          </a:p>
        </p:txBody>
      </p:sp>
      <p:sp>
        <p:nvSpPr>
          <p:cNvPr id="4" name="Номер слайда 3"/>
          <p:cNvSpPr>
            <a:spLocks noGrp="1"/>
          </p:cNvSpPr>
          <p:nvPr>
            <p:ph type="sldNum" sz="quarter" idx="10"/>
          </p:nvPr>
        </p:nvSpPr>
        <p:spPr/>
        <p:txBody>
          <a:bodyPr/>
          <a:lstStyle/>
          <a:p>
            <a:fld id="{A0C8F57F-3A86-48CE-839B-F8B44EF7FE26}" type="slidenum">
              <a:rPr lang="ru-RU" smtClean="0"/>
              <a:t>1</a:t>
            </a:fld>
            <a:endParaRPr lang="ru-RU"/>
          </a:p>
        </p:txBody>
      </p:sp>
    </p:spTree>
    <p:extLst>
      <p:ext uri="{BB962C8B-B14F-4D97-AF65-F5344CB8AC3E}">
        <p14:creationId xmlns:p14="http://schemas.microsoft.com/office/powerpoint/2010/main" val="1694942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a:t>Несомненно, </a:t>
            </a:r>
            <a:r>
              <a:rPr lang="ru-RU" dirty="0"/>
              <a:t>такая форма заданий</a:t>
            </a:r>
            <a:r>
              <a:rPr lang="ru-RU" baseline="0" dirty="0"/>
              <a:t> работает на почерк. Если в начале работы линии у детей с </a:t>
            </a:r>
            <a:r>
              <a:rPr lang="ru-RU" baseline="0" dirty="0" err="1"/>
              <a:t>дисграфией</a:t>
            </a:r>
            <a:r>
              <a:rPr lang="ru-RU" baseline="0" dirty="0"/>
              <a:t> почерка неровные, они еле-еле обводят их, то впоследствии, в конце тетради, они ровные. Видно, как постепенно улучшается и почерк. </a:t>
            </a:r>
          </a:p>
          <a:p>
            <a:r>
              <a:rPr lang="ru-RU" baseline="0" dirty="0"/>
              <a:t>  Несомненно, что подготовка руки должна касаться не только развития мелкой моторики, но и умению ориентироваться в рабочем поле, а это и клетка, и линейка. </a:t>
            </a:r>
            <a:endParaRPr lang="ru-RU" dirty="0"/>
          </a:p>
        </p:txBody>
      </p:sp>
      <p:sp>
        <p:nvSpPr>
          <p:cNvPr id="4" name="Номер слайда 3"/>
          <p:cNvSpPr>
            <a:spLocks noGrp="1"/>
          </p:cNvSpPr>
          <p:nvPr>
            <p:ph type="sldNum" sz="quarter" idx="10"/>
          </p:nvPr>
        </p:nvSpPr>
        <p:spPr/>
        <p:txBody>
          <a:bodyPr/>
          <a:lstStyle/>
          <a:p>
            <a:fld id="{A0C8F57F-3A86-48CE-839B-F8B44EF7FE26}" type="slidenum">
              <a:rPr lang="ru-RU" smtClean="0"/>
              <a:t>10</a:t>
            </a:fld>
            <a:endParaRPr lang="ru-RU"/>
          </a:p>
        </p:txBody>
      </p:sp>
    </p:spTree>
    <p:extLst>
      <p:ext uri="{BB962C8B-B14F-4D97-AF65-F5344CB8AC3E}">
        <p14:creationId xmlns:p14="http://schemas.microsoft.com/office/powerpoint/2010/main" val="1926540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  Мы хотели помочь</a:t>
            </a:r>
            <a:r>
              <a:rPr lang="ru-RU" baseline="0" dirty="0"/>
              <a:t> малышам. Нами выпущена тетрадь «В школу играю: пишу и считаю». Она кажется непростой, но это только на первый взгляд. В ней совмещены на одной странице с правой стороны рабочие поля: крупная клетка и двойная разлиновка. Левая сторона – это задания, их читает учитель (родитель). Пример: одна клеточка вверх, две – вправо, одна – вниз. Ребёнок справа пишет, при этом он и считает. Последнее задание в клетках  это несложный, основанный на счёте графический диктант.</a:t>
            </a:r>
          </a:p>
          <a:p>
            <a:r>
              <a:rPr lang="ru-RU" baseline="0" dirty="0"/>
              <a:t>  Нижняя половина страницы  слева – это задание, которое читает учитель, с формулировкой названия элемента, принятого в школе. Ребёнок его дописывает. Как видно, наши художники постарались и творчески подошли к этому. Многообразие рисунков, где встречается этот элемент – велико. </a:t>
            </a:r>
          </a:p>
          <a:p>
            <a:r>
              <a:rPr lang="ru-RU" baseline="0" dirty="0"/>
              <a:t>   Особенность тетради- в её уникальности. Элементы, данные в клетках-линейках одинаковы с точки зрения их графического исполнения: скобка – полуовал. Это позволяет вести работу параллельно, останавливаясь на любом моменте, если ребёнок устал.</a:t>
            </a:r>
            <a:endParaRPr lang="ru-RU" dirty="0"/>
          </a:p>
        </p:txBody>
      </p:sp>
      <p:sp>
        <p:nvSpPr>
          <p:cNvPr id="4" name="Номер слайда 3"/>
          <p:cNvSpPr>
            <a:spLocks noGrp="1"/>
          </p:cNvSpPr>
          <p:nvPr>
            <p:ph type="sldNum" sz="quarter" idx="10"/>
          </p:nvPr>
        </p:nvSpPr>
        <p:spPr/>
        <p:txBody>
          <a:bodyPr/>
          <a:lstStyle/>
          <a:p>
            <a:fld id="{A0C8F57F-3A86-48CE-839B-F8B44EF7FE26}" type="slidenum">
              <a:rPr lang="ru-RU" smtClean="0"/>
              <a:t>11</a:t>
            </a:fld>
            <a:endParaRPr lang="ru-RU"/>
          </a:p>
        </p:txBody>
      </p:sp>
    </p:spTree>
    <p:extLst>
      <p:ext uri="{BB962C8B-B14F-4D97-AF65-F5344CB8AC3E}">
        <p14:creationId xmlns:p14="http://schemas.microsoft.com/office/powerpoint/2010/main" val="2975521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 Вторая часть тетради представлена в аналогичном исполнении, основана на усложнении</a:t>
            </a:r>
            <a:r>
              <a:rPr lang="ru-RU" baseline="0" dirty="0"/>
              <a:t> счёта и, следовательно, графического исполнения элементов письменного шрифта.</a:t>
            </a:r>
            <a:endParaRPr lang="ru-RU" dirty="0"/>
          </a:p>
        </p:txBody>
      </p:sp>
      <p:sp>
        <p:nvSpPr>
          <p:cNvPr id="4" name="Номер слайда 3"/>
          <p:cNvSpPr>
            <a:spLocks noGrp="1"/>
          </p:cNvSpPr>
          <p:nvPr>
            <p:ph type="sldNum" sz="quarter" idx="10"/>
          </p:nvPr>
        </p:nvSpPr>
        <p:spPr/>
        <p:txBody>
          <a:bodyPr/>
          <a:lstStyle/>
          <a:p>
            <a:fld id="{A0C8F57F-3A86-48CE-839B-F8B44EF7FE26}" type="slidenum">
              <a:rPr lang="ru-RU" smtClean="0"/>
              <a:t>12</a:t>
            </a:fld>
            <a:endParaRPr lang="ru-RU"/>
          </a:p>
        </p:txBody>
      </p:sp>
    </p:spTree>
    <p:extLst>
      <p:ext uri="{BB962C8B-B14F-4D97-AF65-F5344CB8AC3E}">
        <p14:creationId xmlns:p14="http://schemas.microsoft.com/office/powerpoint/2010/main" val="8100818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   Если мы, добившись</a:t>
            </a:r>
            <a:r>
              <a:rPr lang="ru-RU" baseline="0" dirty="0"/>
              <a:t> правильного почерка, остановимся, например, на лето, то потеряем навык письма, поскольку он ещё не сформировался окончательно, письменный шрифт не закреплён, и буквы опять станут гулять по строке, потеряется не только форма букв, но и наклон. Тетрадь «Летнее путешествие в страну знаний», построенная на основе научно-познавательных текстов, позволяет не только повторить правила по русскому языку, но и в дополнение к прочитанному тексту, обвести письменный фрагмент, а значит, постепенно закрепить наработанный опыт по формированию почерка. </a:t>
            </a:r>
            <a:endParaRPr lang="ru-RU" dirty="0"/>
          </a:p>
        </p:txBody>
      </p:sp>
      <p:sp>
        <p:nvSpPr>
          <p:cNvPr id="4" name="Номер слайда 3"/>
          <p:cNvSpPr>
            <a:spLocks noGrp="1"/>
          </p:cNvSpPr>
          <p:nvPr>
            <p:ph type="sldNum" sz="quarter" idx="10"/>
          </p:nvPr>
        </p:nvSpPr>
        <p:spPr/>
        <p:txBody>
          <a:bodyPr/>
          <a:lstStyle/>
          <a:p>
            <a:fld id="{A0C8F57F-3A86-48CE-839B-F8B44EF7FE26}" type="slidenum">
              <a:rPr lang="ru-RU" smtClean="0"/>
              <a:t>13</a:t>
            </a:fld>
            <a:endParaRPr lang="ru-RU"/>
          </a:p>
        </p:txBody>
      </p:sp>
    </p:spTree>
    <p:extLst>
      <p:ext uri="{BB962C8B-B14F-4D97-AF65-F5344CB8AC3E}">
        <p14:creationId xmlns:p14="http://schemas.microsoft.com/office/powerpoint/2010/main" val="586852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  </a:t>
            </a:r>
            <a:r>
              <a:rPr lang="ru-RU" dirty="0"/>
              <a:t>Особым</a:t>
            </a:r>
            <a:r>
              <a:rPr lang="ru-RU" baseline="0" dirty="0"/>
              <a:t> разделом в письме стоит и работа над  правильностью начертания цифр. При таком многообразии изданных пособий, связанных с различными формами цифр, мы вернули старое начертание цифр советской школы, именно с опорой на это создали тетрадь «Пишу цифры красиво». Левая сторона включает в себя тренировку в отработке элемента цифры, входящую как в рисунок, так и представленную в узоре слева и справа. Правый разворот направлен на отработку цифры: от увеличенного исполнения, до укрупнённой клетки, через узоры – к мелкой клетке. Было замечено, что такой подход даёт положительные результаты.  </a:t>
            </a:r>
            <a:endParaRPr lang="ru-RU" dirty="0"/>
          </a:p>
        </p:txBody>
      </p:sp>
      <p:sp>
        <p:nvSpPr>
          <p:cNvPr id="4" name="Номер слайда 3"/>
          <p:cNvSpPr>
            <a:spLocks noGrp="1"/>
          </p:cNvSpPr>
          <p:nvPr>
            <p:ph type="sldNum" sz="quarter" idx="10"/>
          </p:nvPr>
        </p:nvSpPr>
        <p:spPr/>
        <p:txBody>
          <a:bodyPr/>
          <a:lstStyle/>
          <a:p>
            <a:fld id="{A0C8F57F-3A86-48CE-839B-F8B44EF7FE26}" type="slidenum">
              <a:rPr lang="ru-RU" smtClean="0"/>
              <a:t>14</a:t>
            </a:fld>
            <a:endParaRPr lang="ru-RU"/>
          </a:p>
        </p:txBody>
      </p:sp>
    </p:spTree>
    <p:extLst>
      <p:ext uri="{BB962C8B-B14F-4D97-AF65-F5344CB8AC3E}">
        <p14:creationId xmlns:p14="http://schemas.microsoft.com/office/powerpoint/2010/main" val="14233522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  Сложнее,</a:t>
            </a:r>
            <a:r>
              <a:rPr lang="ru-RU" baseline="0" dirty="0"/>
              <a:t> на наш взгляд, работать с теми детишками, у которых уже есть опыт графического начертания букв. При увеличивающемся темпе письма, ученики всё меньше думают над правильностью букв или над соблюдением наклона. Да, нам очень хотелось помочь малышам и на этом этапе. Нами выпущены тетради «Тренажёр по исправлению почерка» ( в 5 частях). Части не соответствуют классам, это разные этапы в последовательности работы над почерком. Опыт показывает, что дети, прошедшие по всем 5 ступеням, исправляют почерк. Хотя это работа, прямо скажем, для них нелегка. </a:t>
            </a:r>
            <a:endParaRPr lang="ru-RU" dirty="0"/>
          </a:p>
        </p:txBody>
      </p:sp>
      <p:sp>
        <p:nvSpPr>
          <p:cNvPr id="4" name="Номер слайда 3"/>
          <p:cNvSpPr>
            <a:spLocks noGrp="1"/>
          </p:cNvSpPr>
          <p:nvPr>
            <p:ph type="sldNum" sz="quarter" idx="10"/>
          </p:nvPr>
        </p:nvSpPr>
        <p:spPr/>
        <p:txBody>
          <a:bodyPr/>
          <a:lstStyle/>
          <a:p>
            <a:fld id="{A0C8F57F-3A86-48CE-839B-F8B44EF7FE26}" type="slidenum">
              <a:rPr lang="ru-RU" smtClean="0"/>
              <a:t>15</a:t>
            </a:fld>
            <a:endParaRPr lang="ru-RU"/>
          </a:p>
        </p:txBody>
      </p:sp>
    </p:spTree>
    <p:extLst>
      <p:ext uri="{BB962C8B-B14F-4D97-AF65-F5344CB8AC3E}">
        <p14:creationId xmlns:p14="http://schemas.microsoft.com/office/powerpoint/2010/main" val="22192323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 Первый этап – самый сложны – заново поставить элементы,</a:t>
            </a:r>
            <a:r>
              <a:rPr lang="ru-RU" baseline="0" dirty="0"/>
              <a:t> подключив их к буквам. Страница тетради разбита на две части неслучайно. Левая половина дана для письма под счет: раз – и. Правая - для самостоятельного прописывания ребёнком. Строчка, обозначенная солнышком, содержит узор. Его можно писать, продолжив, с отрывом руки или без отрыва. Слова, представленные внизу, нужно прописать рядом, для длинных слов оставлено место пустое ниже. Строчки, выделенные знаком вопроса, предлагают подумать, найти слова, спрятанные внутри. Хорошо при этом обратить внимание и на короткие слова: предлоги, союзы. </a:t>
            </a:r>
            <a:endParaRPr lang="ru-RU" dirty="0"/>
          </a:p>
        </p:txBody>
      </p:sp>
      <p:sp>
        <p:nvSpPr>
          <p:cNvPr id="4" name="Номер слайда 3"/>
          <p:cNvSpPr>
            <a:spLocks noGrp="1"/>
          </p:cNvSpPr>
          <p:nvPr>
            <p:ph type="sldNum" sz="quarter" idx="10"/>
          </p:nvPr>
        </p:nvSpPr>
        <p:spPr/>
        <p:txBody>
          <a:bodyPr/>
          <a:lstStyle/>
          <a:p>
            <a:fld id="{A0C8F57F-3A86-48CE-839B-F8B44EF7FE26}" type="slidenum">
              <a:rPr lang="ru-RU" smtClean="0"/>
              <a:t>16</a:t>
            </a:fld>
            <a:endParaRPr lang="ru-RU"/>
          </a:p>
        </p:txBody>
      </p:sp>
    </p:spTree>
    <p:extLst>
      <p:ext uri="{BB962C8B-B14F-4D97-AF65-F5344CB8AC3E}">
        <p14:creationId xmlns:p14="http://schemas.microsoft.com/office/powerpoint/2010/main" val="34898047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Бледные элементы</a:t>
            </a:r>
            <a:r>
              <a:rPr lang="ru-RU" baseline="0" dirty="0"/>
              <a:t> можно обвести, написать рядом, продолжив. Слова в бледном цвете можно тоже обвести ( графический образец начертания), прописать рядом. Почему мы не сразу даём росчерки? Опыт показывает, что эта работа, связанная с закруглением линий, исполнение с петлями, требует большего внимания, поэтому мы даём её только со с. 19. </a:t>
            </a:r>
            <a:endParaRPr lang="ru-RU" dirty="0"/>
          </a:p>
        </p:txBody>
      </p:sp>
      <p:sp>
        <p:nvSpPr>
          <p:cNvPr id="4" name="Номер слайда 3"/>
          <p:cNvSpPr>
            <a:spLocks noGrp="1"/>
          </p:cNvSpPr>
          <p:nvPr>
            <p:ph type="sldNum" sz="quarter" idx="10"/>
          </p:nvPr>
        </p:nvSpPr>
        <p:spPr/>
        <p:txBody>
          <a:bodyPr/>
          <a:lstStyle/>
          <a:p>
            <a:fld id="{A0C8F57F-3A86-48CE-839B-F8B44EF7FE26}" type="slidenum">
              <a:rPr lang="ru-RU" smtClean="0"/>
              <a:t>17</a:t>
            </a:fld>
            <a:endParaRPr lang="ru-RU"/>
          </a:p>
        </p:txBody>
      </p:sp>
    </p:spTree>
    <p:extLst>
      <p:ext uri="{BB962C8B-B14F-4D97-AF65-F5344CB8AC3E}">
        <p14:creationId xmlns:p14="http://schemas.microsoft.com/office/powerpoint/2010/main" val="7458252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Аналогично построена работа с заглавными</a:t>
            </a:r>
            <a:r>
              <a:rPr lang="ru-RU" baseline="0" dirty="0"/>
              <a:t> буквами. Под предложениями оставлено место для их самостоятельного исполнения учеником. Расписывание руки, требующее линий с поворотами-закруглениями,  – это важный фрагмент работы. К сожалению, у нас для этого осталось не так много места. Малышам очень нравится такая работа!</a:t>
            </a:r>
            <a:endParaRPr lang="ru-RU" dirty="0"/>
          </a:p>
        </p:txBody>
      </p:sp>
      <p:sp>
        <p:nvSpPr>
          <p:cNvPr id="4" name="Номер слайда 3"/>
          <p:cNvSpPr>
            <a:spLocks noGrp="1"/>
          </p:cNvSpPr>
          <p:nvPr>
            <p:ph type="sldNum" sz="quarter" idx="10"/>
          </p:nvPr>
        </p:nvSpPr>
        <p:spPr/>
        <p:txBody>
          <a:bodyPr/>
          <a:lstStyle/>
          <a:p>
            <a:fld id="{A0C8F57F-3A86-48CE-839B-F8B44EF7FE26}" type="slidenum">
              <a:rPr lang="ru-RU" smtClean="0"/>
              <a:t>18</a:t>
            </a:fld>
            <a:endParaRPr lang="ru-RU"/>
          </a:p>
        </p:txBody>
      </p:sp>
    </p:spTree>
    <p:extLst>
      <p:ext uri="{BB962C8B-B14F-4D97-AF65-F5344CB8AC3E}">
        <p14:creationId xmlns:p14="http://schemas.microsoft.com/office/powerpoint/2010/main" val="4556141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  Тетради</a:t>
            </a:r>
            <a:r>
              <a:rPr lang="ru-RU" baseline="0" dirty="0"/>
              <a:t> 2 и 3 продолжают работу тетради 1. Но тут нет разделения каждой страницы на две части. </a:t>
            </a:r>
            <a:endParaRPr lang="ru-RU" dirty="0"/>
          </a:p>
        </p:txBody>
      </p:sp>
      <p:sp>
        <p:nvSpPr>
          <p:cNvPr id="4" name="Номер слайда 3"/>
          <p:cNvSpPr>
            <a:spLocks noGrp="1"/>
          </p:cNvSpPr>
          <p:nvPr>
            <p:ph type="sldNum" sz="quarter" idx="10"/>
          </p:nvPr>
        </p:nvSpPr>
        <p:spPr/>
        <p:txBody>
          <a:bodyPr/>
          <a:lstStyle/>
          <a:p>
            <a:fld id="{A0C8F57F-3A86-48CE-839B-F8B44EF7FE26}" type="slidenum">
              <a:rPr lang="ru-RU" smtClean="0"/>
              <a:t>19</a:t>
            </a:fld>
            <a:endParaRPr lang="ru-RU"/>
          </a:p>
        </p:txBody>
      </p:sp>
    </p:spTree>
    <p:extLst>
      <p:ext uri="{BB962C8B-B14F-4D97-AF65-F5344CB8AC3E}">
        <p14:creationId xmlns:p14="http://schemas.microsoft.com/office/powerpoint/2010/main" val="279826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Почему мы остановились на этой теме? Время</a:t>
            </a:r>
            <a:r>
              <a:rPr lang="ru-RU" baseline="0" dirty="0"/>
              <a:t> показывает, что с каждым годом малыши всё хуже и хуже пишут. На наш взгляд, это связано прежде всего  с переходом на </a:t>
            </a:r>
            <a:r>
              <a:rPr lang="ru-RU" baseline="0" dirty="0" err="1"/>
              <a:t>компьютаризацию</a:t>
            </a:r>
            <a:r>
              <a:rPr lang="ru-RU" baseline="0" dirty="0"/>
              <a:t>. К тому же с  годами мы всё дальше отходим от традиционных начертаний, принятых в старой советской школе, и всё меньше  воспринимаем каллиграфию как искусство. </a:t>
            </a:r>
            <a:endParaRPr lang="ru-RU" dirty="0"/>
          </a:p>
        </p:txBody>
      </p:sp>
      <p:sp>
        <p:nvSpPr>
          <p:cNvPr id="4" name="Номер слайда 3"/>
          <p:cNvSpPr>
            <a:spLocks noGrp="1"/>
          </p:cNvSpPr>
          <p:nvPr>
            <p:ph type="sldNum" sz="quarter" idx="10"/>
          </p:nvPr>
        </p:nvSpPr>
        <p:spPr/>
        <p:txBody>
          <a:bodyPr/>
          <a:lstStyle/>
          <a:p>
            <a:fld id="{A0C8F57F-3A86-48CE-839B-F8B44EF7FE26}" type="slidenum">
              <a:rPr lang="ru-RU" smtClean="0"/>
              <a:t>2</a:t>
            </a:fld>
            <a:endParaRPr lang="ru-RU"/>
          </a:p>
        </p:txBody>
      </p:sp>
    </p:spTree>
    <p:extLst>
      <p:ext uri="{BB962C8B-B14F-4D97-AF65-F5344CB8AC3E}">
        <p14:creationId xmlns:p14="http://schemas.microsoft.com/office/powerpoint/2010/main" val="30028369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Тетрадь 2 содержит буквы,</a:t>
            </a:r>
            <a:r>
              <a:rPr lang="ru-RU" baseline="0" dirty="0"/>
              <a:t> графически схожие по начертанию. Чтобы держать внимание на форме буквы и на рабочей строке, удерживая при этом наклон, нами намеренно предусмотрено постепенное опускание на нижние строки. Образец нужно не только обвести, но и постараться написать аналогичный рядом. Правая сторона содержит слоги-слова с наличием букв, которые отрабатывались слева. Пустые строки с правой стороны оставлены для отработки того, что хуже всего получилось, для самостоятельной работы, которую может предложить учитель. Привычные для детей  узоры, выделены красным цветом. Особо е место в тетради отведено для букв с нижним соединением (л, м, я). Правая сторона тетради содержит слоги, слова, составленные на основе отрабатываемых соединений, слова, задания слова для игры (найти спрятанные слова).  Справа дана страница из тетради 3. Как вы видите, она сложнее. Сложность заключается в том, что в ней отрабатываются похожие в графическом начертании соединения двух (трёх) букв. Усложняются постепенно и росчерки, и узоры.</a:t>
            </a:r>
            <a:endParaRPr lang="ru-RU" dirty="0"/>
          </a:p>
        </p:txBody>
      </p:sp>
      <p:sp>
        <p:nvSpPr>
          <p:cNvPr id="4" name="Номер слайда 3"/>
          <p:cNvSpPr>
            <a:spLocks noGrp="1"/>
          </p:cNvSpPr>
          <p:nvPr>
            <p:ph type="sldNum" sz="quarter" idx="10"/>
          </p:nvPr>
        </p:nvSpPr>
        <p:spPr/>
        <p:txBody>
          <a:bodyPr/>
          <a:lstStyle/>
          <a:p>
            <a:fld id="{A0C8F57F-3A86-48CE-839B-F8B44EF7FE26}" type="slidenum">
              <a:rPr lang="ru-RU" smtClean="0"/>
              <a:t>20</a:t>
            </a:fld>
            <a:endParaRPr lang="ru-RU"/>
          </a:p>
        </p:txBody>
      </p:sp>
    </p:spTree>
    <p:extLst>
      <p:ext uri="{BB962C8B-B14F-4D97-AF65-F5344CB8AC3E}">
        <p14:creationId xmlns:p14="http://schemas.microsoft.com/office/powerpoint/2010/main" val="35572788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 Тетрадь 4 имеет свои особенности. Во-первых, широкая</a:t>
            </a:r>
            <a:r>
              <a:rPr lang="ru-RU" baseline="0" dirty="0"/>
              <a:t> линейка. Три строчки первого задания содержат буквы (на основе выделенного, понижающегося, цветного рабочего поля), буквы идут от намеренно увеличенного размера до нужного, применяемого в широкой строке.  </a:t>
            </a:r>
            <a:r>
              <a:rPr lang="ru-RU" baseline="0" dirty="0" err="1"/>
              <a:t>Буквосоединения</a:t>
            </a:r>
            <a:r>
              <a:rPr lang="ru-RU" baseline="0" dirty="0"/>
              <a:t> даны в парной схожести с постепенным опусканием на 4 рабочие строки, опускаются и росчерки. В качестве образца для обведения даны фразеологические обороты, есть задания для поиска слов внутри представленного.</a:t>
            </a:r>
            <a:endParaRPr lang="ru-RU" dirty="0"/>
          </a:p>
        </p:txBody>
      </p:sp>
      <p:sp>
        <p:nvSpPr>
          <p:cNvPr id="4" name="Номер слайда 3"/>
          <p:cNvSpPr>
            <a:spLocks noGrp="1"/>
          </p:cNvSpPr>
          <p:nvPr>
            <p:ph type="sldNum" sz="quarter" idx="10"/>
          </p:nvPr>
        </p:nvSpPr>
        <p:spPr/>
        <p:txBody>
          <a:bodyPr/>
          <a:lstStyle/>
          <a:p>
            <a:fld id="{A0C8F57F-3A86-48CE-839B-F8B44EF7FE26}" type="slidenum">
              <a:rPr lang="ru-RU" smtClean="0"/>
              <a:t>21</a:t>
            </a:fld>
            <a:endParaRPr lang="ru-RU"/>
          </a:p>
        </p:txBody>
      </p:sp>
    </p:spTree>
    <p:extLst>
      <p:ext uri="{BB962C8B-B14F-4D97-AF65-F5344CB8AC3E}">
        <p14:creationId xmlns:p14="http://schemas.microsoft.com/office/powerpoint/2010/main" val="19196282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Тетрадь</a:t>
            </a:r>
            <a:r>
              <a:rPr lang="ru-RU" baseline="0" dirty="0"/>
              <a:t> 5 построена аналогично, правда, </a:t>
            </a:r>
            <a:r>
              <a:rPr lang="ru-RU" baseline="0" dirty="0" err="1"/>
              <a:t>буквосоединений</a:t>
            </a:r>
            <a:r>
              <a:rPr lang="ru-RU" baseline="0" dirty="0"/>
              <a:t> может быть три (короткое слово), есть задания на прописывание самостоятельно длинных слов, родственных слов и паронимов. По просьбе детей, нами было оставлено задание по поиску слов внутри заданного. </a:t>
            </a:r>
            <a:endParaRPr lang="ru-RU" dirty="0"/>
          </a:p>
        </p:txBody>
      </p:sp>
      <p:sp>
        <p:nvSpPr>
          <p:cNvPr id="4" name="Номер слайда 3"/>
          <p:cNvSpPr>
            <a:spLocks noGrp="1"/>
          </p:cNvSpPr>
          <p:nvPr>
            <p:ph type="sldNum" sz="quarter" idx="10"/>
          </p:nvPr>
        </p:nvSpPr>
        <p:spPr/>
        <p:txBody>
          <a:bodyPr/>
          <a:lstStyle/>
          <a:p>
            <a:fld id="{A0C8F57F-3A86-48CE-839B-F8B44EF7FE26}" type="slidenum">
              <a:rPr lang="ru-RU" smtClean="0"/>
              <a:t>22</a:t>
            </a:fld>
            <a:endParaRPr lang="ru-RU"/>
          </a:p>
        </p:txBody>
      </p:sp>
    </p:spTree>
    <p:extLst>
      <p:ext uri="{BB962C8B-B14F-4D97-AF65-F5344CB8AC3E}">
        <p14:creationId xmlns:p14="http://schemas.microsoft.com/office/powerpoint/2010/main" val="31980759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  Конечно же, работа над формированием почерка не может и не должна останавливаться.</a:t>
            </a:r>
            <a:r>
              <a:rPr lang="ru-RU" baseline="0" dirty="0"/>
              <a:t> Она должна быть под постоянным вниманием. Однако школьное время не позволяет в достаточной мере уделять этому  внимание. Нам хотелось, чтобы эта работа, на которую в школе отводится 10 минут от урока,  была продуктивной, поэтому  и была создана тетрадь «Чистописание и словарные слова». </a:t>
            </a:r>
            <a:endParaRPr lang="ru-RU" dirty="0"/>
          </a:p>
        </p:txBody>
      </p:sp>
      <p:sp>
        <p:nvSpPr>
          <p:cNvPr id="4" name="Номер слайда 3"/>
          <p:cNvSpPr>
            <a:spLocks noGrp="1"/>
          </p:cNvSpPr>
          <p:nvPr>
            <p:ph type="sldNum" sz="quarter" idx="10"/>
          </p:nvPr>
        </p:nvSpPr>
        <p:spPr/>
        <p:txBody>
          <a:bodyPr/>
          <a:lstStyle/>
          <a:p>
            <a:fld id="{A0C8F57F-3A86-48CE-839B-F8B44EF7FE26}" type="slidenum">
              <a:rPr lang="ru-RU" smtClean="0"/>
              <a:t>23</a:t>
            </a:fld>
            <a:endParaRPr lang="ru-RU"/>
          </a:p>
        </p:txBody>
      </p:sp>
    </p:spTree>
    <p:extLst>
      <p:ext uri="{BB962C8B-B14F-4D97-AF65-F5344CB8AC3E}">
        <p14:creationId xmlns:p14="http://schemas.microsoft.com/office/powerpoint/2010/main" val="14215105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  Мы начали</a:t>
            </a:r>
            <a:r>
              <a:rPr lang="ru-RU" baseline="0" dirty="0"/>
              <a:t> с первого класса, совместив темы урока и изучаемые словарные слова в последовательности учебника. Наверху каждой страницы даны простые росчерки, построенные на основе  изучаемых далее словарных слов. Словарные слова надо дописать до конца строки. Ниже с данным словом дана пословица в бледном цвете, её нужно обвести. Там, где была возможность, даны словарные слова в ярком цвете. В них  просто нужно вставить букву. </a:t>
            </a:r>
            <a:endParaRPr lang="ru-RU" dirty="0"/>
          </a:p>
        </p:txBody>
      </p:sp>
      <p:sp>
        <p:nvSpPr>
          <p:cNvPr id="4" name="Номер слайда 3"/>
          <p:cNvSpPr>
            <a:spLocks noGrp="1"/>
          </p:cNvSpPr>
          <p:nvPr>
            <p:ph type="sldNum" sz="quarter" idx="10"/>
          </p:nvPr>
        </p:nvSpPr>
        <p:spPr/>
        <p:txBody>
          <a:bodyPr/>
          <a:lstStyle/>
          <a:p>
            <a:fld id="{A0C8F57F-3A86-48CE-839B-F8B44EF7FE26}" type="slidenum">
              <a:rPr lang="ru-RU" smtClean="0"/>
              <a:t>24</a:t>
            </a:fld>
            <a:endParaRPr lang="ru-RU"/>
          </a:p>
        </p:txBody>
      </p:sp>
    </p:spTree>
    <p:extLst>
      <p:ext uri="{BB962C8B-B14F-4D97-AF65-F5344CB8AC3E}">
        <p14:creationId xmlns:p14="http://schemas.microsoft.com/office/powerpoint/2010/main" val="324669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Так как мы шли в соответствии с темами урока, то  там, где долго не было словарных слов, мы давали сложное слово из темы урока, буквосочетания, росчерки,</a:t>
            </a:r>
            <a:r>
              <a:rPr lang="ru-RU" baseline="0" dirty="0"/>
              <a:t> пословицу </a:t>
            </a:r>
            <a:r>
              <a:rPr lang="ru-RU" dirty="0"/>
              <a:t> по заданиям. </a:t>
            </a:r>
          </a:p>
        </p:txBody>
      </p:sp>
      <p:sp>
        <p:nvSpPr>
          <p:cNvPr id="4" name="Номер слайда 3"/>
          <p:cNvSpPr>
            <a:spLocks noGrp="1"/>
          </p:cNvSpPr>
          <p:nvPr>
            <p:ph type="sldNum" sz="quarter" idx="10"/>
          </p:nvPr>
        </p:nvSpPr>
        <p:spPr/>
        <p:txBody>
          <a:bodyPr/>
          <a:lstStyle/>
          <a:p>
            <a:fld id="{A0C8F57F-3A86-48CE-839B-F8B44EF7FE26}" type="slidenum">
              <a:rPr lang="ru-RU" smtClean="0"/>
              <a:t>25</a:t>
            </a:fld>
            <a:endParaRPr lang="ru-RU"/>
          </a:p>
        </p:txBody>
      </p:sp>
    </p:spTree>
    <p:extLst>
      <p:ext uri="{BB962C8B-B14F-4D97-AF65-F5344CB8AC3E}">
        <p14:creationId xmlns:p14="http://schemas.microsoft.com/office/powerpoint/2010/main" val="17576711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  «Чистописание и словарные слова 2» построена аналогично. Работу</a:t>
            </a:r>
            <a:r>
              <a:rPr lang="ru-RU" baseline="0" dirty="0"/>
              <a:t> над словарными словами нужно довершить: поставить ударение, можно и разделить на слоги. Мы дали родственные слова, но можно дописать и ещё свои. Пословицу обвести. В словарных словах вставить пропущенную букву, слова даны и родственные. Данная работа может быть оценена учителем. В конце тетради есть контрольные слова. Можно использовать в качестве закрепления как с оцениванием, так и без него. </a:t>
            </a:r>
            <a:endParaRPr lang="ru-RU" dirty="0"/>
          </a:p>
        </p:txBody>
      </p:sp>
      <p:sp>
        <p:nvSpPr>
          <p:cNvPr id="4" name="Номер слайда 3"/>
          <p:cNvSpPr>
            <a:spLocks noGrp="1"/>
          </p:cNvSpPr>
          <p:nvPr>
            <p:ph type="sldNum" sz="quarter" idx="10"/>
          </p:nvPr>
        </p:nvSpPr>
        <p:spPr/>
        <p:txBody>
          <a:bodyPr/>
          <a:lstStyle/>
          <a:p>
            <a:fld id="{A0C8F57F-3A86-48CE-839B-F8B44EF7FE26}" type="slidenum">
              <a:rPr lang="ru-RU" smtClean="0"/>
              <a:t>26</a:t>
            </a:fld>
            <a:endParaRPr lang="ru-RU"/>
          </a:p>
        </p:txBody>
      </p:sp>
    </p:spTree>
    <p:extLst>
      <p:ext uri="{BB962C8B-B14F-4D97-AF65-F5344CB8AC3E}">
        <p14:creationId xmlns:p14="http://schemas.microsoft.com/office/powerpoint/2010/main" val="11884287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Аналогично построена работа в</a:t>
            </a:r>
            <a:r>
              <a:rPr lang="ru-RU" baseline="0" dirty="0"/>
              <a:t> тетради «Чистописание и словарные слова 3». Тетради 3 и 4 даны в широкую линейку. Заметим только, что здесь заметно усложняются росчерки, обязательно есть строчки для словарной работы.</a:t>
            </a:r>
            <a:endParaRPr lang="ru-RU" dirty="0"/>
          </a:p>
        </p:txBody>
      </p:sp>
      <p:sp>
        <p:nvSpPr>
          <p:cNvPr id="4" name="Номер слайда 3"/>
          <p:cNvSpPr>
            <a:spLocks noGrp="1"/>
          </p:cNvSpPr>
          <p:nvPr>
            <p:ph type="sldNum" sz="quarter" idx="10"/>
          </p:nvPr>
        </p:nvSpPr>
        <p:spPr/>
        <p:txBody>
          <a:bodyPr/>
          <a:lstStyle/>
          <a:p>
            <a:fld id="{A0C8F57F-3A86-48CE-839B-F8B44EF7FE26}" type="slidenum">
              <a:rPr lang="ru-RU" smtClean="0"/>
              <a:t>27</a:t>
            </a:fld>
            <a:endParaRPr lang="ru-RU"/>
          </a:p>
        </p:txBody>
      </p:sp>
    </p:spTree>
    <p:extLst>
      <p:ext uri="{BB962C8B-B14F-4D97-AF65-F5344CB8AC3E}">
        <p14:creationId xmlns:p14="http://schemas.microsoft.com/office/powerpoint/2010/main" val="34467524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Тетрадь</a:t>
            </a:r>
            <a:r>
              <a:rPr lang="ru-RU" baseline="0" dirty="0"/>
              <a:t> «Чистописание и словарные слова 4»  содержит больше элементов –росчерков по чистописанию, далее структура её совпадает с представленными тетрадями ранее. </a:t>
            </a:r>
            <a:endParaRPr lang="ru-RU" dirty="0"/>
          </a:p>
        </p:txBody>
      </p:sp>
      <p:sp>
        <p:nvSpPr>
          <p:cNvPr id="4" name="Номер слайда 3"/>
          <p:cNvSpPr>
            <a:spLocks noGrp="1"/>
          </p:cNvSpPr>
          <p:nvPr>
            <p:ph type="sldNum" sz="quarter" idx="10"/>
          </p:nvPr>
        </p:nvSpPr>
        <p:spPr/>
        <p:txBody>
          <a:bodyPr/>
          <a:lstStyle/>
          <a:p>
            <a:fld id="{A0C8F57F-3A86-48CE-839B-F8B44EF7FE26}" type="slidenum">
              <a:rPr lang="ru-RU" smtClean="0"/>
              <a:t>28</a:t>
            </a:fld>
            <a:endParaRPr lang="ru-RU"/>
          </a:p>
        </p:txBody>
      </p:sp>
    </p:spTree>
    <p:extLst>
      <p:ext uri="{BB962C8B-B14F-4D97-AF65-F5344CB8AC3E}">
        <p14:creationId xmlns:p14="http://schemas.microsoft.com/office/powerpoint/2010/main" val="36799538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Многолетний опыт работы с учащимися над формированием</a:t>
            </a:r>
            <a:r>
              <a:rPr lang="ru-RU" baseline="0" dirty="0"/>
              <a:t> почерка показал, что дети очень тяжело переходят на широкую линейку, самое трудное – поймать глазами высоту букв и удерживать её в поле зрения. Очень долго думали над тем, как помочь и совместить две разные разлиновки. Да, когда нашли нужный вариант, попробовали его – оказалось, что да! Это то, что нужно. Остановимся на структуре. Она одинакова по всей тетради. Верх страницы, на цветном рабочем поле даны элементы разного размера, это упражнение помогает глазам привыкнуть и почувствовать нужный размер. Слева дан образец красным цветом в привычной двойной строке, справа в выделено новое рабочее поле. Рядом даны две буквы (буквосочетания): одна старого размера, другая нового. Надо их прописать до конца строки. Ниже дан росчерк, его нужно обвести и прописать рядом до конца. Сразу здесь даны и заглавные буквы. Вы спросите, почему небольшое рабочее поле? Заметим, что данная тетрадь стоит дополнительно ко всему,  с чем и над чем работает ребёнок. Мы не хотели излишне перегружать малыша работой.  Наша работа по этим тетрадям показывает, что в таком объеме этого вполне достаточно.  </a:t>
            </a:r>
          </a:p>
          <a:p>
            <a:r>
              <a:rPr lang="ru-RU" baseline="0" dirty="0"/>
              <a:t> </a:t>
            </a:r>
            <a:endParaRPr lang="ru-RU" dirty="0"/>
          </a:p>
        </p:txBody>
      </p:sp>
      <p:sp>
        <p:nvSpPr>
          <p:cNvPr id="4" name="Номер слайда 3"/>
          <p:cNvSpPr>
            <a:spLocks noGrp="1"/>
          </p:cNvSpPr>
          <p:nvPr>
            <p:ph type="sldNum" sz="quarter" idx="10"/>
          </p:nvPr>
        </p:nvSpPr>
        <p:spPr/>
        <p:txBody>
          <a:bodyPr/>
          <a:lstStyle/>
          <a:p>
            <a:fld id="{A0C8F57F-3A86-48CE-839B-F8B44EF7FE26}" type="slidenum">
              <a:rPr lang="ru-RU" smtClean="0"/>
              <a:t>29</a:t>
            </a:fld>
            <a:endParaRPr lang="ru-RU"/>
          </a:p>
        </p:txBody>
      </p:sp>
    </p:spTree>
    <p:extLst>
      <p:ext uri="{BB962C8B-B14F-4D97-AF65-F5344CB8AC3E}">
        <p14:creationId xmlns:p14="http://schemas.microsoft.com/office/powerpoint/2010/main" val="1844505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Формирование почерка прежде</a:t>
            </a:r>
            <a:r>
              <a:rPr lang="ru-RU" baseline="0" dirty="0"/>
              <a:t> всего </a:t>
            </a:r>
            <a:r>
              <a:rPr lang="ru-RU" dirty="0"/>
              <a:t>связано с умственной деятельностью ребёнка. Связь мыслю-пишу особенно очевидна у детей с </a:t>
            </a:r>
            <a:r>
              <a:rPr lang="ru-RU" dirty="0" err="1"/>
              <a:t>дисграфией</a:t>
            </a:r>
            <a:r>
              <a:rPr lang="ru-RU" dirty="0"/>
              <a:t> почерка. И здесь возникает психологическая проблема: ребёнок пишет, а у него не получается. Он, прикладывая все свои усилия,  получает некрасивое, прямо сказать, ужасное письмо. И он это видит, понимает, что у него не получается. Результатом</a:t>
            </a:r>
            <a:r>
              <a:rPr lang="ru-RU" baseline="0" dirty="0"/>
              <a:t> является отторжение процесса письма, нежелание вообще что-либо писать, связанное  с неверием в собственные силы. </a:t>
            </a:r>
            <a:endParaRPr lang="ru-RU" dirty="0"/>
          </a:p>
        </p:txBody>
      </p:sp>
      <p:sp>
        <p:nvSpPr>
          <p:cNvPr id="4" name="Номер слайда 3"/>
          <p:cNvSpPr>
            <a:spLocks noGrp="1"/>
          </p:cNvSpPr>
          <p:nvPr>
            <p:ph type="sldNum" sz="quarter" idx="10"/>
          </p:nvPr>
        </p:nvSpPr>
        <p:spPr/>
        <p:txBody>
          <a:bodyPr/>
          <a:lstStyle/>
          <a:p>
            <a:fld id="{A0C8F57F-3A86-48CE-839B-F8B44EF7FE26}" type="slidenum">
              <a:rPr lang="ru-RU" smtClean="0"/>
              <a:t>3</a:t>
            </a:fld>
            <a:endParaRPr lang="ru-RU"/>
          </a:p>
        </p:txBody>
      </p:sp>
    </p:spTree>
    <p:extLst>
      <p:ext uri="{BB962C8B-B14F-4D97-AF65-F5344CB8AC3E}">
        <p14:creationId xmlns:p14="http://schemas.microsoft.com/office/powerpoint/2010/main" val="29845943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  Иначе может произойти то, что случилось с английским языком. Мы выборочно приложили страницу</a:t>
            </a:r>
            <a:r>
              <a:rPr lang="ru-RU" baseline="0" dirty="0"/>
              <a:t> одного ученика. Наверное, такая проблема стоит во многих школах. Не совсем понятно, почему не отменён французский письменный шрифт, но отменён английский.  Мы решили вернуть обратно  письменный шрифт. Конечно, хотели взять тот, по которому учат в Великобритании. Нам это удалось. С графологами, с учителем английского языка мы создали Прописи. Они состоят из двух частей. </a:t>
            </a:r>
            <a:endParaRPr lang="ru-RU" dirty="0"/>
          </a:p>
        </p:txBody>
      </p:sp>
      <p:sp>
        <p:nvSpPr>
          <p:cNvPr id="4" name="Номер слайда 3"/>
          <p:cNvSpPr>
            <a:spLocks noGrp="1"/>
          </p:cNvSpPr>
          <p:nvPr>
            <p:ph type="sldNum" sz="quarter" idx="10"/>
          </p:nvPr>
        </p:nvSpPr>
        <p:spPr/>
        <p:txBody>
          <a:bodyPr/>
          <a:lstStyle/>
          <a:p>
            <a:fld id="{A0C8F57F-3A86-48CE-839B-F8B44EF7FE26}" type="slidenum">
              <a:rPr lang="ru-RU" smtClean="0"/>
              <a:t>30</a:t>
            </a:fld>
            <a:endParaRPr lang="ru-RU"/>
          </a:p>
        </p:txBody>
      </p:sp>
    </p:spTree>
    <p:extLst>
      <p:ext uri="{BB962C8B-B14F-4D97-AF65-F5344CB8AC3E}">
        <p14:creationId xmlns:p14="http://schemas.microsoft.com/office/powerpoint/2010/main" val="31881457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Часть 1 ( от А до М).</a:t>
            </a:r>
            <a:r>
              <a:rPr lang="ru-RU" baseline="0" dirty="0"/>
              <a:t> Они в двух-цветном исполнении, с возможностью раскрашивания (там есть такие задания). Левая страница построена одинаково: печатная буква в разлиновке в клетку (начало исполнения показано точкой).  Далее элемент письменной буквы (заглавной, затем маленькой), начало исполнения выделено и показана последовательность начертания, внизу дан узор с двумя буквами. Правая страница.  Изученную букву надо вставить в слово, расположенное под картинкой, прописать буквосочетания, обвести слова с изученной буквой. Выполнить задания, связанное с переводом. Перевести из печатного текста в письменный. Все задания даны на русском языке.  </a:t>
            </a:r>
            <a:endParaRPr lang="ru-RU" dirty="0"/>
          </a:p>
        </p:txBody>
      </p:sp>
      <p:sp>
        <p:nvSpPr>
          <p:cNvPr id="4" name="Номер слайда 3"/>
          <p:cNvSpPr>
            <a:spLocks noGrp="1"/>
          </p:cNvSpPr>
          <p:nvPr>
            <p:ph type="sldNum" sz="quarter" idx="10"/>
          </p:nvPr>
        </p:nvSpPr>
        <p:spPr/>
        <p:txBody>
          <a:bodyPr/>
          <a:lstStyle/>
          <a:p>
            <a:fld id="{A0C8F57F-3A86-48CE-839B-F8B44EF7FE26}" type="slidenum">
              <a:rPr lang="ru-RU" smtClean="0"/>
              <a:t>31</a:t>
            </a:fld>
            <a:endParaRPr lang="ru-RU"/>
          </a:p>
        </p:txBody>
      </p:sp>
    </p:spTree>
    <p:extLst>
      <p:ext uri="{BB962C8B-B14F-4D97-AF65-F5344CB8AC3E}">
        <p14:creationId xmlns:p14="http://schemas.microsoft.com/office/powerpoint/2010/main" val="40582587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  Часть вторая </a:t>
            </a:r>
            <a:r>
              <a:rPr lang="ru-RU" baseline="0" dirty="0"/>
              <a:t> ( буквы </a:t>
            </a:r>
            <a:r>
              <a:rPr lang="en-US" baseline="0" dirty="0"/>
              <a:t>N-Z)</a:t>
            </a:r>
            <a:r>
              <a:rPr lang="ru-RU" baseline="0" dirty="0"/>
              <a:t>. Построена аналогично. Да, заметим, что гласные выделены красным цветом. </a:t>
            </a:r>
            <a:endParaRPr lang="ru-RU" dirty="0"/>
          </a:p>
        </p:txBody>
      </p:sp>
      <p:sp>
        <p:nvSpPr>
          <p:cNvPr id="4" name="Номер слайда 3"/>
          <p:cNvSpPr>
            <a:spLocks noGrp="1"/>
          </p:cNvSpPr>
          <p:nvPr>
            <p:ph type="sldNum" sz="quarter" idx="10"/>
          </p:nvPr>
        </p:nvSpPr>
        <p:spPr/>
        <p:txBody>
          <a:bodyPr/>
          <a:lstStyle/>
          <a:p>
            <a:fld id="{A0C8F57F-3A86-48CE-839B-F8B44EF7FE26}" type="slidenum">
              <a:rPr lang="ru-RU" smtClean="0"/>
              <a:t>32</a:t>
            </a:fld>
            <a:endParaRPr lang="ru-RU"/>
          </a:p>
        </p:txBody>
      </p:sp>
    </p:spTree>
    <p:extLst>
      <p:ext uri="{BB962C8B-B14F-4D97-AF65-F5344CB8AC3E}">
        <p14:creationId xmlns:p14="http://schemas.microsoft.com/office/powerpoint/2010/main" val="6999370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Конечно, через какое-то количество изученных букв нами представлены</a:t>
            </a:r>
            <a:r>
              <a:rPr lang="ru-RU" baseline="0" dirty="0"/>
              <a:t> страницы для повторения. Мы старались их разнообразить игровыми моментами, частичным прописыванием букв. </a:t>
            </a:r>
            <a:endParaRPr lang="ru-RU" dirty="0"/>
          </a:p>
        </p:txBody>
      </p:sp>
      <p:sp>
        <p:nvSpPr>
          <p:cNvPr id="4" name="Номер слайда 3"/>
          <p:cNvSpPr>
            <a:spLocks noGrp="1"/>
          </p:cNvSpPr>
          <p:nvPr>
            <p:ph type="sldNum" sz="quarter" idx="10"/>
          </p:nvPr>
        </p:nvSpPr>
        <p:spPr/>
        <p:txBody>
          <a:bodyPr/>
          <a:lstStyle/>
          <a:p>
            <a:fld id="{A0C8F57F-3A86-48CE-839B-F8B44EF7FE26}" type="slidenum">
              <a:rPr lang="ru-RU" smtClean="0"/>
              <a:t>33</a:t>
            </a:fld>
            <a:endParaRPr lang="ru-RU"/>
          </a:p>
        </p:txBody>
      </p:sp>
    </p:spTree>
    <p:extLst>
      <p:ext uri="{BB962C8B-B14F-4D97-AF65-F5344CB8AC3E}">
        <p14:creationId xmlns:p14="http://schemas.microsoft.com/office/powerpoint/2010/main" val="12906986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aseline="0" dirty="0"/>
              <a:t>Заметим, что у издательства « 5 за знания» есть свои важные установки, от которых мы стараемся не отходить: никогда не давать ответы-решения к заданиям, никогда не выпускать в свет не проверенные временем задания. Возможно, мы двигаемся медленнее, чем хотелось бы. Но  в том, что касается образования,  не может быть спешки, если  во главу угла поставлено качество. Надеемся, что  у вас уже возникли какие-то вопросы, на которые мы с удовольствием готовы вам ответить… Вопросы, а также свои пожелания вы можете отправить в ЧАТ,  на сайт издательства. </a:t>
            </a:r>
          </a:p>
          <a:p>
            <a:r>
              <a:rPr lang="ru-RU" baseline="0" dirty="0"/>
              <a:t>  Хотели попрощаться с Вами (включена камера), надеемся на новую встречу! </a:t>
            </a:r>
            <a:endParaRPr lang="ru-RU" dirty="0"/>
          </a:p>
        </p:txBody>
      </p:sp>
      <p:sp>
        <p:nvSpPr>
          <p:cNvPr id="4" name="Номер слайда 3"/>
          <p:cNvSpPr>
            <a:spLocks noGrp="1"/>
          </p:cNvSpPr>
          <p:nvPr>
            <p:ph type="sldNum" sz="quarter" idx="10"/>
          </p:nvPr>
        </p:nvSpPr>
        <p:spPr/>
        <p:txBody>
          <a:bodyPr/>
          <a:lstStyle/>
          <a:p>
            <a:fld id="{A0C8F57F-3A86-48CE-839B-F8B44EF7FE26}" type="slidenum">
              <a:rPr lang="ru-RU" smtClean="0"/>
              <a:t>34</a:t>
            </a:fld>
            <a:endParaRPr lang="ru-RU"/>
          </a:p>
        </p:txBody>
      </p:sp>
    </p:spTree>
    <p:extLst>
      <p:ext uri="{BB962C8B-B14F-4D97-AF65-F5344CB8AC3E}">
        <p14:creationId xmlns:p14="http://schemas.microsoft.com/office/powerpoint/2010/main" val="3574695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Мы</a:t>
            </a:r>
            <a:r>
              <a:rPr lang="ru-RU" baseline="0" dirty="0"/>
              <a:t> очень хотели помочь детям преодолеть проблемы, возникающие при письме, поэтому условно мы разделили графический этап становления </a:t>
            </a:r>
            <a:r>
              <a:rPr lang="ru-RU" baseline="0" dirty="0" err="1"/>
              <a:t>буквоначертаний</a:t>
            </a:r>
            <a:r>
              <a:rPr lang="ru-RU" baseline="0" dirty="0"/>
              <a:t> на два. Первый – это дети, начинающие писать. В чём у них проблемы? На первый план выдвигается процесс запоминания образа букв, и </a:t>
            </a:r>
            <a:r>
              <a:rPr lang="ru-RU" baseline="0" dirty="0" err="1"/>
              <a:t>буквосоединений</a:t>
            </a:r>
            <a:r>
              <a:rPr lang="ru-RU" baseline="0" dirty="0"/>
              <a:t> при постепенном увеличивающемся темпе письма. Добавляется ещё и проблема, связанная с наклоном, буквы расползаются по строке. Помимо этого нужно ещё и не выйти за маленькую, узкую строку, т.е. не нарушить границы рабочего поля. Ребёнку приходится держать внимание сразу на трёх позициях – не всем это, к сожалению,  под силу. </a:t>
            </a:r>
            <a:endParaRPr lang="ru-RU" dirty="0"/>
          </a:p>
        </p:txBody>
      </p:sp>
      <p:sp>
        <p:nvSpPr>
          <p:cNvPr id="4" name="Номер слайда 3"/>
          <p:cNvSpPr>
            <a:spLocks noGrp="1"/>
          </p:cNvSpPr>
          <p:nvPr>
            <p:ph type="sldNum" sz="quarter" idx="10"/>
          </p:nvPr>
        </p:nvSpPr>
        <p:spPr/>
        <p:txBody>
          <a:bodyPr/>
          <a:lstStyle/>
          <a:p>
            <a:fld id="{A0C8F57F-3A86-48CE-839B-F8B44EF7FE26}" type="slidenum">
              <a:rPr lang="ru-RU" smtClean="0"/>
              <a:t>4</a:t>
            </a:fld>
            <a:endParaRPr lang="ru-RU"/>
          </a:p>
        </p:txBody>
      </p:sp>
    </p:spTree>
    <p:extLst>
      <p:ext uri="{BB962C8B-B14F-4D97-AF65-F5344CB8AC3E}">
        <p14:creationId xmlns:p14="http://schemas.microsoft.com/office/powerpoint/2010/main" val="1419913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Для решения этих</a:t>
            </a:r>
            <a:r>
              <a:rPr lang="ru-RU" baseline="0" dirty="0"/>
              <a:t> проблем нами было создано коррекционное пособие. Оно состоит из двух частей и касается только строчных букв.</a:t>
            </a:r>
            <a:endParaRPr lang="ru-RU" dirty="0"/>
          </a:p>
        </p:txBody>
      </p:sp>
      <p:sp>
        <p:nvSpPr>
          <p:cNvPr id="4" name="Номер слайда 3"/>
          <p:cNvSpPr>
            <a:spLocks noGrp="1"/>
          </p:cNvSpPr>
          <p:nvPr>
            <p:ph type="sldNum" sz="quarter" idx="10"/>
          </p:nvPr>
        </p:nvSpPr>
        <p:spPr/>
        <p:txBody>
          <a:bodyPr/>
          <a:lstStyle/>
          <a:p>
            <a:fld id="{A0C8F57F-3A86-48CE-839B-F8B44EF7FE26}" type="slidenum">
              <a:rPr lang="ru-RU" smtClean="0"/>
              <a:t>5</a:t>
            </a:fld>
            <a:endParaRPr lang="ru-RU"/>
          </a:p>
        </p:txBody>
      </p:sp>
    </p:spTree>
    <p:extLst>
      <p:ext uri="{BB962C8B-B14F-4D97-AF65-F5344CB8AC3E}">
        <p14:creationId xmlns:p14="http://schemas.microsoft.com/office/powerpoint/2010/main" val="3278407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  </a:t>
            </a:r>
            <a:r>
              <a:rPr lang="ru-RU" sz="1400" dirty="0"/>
              <a:t>Чтобы ребёнку было проще ориентироваться в рабочей строке, мы </a:t>
            </a:r>
            <a:r>
              <a:rPr lang="ru-RU" sz="1400" b="1" dirty="0"/>
              <a:t>выделили</a:t>
            </a:r>
            <a:r>
              <a:rPr lang="ru-RU" sz="1400" dirty="0"/>
              <a:t> её, покрасив в бледно-голубой цвет,</a:t>
            </a:r>
            <a:r>
              <a:rPr lang="ru-RU" sz="1400" baseline="0" dirty="0"/>
              <a:t> а также увеличили её размер. В первой части мы дали высоту строки 8 мм, а во второй -7 мм. Наш опыт показывает, что в такой более широкой цветной строке ребёнку писать легче, с работой справляются даже дети, имеющие </a:t>
            </a:r>
            <a:r>
              <a:rPr lang="ru-RU" sz="1400" baseline="0" dirty="0" err="1"/>
              <a:t>дисграфию</a:t>
            </a:r>
            <a:r>
              <a:rPr lang="ru-RU" sz="1400" baseline="0" dirty="0"/>
              <a:t>  почерка. Заметим, что буквы в тетрадях даются не по алфавиту, а представлены по принципу графического усложнения их начертания, т.е. идут от простых до овалов и петель. Конечно, нам хотелось облегчить малышам графически сложные буквы, поэтому мы убрали все варианты исполнения букв с петлёй. Это улучшило  почерк, он стал, как говорят, читабельным.</a:t>
            </a:r>
            <a:endParaRPr lang="ru-RU" sz="1400" dirty="0"/>
          </a:p>
        </p:txBody>
      </p:sp>
      <p:sp>
        <p:nvSpPr>
          <p:cNvPr id="4" name="Номер слайда 3"/>
          <p:cNvSpPr>
            <a:spLocks noGrp="1"/>
          </p:cNvSpPr>
          <p:nvPr>
            <p:ph type="sldNum" sz="quarter" idx="10"/>
          </p:nvPr>
        </p:nvSpPr>
        <p:spPr/>
        <p:txBody>
          <a:bodyPr/>
          <a:lstStyle/>
          <a:p>
            <a:fld id="{A0C8F57F-3A86-48CE-839B-F8B44EF7FE26}" type="slidenum">
              <a:rPr lang="ru-RU" smtClean="0"/>
              <a:t>6</a:t>
            </a:fld>
            <a:endParaRPr lang="ru-RU"/>
          </a:p>
        </p:txBody>
      </p:sp>
    </p:spTree>
    <p:extLst>
      <p:ext uri="{BB962C8B-B14F-4D97-AF65-F5344CB8AC3E}">
        <p14:creationId xmlns:p14="http://schemas.microsoft.com/office/powerpoint/2010/main" val="2632418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 Нами оставлены овалы только с исполнением снизу. С левой стороны представлена страница из тетради первой части. Точками выделены места остановок руки, показано начало исполнения. Почему</a:t>
            </a:r>
            <a:r>
              <a:rPr lang="ru-RU" baseline="0" dirty="0"/>
              <a:t> дан переход на нижнюю рабочую строку? Он ненавязчиво способствует формированию наклона. С правой стороны представлена страница из 2 части. </a:t>
            </a:r>
            <a:endParaRPr lang="ru-RU" dirty="0"/>
          </a:p>
        </p:txBody>
      </p:sp>
      <p:sp>
        <p:nvSpPr>
          <p:cNvPr id="4" name="Номер слайда 3"/>
          <p:cNvSpPr>
            <a:spLocks noGrp="1"/>
          </p:cNvSpPr>
          <p:nvPr>
            <p:ph type="sldNum" sz="quarter" idx="10"/>
          </p:nvPr>
        </p:nvSpPr>
        <p:spPr/>
        <p:txBody>
          <a:bodyPr/>
          <a:lstStyle/>
          <a:p>
            <a:fld id="{A0C8F57F-3A86-48CE-839B-F8B44EF7FE26}" type="slidenum">
              <a:rPr lang="ru-RU" smtClean="0"/>
              <a:t>7</a:t>
            </a:fld>
            <a:endParaRPr lang="ru-RU"/>
          </a:p>
        </p:txBody>
      </p:sp>
    </p:spTree>
    <p:extLst>
      <p:ext uri="{BB962C8B-B14F-4D97-AF65-F5344CB8AC3E}">
        <p14:creationId xmlns:p14="http://schemas.microsoft.com/office/powerpoint/2010/main" val="1262889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 Конечно, малышу интересно самому</a:t>
            </a:r>
            <a:r>
              <a:rPr lang="ru-RU" baseline="0" dirty="0"/>
              <a:t> что-то прописать, попробовать свои силы, поэтому в тетради после изучения букв, графически похожих по начертанию,  выделена страница для самостоятельной работы. Слова, отмеченные звёздочкой, требуют от учащегося написать такое же рядом, слова бледно- голубого цвета нужно обвести. В словах, отмеченных знаком вопроса, нужно найти спрятанные слова, записать рядом. Хорошо, если ребёнок сможет это сделать сам. Наш опыт показывает, что малыши справляются, а самое главное, что им нравится писать в такой тетради.</a:t>
            </a:r>
            <a:endParaRPr lang="ru-RU" dirty="0"/>
          </a:p>
        </p:txBody>
      </p:sp>
      <p:sp>
        <p:nvSpPr>
          <p:cNvPr id="4" name="Номер слайда 3"/>
          <p:cNvSpPr>
            <a:spLocks noGrp="1"/>
          </p:cNvSpPr>
          <p:nvPr>
            <p:ph type="sldNum" sz="quarter" idx="10"/>
          </p:nvPr>
        </p:nvSpPr>
        <p:spPr/>
        <p:txBody>
          <a:bodyPr/>
          <a:lstStyle/>
          <a:p>
            <a:fld id="{A0C8F57F-3A86-48CE-839B-F8B44EF7FE26}" type="slidenum">
              <a:rPr lang="ru-RU" smtClean="0"/>
              <a:t>8</a:t>
            </a:fld>
            <a:endParaRPr lang="ru-RU"/>
          </a:p>
        </p:txBody>
      </p:sp>
    </p:spTree>
    <p:extLst>
      <p:ext uri="{BB962C8B-B14F-4D97-AF65-F5344CB8AC3E}">
        <p14:creationId xmlns:p14="http://schemas.microsoft.com/office/powerpoint/2010/main" val="3487240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  Конечно, было бы замечательно, если бы ученик был полностью готов к </a:t>
            </a:r>
            <a:r>
              <a:rPr lang="ru-RU" baseline="0" dirty="0"/>
              <a:t> письму перед приходом в школу, но чаще всего – это не так. Плохой почерк напрямую зависит от недоразвития  мелкой моторики – это известный факт. Штриховка, как форма работы утомляет и надоедает. Мы предложили   здесь другую форму- тетрадь «Готовлюсь к письму». В ней надо либо дорисовать недостающие линии, получив в строчку одинаковые рисунки, либо нарисовать внутри готовой картинки. В тетради №1 даны линии разного направления, в тетради№2 (она сейчас готовится к выпуску) лини с закруглением, петли и овалы. Мы намеренно сделали их в чёрно-белом варианте, чтобы была возможность использовать обе тетради и как раскраски.</a:t>
            </a:r>
            <a:r>
              <a:rPr lang="ru-RU" sz="1200" b="0" i="0" kern="1200" dirty="0">
                <a:solidFill>
                  <a:schemeClr val="tx1"/>
                </a:solidFill>
                <a:effectLst/>
                <a:latin typeface="+mn-lt"/>
                <a:ea typeface="+mn-ea"/>
                <a:cs typeface="+mn-cs"/>
              </a:rPr>
              <a:t> При печати использована бумага 80 грамм (более плотная, чтобы не просвечивало).</a:t>
            </a:r>
            <a:endParaRPr lang="ru-RU" dirty="0"/>
          </a:p>
        </p:txBody>
      </p:sp>
      <p:sp>
        <p:nvSpPr>
          <p:cNvPr id="4" name="Номер слайда 3"/>
          <p:cNvSpPr>
            <a:spLocks noGrp="1"/>
          </p:cNvSpPr>
          <p:nvPr>
            <p:ph type="sldNum" sz="quarter" idx="10"/>
          </p:nvPr>
        </p:nvSpPr>
        <p:spPr/>
        <p:txBody>
          <a:bodyPr/>
          <a:lstStyle/>
          <a:p>
            <a:fld id="{A0C8F57F-3A86-48CE-839B-F8B44EF7FE26}" type="slidenum">
              <a:rPr lang="ru-RU" smtClean="0"/>
              <a:t>9</a:t>
            </a:fld>
            <a:endParaRPr lang="ru-RU"/>
          </a:p>
        </p:txBody>
      </p:sp>
    </p:spTree>
    <p:extLst>
      <p:ext uri="{BB962C8B-B14F-4D97-AF65-F5344CB8AC3E}">
        <p14:creationId xmlns:p14="http://schemas.microsoft.com/office/powerpoint/2010/main" val="1274276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19"/>
            <a:ext cx="7772400" cy="1102519"/>
          </a:xfrm>
        </p:spPr>
        <p:txBody>
          <a:bodyPr/>
          <a:lstStyle/>
          <a:p>
            <a:r>
              <a:rPr lang="ru-RU"/>
              <a:t>Образец заголовка</a:t>
            </a:r>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95E3D4C2-34CD-465A-A8A2-174F961BA0EE}" type="datetimeFigureOut">
              <a:rPr lang="ru-RU" smtClean="0"/>
              <a:t>19.05.2021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B81B22D-6BD5-445C-8E95-855BC366B2CB}" type="slidenum">
              <a:rPr lang="ru-RU" smtClean="0"/>
              <a:t>‹#›</a:t>
            </a:fld>
            <a:endParaRPr lang="ru-RU"/>
          </a:p>
        </p:txBody>
      </p:sp>
    </p:spTree>
    <p:extLst>
      <p:ext uri="{BB962C8B-B14F-4D97-AF65-F5344CB8AC3E}">
        <p14:creationId xmlns:p14="http://schemas.microsoft.com/office/powerpoint/2010/main" val="1405258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5E3D4C2-34CD-465A-A8A2-174F961BA0EE}" type="datetimeFigureOut">
              <a:rPr lang="ru-RU" smtClean="0"/>
              <a:t>19.05.2021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B81B22D-6BD5-445C-8E95-855BC366B2CB}" type="slidenum">
              <a:rPr lang="ru-RU" smtClean="0"/>
              <a:t>‹#›</a:t>
            </a:fld>
            <a:endParaRPr lang="ru-RU"/>
          </a:p>
        </p:txBody>
      </p:sp>
    </p:spTree>
    <p:extLst>
      <p:ext uri="{BB962C8B-B14F-4D97-AF65-F5344CB8AC3E}">
        <p14:creationId xmlns:p14="http://schemas.microsoft.com/office/powerpoint/2010/main" val="212244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79"/>
            <a:ext cx="2057400" cy="4388644"/>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05979"/>
            <a:ext cx="6019800" cy="438864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5E3D4C2-34CD-465A-A8A2-174F961BA0EE}" type="datetimeFigureOut">
              <a:rPr lang="ru-RU" smtClean="0"/>
              <a:t>19.05.2021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B81B22D-6BD5-445C-8E95-855BC366B2CB}" type="slidenum">
              <a:rPr lang="ru-RU" smtClean="0"/>
              <a:t>‹#›</a:t>
            </a:fld>
            <a:endParaRPr lang="ru-RU"/>
          </a:p>
        </p:txBody>
      </p:sp>
    </p:spTree>
    <p:extLst>
      <p:ext uri="{BB962C8B-B14F-4D97-AF65-F5344CB8AC3E}">
        <p14:creationId xmlns:p14="http://schemas.microsoft.com/office/powerpoint/2010/main" val="1387848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5E3D4C2-34CD-465A-A8A2-174F961BA0EE}" type="datetimeFigureOut">
              <a:rPr lang="ru-RU" smtClean="0"/>
              <a:t>19.05.2021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B81B22D-6BD5-445C-8E95-855BC366B2CB}" type="slidenum">
              <a:rPr lang="ru-RU" smtClean="0"/>
              <a:t>‹#›</a:t>
            </a:fld>
            <a:endParaRPr lang="ru-RU"/>
          </a:p>
        </p:txBody>
      </p:sp>
    </p:spTree>
    <p:extLst>
      <p:ext uri="{BB962C8B-B14F-4D97-AF65-F5344CB8AC3E}">
        <p14:creationId xmlns:p14="http://schemas.microsoft.com/office/powerpoint/2010/main" val="3921986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95E3D4C2-34CD-465A-A8A2-174F961BA0EE}" type="datetimeFigureOut">
              <a:rPr lang="ru-RU" smtClean="0"/>
              <a:t>19.05.2021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B81B22D-6BD5-445C-8E95-855BC366B2CB}" type="slidenum">
              <a:rPr lang="ru-RU" smtClean="0"/>
              <a:t>‹#›</a:t>
            </a:fld>
            <a:endParaRPr lang="ru-RU"/>
          </a:p>
        </p:txBody>
      </p:sp>
    </p:spTree>
    <p:extLst>
      <p:ext uri="{BB962C8B-B14F-4D97-AF65-F5344CB8AC3E}">
        <p14:creationId xmlns:p14="http://schemas.microsoft.com/office/powerpoint/2010/main" val="3350660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95E3D4C2-34CD-465A-A8A2-174F961BA0EE}" type="datetimeFigureOut">
              <a:rPr lang="ru-RU" smtClean="0"/>
              <a:t>19.05.2021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B81B22D-6BD5-445C-8E95-855BC366B2CB}" type="slidenum">
              <a:rPr lang="ru-RU" smtClean="0"/>
              <a:t>‹#›</a:t>
            </a:fld>
            <a:endParaRPr lang="ru-RU"/>
          </a:p>
        </p:txBody>
      </p:sp>
    </p:spTree>
    <p:extLst>
      <p:ext uri="{BB962C8B-B14F-4D97-AF65-F5344CB8AC3E}">
        <p14:creationId xmlns:p14="http://schemas.microsoft.com/office/powerpoint/2010/main" val="3619320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95E3D4C2-34CD-465A-A8A2-174F961BA0EE}" type="datetimeFigureOut">
              <a:rPr lang="ru-RU" smtClean="0"/>
              <a:t>19.05.2021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B81B22D-6BD5-445C-8E95-855BC366B2CB}" type="slidenum">
              <a:rPr lang="ru-RU" smtClean="0"/>
              <a:t>‹#›</a:t>
            </a:fld>
            <a:endParaRPr lang="ru-RU"/>
          </a:p>
        </p:txBody>
      </p:sp>
    </p:spTree>
    <p:extLst>
      <p:ext uri="{BB962C8B-B14F-4D97-AF65-F5344CB8AC3E}">
        <p14:creationId xmlns:p14="http://schemas.microsoft.com/office/powerpoint/2010/main" val="232533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95E3D4C2-34CD-465A-A8A2-174F961BA0EE}" type="datetimeFigureOut">
              <a:rPr lang="ru-RU" smtClean="0"/>
              <a:t>19.05.2021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B81B22D-6BD5-445C-8E95-855BC366B2CB}" type="slidenum">
              <a:rPr lang="ru-RU" smtClean="0"/>
              <a:t>‹#›</a:t>
            </a:fld>
            <a:endParaRPr lang="ru-RU"/>
          </a:p>
        </p:txBody>
      </p:sp>
    </p:spTree>
    <p:extLst>
      <p:ext uri="{BB962C8B-B14F-4D97-AF65-F5344CB8AC3E}">
        <p14:creationId xmlns:p14="http://schemas.microsoft.com/office/powerpoint/2010/main" val="3227007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5E3D4C2-34CD-465A-A8A2-174F961BA0EE}" type="datetimeFigureOut">
              <a:rPr lang="ru-RU" smtClean="0"/>
              <a:t>19.05.2021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B81B22D-6BD5-445C-8E95-855BC366B2CB}" type="slidenum">
              <a:rPr lang="ru-RU" smtClean="0"/>
              <a:t>‹#›</a:t>
            </a:fld>
            <a:endParaRPr lang="ru-RU"/>
          </a:p>
        </p:txBody>
      </p:sp>
    </p:spTree>
    <p:extLst>
      <p:ext uri="{BB962C8B-B14F-4D97-AF65-F5344CB8AC3E}">
        <p14:creationId xmlns:p14="http://schemas.microsoft.com/office/powerpoint/2010/main" val="476620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04787"/>
            <a:ext cx="3008313" cy="871538"/>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95E3D4C2-34CD-465A-A8A2-174F961BA0EE}" type="datetimeFigureOut">
              <a:rPr lang="ru-RU" smtClean="0"/>
              <a:t>19.05.2021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B81B22D-6BD5-445C-8E95-855BC366B2CB}" type="slidenum">
              <a:rPr lang="ru-RU" smtClean="0"/>
              <a:t>‹#›</a:t>
            </a:fld>
            <a:endParaRPr lang="ru-RU"/>
          </a:p>
        </p:txBody>
      </p:sp>
    </p:spTree>
    <p:extLst>
      <p:ext uri="{BB962C8B-B14F-4D97-AF65-F5344CB8AC3E}">
        <p14:creationId xmlns:p14="http://schemas.microsoft.com/office/powerpoint/2010/main" val="101273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95E3D4C2-34CD-465A-A8A2-174F961BA0EE}" type="datetimeFigureOut">
              <a:rPr lang="ru-RU" smtClean="0"/>
              <a:t>19.05.2021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B81B22D-6BD5-445C-8E95-855BC366B2CB}" type="slidenum">
              <a:rPr lang="ru-RU" smtClean="0"/>
              <a:t>‹#›</a:t>
            </a:fld>
            <a:endParaRPr lang="ru-RU"/>
          </a:p>
        </p:txBody>
      </p:sp>
    </p:spTree>
    <p:extLst>
      <p:ext uri="{BB962C8B-B14F-4D97-AF65-F5344CB8AC3E}">
        <p14:creationId xmlns:p14="http://schemas.microsoft.com/office/powerpoint/2010/main" val="808927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E3D4C2-34CD-465A-A8A2-174F961BA0EE}" type="datetimeFigureOut">
              <a:rPr lang="ru-RU" smtClean="0"/>
              <a:t>19.05.2021</a:t>
            </a:fld>
            <a:endParaRPr lang="ru-RU"/>
          </a:p>
        </p:txBody>
      </p:sp>
      <p:sp>
        <p:nvSpPr>
          <p:cNvPr id="5" name="Нижний колонтитул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B81B22D-6BD5-445C-8E95-855BC366B2CB}" type="slidenum">
              <a:rPr lang="ru-RU" smtClean="0"/>
              <a:t>‹#›</a:t>
            </a:fld>
            <a:endParaRPr lang="ru-RU"/>
          </a:p>
        </p:txBody>
      </p:sp>
    </p:spTree>
    <p:extLst>
      <p:ext uri="{BB962C8B-B14F-4D97-AF65-F5344CB8AC3E}">
        <p14:creationId xmlns:p14="http://schemas.microsoft.com/office/powerpoint/2010/main" val="20268293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32.jpeg"/><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38.jpe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2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46.jpeg"/></Relationships>
</file>

<file path=ppt/slides/_rels/slide2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49.jpeg"/><Relationship Id="rId4" Type="http://schemas.openxmlformats.org/officeDocument/2006/relationships/image" Target="../media/image48.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51.jpeg"/></Relationships>
</file>

<file path=ppt/slides/_rels/slide2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55.jpeg"/><Relationship Id="rId4" Type="http://schemas.openxmlformats.org/officeDocument/2006/relationships/image" Target="../media/image54.jpeg"/></Relationships>
</file>

<file path=ppt/slides/_rels/slide2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58.jpg"/><Relationship Id="rId4" Type="http://schemas.openxmlformats.org/officeDocument/2006/relationships/image" Target="../media/image57.jpeg"/></Relationships>
</file>

<file path=ppt/slides/_rels/slide2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61.jpeg"/><Relationship Id="rId4" Type="http://schemas.openxmlformats.org/officeDocument/2006/relationships/image" Target="../media/image60.jpeg"/></Relationships>
</file>

<file path=ppt/slides/_rels/slide2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63.jpeg"/></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65.jpeg"/></Relationships>
</file>

<file path=ppt/slides/_rels/slide3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31.xml"/><Relationship Id="rId1" Type="http://schemas.openxmlformats.org/officeDocument/2006/relationships/slideLayout" Target="../slideLayouts/slideLayout4.xml"/><Relationship Id="rId5" Type="http://schemas.openxmlformats.org/officeDocument/2006/relationships/image" Target="../media/image68.jpeg"/><Relationship Id="rId4" Type="http://schemas.openxmlformats.org/officeDocument/2006/relationships/image" Target="../media/image67.jpeg"/></Relationships>
</file>

<file path=ppt/slides/_rels/slide32.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image" Target="../media/image71.jpeg"/><Relationship Id="rId4" Type="http://schemas.openxmlformats.org/officeDocument/2006/relationships/image" Target="../media/image70.jpeg"/></Relationships>
</file>

<file path=ppt/slides/_rels/slide33.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73.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71800" y="123478"/>
            <a:ext cx="5915000" cy="349547"/>
          </a:xfrm>
        </p:spPr>
        <p:txBody>
          <a:bodyPr>
            <a:normAutofit fontScale="90000"/>
          </a:bodyPr>
          <a:lstStyle/>
          <a:p>
            <a:r>
              <a:rPr lang="ru-RU" sz="2000" dirty="0"/>
              <a:t>ВСТУПЛЕНИЕ</a:t>
            </a:r>
          </a:p>
        </p:txBody>
      </p:sp>
      <p:sp>
        <p:nvSpPr>
          <p:cNvPr id="3" name="Объект 2"/>
          <p:cNvSpPr>
            <a:spLocks noGrp="1"/>
          </p:cNvSpPr>
          <p:nvPr>
            <p:ph idx="1"/>
          </p:nvPr>
        </p:nvSpPr>
        <p:spPr>
          <a:xfrm>
            <a:off x="395536" y="555526"/>
            <a:ext cx="8496944" cy="4111105"/>
          </a:xfrm>
          <a:solidFill>
            <a:schemeClr val="accent5">
              <a:lumMod val="40000"/>
              <a:lumOff val="60000"/>
            </a:schemeClr>
          </a:solidFill>
        </p:spPr>
        <p:txBody>
          <a:bodyPr/>
          <a:lstStyle/>
          <a:p>
            <a:pPr marL="457200" lvl="1" indent="0" algn="ctr">
              <a:buNone/>
            </a:pPr>
            <a:r>
              <a:rPr lang="ru-RU" dirty="0"/>
              <a:t>  </a:t>
            </a:r>
            <a:r>
              <a:rPr lang="ru-RU" b="1" dirty="0">
                <a:solidFill>
                  <a:schemeClr val="bg1"/>
                </a:solidFill>
              </a:rPr>
              <a:t>ИЗДАТЕЛЬСТВО</a:t>
            </a:r>
            <a:r>
              <a:rPr lang="ru-RU" dirty="0">
                <a:solidFill>
                  <a:schemeClr val="bg1"/>
                </a:solidFill>
              </a:rPr>
              <a:t>        «</a:t>
            </a:r>
            <a:r>
              <a:rPr lang="ru-RU" b="1" dirty="0">
                <a:solidFill>
                  <a:schemeClr val="bg1"/>
                </a:solidFill>
              </a:rPr>
              <a:t>5 за знания»</a:t>
            </a:r>
          </a:p>
        </p:txBody>
      </p:sp>
      <p:sp>
        <p:nvSpPr>
          <p:cNvPr id="4" name="TextBox 3"/>
          <p:cNvSpPr txBox="1"/>
          <p:nvPr/>
        </p:nvSpPr>
        <p:spPr>
          <a:xfrm>
            <a:off x="683568" y="1131590"/>
            <a:ext cx="7992888" cy="3456384"/>
          </a:xfrm>
          <a:prstGeom prst="rect">
            <a:avLst/>
          </a:prstGeom>
          <a:solidFill>
            <a:schemeClr val="bg1"/>
          </a:solidFill>
        </p:spPr>
        <p:txBody>
          <a:bodyPr wrap="square" rtlCol="0">
            <a:spAutoFit/>
          </a:bodyPr>
          <a:lstStyle/>
          <a:p>
            <a:endParaRPr lang="ru-RU" dirty="0"/>
          </a:p>
        </p:txBody>
      </p:sp>
      <p:pic>
        <p:nvPicPr>
          <p:cNvPr id="5" name="Рисунок 4" descr="Изображение выглядит как текст, снимок экрана, визитка, документ&#10;&#10;Автоматически созданное описание">
            <a:extLst>
              <a:ext uri="{FF2B5EF4-FFF2-40B4-BE49-F238E27FC236}">
                <a16:creationId xmlns:a16="http://schemas.microsoft.com/office/drawing/2014/main" id="{4ED947C0-57B5-43EA-BA02-F8177759D5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5896" y="1131590"/>
            <a:ext cx="2414054" cy="1728192"/>
          </a:xfrm>
          <a:prstGeom prst="rect">
            <a:avLst/>
          </a:prstGeom>
        </p:spPr>
      </p:pic>
      <p:pic>
        <p:nvPicPr>
          <p:cNvPr id="6" name="Picture 2" descr="Л. Тарасова - Готовлюсь к письму. Тетрадь №1. Для дошкольников обложка книги"/>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938" y="1143502"/>
            <a:ext cx="913947" cy="1296144"/>
          </a:xfrm>
          <a:prstGeom prst="rect">
            <a:avLst/>
          </a:prstGeom>
          <a:noFill/>
          <a:extLst>
            <a:ext uri="{909E8E84-426E-40DD-AFC4-6F175D3DCCD1}">
              <a14:hiddenFill xmlns:a14="http://schemas.microsoft.com/office/drawing/2010/main">
                <a:solidFill>
                  <a:srgbClr val="FFFFFF"/>
                </a:solidFill>
              </a14:hiddenFill>
            </a:ext>
          </a:extLst>
        </p:spPr>
      </p:pic>
      <p:pic>
        <p:nvPicPr>
          <p:cNvPr id="7" name="Объект 6" descr="Изображение выглядит как текст&#10;&#10;Автоматически созданное описание">
            <a:extLst>
              <a:ext uri="{FF2B5EF4-FFF2-40B4-BE49-F238E27FC236}">
                <a16:creationId xmlns:a16="http://schemas.microsoft.com/office/drawing/2014/main" id="{605FDF49-1679-4C4A-B3B8-45884402D65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01828" y="1143502"/>
            <a:ext cx="851065" cy="1296144"/>
          </a:xfrm>
          <a:prstGeom prst="rect">
            <a:avLst/>
          </a:prstGeom>
        </p:spPr>
      </p:pic>
      <p:pic>
        <p:nvPicPr>
          <p:cNvPr id="8" name="Picture 16" descr="Л. Тарасова - Летнее путешествие из 1 класса во 2. Тетрадь для учащихся начальных классов обложка книги"/>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568" y="2427734"/>
            <a:ext cx="1290045" cy="18002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61483" y="1131591"/>
            <a:ext cx="950843" cy="1415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03748" y="2427733"/>
            <a:ext cx="1163291" cy="1766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Объект 5" descr="Изображение выглядит как текст&#10;&#10;Автоматически созданное описание">
            <a:extLst>
              <a:ext uri="{FF2B5EF4-FFF2-40B4-BE49-F238E27FC236}">
                <a16:creationId xmlns:a16="http://schemas.microsoft.com/office/drawing/2014/main" id="{E3233DC4-4672-40A3-BD37-120B4097D12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6200000">
            <a:off x="6290514" y="891026"/>
            <a:ext cx="1225084" cy="1706212"/>
          </a:xfrm>
          <a:prstGeom prst="rect">
            <a:avLst/>
          </a:prstGeom>
        </p:spPr>
      </p:pic>
      <p:pic>
        <p:nvPicPr>
          <p:cNvPr id="12" name="Объект 8" descr="Изображение выглядит как текст, доска&#10;&#10;Автоматически созданное описание">
            <a:extLst>
              <a:ext uri="{FF2B5EF4-FFF2-40B4-BE49-F238E27FC236}">
                <a16:creationId xmlns:a16="http://schemas.microsoft.com/office/drawing/2014/main" id="{FE90DAA4-2366-417F-B0C9-65FDAC97001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6200000">
            <a:off x="7380535" y="1532222"/>
            <a:ext cx="1084013" cy="1507829"/>
          </a:xfrm>
          <a:prstGeom prst="rect">
            <a:avLst/>
          </a:prstGeom>
        </p:spPr>
      </p:pic>
      <p:pic>
        <p:nvPicPr>
          <p:cNvPr id="13" name="Объект 5">
            <a:extLst>
              <a:ext uri="{FF2B5EF4-FFF2-40B4-BE49-F238E27FC236}">
                <a16:creationId xmlns:a16="http://schemas.microsoft.com/office/drawing/2014/main" id="{35C75EA5-BE51-4433-8B42-754F1F4FCA3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898289" y="2356674"/>
            <a:ext cx="1715891" cy="1131649"/>
          </a:xfrm>
          <a:prstGeom prst="rect">
            <a:avLst/>
          </a:prstGeom>
        </p:spPr>
      </p:pic>
      <p:pic>
        <p:nvPicPr>
          <p:cNvPr id="14" name="Объект 5">
            <a:extLst>
              <a:ext uri="{FF2B5EF4-FFF2-40B4-BE49-F238E27FC236}">
                <a16:creationId xmlns:a16="http://schemas.microsoft.com/office/drawing/2014/main" id="{6907C166-0C26-49FD-ADAE-94EE9821D9D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135038" y="2656164"/>
            <a:ext cx="1357530" cy="1859801"/>
          </a:xfrm>
          <a:prstGeom prst="rect">
            <a:avLst/>
          </a:prstGeom>
        </p:spPr>
      </p:pic>
      <p:pic>
        <p:nvPicPr>
          <p:cNvPr id="15" name="Объект 5">
            <a:extLst>
              <a:ext uri="{FF2B5EF4-FFF2-40B4-BE49-F238E27FC236}">
                <a16:creationId xmlns:a16="http://schemas.microsoft.com/office/drawing/2014/main" id="{6907C166-0C26-49FD-ADAE-94EE9821D9DC}"/>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492568" y="2656164"/>
            <a:ext cx="1388887" cy="1859801"/>
          </a:xfrm>
          <a:prstGeom prst="rect">
            <a:avLst/>
          </a:prstGeom>
        </p:spPr>
      </p:pic>
      <p:pic>
        <p:nvPicPr>
          <p:cNvPr id="17" name="Объект 3" descr="Изображение выглядит как текст&#10;&#10;Автоматически созданное описание">
            <a:extLst>
              <a:ext uri="{FF2B5EF4-FFF2-40B4-BE49-F238E27FC236}">
                <a16:creationId xmlns:a16="http://schemas.microsoft.com/office/drawing/2014/main" id="{93372491-A360-4835-ADC0-4AFAE8AAE367}"/>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870349" y="3364841"/>
            <a:ext cx="1743831" cy="1230786"/>
          </a:xfrm>
          <a:prstGeom prst="rect">
            <a:avLst/>
          </a:prstGeom>
        </p:spPr>
      </p:pic>
    </p:spTree>
    <p:extLst>
      <p:ext uri="{BB962C8B-B14F-4D97-AF65-F5344CB8AC3E}">
        <p14:creationId xmlns:p14="http://schemas.microsoft.com/office/powerpoint/2010/main" val="2159334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0"/>
            <a:ext cx="8208912" cy="411510"/>
          </a:xfrm>
        </p:spPr>
        <p:txBody>
          <a:bodyPr>
            <a:noAutofit/>
          </a:bodyPr>
          <a:lstStyle/>
          <a:p>
            <a:r>
              <a:rPr lang="ru-RU" sz="2400" b="1" dirty="0"/>
              <a:t>Подготовительный этап</a:t>
            </a:r>
          </a:p>
        </p:txBody>
      </p:sp>
      <p:sp>
        <p:nvSpPr>
          <p:cNvPr id="3" name="Объект 2"/>
          <p:cNvSpPr>
            <a:spLocks noGrp="1"/>
          </p:cNvSpPr>
          <p:nvPr>
            <p:ph idx="1"/>
          </p:nvPr>
        </p:nvSpPr>
        <p:spPr>
          <a:xfrm>
            <a:off x="467544" y="555527"/>
            <a:ext cx="8064896" cy="1080119"/>
          </a:xfrm>
        </p:spPr>
        <p:txBody>
          <a:bodyPr>
            <a:normAutofit fontScale="92500" lnSpcReduction="20000"/>
          </a:bodyPr>
          <a:lstStyle/>
          <a:p>
            <a:pPr marL="0" indent="0">
              <a:buNone/>
            </a:pPr>
            <a:r>
              <a:rPr lang="ru-RU" sz="2000" dirty="0"/>
              <a:t>Задачу по формированию правильного почерка  можно было бы решать не с приходом в школу, а по мере формирования физиологических особенностей ребёнка, предусмотрев </a:t>
            </a:r>
            <a:r>
              <a:rPr lang="ru-RU" sz="2000" b="1" dirty="0"/>
              <a:t>подготовительный этап</a:t>
            </a:r>
            <a:r>
              <a:rPr lang="ru-RU" sz="2000" dirty="0"/>
              <a:t> </a:t>
            </a:r>
          </a:p>
          <a:p>
            <a:pPr marL="0" indent="0">
              <a:buNone/>
            </a:pPr>
            <a:r>
              <a:rPr lang="ru-RU" sz="2000" dirty="0"/>
              <a:t> </a:t>
            </a:r>
          </a:p>
          <a:p>
            <a:endParaRPr lang="ru-RU" sz="2900" dirty="0"/>
          </a:p>
          <a:p>
            <a:endParaRPr lang="ru-RU" sz="2900" dirty="0"/>
          </a:p>
          <a:p>
            <a:endParaRPr lang="ru-RU" sz="2900" dirty="0"/>
          </a:p>
          <a:p>
            <a:endParaRPr lang="ru-RU" sz="2900" dirty="0"/>
          </a:p>
          <a:p>
            <a:endParaRPr lang="ru-RU" sz="2900" dirty="0"/>
          </a:p>
          <a:p>
            <a:endParaRPr lang="ru-RU" sz="2900" dirty="0"/>
          </a:p>
          <a:p>
            <a:endParaRPr lang="ru-RU" sz="2900" dirty="0"/>
          </a:p>
          <a:p>
            <a:endParaRPr lang="ru-RU" sz="2900" dirty="0"/>
          </a:p>
          <a:p>
            <a:endParaRPr lang="ru-RU" sz="2900" dirty="0"/>
          </a:p>
          <a:p>
            <a:endParaRPr lang="ru-RU" sz="2900" dirty="0"/>
          </a:p>
          <a:p>
            <a:endParaRPr lang="ru-RU" sz="2900" dirty="0"/>
          </a:p>
          <a:p>
            <a:endParaRPr lang="ru-RU" sz="2900" dirty="0"/>
          </a:p>
          <a:p>
            <a:endParaRPr lang="ru-RU" sz="2900" dirty="0"/>
          </a:p>
          <a:p>
            <a:endParaRPr lang="ru-RU" sz="2900" dirty="0"/>
          </a:p>
          <a:p>
            <a:endParaRPr lang="ru-RU" sz="2900" dirty="0"/>
          </a:p>
          <a:p>
            <a:endParaRPr lang="ru-RU" sz="2900" dirty="0"/>
          </a:p>
          <a:p>
            <a:endParaRPr lang="ru-RU" sz="2900" dirty="0"/>
          </a:p>
          <a:p>
            <a:endParaRPr lang="ru-RU" sz="2900" dirty="0"/>
          </a:p>
          <a:p>
            <a:endParaRPr lang="ru-RU" sz="2900" dirty="0"/>
          </a:p>
          <a:p>
            <a:endParaRPr lang="ru-RU" sz="2900" dirty="0"/>
          </a:p>
          <a:p>
            <a:endParaRPr lang="ru-RU" dirty="0"/>
          </a:p>
        </p:txBody>
      </p:sp>
      <p:graphicFrame>
        <p:nvGraphicFramePr>
          <p:cNvPr id="4" name="Схема 3"/>
          <p:cNvGraphicFramePr/>
          <p:nvPr>
            <p:extLst>
              <p:ext uri="{D42A27DB-BD31-4B8C-83A1-F6EECF244321}">
                <p14:modId xmlns:p14="http://schemas.microsoft.com/office/powerpoint/2010/main" val="2900570013"/>
              </p:ext>
            </p:extLst>
          </p:nvPr>
        </p:nvGraphicFramePr>
        <p:xfrm>
          <a:off x="1547664" y="1491630"/>
          <a:ext cx="5064224" cy="26080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Солнце 4"/>
          <p:cNvSpPr/>
          <p:nvPr/>
        </p:nvSpPr>
        <p:spPr>
          <a:xfrm>
            <a:off x="1691680" y="2269022"/>
            <a:ext cx="360040" cy="288032"/>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олнце 5"/>
          <p:cNvSpPr/>
          <p:nvPr/>
        </p:nvSpPr>
        <p:spPr>
          <a:xfrm>
            <a:off x="1657373" y="3219823"/>
            <a:ext cx="360040" cy="288032"/>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321734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3204" y="123478"/>
            <a:ext cx="8229600" cy="349547"/>
          </a:xfrm>
        </p:spPr>
        <p:txBody>
          <a:bodyPr>
            <a:noAutofit/>
          </a:bodyPr>
          <a:lstStyle/>
          <a:p>
            <a:r>
              <a:rPr lang="ru-RU" sz="2400" b="1" dirty="0"/>
              <a:t>В школу играю: пишу  и считаю</a:t>
            </a:r>
          </a:p>
        </p:txBody>
      </p:sp>
      <p:sp>
        <p:nvSpPr>
          <p:cNvPr id="4" name="Прямоугольник 3"/>
          <p:cNvSpPr/>
          <p:nvPr/>
        </p:nvSpPr>
        <p:spPr>
          <a:xfrm>
            <a:off x="683568" y="771550"/>
            <a:ext cx="7848872" cy="1477328"/>
          </a:xfrm>
          <a:prstGeom prst="rect">
            <a:avLst/>
          </a:prstGeom>
        </p:spPr>
        <p:txBody>
          <a:bodyPr wrap="square">
            <a:spAutoFit/>
          </a:bodyPr>
          <a:lstStyle/>
          <a:p>
            <a:r>
              <a:rPr lang="ru-RU" dirty="0"/>
              <a:t>  Нами выпущена тетрадь </a:t>
            </a:r>
            <a:r>
              <a:rPr lang="ru-RU" dirty="0">
                <a:solidFill>
                  <a:schemeClr val="accent2">
                    <a:lumMod val="75000"/>
                  </a:schemeClr>
                </a:solidFill>
              </a:rPr>
              <a:t>«</a:t>
            </a:r>
            <a:r>
              <a:rPr lang="ru-RU" b="1" dirty="0">
                <a:solidFill>
                  <a:schemeClr val="accent2">
                    <a:lumMod val="75000"/>
                  </a:schemeClr>
                </a:solidFill>
              </a:rPr>
              <a:t>В школу играю: пишу и считаю</a:t>
            </a:r>
            <a:r>
              <a:rPr lang="ru-RU" dirty="0">
                <a:solidFill>
                  <a:schemeClr val="accent2">
                    <a:lumMod val="75000"/>
                  </a:schemeClr>
                </a:solidFill>
              </a:rPr>
              <a:t>» в 2-х частях</a:t>
            </a:r>
            <a:r>
              <a:rPr lang="ru-RU" dirty="0"/>
              <a:t>. Здесь помимо графических диктантов с опорой на счёт, заложена единая система зрительного образа элемента в клетке и в рабочей-нерабочей  линейке(пример). </a:t>
            </a:r>
          </a:p>
          <a:p>
            <a:endParaRPr lang="ru-RU" dirty="0"/>
          </a:p>
        </p:txBody>
      </p:sp>
      <p:pic>
        <p:nvPicPr>
          <p:cNvPr id="7" name="Объект 6" descr="Изображение выглядит как текст&#10;&#10;Автоматически созданное описание">
            <a:extLst>
              <a:ext uri="{FF2B5EF4-FFF2-40B4-BE49-F238E27FC236}">
                <a16:creationId xmlns:a16="http://schemas.microsoft.com/office/drawing/2014/main" id="{605FDF49-1679-4C4A-B3B8-45884402D65F}"/>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23528" y="1995686"/>
            <a:ext cx="1803060" cy="2746003"/>
          </a:xfrm>
        </p:spPr>
      </p:pic>
      <p:pic>
        <p:nvPicPr>
          <p:cNvPr id="5" name="Рисунок 4" descr="Изображение выглядит как текст&#10;&#10;Автоматически созданное описание">
            <a:extLst>
              <a:ext uri="{FF2B5EF4-FFF2-40B4-BE49-F238E27FC236}">
                <a16:creationId xmlns:a16="http://schemas.microsoft.com/office/drawing/2014/main" id="{4BCAD59A-2092-4635-91B7-1AF4250807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8909" y="2051574"/>
            <a:ext cx="1916310" cy="2762120"/>
          </a:xfrm>
          <a:prstGeom prst="rect">
            <a:avLst/>
          </a:prstGeom>
        </p:spPr>
      </p:pic>
      <p:pic>
        <p:nvPicPr>
          <p:cNvPr id="8" name="Рисунок 7">
            <a:extLst>
              <a:ext uri="{FF2B5EF4-FFF2-40B4-BE49-F238E27FC236}">
                <a16:creationId xmlns:a16="http://schemas.microsoft.com/office/drawing/2014/main" id="{C19EF15D-0110-44F3-A793-663485DACC1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67540" y="1995686"/>
            <a:ext cx="1916309" cy="2762118"/>
          </a:xfrm>
          <a:prstGeom prst="rect">
            <a:avLst/>
          </a:prstGeom>
        </p:spPr>
      </p:pic>
    </p:spTree>
    <p:extLst>
      <p:ext uri="{BB962C8B-B14F-4D97-AF65-F5344CB8AC3E}">
        <p14:creationId xmlns:p14="http://schemas.microsoft.com/office/powerpoint/2010/main" val="2042909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23478"/>
            <a:ext cx="8136904" cy="288032"/>
          </a:xfrm>
        </p:spPr>
        <p:txBody>
          <a:bodyPr>
            <a:noAutofit/>
          </a:bodyPr>
          <a:lstStyle/>
          <a:p>
            <a:r>
              <a:rPr lang="ru-RU" sz="2400" b="1" dirty="0"/>
              <a:t>В школу играю: пишу и считаю</a:t>
            </a:r>
          </a:p>
        </p:txBody>
      </p:sp>
      <p:pic>
        <p:nvPicPr>
          <p:cNvPr id="5" name="Объект 4" descr="Изображение выглядит как текст, доска&#10;&#10;Автоматически созданное описание">
            <a:extLst>
              <a:ext uri="{FF2B5EF4-FFF2-40B4-BE49-F238E27FC236}">
                <a16:creationId xmlns:a16="http://schemas.microsoft.com/office/drawing/2014/main" id="{4E461ABD-F045-4258-B980-FA425BA9861A}"/>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7504" y="1851670"/>
            <a:ext cx="1882732" cy="2807816"/>
          </a:xfrm>
        </p:spPr>
      </p:pic>
      <p:pic>
        <p:nvPicPr>
          <p:cNvPr id="7" name="Рисунок 6">
            <a:extLst>
              <a:ext uri="{FF2B5EF4-FFF2-40B4-BE49-F238E27FC236}">
                <a16:creationId xmlns:a16="http://schemas.microsoft.com/office/drawing/2014/main" id="{F7D16F5E-4F82-4998-B4D7-F992BBF690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80477" y="1851669"/>
            <a:ext cx="1948014" cy="2807817"/>
          </a:xfrm>
          <a:prstGeom prst="rect">
            <a:avLst/>
          </a:prstGeom>
        </p:spPr>
      </p:pic>
      <p:pic>
        <p:nvPicPr>
          <p:cNvPr id="9" name="Рисунок 8" descr="Изображение выглядит как текст&#10;&#10;Автоматически созданное описание">
            <a:extLst>
              <a:ext uri="{FF2B5EF4-FFF2-40B4-BE49-F238E27FC236}">
                <a16:creationId xmlns:a16="http://schemas.microsoft.com/office/drawing/2014/main" id="{8FC09F52-4CE7-415C-87CC-42D71B3BE3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78366" y="1851670"/>
            <a:ext cx="1948013" cy="2807816"/>
          </a:xfrm>
          <a:prstGeom prst="rect">
            <a:avLst/>
          </a:prstGeom>
        </p:spPr>
      </p:pic>
      <p:sp>
        <p:nvSpPr>
          <p:cNvPr id="3" name="Прямоугольник 2"/>
          <p:cNvSpPr/>
          <p:nvPr/>
        </p:nvSpPr>
        <p:spPr>
          <a:xfrm>
            <a:off x="251520" y="627534"/>
            <a:ext cx="8496944" cy="108012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a:solidFill>
                  <a:schemeClr val="tx1"/>
                </a:solidFill>
              </a:rPr>
              <a:t>Задание занимает разворот: слева даны задания, а справа их частичное выполнение. Совмещены страницы не только по горизонтали, но и </a:t>
            </a:r>
            <a:r>
              <a:rPr lang="ru-RU" sz="1600">
                <a:solidFill>
                  <a:schemeClr val="tx1"/>
                </a:solidFill>
              </a:rPr>
              <a:t>по вертикали </a:t>
            </a:r>
            <a:r>
              <a:rPr lang="ru-RU" sz="1600" dirty="0">
                <a:solidFill>
                  <a:schemeClr val="tx1"/>
                </a:solidFill>
              </a:rPr>
              <a:t>( квадрат-ромб-овал)</a:t>
            </a:r>
          </a:p>
        </p:txBody>
      </p:sp>
    </p:spTree>
    <p:extLst>
      <p:ext uri="{BB962C8B-B14F-4D97-AF65-F5344CB8AC3E}">
        <p14:creationId xmlns:p14="http://schemas.microsoft.com/office/powerpoint/2010/main" val="678978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23479"/>
            <a:ext cx="8147248" cy="360040"/>
          </a:xfrm>
        </p:spPr>
        <p:txBody>
          <a:bodyPr>
            <a:normAutofit fontScale="90000"/>
          </a:bodyPr>
          <a:lstStyle/>
          <a:p>
            <a:r>
              <a:rPr lang="ru-RU" sz="2400" b="1" dirty="0"/>
              <a:t>Летняя работа</a:t>
            </a:r>
          </a:p>
        </p:txBody>
      </p:sp>
      <p:sp>
        <p:nvSpPr>
          <p:cNvPr id="5" name="Прямоугольник 4"/>
          <p:cNvSpPr/>
          <p:nvPr/>
        </p:nvSpPr>
        <p:spPr>
          <a:xfrm>
            <a:off x="539552" y="483518"/>
            <a:ext cx="8352928" cy="1368152"/>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t>    </a:t>
            </a:r>
            <a:r>
              <a:rPr lang="ru-RU" sz="1400" dirty="0">
                <a:solidFill>
                  <a:schemeClr val="tx1"/>
                </a:solidFill>
              </a:rPr>
              <a:t>На начальном этапе формирования почерка работа не должна приостанавливаться даже на летний период: графический навык ещё не сформирован. Это ведёт к быстрому забыванию образа букв и их исполнения. Часто можно услышать фразу: «Рука отвыкла писать». Мы предлагаем помощь и на этом этапе: тетрадь «</a:t>
            </a:r>
            <a:r>
              <a:rPr lang="ru-RU" sz="1400" b="1" dirty="0">
                <a:solidFill>
                  <a:schemeClr val="tx1"/>
                </a:solidFill>
              </a:rPr>
              <a:t>Летнее путешествие в страну знаний</a:t>
            </a:r>
            <a:r>
              <a:rPr lang="ru-RU" sz="1400" dirty="0">
                <a:solidFill>
                  <a:schemeClr val="tx1"/>
                </a:solidFill>
              </a:rPr>
              <a:t>» поможет первоклассникам не потерять первоначально полученный графический опыт, поскольку содержит отрывок текста, который нужно обвести. Тексты научно-познавательного содержания, увлекательные и интересные </a:t>
            </a:r>
            <a:endParaRPr lang="ru-RU" sz="1400" dirty="0"/>
          </a:p>
        </p:txBody>
      </p:sp>
      <p:sp>
        <p:nvSpPr>
          <p:cNvPr id="6" name="AutoShape 2" descr="Летнее путешествие из 1 класса во 2. Тетрадь для учащихся начальных классов | Тарасова Любовь Евгеньевна #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4" descr="Летнее путешествие из 1 класса во 2. Тетрадь для учащихся начальных классов | Тарасова Любовь Евгеньевна #1"/>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6" descr="Летнее путешествие из 1 класса во 2. Тетрадь для учащихся начальных классов | Тарасова Любовь Евгеньевна #1"/>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8" descr="Летнее путешествие из 1 класса во 2. Тетрадь для учащихся начальных классов | Тарасова Любовь Евгеньевна #1"/>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 name="AutoShape 10" descr="(16+) Летнее путешествие из 1 класса во 2. Тетрадь для учащихся начальных классов"/>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1" name="AutoShape 12" descr="(16+) Летнее путешествие из 1 класса во 2. Тетрадь для учащихся начальных классов"/>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2" name="AutoShape 14" descr="(16+) Летнее путешествие из 1 класса во 2. Тетрадь для учащихся начальных классов"/>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40" name="Picture 16" descr="Л. Тарасова - Летнее путешествие из 1 класса во 2. Тетрадь для учащихся начальных классов обложка книг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08" y="1962296"/>
            <a:ext cx="1934334" cy="2699276"/>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descr="Изображение выглядит как стол&#10;&#10;Автоматически созданное описание">
            <a:extLst>
              <a:ext uri="{FF2B5EF4-FFF2-40B4-BE49-F238E27FC236}">
                <a16:creationId xmlns:a16="http://schemas.microsoft.com/office/drawing/2014/main" id="{A72C638D-86E6-4348-BE9F-9680F4BB6A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23729" y="1962296"/>
            <a:ext cx="1978254" cy="2761142"/>
          </a:xfrm>
          <a:prstGeom prst="rect">
            <a:avLst/>
          </a:prstGeom>
        </p:spPr>
      </p:pic>
      <p:pic>
        <p:nvPicPr>
          <p:cNvPr id="14" name="Рисунок 13" descr="Изображение выглядит как текст, документ, квитанция&#10;&#10;Автоматически созданное описание">
            <a:extLst>
              <a:ext uri="{FF2B5EF4-FFF2-40B4-BE49-F238E27FC236}">
                <a16:creationId xmlns:a16="http://schemas.microsoft.com/office/drawing/2014/main" id="{81EA1317-CEFB-4C54-85C5-5C90F037F0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83968" y="1980279"/>
            <a:ext cx="2005553" cy="2799245"/>
          </a:xfrm>
          <a:prstGeom prst="rect">
            <a:avLst/>
          </a:prstGeom>
        </p:spPr>
      </p:pic>
    </p:spTree>
    <p:extLst>
      <p:ext uri="{BB962C8B-B14F-4D97-AF65-F5344CB8AC3E}">
        <p14:creationId xmlns:p14="http://schemas.microsoft.com/office/powerpoint/2010/main" val="714510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0384" y="86698"/>
            <a:ext cx="8003232" cy="324812"/>
          </a:xfrm>
        </p:spPr>
        <p:txBody>
          <a:bodyPr>
            <a:noAutofit/>
          </a:bodyPr>
          <a:lstStyle/>
          <a:p>
            <a:r>
              <a:rPr lang="ru-RU" sz="2000" b="1" dirty="0"/>
              <a:t>ПИШЕМ ЦИФРЫ КРАСИВО</a:t>
            </a:r>
          </a:p>
        </p:txBody>
      </p:sp>
      <p:sp>
        <p:nvSpPr>
          <p:cNvPr id="5" name="Прямоугольник 4"/>
          <p:cNvSpPr/>
          <p:nvPr/>
        </p:nvSpPr>
        <p:spPr>
          <a:xfrm>
            <a:off x="395536" y="411510"/>
            <a:ext cx="8352928" cy="1200329"/>
          </a:xfrm>
          <a:prstGeom prst="rect">
            <a:avLst/>
          </a:prstGeom>
        </p:spPr>
        <p:txBody>
          <a:bodyPr wrap="square">
            <a:spAutoFit/>
          </a:bodyPr>
          <a:lstStyle/>
          <a:p>
            <a:r>
              <a:rPr lang="ru-RU" dirty="0"/>
              <a:t>        Проблема плохого письма касается и цифр. Мы предлагаем в помощь тетрадь </a:t>
            </a:r>
            <a:r>
              <a:rPr lang="ru-RU" b="1" dirty="0">
                <a:solidFill>
                  <a:schemeClr val="accent2">
                    <a:lumMod val="75000"/>
                  </a:schemeClr>
                </a:solidFill>
              </a:rPr>
              <a:t>«Пишем цифры красиво»</a:t>
            </a:r>
            <a:r>
              <a:rPr lang="ru-RU" b="1" dirty="0"/>
              <a:t>.</a:t>
            </a:r>
            <a:r>
              <a:rPr lang="ru-RU" dirty="0"/>
              <a:t> Здесь помимо элементов, которые можно отработать в рисунке,  формируется правильная графическая основа с опорой на укрупнённый образ, с постепенным переходом к мелкой клетке.</a:t>
            </a:r>
          </a:p>
        </p:txBody>
      </p:sp>
      <p:pic>
        <p:nvPicPr>
          <p:cNvPr id="1026"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1624567"/>
            <a:ext cx="1890497" cy="2814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2555776" y="1656215"/>
            <a:ext cx="3922812" cy="2830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7038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p:cNvSpPr>
            <a:spLocks noGrp="1"/>
          </p:cNvSpPr>
          <p:nvPr>
            <p:ph type="title"/>
          </p:nvPr>
        </p:nvSpPr>
        <p:spPr>
          <a:xfrm>
            <a:off x="457200" y="51470"/>
            <a:ext cx="8274217" cy="360041"/>
          </a:xfrm>
        </p:spPr>
        <p:txBody>
          <a:bodyPr>
            <a:noAutofit/>
          </a:bodyPr>
          <a:lstStyle/>
          <a:p>
            <a:r>
              <a:rPr lang="ru-RU" sz="2400" b="1" dirty="0"/>
              <a:t>Второй этап</a:t>
            </a:r>
          </a:p>
        </p:txBody>
      </p:sp>
      <p:sp>
        <p:nvSpPr>
          <p:cNvPr id="12" name="Объект 11"/>
          <p:cNvSpPr>
            <a:spLocks noGrp="1"/>
          </p:cNvSpPr>
          <p:nvPr>
            <p:ph sz="half" idx="1"/>
          </p:nvPr>
        </p:nvSpPr>
        <p:spPr>
          <a:xfrm>
            <a:off x="971600" y="1530256"/>
            <a:ext cx="7128792" cy="393422"/>
          </a:xfrm>
        </p:spPr>
        <p:txBody>
          <a:bodyPr>
            <a:noAutofit/>
          </a:bodyPr>
          <a:lstStyle/>
          <a:p>
            <a:pPr marL="0" indent="0" algn="ctr">
              <a:buNone/>
            </a:pPr>
            <a:r>
              <a:rPr lang="ru-RU" sz="2000" dirty="0"/>
              <a:t>в результате увеличения темпа письма</a:t>
            </a:r>
          </a:p>
          <a:p>
            <a:pPr algn="ctr"/>
            <a:r>
              <a:rPr lang="ru-RU" sz="2000" dirty="0"/>
              <a:t> </a:t>
            </a:r>
          </a:p>
          <a:p>
            <a:endParaRPr lang="ru-RU" sz="2000" dirty="0"/>
          </a:p>
        </p:txBody>
      </p:sp>
      <p:sp>
        <p:nvSpPr>
          <p:cNvPr id="4" name="Выноска со стрелкой вниз 3"/>
          <p:cNvSpPr/>
          <p:nvPr/>
        </p:nvSpPr>
        <p:spPr>
          <a:xfrm>
            <a:off x="383633" y="497047"/>
            <a:ext cx="8347784" cy="1049020"/>
          </a:xfrm>
          <a:prstGeom prst="downArrowCallou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ru-RU" sz="1100">
                <a:effectLst/>
                <a:ea typeface="Calibri"/>
                <a:cs typeface="Times New Roman"/>
              </a:rPr>
              <a:t> </a:t>
            </a:r>
          </a:p>
        </p:txBody>
      </p:sp>
      <p:sp>
        <p:nvSpPr>
          <p:cNvPr id="14" name="Поле 11"/>
          <p:cNvSpPr txBox="1"/>
          <p:nvPr/>
        </p:nvSpPr>
        <p:spPr>
          <a:xfrm>
            <a:off x="611560" y="632937"/>
            <a:ext cx="7848872" cy="38862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ru-RU" sz="2000" b="1" dirty="0">
                <a:ea typeface="Calibri"/>
                <a:cs typeface="Times New Roman"/>
              </a:rPr>
              <a:t>У</a:t>
            </a:r>
            <a:r>
              <a:rPr lang="ru-RU" sz="2000" b="1" dirty="0">
                <a:effectLst/>
                <a:ea typeface="Calibri"/>
                <a:cs typeface="Times New Roman"/>
              </a:rPr>
              <a:t>ченики, имеющие достаточный опыт в освоении письма</a:t>
            </a:r>
          </a:p>
          <a:p>
            <a:pPr algn="ctr">
              <a:lnSpc>
                <a:spcPct val="115000"/>
              </a:lnSpc>
              <a:spcAft>
                <a:spcPts val="1000"/>
              </a:spcAft>
            </a:pPr>
            <a:r>
              <a:rPr lang="ru-RU" sz="1100" dirty="0">
                <a:effectLst/>
                <a:ea typeface="Calibri"/>
                <a:cs typeface="Times New Roman"/>
              </a:rPr>
              <a:t> </a:t>
            </a:r>
          </a:p>
        </p:txBody>
      </p:sp>
      <p:sp>
        <p:nvSpPr>
          <p:cNvPr id="15" name="Поле 12"/>
          <p:cNvSpPr txBox="1">
            <a:spLocks noGrp="1"/>
          </p:cNvSpPr>
          <p:nvPr>
            <p:ph sz="half" idx="2"/>
          </p:nvPr>
        </p:nvSpPr>
        <p:spPr>
          <a:xfrm>
            <a:off x="611560" y="1851670"/>
            <a:ext cx="3887787" cy="72008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indent="0" algn="ctr">
              <a:lnSpc>
                <a:spcPct val="115000"/>
              </a:lnSpc>
              <a:spcAft>
                <a:spcPts val="1000"/>
              </a:spcAft>
              <a:buNone/>
            </a:pPr>
            <a:r>
              <a:rPr lang="ru-RU" sz="2000" dirty="0">
                <a:effectLst/>
                <a:ea typeface="Calibri"/>
                <a:cs typeface="Times New Roman"/>
              </a:rPr>
              <a:t>искажают буквы </a:t>
            </a:r>
          </a:p>
        </p:txBody>
      </p:sp>
      <p:sp>
        <p:nvSpPr>
          <p:cNvPr id="16" name="Поле 14"/>
          <p:cNvSpPr txBox="1"/>
          <p:nvPr/>
        </p:nvSpPr>
        <p:spPr>
          <a:xfrm>
            <a:off x="4706967" y="1851670"/>
            <a:ext cx="3753465" cy="72008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ru-RU" sz="2000" dirty="0">
                <a:effectLst/>
                <a:ea typeface="Calibri"/>
                <a:cs typeface="Times New Roman"/>
              </a:rPr>
              <a:t>не соблюдают наклон </a:t>
            </a:r>
          </a:p>
          <a:p>
            <a:pPr algn="ctr">
              <a:lnSpc>
                <a:spcPct val="115000"/>
              </a:lnSpc>
              <a:spcAft>
                <a:spcPts val="1000"/>
              </a:spcAft>
            </a:pPr>
            <a:r>
              <a:rPr lang="ru-RU" sz="1100" dirty="0">
                <a:effectLst/>
                <a:ea typeface="Calibri"/>
                <a:cs typeface="Times New Roman"/>
              </a:rPr>
              <a:t> </a:t>
            </a:r>
          </a:p>
        </p:txBody>
      </p:sp>
      <p:sp>
        <p:nvSpPr>
          <p:cNvPr id="17" name="TextBox 16"/>
          <p:cNvSpPr txBox="1"/>
          <p:nvPr/>
        </p:nvSpPr>
        <p:spPr>
          <a:xfrm>
            <a:off x="611560" y="3147814"/>
            <a:ext cx="5472608" cy="1754326"/>
          </a:xfrm>
          <a:prstGeom prst="rect">
            <a:avLst/>
          </a:prstGeom>
          <a:noFill/>
        </p:spPr>
        <p:txBody>
          <a:bodyPr wrap="square" rtlCol="0">
            <a:spAutoFit/>
          </a:bodyPr>
          <a:lstStyle/>
          <a:p>
            <a:r>
              <a:rPr lang="ru-RU" dirty="0"/>
              <a:t>На этом этапе  ученикам могут помочь несколько пособий. Прежде всего –это  </a:t>
            </a:r>
            <a:r>
              <a:rPr lang="ru-RU" b="1" dirty="0"/>
              <a:t>«Тренажёр по исправлению почерка в 5 частях»</a:t>
            </a:r>
            <a:r>
              <a:rPr lang="ru-RU" dirty="0"/>
              <a:t>. Части соответствуют не классам, а ступеням, поэтому обратиться к ним за помощью можно в любое время.</a:t>
            </a:r>
          </a:p>
          <a:p>
            <a:endParaRPr lang="ru-RU" dirty="0"/>
          </a:p>
        </p:txBody>
      </p:sp>
    </p:spTree>
    <p:extLst>
      <p:ext uri="{BB962C8B-B14F-4D97-AF65-F5344CB8AC3E}">
        <p14:creationId xmlns:p14="http://schemas.microsoft.com/office/powerpoint/2010/main" val="39413968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39752" y="51470"/>
            <a:ext cx="6408712" cy="504056"/>
          </a:xfrm>
        </p:spPr>
        <p:txBody>
          <a:bodyPr>
            <a:noAutofit/>
          </a:bodyPr>
          <a:lstStyle/>
          <a:p>
            <a:r>
              <a:rPr lang="ru-RU" sz="2400" b="1" dirty="0"/>
              <a:t>ТРЕНАЖЁР по исправлению почерка 1ступень</a:t>
            </a:r>
          </a:p>
        </p:txBody>
      </p:sp>
      <p:pic>
        <p:nvPicPr>
          <p:cNvPr id="102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2267744" y="1923678"/>
            <a:ext cx="4038600" cy="2881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251520" y="1923677"/>
            <a:ext cx="1997657" cy="2818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467544" y="555526"/>
            <a:ext cx="8280920" cy="115212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t> </a:t>
            </a:r>
            <a:r>
              <a:rPr lang="ru-RU" dirty="0">
                <a:solidFill>
                  <a:schemeClr val="tx1"/>
                </a:solidFill>
              </a:rPr>
              <a:t>Страницы разделены на две части неслучайно. </a:t>
            </a:r>
            <a:r>
              <a:rPr lang="ru-RU" b="1" dirty="0">
                <a:solidFill>
                  <a:schemeClr val="tx1"/>
                </a:solidFill>
              </a:rPr>
              <a:t>Левая половина </a:t>
            </a:r>
            <a:r>
              <a:rPr lang="ru-RU" dirty="0">
                <a:solidFill>
                  <a:schemeClr val="tx1"/>
                </a:solidFill>
              </a:rPr>
              <a:t>может быть использована для письма под счёт, поэтому в ней есть, как образец, так и точечное исполнение. </a:t>
            </a:r>
            <a:r>
              <a:rPr lang="ru-RU" b="1" dirty="0">
                <a:solidFill>
                  <a:schemeClr val="tx1"/>
                </a:solidFill>
              </a:rPr>
              <a:t>Правая половина </a:t>
            </a:r>
            <a:r>
              <a:rPr lang="ru-RU" dirty="0">
                <a:solidFill>
                  <a:schemeClr val="tx1"/>
                </a:solidFill>
              </a:rPr>
              <a:t>включает только образец, соответственно которому нужно дописать строку до конца. </a:t>
            </a:r>
          </a:p>
        </p:txBody>
      </p:sp>
    </p:spTree>
    <p:extLst>
      <p:ext uri="{BB962C8B-B14F-4D97-AF65-F5344CB8AC3E}">
        <p14:creationId xmlns:p14="http://schemas.microsoft.com/office/powerpoint/2010/main" val="19243138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
            <a:ext cx="8291264" cy="555527"/>
          </a:xfrm>
        </p:spPr>
        <p:txBody>
          <a:bodyPr>
            <a:normAutofit/>
          </a:bodyPr>
          <a:lstStyle/>
          <a:p>
            <a:r>
              <a:rPr lang="ru-RU" sz="2400" b="1" dirty="0"/>
              <a:t>Росчерки</a:t>
            </a:r>
          </a:p>
        </p:txBody>
      </p:sp>
      <p:sp>
        <p:nvSpPr>
          <p:cNvPr id="3" name="Объект 2"/>
          <p:cNvSpPr>
            <a:spLocks noGrp="1"/>
          </p:cNvSpPr>
          <p:nvPr>
            <p:ph sz="half" idx="1"/>
          </p:nvPr>
        </p:nvSpPr>
        <p:spPr>
          <a:xfrm>
            <a:off x="457200" y="1779661"/>
            <a:ext cx="3538736" cy="2814961"/>
          </a:xfrm>
        </p:spPr>
        <p:txBody>
          <a:bodyPr/>
          <a:lstStyle/>
          <a:p>
            <a:r>
              <a:rPr lang="ru-RU" dirty="0"/>
              <a:t>пример</a:t>
            </a:r>
          </a:p>
        </p:txBody>
      </p:sp>
      <p:sp>
        <p:nvSpPr>
          <p:cNvPr id="5" name="TextBox 4"/>
          <p:cNvSpPr txBox="1"/>
          <p:nvPr/>
        </p:nvSpPr>
        <p:spPr>
          <a:xfrm>
            <a:off x="683568" y="699543"/>
            <a:ext cx="8064896" cy="1200329"/>
          </a:xfrm>
          <a:prstGeom prst="rect">
            <a:avLst/>
          </a:prstGeom>
          <a:noFill/>
        </p:spPr>
        <p:txBody>
          <a:bodyPr wrap="square" rtlCol="0">
            <a:spAutoFit/>
          </a:bodyPr>
          <a:lstStyle/>
          <a:p>
            <a:r>
              <a:rPr lang="ru-RU" dirty="0"/>
              <a:t>Со страницы 19 появляются росчерки . Такие линии-овалы с поворотом необходимы для формирования  овального, закруглённого графического навыка. </a:t>
            </a:r>
          </a:p>
          <a:p>
            <a:endParaRPr lang="ru-RU" dirty="0"/>
          </a:p>
        </p:txBody>
      </p:sp>
      <p:pic>
        <p:nvPicPr>
          <p:cNvPr id="7" name="Рисунок 6">
            <a:extLst>
              <a:ext uri="{FF2B5EF4-FFF2-40B4-BE49-F238E27FC236}">
                <a16:creationId xmlns:a16="http://schemas.microsoft.com/office/drawing/2014/main" id="{420D3DEE-8AEB-40B3-826F-0E648D1252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3418" y="1203598"/>
            <a:ext cx="2609831" cy="3596803"/>
          </a:xfrm>
          <a:prstGeom prst="rect">
            <a:avLst/>
          </a:prstGeom>
        </p:spPr>
      </p:pic>
    </p:spTree>
    <p:extLst>
      <p:ext uri="{BB962C8B-B14F-4D97-AF65-F5344CB8AC3E}">
        <p14:creationId xmlns:p14="http://schemas.microsoft.com/office/powerpoint/2010/main" val="3973464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51470"/>
            <a:ext cx="8208912" cy="360040"/>
          </a:xfrm>
        </p:spPr>
        <p:txBody>
          <a:bodyPr>
            <a:noAutofit/>
          </a:bodyPr>
          <a:lstStyle/>
          <a:p>
            <a:r>
              <a:rPr lang="ru-RU" sz="2400" b="1" dirty="0"/>
              <a:t>Росчерки </a:t>
            </a:r>
          </a:p>
        </p:txBody>
      </p:sp>
      <p:pic>
        <p:nvPicPr>
          <p:cNvPr id="11" name="Объект 10">
            <a:extLst>
              <a:ext uri="{FF2B5EF4-FFF2-40B4-BE49-F238E27FC236}">
                <a16:creationId xmlns:a16="http://schemas.microsoft.com/office/drawing/2014/main" id="{9160170D-A7A2-49B0-B149-B6693DEE0D14}"/>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3232300" y="1276350"/>
            <a:ext cx="2463500" cy="3394075"/>
          </a:xfrm>
        </p:spPr>
      </p:pic>
      <p:sp>
        <p:nvSpPr>
          <p:cNvPr id="6" name="TextBox 5"/>
          <p:cNvSpPr txBox="1"/>
          <p:nvPr/>
        </p:nvSpPr>
        <p:spPr>
          <a:xfrm>
            <a:off x="395536" y="555526"/>
            <a:ext cx="8424936" cy="369332"/>
          </a:xfrm>
          <a:prstGeom prst="rect">
            <a:avLst/>
          </a:prstGeom>
          <a:noFill/>
        </p:spPr>
        <p:txBody>
          <a:bodyPr wrap="square" rtlCol="0">
            <a:spAutoFit/>
          </a:bodyPr>
          <a:lstStyle/>
          <a:p>
            <a:r>
              <a:rPr lang="ru-RU" dirty="0"/>
              <a:t>Со страницы 24 даются </a:t>
            </a:r>
            <a:r>
              <a:rPr lang="ru-RU" b="1" dirty="0"/>
              <a:t>заглавные буквы</a:t>
            </a:r>
            <a:r>
              <a:rPr lang="ru-RU" dirty="0"/>
              <a:t>, соединения с ними.  </a:t>
            </a:r>
          </a:p>
        </p:txBody>
      </p:sp>
      <p:pic>
        <p:nvPicPr>
          <p:cNvPr id="7" name="Объект 6">
            <a:extLst>
              <a:ext uri="{FF2B5EF4-FFF2-40B4-BE49-F238E27FC236}">
                <a16:creationId xmlns:a16="http://schemas.microsoft.com/office/drawing/2014/main" id="{54C425AD-C3AD-4BCB-AEA2-9D9C1CFDFA03}"/>
              </a:ext>
            </a:extLst>
          </p:cNvPr>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611560" y="1275606"/>
            <a:ext cx="2463597" cy="3394075"/>
          </a:xfrm>
        </p:spPr>
      </p:pic>
      <p:sp>
        <p:nvSpPr>
          <p:cNvPr id="3" name="Стрелка влево 2"/>
          <p:cNvSpPr/>
          <p:nvPr/>
        </p:nvSpPr>
        <p:spPr>
          <a:xfrm>
            <a:off x="5508104" y="1635646"/>
            <a:ext cx="576064" cy="504056"/>
          </a:xfrm>
          <a:prstGeom prst="left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Скругленный прямоугольник 3"/>
          <p:cNvSpPr/>
          <p:nvPr/>
        </p:nvSpPr>
        <p:spPr>
          <a:xfrm>
            <a:off x="6084168" y="1059582"/>
            <a:ext cx="2736304" cy="1512168"/>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Последняя страница содержит рисунки, направленные на расписывание руки </a:t>
            </a:r>
          </a:p>
          <a:p>
            <a:pPr algn="ctr"/>
            <a:endParaRPr lang="ru-RU" dirty="0">
              <a:solidFill>
                <a:schemeClr val="tx1"/>
              </a:solidFill>
            </a:endParaRPr>
          </a:p>
        </p:txBody>
      </p:sp>
    </p:spTree>
    <p:extLst>
      <p:ext uri="{BB962C8B-B14F-4D97-AF65-F5344CB8AC3E}">
        <p14:creationId xmlns:p14="http://schemas.microsoft.com/office/powerpoint/2010/main" val="20280257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5736" y="51471"/>
            <a:ext cx="6696744" cy="432048"/>
          </a:xfrm>
        </p:spPr>
        <p:txBody>
          <a:bodyPr>
            <a:noAutofit/>
          </a:bodyPr>
          <a:lstStyle/>
          <a:p>
            <a:r>
              <a:rPr lang="ru-RU" sz="2400" b="1" dirty="0"/>
              <a:t>ТРЕНАЖЁР по исправлению почерка 2, 3 ступени</a:t>
            </a:r>
          </a:p>
        </p:txBody>
      </p:sp>
      <p:pic>
        <p:nvPicPr>
          <p:cNvPr id="5122"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539552" y="1203598"/>
            <a:ext cx="2428850" cy="3473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539552" y="555526"/>
            <a:ext cx="7992888" cy="50405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Вторая и третья ступени – продолжение в формировании почерка</a:t>
            </a:r>
          </a:p>
        </p:txBody>
      </p:sp>
      <p:pic>
        <p:nvPicPr>
          <p:cNvPr id="6" name="Объект 5" descr="Изображение выглядит как текст&#10;&#10;Автоматически созданное описание">
            <a:extLst>
              <a:ext uri="{FF2B5EF4-FFF2-40B4-BE49-F238E27FC236}">
                <a16:creationId xmlns:a16="http://schemas.microsoft.com/office/drawing/2014/main" id="{DDB52A63-FDE5-486F-90CB-780D2BD83113}"/>
              </a:ext>
            </a:extLst>
          </p:cNvPr>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3384137" y="1347614"/>
            <a:ext cx="2303717" cy="3394075"/>
          </a:xfrm>
        </p:spPr>
      </p:pic>
    </p:spTree>
    <p:extLst>
      <p:ext uri="{BB962C8B-B14F-4D97-AF65-F5344CB8AC3E}">
        <p14:creationId xmlns:p14="http://schemas.microsoft.com/office/powerpoint/2010/main" val="742093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одзаголовок 6"/>
          <p:cNvSpPr>
            <a:spLocks noGrp="1"/>
          </p:cNvSpPr>
          <p:nvPr>
            <p:ph type="subTitle" idx="1"/>
          </p:nvPr>
        </p:nvSpPr>
        <p:spPr>
          <a:xfrm>
            <a:off x="5364088" y="3147814"/>
            <a:ext cx="3779912" cy="1995686"/>
          </a:xfrm>
          <a:solidFill>
            <a:srgbClr val="00B0F0"/>
          </a:solidFill>
        </p:spPr>
        <p:txBody>
          <a:bodyPr>
            <a:normAutofit fontScale="47500" lnSpcReduction="20000"/>
          </a:bodyPr>
          <a:lstStyle/>
          <a:p>
            <a:pPr algn="l"/>
            <a:r>
              <a:rPr lang="ru-RU" dirty="0">
                <a:solidFill>
                  <a:schemeClr val="bg1"/>
                </a:solidFill>
              </a:rPr>
              <a:t>Внимание!</a:t>
            </a:r>
          </a:p>
          <a:p>
            <a:pPr algn="l"/>
            <a:endParaRPr lang="ru-RU" dirty="0">
              <a:solidFill>
                <a:schemeClr val="bg1"/>
              </a:solidFill>
            </a:endParaRPr>
          </a:p>
          <a:p>
            <a:pPr algn="l"/>
            <a:r>
              <a:rPr lang="ru-RU" dirty="0">
                <a:solidFill>
                  <a:schemeClr val="bg1"/>
                </a:solidFill>
              </a:rPr>
              <a:t>Постарайтесь не занимать этот угол </a:t>
            </a:r>
            <a:br>
              <a:rPr lang="ru-RU" dirty="0">
                <a:solidFill>
                  <a:schemeClr val="bg1"/>
                </a:solidFill>
              </a:rPr>
            </a:br>
            <a:r>
              <a:rPr lang="ru-RU" dirty="0">
                <a:solidFill>
                  <a:schemeClr val="bg1"/>
                </a:solidFill>
              </a:rPr>
              <a:t>на Ваших слайдах важным текстом или изображением.</a:t>
            </a:r>
          </a:p>
          <a:p>
            <a:pPr algn="l"/>
            <a:r>
              <a:rPr lang="ru-RU" dirty="0">
                <a:solidFill>
                  <a:schemeClr val="bg1"/>
                </a:solidFill>
              </a:rPr>
              <a:t>Во время трансляции здесь их закроет окно с видеоизображением.</a:t>
            </a:r>
          </a:p>
          <a:p>
            <a:pPr algn="l"/>
            <a:r>
              <a:rPr lang="ru-RU" dirty="0">
                <a:solidFill>
                  <a:schemeClr val="bg1"/>
                </a:solidFill>
              </a:rPr>
              <a:t>В готовой презентации голубой прямоугольник и этот текст нужно удалить.</a:t>
            </a:r>
          </a:p>
          <a:p>
            <a:endParaRPr lang="ru-RU" dirty="0">
              <a:solidFill>
                <a:schemeClr val="bg1"/>
              </a:solidFill>
            </a:endParaRPr>
          </a:p>
        </p:txBody>
      </p:sp>
      <p:sp>
        <p:nvSpPr>
          <p:cNvPr id="4" name="TextBox 3">
            <a:extLst>
              <a:ext uri="{FF2B5EF4-FFF2-40B4-BE49-F238E27FC236}">
                <a16:creationId xmlns:a16="http://schemas.microsoft.com/office/drawing/2014/main" id="{F1AAC436-3B8B-4101-B191-C2247EF8F76F}"/>
              </a:ext>
            </a:extLst>
          </p:cNvPr>
          <p:cNvSpPr txBox="1"/>
          <p:nvPr/>
        </p:nvSpPr>
        <p:spPr>
          <a:xfrm>
            <a:off x="251520" y="483518"/>
            <a:ext cx="8784976" cy="2062103"/>
          </a:xfrm>
          <a:prstGeom prst="rect">
            <a:avLst/>
          </a:prstGeom>
          <a:noFill/>
        </p:spPr>
        <p:txBody>
          <a:bodyPr wrap="square">
            <a:spAutoFit/>
          </a:bodyPr>
          <a:lstStyle/>
          <a:p>
            <a:r>
              <a:rPr lang="ru-RU" sz="3200" dirty="0">
                <a:effectLst/>
                <a:latin typeface="Times New Roman" panose="02020603050405020304" pitchFamily="18" charset="0"/>
                <a:ea typeface="Calibri" panose="020F0502020204030204" pitchFamily="34" charset="0"/>
                <a:cs typeface="Times New Roman" panose="02020603050405020304" pitchFamily="18" charset="0"/>
              </a:rPr>
              <a:t>Коррекция почерка у учащихся младших классов </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r>
              <a:rPr lang="ru-RU" dirty="0"/>
              <a:t>Ни для кого не секрет, что искусство каллиграфии напрямую связано с возрастными и физиологическими особенностями каждого ученика, перешагивающего порог школы. </a:t>
            </a:r>
            <a:r>
              <a:rPr lang="ru-RU" sz="2000" b="1" dirty="0"/>
              <a:t>Формирование  почерка, с нашей точки зрения,  является одной из актуальных проблем современной начальной школы.</a:t>
            </a:r>
          </a:p>
          <a:p>
            <a:endParaRPr lang="ru-RU" sz="2000" b="1" dirty="0"/>
          </a:p>
        </p:txBody>
      </p:sp>
      <p:sp>
        <p:nvSpPr>
          <p:cNvPr id="2" name="AutoShape 4" descr="Плакат А2 Рукописные, прописные и строчные буквы: прописи развивающий плакат по русскому языку  #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AutoShape 6" descr="Плакат А2 Рукописные, прописные и строчные буквы: прописи развивающий плакат по русскому языку  #1"/>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 y="2200003"/>
            <a:ext cx="1966402" cy="2603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6" name="Picture 12" descr="Русский алфавит. Соединить буквы. Буква &quot;А&quot;. Писать красиво - это круто.  Russian handwriting. - YouTub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9632" y="2200003"/>
            <a:ext cx="4171162" cy="2603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8429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9712" y="123478"/>
            <a:ext cx="6912768" cy="360039"/>
          </a:xfrm>
        </p:spPr>
        <p:txBody>
          <a:bodyPr>
            <a:noAutofit/>
          </a:bodyPr>
          <a:lstStyle/>
          <a:p>
            <a:r>
              <a:rPr lang="ru-RU" sz="2400" b="1" dirty="0"/>
              <a:t>Тренажёр по исправлению почерка 2, 3ступени</a:t>
            </a:r>
          </a:p>
        </p:txBody>
      </p:sp>
      <p:sp>
        <p:nvSpPr>
          <p:cNvPr id="3" name="Объект 2"/>
          <p:cNvSpPr>
            <a:spLocks noGrp="1"/>
          </p:cNvSpPr>
          <p:nvPr>
            <p:ph sz="half" idx="1"/>
          </p:nvPr>
        </p:nvSpPr>
        <p:spPr>
          <a:xfrm>
            <a:off x="80727" y="627535"/>
            <a:ext cx="8595729" cy="1728191"/>
          </a:xfrm>
        </p:spPr>
        <p:txBody>
          <a:bodyPr>
            <a:noAutofit/>
          </a:bodyPr>
          <a:lstStyle/>
          <a:p>
            <a:r>
              <a:rPr lang="ru-RU" sz="1600" dirty="0"/>
              <a:t>Буквы, в основе которых есть схожее начертание,  занимают разворот. </a:t>
            </a:r>
            <a:r>
              <a:rPr lang="ru-RU" sz="1600" b="1" dirty="0"/>
              <a:t>Левая сторона </a:t>
            </a:r>
            <a:r>
              <a:rPr lang="ru-RU" sz="1600" dirty="0"/>
              <a:t>содержит задания, направленные  на исправление форм букв с постепенным опусканием на нижние рабочие строки с целью формирования наклона. Эти буквы ( сочетания букв) надо не только обвести по точкам, но и написать рядом. </a:t>
            </a:r>
            <a:r>
              <a:rPr lang="ru-RU" sz="1600" b="1" dirty="0"/>
              <a:t>Правая сторона </a:t>
            </a:r>
            <a:r>
              <a:rPr lang="ru-RU" sz="1600" dirty="0"/>
              <a:t>содержит задания по дописыванию буквосочетаний (слогов) с данными буквами и слов. Помимо узоров, конечно, есть и игровое задание: найти спрятанные внутри слова (знак-вопрос). В конце тетради тоже есть задания, направленные на расписывание руки. </a:t>
            </a:r>
          </a:p>
        </p:txBody>
      </p:sp>
      <p:pic>
        <p:nvPicPr>
          <p:cNvPr id="5" name="Рисунок 4">
            <a:extLst>
              <a:ext uri="{FF2B5EF4-FFF2-40B4-BE49-F238E27FC236}">
                <a16:creationId xmlns:a16="http://schemas.microsoft.com/office/drawing/2014/main" id="{64FE1E56-F564-4A9F-8BAD-ABB9F6C511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27" y="2443928"/>
            <a:ext cx="1672657" cy="2304256"/>
          </a:xfrm>
          <a:prstGeom prst="rect">
            <a:avLst/>
          </a:prstGeom>
        </p:spPr>
      </p:pic>
      <p:pic>
        <p:nvPicPr>
          <p:cNvPr id="7" name="Рисунок 6" descr="Изображение выглядит как текст&#10;&#10;Автоматически созданное описание">
            <a:extLst>
              <a:ext uri="{FF2B5EF4-FFF2-40B4-BE49-F238E27FC236}">
                <a16:creationId xmlns:a16="http://schemas.microsoft.com/office/drawing/2014/main" id="{78210032-5DAF-4D5D-8DF3-1C329001BF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41053" y="2443928"/>
            <a:ext cx="1671963" cy="2304256"/>
          </a:xfrm>
          <a:prstGeom prst="rect">
            <a:avLst/>
          </a:prstGeom>
        </p:spPr>
      </p:pic>
      <p:pic>
        <p:nvPicPr>
          <p:cNvPr id="9" name="Рисунок 8">
            <a:extLst>
              <a:ext uri="{FF2B5EF4-FFF2-40B4-BE49-F238E27FC236}">
                <a16:creationId xmlns:a16="http://schemas.microsoft.com/office/drawing/2014/main" id="{53C6DEBC-96DA-4A36-BFA2-4B80294800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18522" y="2465729"/>
            <a:ext cx="1672657" cy="2304166"/>
          </a:xfrm>
          <a:prstGeom prst="rect">
            <a:avLst/>
          </a:prstGeom>
        </p:spPr>
      </p:pic>
      <p:pic>
        <p:nvPicPr>
          <p:cNvPr id="11" name="Рисунок 10">
            <a:extLst>
              <a:ext uri="{FF2B5EF4-FFF2-40B4-BE49-F238E27FC236}">
                <a16:creationId xmlns:a16="http://schemas.microsoft.com/office/drawing/2014/main" id="{1099509E-A01F-4212-8A0B-4E45E9A68BB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32041" y="2462573"/>
            <a:ext cx="1671962" cy="2304256"/>
          </a:xfrm>
          <a:prstGeom prst="rect">
            <a:avLst/>
          </a:prstGeom>
        </p:spPr>
      </p:pic>
    </p:spTree>
    <p:extLst>
      <p:ext uri="{BB962C8B-B14F-4D97-AF65-F5344CB8AC3E}">
        <p14:creationId xmlns:p14="http://schemas.microsoft.com/office/powerpoint/2010/main" val="38640471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51720" y="123479"/>
            <a:ext cx="6984776" cy="288032"/>
          </a:xfrm>
        </p:spPr>
        <p:txBody>
          <a:bodyPr>
            <a:noAutofit/>
          </a:bodyPr>
          <a:lstStyle/>
          <a:p>
            <a:r>
              <a:rPr lang="ru-RU" sz="2400" b="1" dirty="0"/>
              <a:t>Тренажёр по исправлению почерка 4,5 ступени</a:t>
            </a:r>
          </a:p>
        </p:txBody>
      </p:sp>
      <p:sp>
        <p:nvSpPr>
          <p:cNvPr id="5" name="Прямоугольник 4"/>
          <p:cNvSpPr/>
          <p:nvPr/>
        </p:nvSpPr>
        <p:spPr>
          <a:xfrm>
            <a:off x="395536" y="483518"/>
            <a:ext cx="8208912" cy="954107"/>
          </a:xfrm>
          <a:prstGeom prst="rect">
            <a:avLst/>
          </a:prstGeom>
        </p:spPr>
        <p:txBody>
          <a:bodyPr wrap="square">
            <a:spAutoFit/>
          </a:bodyPr>
          <a:lstStyle/>
          <a:p>
            <a:r>
              <a:rPr lang="ru-RU" b="1" dirty="0"/>
              <a:t>Тренажёры 4 и 5 </a:t>
            </a:r>
            <a:r>
              <a:rPr lang="ru-RU" dirty="0"/>
              <a:t>построены на широкой линейке. Основу составляют графически похожие буквосочетания. Помимо узоров-росчерков  в </a:t>
            </a:r>
            <a:r>
              <a:rPr lang="ru-RU" b="1" dirty="0"/>
              <a:t>тетради </a:t>
            </a:r>
            <a:r>
              <a:rPr lang="ru-RU" sz="2000" b="1" dirty="0"/>
              <a:t>4</a:t>
            </a:r>
            <a:r>
              <a:rPr lang="ru-RU" dirty="0"/>
              <a:t> нужно обвести </a:t>
            </a:r>
            <a:r>
              <a:rPr lang="ru-RU" b="1" dirty="0"/>
              <a:t>фразеологические обороты </a:t>
            </a:r>
            <a:r>
              <a:rPr lang="ru-RU" dirty="0"/>
              <a:t>и написать их рядом </a:t>
            </a:r>
          </a:p>
        </p:txBody>
      </p:sp>
      <p:sp>
        <p:nvSpPr>
          <p:cNvPr id="7" name="Стрелка влево 6"/>
          <p:cNvSpPr/>
          <p:nvPr/>
        </p:nvSpPr>
        <p:spPr>
          <a:xfrm>
            <a:off x="4819173" y="1707654"/>
            <a:ext cx="432048" cy="576064"/>
          </a:xfrm>
          <a:prstGeom prst="lef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5251220" y="1473763"/>
            <a:ext cx="3569251" cy="1314012"/>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1"/>
                </a:solidFill>
              </a:rPr>
              <a:t>Верхнее задание Тетради 4 содержит буквы с постепенным опусканием их до размера, предусмотренного  при написании в широкой строке</a:t>
            </a:r>
          </a:p>
        </p:txBody>
      </p:sp>
      <p:pic>
        <p:nvPicPr>
          <p:cNvPr id="6" name="Рисунок 5" descr="Изображение выглядит как текст&#10;&#10;Автоматически созданное описание">
            <a:extLst>
              <a:ext uri="{FF2B5EF4-FFF2-40B4-BE49-F238E27FC236}">
                <a16:creationId xmlns:a16="http://schemas.microsoft.com/office/drawing/2014/main" id="{FBAABE9A-16D6-4B82-82B3-EE952E0E6D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3" y="1437626"/>
            <a:ext cx="2405239" cy="3352260"/>
          </a:xfrm>
          <a:prstGeom prst="rect">
            <a:avLst/>
          </a:prstGeom>
        </p:spPr>
      </p:pic>
      <p:pic>
        <p:nvPicPr>
          <p:cNvPr id="10" name="Рисунок 9">
            <a:extLst>
              <a:ext uri="{FF2B5EF4-FFF2-40B4-BE49-F238E27FC236}">
                <a16:creationId xmlns:a16="http://schemas.microsoft.com/office/drawing/2014/main" id="{5A6E336D-AD2F-4048-9FBC-E7F9B84EA9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3002" y="1473763"/>
            <a:ext cx="2406171" cy="3316123"/>
          </a:xfrm>
          <a:prstGeom prst="rect">
            <a:avLst/>
          </a:prstGeom>
        </p:spPr>
      </p:pic>
    </p:spTree>
    <p:extLst>
      <p:ext uri="{BB962C8B-B14F-4D97-AF65-F5344CB8AC3E}">
        <p14:creationId xmlns:p14="http://schemas.microsoft.com/office/powerpoint/2010/main" val="1290745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5736" y="123479"/>
            <a:ext cx="6491064" cy="360039"/>
          </a:xfrm>
        </p:spPr>
        <p:txBody>
          <a:bodyPr>
            <a:noAutofit/>
          </a:bodyPr>
          <a:lstStyle/>
          <a:p>
            <a:r>
              <a:rPr lang="ru-RU" sz="2400" b="1" dirty="0"/>
              <a:t>Тренажёр по исправлению почерка 4,5 ступени</a:t>
            </a:r>
            <a:endParaRPr lang="ru-RU" sz="2400" dirty="0"/>
          </a:p>
        </p:txBody>
      </p:sp>
      <p:sp>
        <p:nvSpPr>
          <p:cNvPr id="6" name="Прямоугольник 5"/>
          <p:cNvSpPr/>
          <p:nvPr/>
        </p:nvSpPr>
        <p:spPr>
          <a:xfrm>
            <a:off x="502711" y="555526"/>
            <a:ext cx="5581457" cy="646331"/>
          </a:xfrm>
          <a:prstGeom prst="rect">
            <a:avLst/>
          </a:prstGeom>
        </p:spPr>
        <p:txBody>
          <a:bodyPr wrap="square">
            <a:spAutoFit/>
          </a:bodyPr>
          <a:lstStyle/>
          <a:p>
            <a:r>
              <a:rPr lang="ru-RU" dirty="0"/>
              <a:t>В тетради 5 – </a:t>
            </a:r>
            <a:r>
              <a:rPr lang="ru-RU" b="1" dirty="0"/>
              <a:t>паронимы или родственные слова, </a:t>
            </a:r>
            <a:r>
              <a:rPr lang="ru-RU" dirty="0"/>
              <a:t>написав их ниже </a:t>
            </a:r>
          </a:p>
        </p:txBody>
      </p:sp>
      <p:pic>
        <p:nvPicPr>
          <p:cNvPr id="7" name="Рисунок 6" descr="Изображение выглядит как текст&#10;&#10;Автоматически созданное описание">
            <a:extLst>
              <a:ext uri="{FF2B5EF4-FFF2-40B4-BE49-F238E27FC236}">
                <a16:creationId xmlns:a16="http://schemas.microsoft.com/office/drawing/2014/main" id="{D7F648DB-D682-4DC7-BF37-376D598F9B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9993" y="1624211"/>
            <a:ext cx="2273100" cy="3125190"/>
          </a:xfrm>
          <a:prstGeom prst="rect">
            <a:avLst/>
          </a:prstGeom>
        </p:spPr>
      </p:pic>
      <p:pic>
        <p:nvPicPr>
          <p:cNvPr id="9" name="Рисунок 8">
            <a:extLst>
              <a:ext uri="{FF2B5EF4-FFF2-40B4-BE49-F238E27FC236}">
                <a16:creationId xmlns:a16="http://schemas.microsoft.com/office/drawing/2014/main" id="{297DAF40-9384-4CB4-9F0E-DFEB384FDD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1635646"/>
            <a:ext cx="2165275" cy="3168352"/>
          </a:xfrm>
          <a:prstGeom prst="rect">
            <a:avLst/>
          </a:prstGeom>
        </p:spPr>
      </p:pic>
      <p:pic>
        <p:nvPicPr>
          <p:cNvPr id="11" name="Рисунок 10">
            <a:extLst>
              <a:ext uri="{FF2B5EF4-FFF2-40B4-BE49-F238E27FC236}">
                <a16:creationId xmlns:a16="http://schemas.microsoft.com/office/drawing/2014/main" id="{6CF1C030-ED8D-4CB6-9EDA-420D127AC5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72779" y="1622499"/>
            <a:ext cx="2227214" cy="3168352"/>
          </a:xfrm>
          <a:prstGeom prst="rect">
            <a:avLst/>
          </a:prstGeom>
        </p:spPr>
      </p:pic>
    </p:spTree>
    <p:extLst>
      <p:ext uri="{BB962C8B-B14F-4D97-AF65-F5344CB8AC3E}">
        <p14:creationId xmlns:p14="http://schemas.microsoft.com/office/powerpoint/2010/main" val="11671180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
            <a:ext cx="8219256" cy="411510"/>
          </a:xfrm>
        </p:spPr>
        <p:txBody>
          <a:bodyPr>
            <a:noAutofit/>
          </a:bodyPr>
          <a:lstStyle/>
          <a:p>
            <a:r>
              <a:rPr lang="ru-RU" sz="2400" b="1" dirty="0"/>
              <a:t>СИСТЕМАТИЧЕСКИЙ подход </a:t>
            </a:r>
          </a:p>
        </p:txBody>
      </p:sp>
      <p:sp>
        <p:nvSpPr>
          <p:cNvPr id="3" name="Объект 2"/>
          <p:cNvSpPr>
            <a:spLocks noGrp="1"/>
          </p:cNvSpPr>
          <p:nvPr>
            <p:ph sz="half" idx="1"/>
          </p:nvPr>
        </p:nvSpPr>
        <p:spPr/>
        <p:txBody>
          <a:bodyPr>
            <a:normAutofit/>
          </a:bodyPr>
          <a:lstStyle/>
          <a:p>
            <a:r>
              <a:rPr lang="ru-RU" sz="2000" dirty="0"/>
              <a:t>Работать над формированием почерка нужно постоянно, поэтому мы предлагаем, с нашей точки зрения,  помощника, в котором совмещена работа над почерком с изучением словарных слов. Это «</a:t>
            </a:r>
            <a:r>
              <a:rPr lang="ru-RU" sz="2000" b="1" dirty="0"/>
              <a:t>Чистописание и словарные слова</a:t>
            </a:r>
            <a:r>
              <a:rPr lang="ru-RU" sz="2000" dirty="0"/>
              <a:t>»</a:t>
            </a:r>
          </a:p>
        </p:txBody>
      </p:sp>
      <p:sp>
        <p:nvSpPr>
          <p:cNvPr id="4" name="Объект 3"/>
          <p:cNvSpPr>
            <a:spLocks noGrp="1"/>
          </p:cNvSpPr>
          <p:nvPr>
            <p:ph sz="half" idx="2"/>
          </p:nvPr>
        </p:nvSpPr>
        <p:spPr>
          <a:xfrm>
            <a:off x="4648200" y="1200151"/>
            <a:ext cx="3884240" cy="2235695"/>
          </a:xfrm>
        </p:spPr>
        <p:txBody>
          <a:bodyPr>
            <a:normAutofit/>
          </a:bodyPr>
          <a:lstStyle/>
          <a:p>
            <a:pPr marL="0" indent="0">
              <a:buNone/>
            </a:pPr>
            <a:r>
              <a:rPr lang="ru-RU" sz="1800" dirty="0">
                <a:solidFill>
                  <a:schemeClr val="accent5">
                    <a:lumMod val="75000"/>
                  </a:schemeClr>
                </a:solidFill>
              </a:rPr>
              <a:t>Все слова выстроены в соответствии с темами, представлены в последовательности их изучения в соответствии со страницами учебника по программе </a:t>
            </a:r>
            <a:r>
              <a:rPr lang="ru-RU" sz="1800" b="1" dirty="0">
                <a:solidFill>
                  <a:schemeClr val="accent5">
                    <a:lumMod val="75000"/>
                  </a:schemeClr>
                </a:solidFill>
              </a:rPr>
              <a:t>«Школа России» 1-4 классы.</a:t>
            </a:r>
          </a:p>
          <a:p>
            <a:endParaRPr lang="ru-RU" dirty="0"/>
          </a:p>
          <a:p>
            <a:endParaRPr lang="ru-RU" dirty="0"/>
          </a:p>
        </p:txBody>
      </p:sp>
      <p:sp>
        <p:nvSpPr>
          <p:cNvPr id="5" name="TextBox 4"/>
          <p:cNvSpPr txBox="1"/>
          <p:nvPr/>
        </p:nvSpPr>
        <p:spPr>
          <a:xfrm>
            <a:off x="611560" y="699542"/>
            <a:ext cx="8136904" cy="400110"/>
          </a:xfrm>
          <a:prstGeom prst="rect">
            <a:avLst/>
          </a:prstGeom>
          <a:noFill/>
        </p:spPr>
        <p:txBody>
          <a:bodyPr wrap="square" rtlCol="0">
            <a:spAutoFit/>
          </a:bodyPr>
          <a:lstStyle/>
          <a:p>
            <a:pPr algn="ctr"/>
            <a:r>
              <a:rPr lang="ru-RU" sz="2000" b="1" dirty="0"/>
              <a:t>Постоянная работа над почерком- залог успеха</a:t>
            </a:r>
          </a:p>
        </p:txBody>
      </p:sp>
    </p:spTree>
    <p:extLst>
      <p:ext uri="{BB962C8B-B14F-4D97-AF65-F5344CB8AC3E}">
        <p14:creationId xmlns:p14="http://schemas.microsoft.com/office/powerpoint/2010/main" val="41008180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471"/>
            <a:ext cx="8219256" cy="432047"/>
          </a:xfrm>
        </p:spPr>
        <p:txBody>
          <a:bodyPr>
            <a:normAutofit/>
          </a:bodyPr>
          <a:lstStyle/>
          <a:p>
            <a:r>
              <a:rPr lang="ru-RU" sz="2000" b="1" dirty="0"/>
              <a:t>Чистописание и словарные слова 1 класс</a:t>
            </a:r>
          </a:p>
        </p:txBody>
      </p:sp>
      <p:sp>
        <p:nvSpPr>
          <p:cNvPr id="5" name="Прямоугольник 4"/>
          <p:cNvSpPr/>
          <p:nvPr/>
        </p:nvSpPr>
        <p:spPr>
          <a:xfrm>
            <a:off x="179512" y="2859782"/>
            <a:ext cx="4752528" cy="18002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В начале каждой страницы есть росчерки, которые построены на основе  соединений букв и буквосочетаний, содержащихся  в изучаемом словарном слове</a:t>
            </a:r>
          </a:p>
        </p:txBody>
      </p:sp>
      <p:pic>
        <p:nvPicPr>
          <p:cNvPr id="6" name="Объект 5" descr="Изображение выглядит как текст&#10;&#10;Автоматически созданное описание">
            <a:extLst>
              <a:ext uri="{FF2B5EF4-FFF2-40B4-BE49-F238E27FC236}">
                <a16:creationId xmlns:a16="http://schemas.microsoft.com/office/drawing/2014/main" id="{E3233DC4-4672-40A3-BD37-120B4097D126}"/>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rot="16200000">
            <a:off x="706021" y="26723"/>
            <a:ext cx="2314575" cy="3223576"/>
          </a:xfrm>
        </p:spPr>
      </p:pic>
      <p:pic>
        <p:nvPicPr>
          <p:cNvPr id="9" name="Объект 8">
            <a:extLst>
              <a:ext uri="{FF2B5EF4-FFF2-40B4-BE49-F238E27FC236}">
                <a16:creationId xmlns:a16="http://schemas.microsoft.com/office/drawing/2014/main" id="{9ACD2608-30F7-4D6D-94AD-88994EBBFDF2}"/>
              </a:ext>
            </a:extLst>
          </p:cNvPr>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3923928" y="481223"/>
            <a:ext cx="3250635" cy="2311400"/>
          </a:xfrm>
        </p:spPr>
      </p:pic>
    </p:spTree>
    <p:extLst>
      <p:ext uri="{BB962C8B-B14F-4D97-AF65-F5344CB8AC3E}">
        <p14:creationId xmlns:p14="http://schemas.microsoft.com/office/powerpoint/2010/main" val="32221409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23479"/>
            <a:ext cx="8280920" cy="360040"/>
          </a:xfrm>
        </p:spPr>
        <p:txBody>
          <a:bodyPr>
            <a:noAutofit/>
          </a:bodyPr>
          <a:lstStyle/>
          <a:p>
            <a:r>
              <a:rPr lang="ru-RU" sz="2000" b="1" dirty="0"/>
              <a:t>Чистописание и словарные слова 1 класс</a:t>
            </a:r>
          </a:p>
        </p:txBody>
      </p:sp>
      <p:pic>
        <p:nvPicPr>
          <p:cNvPr id="8" name="Объект 7">
            <a:extLst>
              <a:ext uri="{FF2B5EF4-FFF2-40B4-BE49-F238E27FC236}">
                <a16:creationId xmlns:a16="http://schemas.microsoft.com/office/drawing/2014/main" id="{3A0B4B7B-9C29-4A4A-98C9-F14566AB52F5}"/>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67544" y="1046861"/>
            <a:ext cx="4038600" cy="2871690"/>
          </a:xfrm>
        </p:spPr>
      </p:pic>
      <p:sp>
        <p:nvSpPr>
          <p:cNvPr id="3" name="Прямоугольник 2"/>
          <p:cNvSpPr/>
          <p:nvPr/>
        </p:nvSpPr>
        <p:spPr>
          <a:xfrm>
            <a:off x="539552" y="3867894"/>
            <a:ext cx="5040560" cy="792088"/>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accent5">
                    <a:lumMod val="75000"/>
                  </a:schemeClr>
                </a:solidFill>
              </a:rPr>
              <a:t>На каждое слово подобрана пословица, которую надо обвести</a:t>
            </a:r>
          </a:p>
        </p:txBody>
      </p:sp>
      <p:sp>
        <p:nvSpPr>
          <p:cNvPr id="4" name="Прямоугольник 3"/>
          <p:cNvSpPr/>
          <p:nvPr/>
        </p:nvSpPr>
        <p:spPr>
          <a:xfrm>
            <a:off x="539552" y="555526"/>
            <a:ext cx="5256584" cy="57606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lumMod val="50000"/>
                    <a:lumOff val="50000"/>
                  </a:schemeClr>
                </a:solidFill>
              </a:rPr>
              <a:t>или в </a:t>
            </a:r>
            <a:r>
              <a:rPr lang="ru-RU" dirty="0">
                <a:solidFill>
                  <a:schemeClr val="tx1"/>
                </a:solidFill>
              </a:rPr>
              <a:t>слове, соответствующем теме урока</a:t>
            </a:r>
            <a:endParaRPr lang="ru-RU" dirty="0"/>
          </a:p>
          <a:p>
            <a:pPr algn="ctr"/>
            <a:endParaRPr lang="ru-RU" dirty="0"/>
          </a:p>
        </p:txBody>
      </p:sp>
    </p:spTree>
    <p:extLst>
      <p:ext uri="{BB962C8B-B14F-4D97-AF65-F5344CB8AC3E}">
        <p14:creationId xmlns:p14="http://schemas.microsoft.com/office/powerpoint/2010/main" val="20774122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0"/>
            <a:ext cx="8147248" cy="493563"/>
          </a:xfrm>
        </p:spPr>
        <p:txBody>
          <a:bodyPr>
            <a:normAutofit/>
          </a:bodyPr>
          <a:lstStyle/>
          <a:p>
            <a:r>
              <a:rPr lang="ru-RU" sz="2000" b="1" dirty="0"/>
              <a:t>Чистописание и словарные слова 2 класс</a:t>
            </a:r>
          </a:p>
        </p:txBody>
      </p:sp>
      <p:sp>
        <p:nvSpPr>
          <p:cNvPr id="5" name="AutoShape 4" descr="https://encrypted-tbn0.gstatic.com/shopping?q=tbn:ANd9GcRSgWUX7o9sOn9OFP9ar49UhSGYdZ4wn1VfE1SerkA3cpAuW9VHvRG-1hoSJEXf2RW_ByKe3UaYHUNPL4Aj9JCQvU63CFu_anizCeacnUcgH0uPLIUeaevCYg&amp;usqp=CA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7" name="Объект 6" descr="Изображение выглядит как текст&#10;&#10;Автоматически созданное описание">
            <a:extLst>
              <a:ext uri="{FF2B5EF4-FFF2-40B4-BE49-F238E27FC236}">
                <a16:creationId xmlns:a16="http://schemas.microsoft.com/office/drawing/2014/main" id="{18D48F4A-DA74-416B-8E17-358BDB8158E5}"/>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rot="16200000">
            <a:off x="368108" y="402909"/>
            <a:ext cx="1807058" cy="2530624"/>
          </a:xfrm>
        </p:spPr>
      </p:pic>
      <p:pic>
        <p:nvPicPr>
          <p:cNvPr id="9" name="Объект 8" descr="Изображение выглядит как текст, доска&#10;&#10;Автоматически созданное описание">
            <a:extLst>
              <a:ext uri="{FF2B5EF4-FFF2-40B4-BE49-F238E27FC236}">
                <a16:creationId xmlns:a16="http://schemas.microsoft.com/office/drawing/2014/main" id="{FE90DAA4-2366-417F-B0C9-65FDAC970011}"/>
              </a:ext>
            </a:extLst>
          </p:cNvPr>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rot="16200000">
            <a:off x="1967080" y="1940115"/>
            <a:ext cx="1777159" cy="2471974"/>
          </a:xfrm>
        </p:spPr>
      </p:pic>
      <p:pic>
        <p:nvPicPr>
          <p:cNvPr id="11" name="Рисунок 10" descr="Изображение выглядит как текст, документ&#10;&#10;Автоматически созданное описание">
            <a:extLst>
              <a:ext uri="{FF2B5EF4-FFF2-40B4-BE49-F238E27FC236}">
                <a16:creationId xmlns:a16="http://schemas.microsoft.com/office/drawing/2014/main" id="{675C1AD7-705C-46B4-8AB7-7095E69CB2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22839" y="606205"/>
            <a:ext cx="3977554" cy="2613617"/>
          </a:xfrm>
          <a:prstGeom prst="rect">
            <a:avLst/>
          </a:prstGeom>
        </p:spPr>
      </p:pic>
      <p:sp>
        <p:nvSpPr>
          <p:cNvPr id="3" name="Прямоугольник 2"/>
          <p:cNvSpPr/>
          <p:nvPr/>
        </p:nvSpPr>
        <p:spPr>
          <a:xfrm>
            <a:off x="155575" y="4011910"/>
            <a:ext cx="5640561" cy="72008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accent5">
                    <a:lumMod val="75000"/>
                  </a:schemeClr>
                </a:solidFill>
              </a:rPr>
              <a:t>В словарные нужно слова вставить пропущенные буквы</a:t>
            </a:r>
          </a:p>
        </p:txBody>
      </p:sp>
    </p:spTree>
    <p:extLst>
      <p:ext uri="{BB962C8B-B14F-4D97-AF65-F5344CB8AC3E}">
        <p14:creationId xmlns:p14="http://schemas.microsoft.com/office/powerpoint/2010/main" val="3706596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0"/>
            <a:ext cx="8219256" cy="493563"/>
          </a:xfrm>
        </p:spPr>
        <p:txBody>
          <a:bodyPr>
            <a:normAutofit/>
          </a:bodyPr>
          <a:lstStyle/>
          <a:p>
            <a:r>
              <a:rPr lang="ru-RU" sz="2000" b="1" dirty="0"/>
              <a:t>Чистописание и словарные слова 3 класс</a:t>
            </a:r>
          </a:p>
        </p:txBody>
      </p:sp>
      <p:pic>
        <p:nvPicPr>
          <p:cNvPr id="11" name="Объект 10" descr="Изображение выглядит как текст&#10;&#10;Автоматически созданное описание">
            <a:extLst>
              <a:ext uri="{FF2B5EF4-FFF2-40B4-BE49-F238E27FC236}">
                <a16:creationId xmlns:a16="http://schemas.microsoft.com/office/drawing/2014/main" id="{3172A2F6-F9A5-4DEF-A46D-663404FFADCE}"/>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rot="16200000">
            <a:off x="558630" y="53599"/>
            <a:ext cx="2122084" cy="3024336"/>
          </a:xfrm>
        </p:spPr>
      </p:pic>
      <p:pic>
        <p:nvPicPr>
          <p:cNvPr id="4" name="Объект 3" descr="Изображение выглядит как текст&#10;&#10;Автоматически созданное описание">
            <a:extLst>
              <a:ext uri="{FF2B5EF4-FFF2-40B4-BE49-F238E27FC236}">
                <a16:creationId xmlns:a16="http://schemas.microsoft.com/office/drawing/2014/main" id="{93372491-A360-4835-ADC0-4AFAE8AAE367}"/>
              </a:ext>
            </a:extLst>
          </p:cNvPr>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1475656" y="2624229"/>
            <a:ext cx="3024337" cy="2134560"/>
          </a:xfrm>
        </p:spPr>
      </p:pic>
      <p:pic>
        <p:nvPicPr>
          <p:cNvPr id="6" name="Рисунок 5">
            <a:extLst>
              <a:ext uri="{FF2B5EF4-FFF2-40B4-BE49-F238E27FC236}">
                <a16:creationId xmlns:a16="http://schemas.microsoft.com/office/drawing/2014/main" id="{27109DE7-2030-455C-A72D-549AB46CD3A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91014" y="555526"/>
            <a:ext cx="4427717" cy="2986682"/>
          </a:xfrm>
          <a:prstGeom prst="rect">
            <a:avLst/>
          </a:prstGeom>
        </p:spPr>
      </p:pic>
    </p:spTree>
    <p:extLst>
      <p:ext uri="{BB962C8B-B14F-4D97-AF65-F5344CB8AC3E}">
        <p14:creationId xmlns:p14="http://schemas.microsoft.com/office/powerpoint/2010/main" val="26764150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51470"/>
            <a:ext cx="8147248" cy="349547"/>
          </a:xfrm>
        </p:spPr>
        <p:txBody>
          <a:bodyPr>
            <a:noAutofit/>
          </a:bodyPr>
          <a:lstStyle/>
          <a:p>
            <a:r>
              <a:rPr lang="ru-RU" sz="2000" b="1" dirty="0"/>
              <a:t>Чистописание и словарные слова 4 класс</a:t>
            </a:r>
            <a:endParaRPr lang="ru-RU" sz="2000" dirty="0"/>
          </a:p>
        </p:txBody>
      </p:sp>
      <p:sp>
        <p:nvSpPr>
          <p:cNvPr id="5" name="AutoShape 2" descr="https://encrypted-tbn0.gstatic.com/shopping?q=tbn:ANd9GcTJ63BwzB8Do7GhaCpN5xeXok7TU1FIRfV9zZZ1oWFpcTKJN0CU1r-Jm6hefxM2DZTY4jl_tyl_1YaHKAGW7Kogy45C2JhLNhzBx8C6w51RVMrJCqZIgnag&amp;usqp=CA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4" descr="https://encrypted-tbn0.gstatic.com/shopping?q=tbn:ANd9GcTJ63BwzB8Do7GhaCpN5xeXok7TU1FIRfV9zZZ1oWFpcTKJN0CU1r-Jm6hefxM2DZTY4jl_tyl_1YaHKAGW7Kogy45C2JhLNhzBx8C6w51RVMrJCqZIgnag&amp;usqp=CA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 name="Объект 9" descr="Изображение выглядит как текст&#10;&#10;Автоматически созданное описание">
            <a:extLst>
              <a:ext uri="{FF2B5EF4-FFF2-40B4-BE49-F238E27FC236}">
                <a16:creationId xmlns:a16="http://schemas.microsoft.com/office/drawing/2014/main" id="{1421AB54-4CF0-46CC-855D-72A231068597}"/>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084168" y="491980"/>
            <a:ext cx="2763178" cy="1992587"/>
          </a:xfrm>
        </p:spPr>
      </p:pic>
      <p:pic>
        <p:nvPicPr>
          <p:cNvPr id="8" name="Объект 7" descr="Изображение выглядит как текст&#10;&#10;Автоматически созданное описание">
            <a:extLst>
              <a:ext uri="{FF2B5EF4-FFF2-40B4-BE49-F238E27FC236}">
                <a16:creationId xmlns:a16="http://schemas.microsoft.com/office/drawing/2014/main" id="{E88F51AA-9602-4902-8A01-29F225ABDC58}"/>
              </a:ext>
            </a:extLst>
          </p:cNvPr>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3186100" y="491980"/>
            <a:ext cx="2771800" cy="1992587"/>
          </a:xfrm>
        </p:spPr>
      </p:pic>
      <p:pic>
        <p:nvPicPr>
          <p:cNvPr id="12" name="Рисунок 11">
            <a:extLst>
              <a:ext uri="{FF2B5EF4-FFF2-40B4-BE49-F238E27FC236}">
                <a16:creationId xmlns:a16="http://schemas.microsoft.com/office/drawing/2014/main" id="{15AFD996-5E2F-4433-B3ED-C9E3691EB31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5575" y="2575531"/>
            <a:ext cx="3192289" cy="2153334"/>
          </a:xfrm>
          <a:prstGeom prst="rect">
            <a:avLst/>
          </a:prstGeom>
        </p:spPr>
      </p:pic>
    </p:spTree>
    <p:extLst>
      <p:ext uri="{BB962C8B-B14F-4D97-AF65-F5344CB8AC3E}">
        <p14:creationId xmlns:p14="http://schemas.microsoft.com/office/powerpoint/2010/main" val="6336329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23728" y="0"/>
            <a:ext cx="6984776" cy="556511"/>
          </a:xfrm>
        </p:spPr>
        <p:txBody>
          <a:bodyPr>
            <a:normAutofit fontScale="90000"/>
          </a:bodyPr>
          <a:lstStyle/>
          <a:p>
            <a:r>
              <a:rPr lang="ru-RU" sz="2400" b="1" dirty="0"/>
              <a:t>Тренажер для перехода с узкой линейки на широкую</a:t>
            </a:r>
            <a:br>
              <a:rPr lang="ru-RU" sz="2400" b="1" dirty="0"/>
            </a:br>
            <a:endParaRPr lang="ru-RU" sz="2400" b="1" dirty="0"/>
          </a:p>
        </p:txBody>
      </p:sp>
      <p:pic>
        <p:nvPicPr>
          <p:cNvPr id="6" name="Объект 5">
            <a:extLst>
              <a:ext uri="{FF2B5EF4-FFF2-40B4-BE49-F238E27FC236}">
                <a16:creationId xmlns:a16="http://schemas.microsoft.com/office/drawing/2014/main" id="{35C75EA5-BE51-4433-8B42-754F1F4FCA3D}"/>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35496" y="1609078"/>
            <a:ext cx="3191962" cy="2105134"/>
          </a:xfrm>
        </p:spPr>
      </p:pic>
      <p:pic>
        <p:nvPicPr>
          <p:cNvPr id="8" name="Объект 7">
            <a:extLst>
              <a:ext uri="{FF2B5EF4-FFF2-40B4-BE49-F238E27FC236}">
                <a16:creationId xmlns:a16="http://schemas.microsoft.com/office/drawing/2014/main" id="{2B395690-7A00-46A4-A115-A0E10C0B9A76}"/>
              </a:ext>
            </a:extLst>
          </p:cNvPr>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3227458" y="1620215"/>
            <a:ext cx="3191962" cy="2105135"/>
          </a:xfrm>
        </p:spPr>
      </p:pic>
      <p:sp>
        <p:nvSpPr>
          <p:cNvPr id="7" name="Прямоугольник 6">
            <a:extLst>
              <a:ext uri="{FF2B5EF4-FFF2-40B4-BE49-F238E27FC236}">
                <a16:creationId xmlns:a16="http://schemas.microsoft.com/office/drawing/2014/main" id="{EAE83ACF-2593-4B14-95C4-FDB441A42340}"/>
              </a:ext>
            </a:extLst>
          </p:cNvPr>
          <p:cNvSpPr/>
          <p:nvPr/>
        </p:nvSpPr>
        <p:spPr>
          <a:xfrm>
            <a:off x="971600" y="556510"/>
            <a:ext cx="7776864" cy="935119"/>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1"/>
                </a:solidFill>
                <a:latin typeface="Calibri" panose="020F0502020204030204" pitchFamily="34" charset="0"/>
                <a:ea typeface="Calibri" panose="020F0502020204030204" pitchFamily="34" charset="0"/>
                <a:cs typeface="Times New Roman" panose="02020603050405020304" pitchFamily="18" charset="0"/>
              </a:rPr>
              <a:t>П</a:t>
            </a:r>
            <a:r>
              <a:rPr lang="ru-RU"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ереход с двойной линейки на одну, широкую </a:t>
            </a:r>
            <a:r>
              <a:rPr lang="ru-R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–сложный этап для ученика начальной школы. Необходимо уменьшить буквы, у детей это получается с трудом. </a:t>
            </a:r>
            <a:endParaRPr lang="ru-RU" dirty="0">
              <a:solidFill>
                <a:schemeClr val="tx1"/>
              </a:solidFill>
            </a:endParaRPr>
          </a:p>
        </p:txBody>
      </p:sp>
      <p:sp>
        <p:nvSpPr>
          <p:cNvPr id="10" name="Прямоугольник 9">
            <a:extLst>
              <a:ext uri="{FF2B5EF4-FFF2-40B4-BE49-F238E27FC236}">
                <a16:creationId xmlns:a16="http://schemas.microsoft.com/office/drawing/2014/main" id="{499E80C5-A05C-4B53-A8F7-9965A98D08EE}"/>
              </a:ext>
            </a:extLst>
          </p:cNvPr>
          <p:cNvSpPr/>
          <p:nvPr/>
        </p:nvSpPr>
        <p:spPr>
          <a:xfrm>
            <a:off x="35496" y="3811346"/>
            <a:ext cx="6383924" cy="9144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Каждая страница построена одинаково: верхняя строчка содержит элементы высокие-низкие. Это своеобразный тренинг для глаз. Красный цвет  буквы (букв) с левой стороны – её размер в двойной линейке, справа (рабочее поле выделено голубым цветом):  в нём рядом даны вместе буквы, ( одна</a:t>
            </a:r>
            <a:r>
              <a:rPr lang="ru-RU" sz="1200" dirty="0">
                <a:solidFill>
                  <a:schemeClr val="tx1"/>
                </a:solidFill>
                <a:latin typeface="Calibri" panose="020F0502020204030204" pitchFamily="34" charset="0"/>
                <a:ea typeface="Calibri" panose="020F0502020204030204" pitchFamily="34" charset="0"/>
                <a:cs typeface="Times New Roman" panose="02020603050405020304" pitchFamily="18" charset="0"/>
              </a:rPr>
              <a:t> по высоте двойной линейки , а </a:t>
            </a:r>
            <a:r>
              <a:rPr lang="ru-RU"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вторая нужного, требуемого размера). Узор, представленный бледно, обвести, продолжить до конца строки. </a:t>
            </a:r>
            <a:endParaRPr lang="ru-RU" sz="1200" dirty="0">
              <a:solidFill>
                <a:schemeClr val="tx1"/>
              </a:solidFill>
            </a:endParaRPr>
          </a:p>
        </p:txBody>
      </p:sp>
    </p:spTree>
    <p:extLst>
      <p:ext uri="{BB962C8B-B14F-4D97-AF65-F5344CB8AC3E}">
        <p14:creationId xmlns:p14="http://schemas.microsoft.com/office/powerpoint/2010/main" val="21354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23479"/>
            <a:ext cx="8219256" cy="360039"/>
          </a:xfrm>
        </p:spPr>
        <p:txBody>
          <a:bodyPr>
            <a:noAutofit/>
          </a:bodyPr>
          <a:lstStyle/>
          <a:p>
            <a:r>
              <a:rPr lang="ru-RU" sz="2400" b="1" dirty="0"/>
              <a:t>ЭТАПЫ формирования почерка</a:t>
            </a:r>
          </a:p>
        </p:txBody>
      </p:sp>
      <p:sp>
        <p:nvSpPr>
          <p:cNvPr id="3" name="Объект 2"/>
          <p:cNvSpPr>
            <a:spLocks noGrp="1"/>
          </p:cNvSpPr>
          <p:nvPr>
            <p:ph idx="1"/>
          </p:nvPr>
        </p:nvSpPr>
        <p:spPr>
          <a:xfrm>
            <a:off x="467544" y="699542"/>
            <a:ext cx="8064896" cy="1800200"/>
          </a:xfrm>
        </p:spPr>
        <p:txBody>
          <a:bodyPr>
            <a:normAutofit fontScale="62500" lnSpcReduction="20000"/>
          </a:bodyPr>
          <a:lstStyle/>
          <a:p>
            <a:pPr marL="0" indent="0">
              <a:buNone/>
            </a:pPr>
            <a:r>
              <a:rPr lang="ru-RU" dirty="0"/>
              <a:t>   Младший школьник уже на разных этапах обучения письму способен увидеть и оценить результат своей письменной  работы, который не всегда выглядит красиво. Со временем он перестаёт стараться, не верит в свои возможности. Это неизбежно ведёт к формированию  у него  устойчивого нежелания писать. Нам очень хотелось помочь малышам пройти эту сложную ступень обучения, именно поэтому мы разделили её условно на два ЭТАПА.</a:t>
            </a: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2488324"/>
            <a:ext cx="2448272" cy="2239553"/>
          </a:xfrm>
          <a:prstGeom prst="rect">
            <a:avLst/>
          </a:prstGeom>
        </p:spPr>
      </p:pic>
      <p:pic>
        <p:nvPicPr>
          <p:cNvPr id="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4039" y="2488324"/>
            <a:ext cx="3356932" cy="2239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16919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11760" y="51470"/>
            <a:ext cx="6084168" cy="342898"/>
          </a:xfrm>
        </p:spPr>
        <p:txBody>
          <a:bodyPr>
            <a:normAutofit fontScale="90000"/>
          </a:bodyPr>
          <a:lstStyle/>
          <a:p>
            <a:r>
              <a:rPr lang="ru-RU" sz="2400" b="1" dirty="0"/>
              <a:t>Пропись по английскому языку</a:t>
            </a:r>
          </a:p>
        </p:txBody>
      </p:sp>
      <p:sp>
        <p:nvSpPr>
          <p:cNvPr id="3" name="Прямоугольник 2">
            <a:extLst>
              <a:ext uri="{FF2B5EF4-FFF2-40B4-BE49-F238E27FC236}">
                <a16:creationId xmlns:a16="http://schemas.microsoft.com/office/drawing/2014/main" id="{3B629406-D562-4920-9562-61156356E5A7}"/>
              </a:ext>
            </a:extLst>
          </p:cNvPr>
          <p:cNvSpPr/>
          <p:nvPr/>
        </p:nvSpPr>
        <p:spPr>
          <a:xfrm>
            <a:off x="323528" y="555526"/>
            <a:ext cx="8640960" cy="1054123"/>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1"/>
                </a:solidFill>
                <a:effectLst/>
                <a:latin typeface="Calibri" panose="020F0502020204030204" pitchFamily="34" charset="0"/>
                <a:ea typeface="Times New Roman" panose="02020603050405020304" pitchFamily="18" charset="0"/>
              </a:rPr>
              <a:t>«</a:t>
            </a:r>
            <a:r>
              <a:rPr lang="ru-RU" sz="1600" b="1" dirty="0">
                <a:solidFill>
                  <a:schemeClr val="tx1"/>
                </a:solidFill>
                <a:effectLst/>
                <a:latin typeface="Calibri" panose="020F0502020204030204" pitchFamily="34" charset="0"/>
                <a:ea typeface="Times New Roman" panose="02020603050405020304" pitchFamily="18" charset="0"/>
              </a:rPr>
              <a:t>Пропись по английскому языку</a:t>
            </a:r>
            <a:r>
              <a:rPr lang="ru-RU" sz="1600" dirty="0">
                <a:solidFill>
                  <a:schemeClr val="tx1"/>
                </a:solidFill>
                <a:effectLst/>
                <a:latin typeface="Calibri" panose="020F0502020204030204" pitchFamily="34" charset="0"/>
                <a:ea typeface="Times New Roman" panose="02020603050405020304" pitchFamily="18" charset="0"/>
              </a:rPr>
              <a:t>» составлены с целью возрождения письменного начертания букв английского алфавита. Графическое начертание букв соответствует шрифту, который положен в основу обучения в школах  Великобритании. </a:t>
            </a:r>
            <a:endParaRPr lang="ru-RU" sz="1600" dirty="0">
              <a:solidFill>
                <a:schemeClr val="tx1"/>
              </a:solidFill>
            </a:endParaRPr>
          </a:p>
        </p:txBody>
      </p:sp>
      <p:sp>
        <p:nvSpPr>
          <p:cNvPr id="5" name="Прямоугольник 4">
            <a:extLst>
              <a:ext uri="{FF2B5EF4-FFF2-40B4-BE49-F238E27FC236}">
                <a16:creationId xmlns:a16="http://schemas.microsoft.com/office/drawing/2014/main" id="{37C3DCAC-4195-4265-B631-DFFEB30F69CC}"/>
              </a:ext>
            </a:extLst>
          </p:cNvPr>
          <p:cNvSpPr/>
          <p:nvPr/>
        </p:nvSpPr>
        <p:spPr>
          <a:xfrm>
            <a:off x="6084168" y="2139702"/>
            <a:ext cx="2880320" cy="936104"/>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chemeClr val="tx1"/>
                </a:solidFill>
                <a:effectLst/>
                <a:latin typeface="Calibri" panose="020F0502020204030204" pitchFamily="34" charset="0"/>
                <a:ea typeface="Times New Roman" panose="02020603050405020304" pitchFamily="18" charset="0"/>
              </a:rPr>
              <a:t>Тетрадь 1 заканчивается буквой М. Тетрадь 2 продолжает изучение букв, расположенных по алфавиту. </a:t>
            </a:r>
            <a:endParaRPr lang="ru-RU" sz="1200" dirty="0"/>
          </a:p>
        </p:txBody>
      </p:sp>
      <p:sp>
        <p:nvSpPr>
          <p:cNvPr id="6" name="Прямоугольник 5"/>
          <p:cNvSpPr/>
          <p:nvPr/>
        </p:nvSpPr>
        <p:spPr>
          <a:xfrm>
            <a:off x="5652120" y="1707654"/>
            <a:ext cx="3456384" cy="50405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latin typeface="Calibri" panose="020F0502020204030204" pitchFamily="34" charset="0"/>
                <a:ea typeface="Times New Roman" panose="02020603050405020304" pitchFamily="18" charset="0"/>
              </a:rPr>
              <a:t>«</a:t>
            </a:r>
            <a:r>
              <a:rPr lang="ru-RU" b="1" dirty="0">
                <a:solidFill>
                  <a:schemeClr val="tx1"/>
                </a:solidFill>
                <a:latin typeface="Calibri" panose="020F0502020204030204" pitchFamily="34" charset="0"/>
                <a:ea typeface="Times New Roman" panose="02020603050405020304" pitchFamily="18" charset="0"/>
              </a:rPr>
              <a:t>Пропись по английскому языку»</a:t>
            </a:r>
            <a:r>
              <a:rPr lang="ru-RU" dirty="0">
                <a:solidFill>
                  <a:schemeClr val="tx1"/>
                </a:solidFill>
                <a:latin typeface="Calibri" panose="020F0502020204030204" pitchFamily="34" charset="0"/>
                <a:ea typeface="Times New Roman" panose="02020603050405020304" pitchFamily="18" charset="0"/>
              </a:rPr>
              <a:t> состоят из двух тетрадей. </a:t>
            </a:r>
            <a:endParaRPr lang="ru-RU" dirty="0">
              <a:solidFill>
                <a:schemeClr val="tx1"/>
              </a:solidFill>
            </a:endParaRPr>
          </a:p>
        </p:txBody>
      </p:sp>
      <p:pic>
        <p:nvPicPr>
          <p:cNvPr id="3074" name="Picture 2" descr="Английская транскрипция учим английский онлайн - Всё о изучении английского  язык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8301" y="1707654"/>
            <a:ext cx="2463819" cy="2952328"/>
          </a:xfrm>
          <a:prstGeom prst="rect">
            <a:avLst/>
          </a:prstGeom>
          <a:noFill/>
          <a:extLst>
            <a:ext uri="{909E8E84-426E-40DD-AFC4-6F175D3DCCD1}">
              <a14:hiddenFill xmlns:a14="http://schemas.microsoft.com/office/drawing/2010/main">
                <a:solidFill>
                  <a:srgbClr val="FFFFFF"/>
                </a:solidFill>
              </a14:hiddenFill>
            </a:ext>
          </a:extLst>
        </p:spPr>
      </p:pic>
      <p:pic>
        <p:nvPicPr>
          <p:cNvPr id="14" name="Рисунок 13" descr="Изображение выглядит как текст&#10;&#10;Автоматически созданное описание">
            <a:extLst>
              <a:ext uri="{FF2B5EF4-FFF2-40B4-BE49-F238E27FC236}">
                <a16:creationId xmlns:a16="http://schemas.microsoft.com/office/drawing/2014/main" id="{A75FC227-76A8-40BB-8B84-620E562ABC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44" y="1661535"/>
            <a:ext cx="2376264" cy="3167935"/>
          </a:xfrm>
          <a:prstGeom prst="rect">
            <a:avLst/>
          </a:prstGeom>
        </p:spPr>
      </p:pic>
    </p:spTree>
    <p:extLst>
      <p:ext uri="{BB962C8B-B14F-4D97-AF65-F5344CB8AC3E}">
        <p14:creationId xmlns:p14="http://schemas.microsoft.com/office/powerpoint/2010/main" val="26583517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85AABA1-5EE4-4D77-A3F3-ED4B48832838}"/>
              </a:ext>
            </a:extLst>
          </p:cNvPr>
          <p:cNvSpPr>
            <a:spLocks noGrp="1"/>
          </p:cNvSpPr>
          <p:nvPr>
            <p:ph type="title"/>
          </p:nvPr>
        </p:nvSpPr>
        <p:spPr>
          <a:xfrm>
            <a:off x="2483768" y="205979"/>
            <a:ext cx="6203032" cy="236646"/>
          </a:xfrm>
        </p:spPr>
        <p:txBody>
          <a:bodyPr>
            <a:normAutofit fontScale="90000"/>
          </a:bodyPr>
          <a:lstStyle/>
          <a:p>
            <a:r>
              <a:rPr lang="ru-RU" sz="2400" b="1" dirty="0"/>
              <a:t>Пропись по английскому языку часть 1</a:t>
            </a:r>
            <a:br>
              <a:rPr lang="ru-RU" sz="2400" b="1" dirty="0"/>
            </a:br>
            <a:endParaRPr lang="ru-RU" sz="2400" b="1" dirty="0"/>
          </a:p>
        </p:txBody>
      </p:sp>
      <p:pic>
        <p:nvPicPr>
          <p:cNvPr id="6" name="Объект 5">
            <a:extLst>
              <a:ext uri="{FF2B5EF4-FFF2-40B4-BE49-F238E27FC236}">
                <a16:creationId xmlns:a16="http://schemas.microsoft.com/office/drawing/2014/main" id="{E4721B3C-D2D2-48CD-A97C-603BA5B48D4B}"/>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2084733" y="1995686"/>
            <a:ext cx="1983856" cy="2705189"/>
          </a:xfrm>
        </p:spPr>
      </p:pic>
      <p:pic>
        <p:nvPicPr>
          <p:cNvPr id="8" name="Объект 7">
            <a:extLst>
              <a:ext uri="{FF2B5EF4-FFF2-40B4-BE49-F238E27FC236}">
                <a16:creationId xmlns:a16="http://schemas.microsoft.com/office/drawing/2014/main" id="{13893475-66A6-437D-99DF-D6892044E728}"/>
              </a:ext>
            </a:extLst>
          </p:cNvPr>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067132" y="1995477"/>
            <a:ext cx="1983856" cy="2705398"/>
          </a:xfrm>
        </p:spPr>
      </p:pic>
      <p:pic>
        <p:nvPicPr>
          <p:cNvPr id="10" name="Рисунок 9" descr="Изображение выглядит как текст&#10;&#10;Автоматически созданное описание">
            <a:extLst>
              <a:ext uri="{FF2B5EF4-FFF2-40B4-BE49-F238E27FC236}">
                <a16:creationId xmlns:a16="http://schemas.microsoft.com/office/drawing/2014/main" id="{3C7D1039-6AFD-4D16-9AF4-BAA554AEFF6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1923678"/>
            <a:ext cx="1834925" cy="2681988"/>
          </a:xfrm>
          <a:prstGeom prst="rect">
            <a:avLst/>
          </a:prstGeom>
        </p:spPr>
      </p:pic>
      <p:sp>
        <p:nvSpPr>
          <p:cNvPr id="13" name="Прямоугольник 12">
            <a:extLst>
              <a:ext uri="{FF2B5EF4-FFF2-40B4-BE49-F238E27FC236}">
                <a16:creationId xmlns:a16="http://schemas.microsoft.com/office/drawing/2014/main" id="{748BFDB7-E04D-4A36-AAFF-813F7138BD90}"/>
              </a:ext>
            </a:extLst>
          </p:cNvPr>
          <p:cNvSpPr/>
          <p:nvPr/>
        </p:nvSpPr>
        <p:spPr>
          <a:xfrm>
            <a:off x="357321" y="619599"/>
            <a:ext cx="6048672" cy="1152128"/>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solidFill>
                  <a:schemeClr val="accent5">
                    <a:lumMod val="75000"/>
                  </a:schemeClr>
                </a:solidFill>
              </a:rPr>
              <a:t>На каждой странице учеников обучают начертанию печатной буквы (с опорой на клетку) и письменным буквам с опорой на двойную разлиновку. Изучаемая буква впоследствии включается в написание слогов, слов</a:t>
            </a:r>
          </a:p>
        </p:txBody>
      </p:sp>
      <p:sp>
        <p:nvSpPr>
          <p:cNvPr id="7" name="Прямоугольник 6">
            <a:extLst>
              <a:ext uri="{FF2B5EF4-FFF2-40B4-BE49-F238E27FC236}">
                <a16:creationId xmlns:a16="http://schemas.microsoft.com/office/drawing/2014/main" id="{37C3DCAC-4195-4265-B631-DFFEB30F69CC}"/>
              </a:ext>
            </a:extLst>
          </p:cNvPr>
          <p:cNvSpPr/>
          <p:nvPr/>
        </p:nvSpPr>
        <p:spPr>
          <a:xfrm>
            <a:off x="6516216" y="619600"/>
            <a:ext cx="2376264" cy="115212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chemeClr val="tx1"/>
                </a:solidFill>
                <a:effectLst/>
                <a:latin typeface="Calibri" panose="020F0502020204030204" pitchFamily="34" charset="0"/>
                <a:ea typeface="Times New Roman" panose="02020603050405020304" pitchFamily="18" charset="0"/>
              </a:rPr>
              <a:t> Чтобы учителю было удобно работать, </a:t>
            </a:r>
            <a:r>
              <a:rPr lang="ru-RU" sz="1200" dirty="0">
                <a:solidFill>
                  <a:srgbClr val="FF0000"/>
                </a:solidFill>
                <a:effectLst/>
                <a:latin typeface="Calibri" panose="020F0502020204030204" pitchFamily="34" charset="0"/>
                <a:ea typeface="Times New Roman" panose="02020603050405020304" pitchFamily="18" charset="0"/>
              </a:rPr>
              <a:t>начало исполнения букв и их элементов красным цветом</a:t>
            </a:r>
            <a:r>
              <a:rPr lang="ru-RU" sz="1200" dirty="0">
                <a:solidFill>
                  <a:schemeClr val="tx1"/>
                </a:solidFill>
                <a:effectLst/>
                <a:latin typeface="Calibri" panose="020F0502020204030204" pitchFamily="34" charset="0"/>
                <a:ea typeface="Times New Roman" panose="02020603050405020304" pitchFamily="18" charset="0"/>
              </a:rPr>
              <a:t>, </a:t>
            </a:r>
            <a:r>
              <a:rPr lang="ru-RU" sz="1200" dirty="0">
                <a:solidFill>
                  <a:srgbClr val="FF0000"/>
                </a:solidFill>
                <a:effectLst/>
                <a:latin typeface="Calibri" panose="020F0502020204030204" pitchFamily="34" charset="0"/>
                <a:ea typeface="Times New Roman" panose="02020603050405020304" pitchFamily="18" charset="0"/>
              </a:rPr>
              <a:t>буквы разбиты на поэлементное исполнение.</a:t>
            </a:r>
            <a:endParaRPr lang="ru-RU" sz="1200" dirty="0">
              <a:solidFill>
                <a:srgbClr val="FF0000"/>
              </a:solidFill>
              <a:effectLst/>
              <a:latin typeface="Times New Roman" panose="02020603050405020304" pitchFamily="18" charset="0"/>
              <a:ea typeface="Times New Roman" panose="02020603050405020304" pitchFamily="18" charset="0"/>
            </a:endParaRPr>
          </a:p>
          <a:p>
            <a:pPr algn="ctr"/>
            <a:endParaRPr lang="ru-RU" sz="1200" dirty="0"/>
          </a:p>
        </p:txBody>
      </p:sp>
    </p:spTree>
    <p:extLst>
      <p:ext uri="{BB962C8B-B14F-4D97-AF65-F5344CB8AC3E}">
        <p14:creationId xmlns:p14="http://schemas.microsoft.com/office/powerpoint/2010/main" val="32349588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56CBCEF-8A15-4DF7-BFFD-5C404D8C9F14}"/>
              </a:ext>
            </a:extLst>
          </p:cNvPr>
          <p:cNvSpPr>
            <a:spLocks noGrp="1"/>
          </p:cNvSpPr>
          <p:nvPr>
            <p:ph type="title"/>
          </p:nvPr>
        </p:nvSpPr>
        <p:spPr>
          <a:xfrm>
            <a:off x="2483768" y="195486"/>
            <a:ext cx="5976664" cy="411511"/>
          </a:xfrm>
        </p:spPr>
        <p:txBody>
          <a:bodyPr>
            <a:noAutofit/>
          </a:bodyPr>
          <a:lstStyle/>
          <a:p>
            <a:r>
              <a:rPr lang="ru-RU" sz="2400" b="1" dirty="0"/>
              <a:t>Пропись по английскому языку часть 2</a:t>
            </a:r>
            <a:br>
              <a:rPr lang="ru-RU" sz="2400" b="1" dirty="0"/>
            </a:br>
            <a:endParaRPr lang="ru-RU" sz="2400" b="1" dirty="0"/>
          </a:p>
        </p:txBody>
      </p:sp>
      <p:pic>
        <p:nvPicPr>
          <p:cNvPr id="6" name="Объект 5">
            <a:extLst>
              <a:ext uri="{FF2B5EF4-FFF2-40B4-BE49-F238E27FC236}">
                <a16:creationId xmlns:a16="http://schemas.microsoft.com/office/drawing/2014/main" id="{6907C166-0C26-49FD-ADAE-94EE9821D9DC}"/>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07504" y="1923678"/>
            <a:ext cx="1827855" cy="2382515"/>
          </a:xfrm>
        </p:spPr>
      </p:pic>
      <p:pic>
        <p:nvPicPr>
          <p:cNvPr id="8" name="Объект 7" descr="Изображение выглядит как текст, квитанция&#10;&#10;Автоматически созданное описание">
            <a:extLst>
              <a:ext uri="{FF2B5EF4-FFF2-40B4-BE49-F238E27FC236}">
                <a16:creationId xmlns:a16="http://schemas.microsoft.com/office/drawing/2014/main" id="{20771714-F4FB-4B5B-B920-410C5F1CE313}"/>
              </a:ext>
            </a:extLst>
          </p:cNvPr>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1763689" y="1970084"/>
            <a:ext cx="1843104" cy="2513260"/>
          </a:xfrm>
        </p:spPr>
      </p:pic>
      <p:pic>
        <p:nvPicPr>
          <p:cNvPr id="10" name="Рисунок 9" descr="Изображение выглядит как текст, документ, квитанция&#10;&#10;Автоматически созданное описание">
            <a:extLst>
              <a:ext uri="{FF2B5EF4-FFF2-40B4-BE49-F238E27FC236}">
                <a16:creationId xmlns:a16="http://schemas.microsoft.com/office/drawing/2014/main" id="{2DEC3118-0BAF-4D98-B84C-D37200D83F9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07542" y="1941769"/>
            <a:ext cx="1842865" cy="2513260"/>
          </a:xfrm>
          <a:prstGeom prst="rect">
            <a:avLst/>
          </a:prstGeom>
        </p:spPr>
      </p:pic>
      <p:sp>
        <p:nvSpPr>
          <p:cNvPr id="3" name="Прямоугольник 2"/>
          <p:cNvSpPr/>
          <p:nvPr/>
        </p:nvSpPr>
        <p:spPr>
          <a:xfrm>
            <a:off x="251520" y="555526"/>
            <a:ext cx="8712968" cy="129614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solidFill>
                  <a:schemeClr val="tx2"/>
                </a:solidFill>
              </a:rPr>
              <a:t>По мере изучения букв добавляются задания, направленные на перевод с русского языка на английский, упражнения, направленные на запоминание графического образа буквы английского языка. Учитель может дать задание что-либо раскрасить </a:t>
            </a:r>
          </a:p>
        </p:txBody>
      </p:sp>
    </p:spTree>
    <p:extLst>
      <p:ext uri="{BB962C8B-B14F-4D97-AF65-F5344CB8AC3E}">
        <p14:creationId xmlns:p14="http://schemas.microsoft.com/office/powerpoint/2010/main" val="15974900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291FED2-EC0B-423D-BC43-F58702412C27}"/>
              </a:ext>
            </a:extLst>
          </p:cNvPr>
          <p:cNvSpPr>
            <a:spLocks noGrp="1"/>
          </p:cNvSpPr>
          <p:nvPr>
            <p:ph type="title"/>
          </p:nvPr>
        </p:nvSpPr>
        <p:spPr>
          <a:xfrm>
            <a:off x="2195736" y="51471"/>
            <a:ext cx="6480720" cy="360039"/>
          </a:xfrm>
        </p:spPr>
        <p:txBody>
          <a:bodyPr>
            <a:normAutofit fontScale="90000"/>
          </a:bodyPr>
          <a:lstStyle/>
          <a:p>
            <a:r>
              <a:rPr lang="ru-RU" sz="2400" b="1" dirty="0"/>
              <a:t>Пропись по английскому языку</a:t>
            </a:r>
          </a:p>
        </p:txBody>
      </p:sp>
      <p:pic>
        <p:nvPicPr>
          <p:cNvPr id="6" name="Объект 5">
            <a:extLst>
              <a:ext uri="{FF2B5EF4-FFF2-40B4-BE49-F238E27FC236}">
                <a16:creationId xmlns:a16="http://schemas.microsoft.com/office/drawing/2014/main" id="{9DF7DE9C-C7B8-43E7-9274-11F7EF86ABDA}"/>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25400" y="2139703"/>
            <a:ext cx="1939108" cy="2644514"/>
          </a:xfrm>
        </p:spPr>
      </p:pic>
      <p:pic>
        <p:nvPicPr>
          <p:cNvPr id="8" name="Объект 7">
            <a:extLst>
              <a:ext uri="{FF2B5EF4-FFF2-40B4-BE49-F238E27FC236}">
                <a16:creationId xmlns:a16="http://schemas.microsoft.com/office/drawing/2014/main" id="{896001EE-93E8-4F95-9884-FE6994A8894D}"/>
              </a:ext>
            </a:extLst>
          </p:cNvPr>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1835696" y="2139583"/>
            <a:ext cx="1939108" cy="2644634"/>
          </a:xfrm>
        </p:spPr>
      </p:pic>
      <p:sp>
        <p:nvSpPr>
          <p:cNvPr id="4" name="Прямоугольник 3"/>
          <p:cNvSpPr/>
          <p:nvPr/>
        </p:nvSpPr>
        <p:spPr>
          <a:xfrm>
            <a:off x="251520" y="627534"/>
            <a:ext cx="8640960" cy="144016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solidFill>
                  <a:schemeClr val="tx1"/>
                </a:solidFill>
              </a:rPr>
              <a:t>С целью запоминания изученных букв (прописных и заглавных) добавлены игровые страницы, содержащие различные игровые упражнения; задания, направленные на расширение лексического запаса слов английского языка</a:t>
            </a:r>
          </a:p>
        </p:txBody>
      </p:sp>
    </p:spTree>
    <p:extLst>
      <p:ext uri="{BB962C8B-B14F-4D97-AF65-F5344CB8AC3E}">
        <p14:creationId xmlns:p14="http://schemas.microsoft.com/office/powerpoint/2010/main" val="1291673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1"/>
            <a:ext cx="8229600" cy="483517"/>
          </a:xfrm>
        </p:spPr>
        <p:txBody>
          <a:bodyPr>
            <a:normAutofit/>
          </a:bodyPr>
          <a:lstStyle/>
          <a:p>
            <a:r>
              <a:rPr lang="ru-RU" sz="2400" b="1" dirty="0"/>
              <a:t>БЛАГОДАРИМ за ВНИМАНИЕ</a:t>
            </a:r>
            <a:r>
              <a:rPr lang="ru-RU" sz="2400" dirty="0"/>
              <a:t>!</a:t>
            </a:r>
          </a:p>
        </p:txBody>
      </p:sp>
      <p:sp>
        <p:nvSpPr>
          <p:cNvPr id="6" name="Объект 5"/>
          <p:cNvSpPr>
            <a:spLocks noGrp="1"/>
          </p:cNvSpPr>
          <p:nvPr>
            <p:ph sz="half" idx="1"/>
          </p:nvPr>
        </p:nvSpPr>
        <p:spPr>
          <a:xfrm>
            <a:off x="457200" y="1200151"/>
            <a:ext cx="4042792" cy="2307703"/>
          </a:xfrm>
        </p:spPr>
        <p:txBody>
          <a:bodyPr>
            <a:normAutofit fontScale="92500"/>
          </a:bodyPr>
          <a:lstStyle/>
          <a:p>
            <a:r>
              <a:rPr lang="ru-RU" sz="2400" dirty="0"/>
              <a:t>Все, предложенные вашему вниманию,  работы есть в наличии на сайте </a:t>
            </a:r>
            <a:r>
              <a:rPr lang="ru-RU" sz="2400" b="1" dirty="0">
                <a:solidFill>
                  <a:srgbClr val="00B050"/>
                </a:solidFill>
              </a:rPr>
              <a:t>5zz.shop</a:t>
            </a:r>
            <a:r>
              <a:rPr lang="ru-RU" sz="2400" dirty="0"/>
              <a:t>, в магазинах: </a:t>
            </a:r>
            <a:r>
              <a:rPr lang="en-US" sz="3200" b="1" dirty="0" err="1">
                <a:solidFill>
                  <a:srgbClr val="7030A0"/>
                </a:solidFill>
              </a:rPr>
              <a:t>W</a:t>
            </a:r>
            <a:r>
              <a:rPr lang="en-US" b="1" i="1" dirty="0" err="1">
                <a:solidFill>
                  <a:srgbClr val="7030A0"/>
                </a:solidFill>
              </a:rPr>
              <a:t>ildberries</a:t>
            </a:r>
            <a:r>
              <a:rPr lang="ru-RU" sz="2400" b="1" i="1" dirty="0"/>
              <a:t>, Лабиринт, </a:t>
            </a:r>
            <a:r>
              <a:rPr lang="en-US" sz="2400" b="1" i="1" dirty="0">
                <a:solidFill>
                  <a:schemeClr val="accent6">
                    <a:lumMod val="75000"/>
                  </a:schemeClr>
                </a:solidFill>
              </a:rPr>
              <a:t>My-shop</a:t>
            </a:r>
            <a:r>
              <a:rPr lang="en-US" sz="2400" b="1" i="1" dirty="0"/>
              <a:t>, </a:t>
            </a:r>
            <a:r>
              <a:rPr lang="en-US" sz="2400" b="1" i="1" dirty="0">
                <a:solidFill>
                  <a:srgbClr val="0070C0"/>
                </a:solidFill>
              </a:rPr>
              <a:t>Ozon</a:t>
            </a:r>
            <a:r>
              <a:rPr lang="ru-RU" sz="2400" dirty="0"/>
              <a:t> и других</a:t>
            </a:r>
          </a:p>
        </p:txBody>
      </p:sp>
      <p:sp>
        <p:nvSpPr>
          <p:cNvPr id="7" name="Объект 6"/>
          <p:cNvSpPr>
            <a:spLocks noGrp="1"/>
          </p:cNvSpPr>
          <p:nvPr>
            <p:ph sz="half" idx="2"/>
          </p:nvPr>
        </p:nvSpPr>
        <p:spPr>
          <a:xfrm>
            <a:off x="4648200" y="1200151"/>
            <a:ext cx="4038600" cy="1515615"/>
          </a:xfrm>
        </p:spPr>
        <p:txBody>
          <a:bodyPr>
            <a:normAutofit fontScale="92500"/>
          </a:bodyPr>
          <a:lstStyle/>
          <a:p>
            <a:r>
              <a:rPr lang="ru-RU" dirty="0"/>
              <a:t>Осуществить заказ можно и по </a:t>
            </a:r>
            <a:r>
              <a:rPr lang="ru-RU" b="1" dirty="0"/>
              <a:t>телефону</a:t>
            </a:r>
            <a:r>
              <a:rPr lang="ru-RU" dirty="0"/>
              <a:t>:</a:t>
            </a:r>
          </a:p>
          <a:p>
            <a:r>
              <a:rPr lang="en-US" sz="3500" b="1" dirty="0">
                <a:solidFill>
                  <a:srgbClr val="00B050"/>
                </a:solidFill>
              </a:rPr>
              <a:t>+7495-225-45-09</a:t>
            </a:r>
            <a:endParaRPr lang="ru-RU" sz="3500" b="1" dirty="0">
              <a:solidFill>
                <a:srgbClr val="00B050"/>
              </a:solidFill>
            </a:endParaRPr>
          </a:p>
        </p:txBody>
      </p:sp>
      <p:sp>
        <p:nvSpPr>
          <p:cNvPr id="2" name="Прямоугольник 1"/>
          <p:cNvSpPr/>
          <p:nvPr/>
        </p:nvSpPr>
        <p:spPr>
          <a:xfrm>
            <a:off x="755576" y="3435846"/>
            <a:ext cx="5328592" cy="1292662"/>
          </a:xfrm>
          <a:prstGeom prst="rect">
            <a:avLst/>
          </a:prstGeom>
        </p:spPr>
        <p:txBody>
          <a:bodyPr wrap="square">
            <a:spAutoFit/>
          </a:bodyPr>
          <a:lstStyle/>
          <a:p>
            <a:r>
              <a:rPr lang="ru-RU" sz="2000" b="1" dirty="0"/>
              <a:t>Желаем вам успехов на пути формирования правильного почерка! Благодарим за внимание! Всего вам доброго! </a:t>
            </a:r>
          </a:p>
          <a:p>
            <a:endParaRPr lang="ru-RU" dirty="0"/>
          </a:p>
        </p:txBody>
      </p:sp>
      <p:sp>
        <p:nvSpPr>
          <p:cNvPr id="3" name="TextBox 2"/>
          <p:cNvSpPr txBox="1"/>
          <p:nvPr/>
        </p:nvSpPr>
        <p:spPr>
          <a:xfrm>
            <a:off x="6228184" y="3075806"/>
            <a:ext cx="2592288" cy="461665"/>
          </a:xfrm>
          <a:prstGeom prst="rect">
            <a:avLst/>
          </a:prstGeom>
          <a:solidFill>
            <a:schemeClr val="accent5">
              <a:lumMod val="40000"/>
              <a:lumOff val="60000"/>
            </a:schemeClr>
          </a:solidFill>
          <a:effectLst>
            <a:innerShdw blurRad="63500" dist="50800" dir="2700000">
              <a:prstClr val="black">
                <a:alpha val="50000"/>
              </a:prstClr>
            </a:innerShdw>
          </a:effectLst>
        </p:spPr>
        <p:txBody>
          <a:bodyPr wrap="square" rtlCol="0">
            <a:spAutoFit/>
          </a:bodyPr>
          <a:lstStyle/>
          <a:p>
            <a:pPr algn="ctr"/>
            <a:r>
              <a:rPr lang="en-US" sz="2400" b="1" dirty="0"/>
              <a:t>http://5zz.shop/</a:t>
            </a:r>
            <a:endParaRPr lang="ru-RU" sz="2400" b="1" dirty="0"/>
          </a:p>
        </p:txBody>
      </p:sp>
    </p:spTree>
    <p:extLst>
      <p:ext uri="{BB962C8B-B14F-4D97-AF65-F5344CB8AC3E}">
        <p14:creationId xmlns:p14="http://schemas.microsoft.com/office/powerpoint/2010/main" val="3569178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ctrTitle"/>
          </p:nvPr>
        </p:nvSpPr>
        <p:spPr>
          <a:xfrm>
            <a:off x="1115616" y="20673"/>
            <a:ext cx="7776864" cy="462846"/>
          </a:xfrm>
        </p:spPr>
        <p:txBody>
          <a:bodyPr>
            <a:normAutofit/>
          </a:bodyPr>
          <a:lstStyle/>
          <a:p>
            <a:r>
              <a:rPr lang="ru-RU" sz="2400" b="1" dirty="0"/>
              <a:t>ПЕРВЫЙ этап</a:t>
            </a:r>
          </a:p>
        </p:txBody>
      </p:sp>
      <p:sp>
        <p:nvSpPr>
          <p:cNvPr id="5" name="Выноска со стрелкой вниз 4"/>
          <p:cNvSpPr/>
          <p:nvPr/>
        </p:nvSpPr>
        <p:spPr>
          <a:xfrm>
            <a:off x="1760954" y="651654"/>
            <a:ext cx="5311140" cy="1049020"/>
          </a:xfrm>
          <a:prstGeom prst="downArrowCallou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ru-RU" sz="1100">
                <a:effectLst/>
                <a:ea typeface="Calibri"/>
                <a:cs typeface="Times New Roman"/>
              </a:rPr>
              <a:t> </a:t>
            </a:r>
          </a:p>
        </p:txBody>
      </p:sp>
      <p:sp>
        <p:nvSpPr>
          <p:cNvPr id="6" name="Поле 6"/>
          <p:cNvSpPr txBox="1"/>
          <p:nvPr/>
        </p:nvSpPr>
        <p:spPr>
          <a:xfrm>
            <a:off x="1926873" y="786909"/>
            <a:ext cx="4873625" cy="38925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ru-RU" sz="2000" b="1" dirty="0">
                <a:ea typeface="Calibri"/>
                <a:cs typeface="Times New Roman"/>
              </a:rPr>
              <a:t>Д</a:t>
            </a:r>
            <a:r>
              <a:rPr lang="ru-RU" sz="2000" b="1" dirty="0">
                <a:effectLst/>
                <a:ea typeface="Calibri"/>
                <a:cs typeface="Times New Roman"/>
              </a:rPr>
              <a:t>ети, начинающие писать</a:t>
            </a:r>
            <a:endParaRPr lang="ru-RU" sz="2000" dirty="0">
              <a:effectLst/>
              <a:ea typeface="Calibri"/>
              <a:cs typeface="Times New Roman"/>
            </a:endParaRPr>
          </a:p>
          <a:p>
            <a:pPr>
              <a:lnSpc>
                <a:spcPct val="115000"/>
              </a:lnSpc>
              <a:spcAft>
                <a:spcPts val="1000"/>
              </a:spcAft>
            </a:pPr>
            <a:r>
              <a:rPr lang="ru-RU" sz="1100" dirty="0">
                <a:effectLst/>
                <a:ea typeface="Calibri"/>
                <a:cs typeface="Times New Roman"/>
              </a:rPr>
              <a:t> </a:t>
            </a:r>
          </a:p>
        </p:txBody>
      </p:sp>
      <p:sp>
        <p:nvSpPr>
          <p:cNvPr id="9" name="Поле 7"/>
          <p:cNvSpPr txBox="1"/>
          <p:nvPr/>
        </p:nvSpPr>
        <p:spPr>
          <a:xfrm>
            <a:off x="683568" y="1701435"/>
            <a:ext cx="2448272" cy="167525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ru-RU" sz="2000" dirty="0">
                <a:ea typeface="Calibri"/>
                <a:cs typeface="Times New Roman"/>
              </a:rPr>
              <a:t>н</a:t>
            </a:r>
            <a:r>
              <a:rPr lang="ru-RU" sz="2000" dirty="0">
                <a:effectLst/>
                <a:ea typeface="Calibri"/>
                <a:cs typeface="Times New Roman"/>
              </a:rPr>
              <a:t>е соблюдают графически верное начертание   буквы, соединения с ней</a:t>
            </a:r>
          </a:p>
        </p:txBody>
      </p:sp>
      <p:sp>
        <p:nvSpPr>
          <p:cNvPr id="10" name="Поле 8"/>
          <p:cNvSpPr txBox="1"/>
          <p:nvPr/>
        </p:nvSpPr>
        <p:spPr>
          <a:xfrm>
            <a:off x="3275856" y="1732468"/>
            <a:ext cx="2304256" cy="1127314"/>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ru-RU" sz="2400" dirty="0">
                <a:effectLst/>
                <a:ea typeface="Calibri"/>
                <a:cs typeface="Times New Roman"/>
              </a:rPr>
              <a:t>не соблюдают   наклон</a:t>
            </a:r>
          </a:p>
        </p:txBody>
      </p:sp>
      <p:sp>
        <p:nvSpPr>
          <p:cNvPr id="13" name="Поле 7"/>
          <p:cNvSpPr txBox="1">
            <a:spLocks noGrp="1"/>
          </p:cNvSpPr>
          <p:nvPr>
            <p:ph type="subTitle" idx="1"/>
          </p:nvPr>
        </p:nvSpPr>
        <p:spPr>
          <a:xfrm>
            <a:off x="5721841" y="1726332"/>
            <a:ext cx="2700506" cy="1027178"/>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ru-RU" sz="2400" dirty="0">
                <a:solidFill>
                  <a:schemeClr val="tx1"/>
                </a:solidFill>
              </a:rPr>
              <a:t>не видят границы рабочего поля</a:t>
            </a:r>
          </a:p>
          <a:p>
            <a:pPr>
              <a:lnSpc>
                <a:spcPct val="115000"/>
              </a:lnSpc>
              <a:spcAft>
                <a:spcPts val="1000"/>
              </a:spcAft>
            </a:pPr>
            <a:endParaRPr lang="ru-RU" sz="2400" dirty="0">
              <a:effectLst/>
              <a:ea typeface="Calibri"/>
              <a:cs typeface="Times New Roman"/>
            </a:endParaRPr>
          </a:p>
        </p:txBody>
      </p:sp>
      <p:sp>
        <p:nvSpPr>
          <p:cNvPr id="2" name="Прямоугольник 1"/>
          <p:cNvSpPr/>
          <p:nvPr/>
        </p:nvSpPr>
        <p:spPr>
          <a:xfrm>
            <a:off x="395536" y="3435846"/>
            <a:ext cx="5040560" cy="108012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solidFill>
                  <a:schemeClr val="tx1"/>
                </a:solidFill>
              </a:rPr>
              <a:t>   Для решения этих  проблем  мы создали новое учебное пособие коррекционного направления</a:t>
            </a:r>
          </a:p>
        </p:txBody>
      </p:sp>
    </p:spTree>
    <p:extLst>
      <p:ext uri="{BB962C8B-B14F-4D97-AF65-F5344CB8AC3E}">
        <p14:creationId xmlns:p14="http://schemas.microsoft.com/office/powerpoint/2010/main" val="1942082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471"/>
            <a:ext cx="8219256" cy="432048"/>
          </a:xfrm>
        </p:spPr>
        <p:txBody>
          <a:bodyPr>
            <a:noAutofit/>
          </a:bodyPr>
          <a:lstStyle/>
          <a:p>
            <a:r>
              <a:rPr lang="ru-RU" sz="2400" b="1" dirty="0"/>
              <a:t>                  Коррекция почерка первоклассника</a:t>
            </a:r>
          </a:p>
        </p:txBody>
      </p:sp>
      <p:pic>
        <p:nvPicPr>
          <p:cNvPr id="4" name="Рисунок 3" descr="Изображение выглядит как текст, снимок экрана, визитка, документ&#10;&#10;Автоматически созданное описание">
            <a:extLst>
              <a:ext uri="{FF2B5EF4-FFF2-40B4-BE49-F238E27FC236}">
                <a16:creationId xmlns:a16="http://schemas.microsoft.com/office/drawing/2014/main" id="{4ED947C0-57B5-43EA-BA02-F8177759D5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39702"/>
            <a:ext cx="3736409" cy="2674850"/>
          </a:xfrm>
          <a:prstGeom prst="rect">
            <a:avLst/>
          </a:prstGeom>
        </p:spPr>
      </p:pic>
      <p:pic>
        <p:nvPicPr>
          <p:cNvPr id="12" name="Рисунок 11" descr="Изображение выглядит как текст, визитка, снимок экрана, документ&#10;&#10;Автоматически созданное описание">
            <a:extLst>
              <a:ext uri="{FF2B5EF4-FFF2-40B4-BE49-F238E27FC236}">
                <a16:creationId xmlns:a16="http://schemas.microsoft.com/office/drawing/2014/main" id="{3A136090-8CC3-4C34-AD2C-A1EC67C8DF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3929" y="2138264"/>
            <a:ext cx="3672408" cy="2668846"/>
          </a:xfrm>
          <a:prstGeom prst="rect">
            <a:avLst/>
          </a:prstGeom>
        </p:spPr>
      </p:pic>
    </p:spTree>
    <p:extLst>
      <p:ext uri="{BB962C8B-B14F-4D97-AF65-F5344CB8AC3E}">
        <p14:creationId xmlns:p14="http://schemas.microsoft.com/office/powerpoint/2010/main" val="2322660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39752" y="1"/>
            <a:ext cx="6480720" cy="411509"/>
          </a:xfrm>
        </p:spPr>
        <p:txBody>
          <a:bodyPr>
            <a:normAutofit fontScale="90000"/>
          </a:bodyPr>
          <a:lstStyle/>
          <a:p>
            <a:r>
              <a:rPr lang="ru-RU" sz="2000" b="1" dirty="0"/>
              <a:t>Особенности тетради «Коррекция почерка первоклассника»</a:t>
            </a:r>
          </a:p>
        </p:txBody>
      </p:sp>
      <p:graphicFrame>
        <p:nvGraphicFramePr>
          <p:cNvPr id="5" name="Объект 4"/>
          <p:cNvGraphicFramePr>
            <a:graphicFrameLocks noGrp="1"/>
          </p:cNvGraphicFramePr>
          <p:nvPr>
            <p:ph sz="half" idx="1"/>
            <p:extLst>
              <p:ext uri="{D42A27DB-BD31-4B8C-83A1-F6EECF244321}">
                <p14:modId xmlns:p14="http://schemas.microsoft.com/office/powerpoint/2010/main" val="3957885909"/>
              </p:ext>
            </p:extLst>
          </p:nvPr>
        </p:nvGraphicFramePr>
        <p:xfrm>
          <a:off x="467544" y="699543"/>
          <a:ext cx="4896544" cy="3384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Прямоугольник 5"/>
          <p:cNvSpPr/>
          <p:nvPr/>
        </p:nvSpPr>
        <p:spPr>
          <a:xfrm>
            <a:off x="4716220" y="411510"/>
            <a:ext cx="4248268" cy="187220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solidFill>
                  <a:schemeClr val="tx1"/>
                </a:solidFill>
              </a:rPr>
              <a:t>Для чёткого графического исполнения нами намеренно взяты только </a:t>
            </a:r>
            <a:r>
              <a:rPr lang="ru-RU" b="1" dirty="0">
                <a:solidFill>
                  <a:srgbClr val="FF0000"/>
                </a:solidFill>
              </a:rPr>
              <a:t>овалы с исполнением снизу</a:t>
            </a:r>
            <a:r>
              <a:rPr lang="ru-RU" dirty="0">
                <a:solidFill>
                  <a:schemeClr val="tx1"/>
                </a:solidFill>
              </a:rPr>
              <a:t>, буква </a:t>
            </a:r>
            <a:r>
              <a:rPr lang="ru-RU" b="1" dirty="0">
                <a:solidFill>
                  <a:srgbClr val="FF0000"/>
                </a:solidFill>
              </a:rPr>
              <a:t>в  без петли</a:t>
            </a:r>
            <a:r>
              <a:rPr lang="ru-RU" dirty="0">
                <a:solidFill>
                  <a:schemeClr val="tx1"/>
                </a:solidFill>
              </a:rPr>
              <a:t>, </a:t>
            </a:r>
            <a:r>
              <a:rPr lang="ru-RU" b="1" dirty="0">
                <a:solidFill>
                  <a:srgbClr val="FF0000"/>
                </a:solidFill>
              </a:rPr>
              <a:t>ь (ъ) знак без петли, ы без петли</a:t>
            </a:r>
            <a:r>
              <a:rPr lang="ru-RU" dirty="0">
                <a:solidFill>
                  <a:schemeClr val="tx1"/>
                </a:solidFill>
              </a:rPr>
              <a:t>. </a:t>
            </a:r>
          </a:p>
          <a:p>
            <a:r>
              <a:rPr lang="ru-RU" dirty="0">
                <a:solidFill>
                  <a:schemeClr val="tx1"/>
                </a:solidFill>
              </a:rPr>
              <a:t>     Начало исполнения букв, места остановок обозначены точками.</a:t>
            </a:r>
          </a:p>
          <a:p>
            <a:pPr algn="ctr"/>
            <a:endParaRPr lang="ru-RU" dirty="0"/>
          </a:p>
        </p:txBody>
      </p:sp>
    </p:spTree>
    <p:extLst>
      <p:ext uri="{BB962C8B-B14F-4D97-AF65-F5344CB8AC3E}">
        <p14:creationId xmlns:p14="http://schemas.microsoft.com/office/powerpoint/2010/main" val="1346584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9077"/>
            <a:ext cx="8147248" cy="493563"/>
          </a:xfrm>
        </p:spPr>
        <p:txBody>
          <a:bodyPr>
            <a:normAutofit/>
          </a:bodyPr>
          <a:lstStyle/>
          <a:p>
            <a:r>
              <a:rPr lang="ru-RU" sz="2400" b="1" dirty="0"/>
              <a:t>                 Коррекция почерка первоклассника</a:t>
            </a:r>
          </a:p>
        </p:txBody>
      </p:sp>
      <p:sp>
        <p:nvSpPr>
          <p:cNvPr id="4" name="Прямоугольник 3"/>
          <p:cNvSpPr/>
          <p:nvPr/>
        </p:nvSpPr>
        <p:spPr>
          <a:xfrm>
            <a:off x="395536" y="627534"/>
            <a:ext cx="8280920" cy="1008112"/>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solidFill>
                  <a:schemeClr val="tx1"/>
                </a:solidFill>
              </a:rPr>
              <a:t>    С целью формирования наклона осуществляется переход на нижнюю рабочую строку на основе линии, линии с закруглением внизу.</a:t>
            </a:r>
          </a:p>
        </p:txBody>
      </p:sp>
      <p:sp>
        <p:nvSpPr>
          <p:cNvPr id="7" name="Скругленный прямоугольник 6"/>
          <p:cNvSpPr/>
          <p:nvPr/>
        </p:nvSpPr>
        <p:spPr>
          <a:xfrm>
            <a:off x="394244" y="4371950"/>
            <a:ext cx="2521572" cy="36004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1">
                    <a:lumMod val="50000"/>
                    <a:lumOff val="50000"/>
                  </a:schemeClr>
                </a:solidFill>
              </a:rPr>
              <a:t>на основе линии</a:t>
            </a:r>
          </a:p>
        </p:txBody>
      </p:sp>
      <p:sp>
        <p:nvSpPr>
          <p:cNvPr id="9" name="Скругленный прямоугольник 8"/>
          <p:cNvSpPr/>
          <p:nvPr/>
        </p:nvSpPr>
        <p:spPr>
          <a:xfrm>
            <a:off x="6084168" y="4372495"/>
            <a:ext cx="2521572" cy="360040"/>
          </a:xfrm>
          <a:prstGeom prst="roundRect">
            <a:avLst>
              <a:gd name="adj" fmla="val 50000"/>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1">
                    <a:lumMod val="50000"/>
                    <a:lumOff val="50000"/>
                  </a:schemeClr>
                </a:solidFill>
              </a:rPr>
              <a:t>на основе петли</a:t>
            </a:r>
          </a:p>
        </p:txBody>
      </p:sp>
      <p:pic>
        <p:nvPicPr>
          <p:cNvPr id="5" name="Рисунок 4">
            <a:extLst>
              <a:ext uri="{FF2B5EF4-FFF2-40B4-BE49-F238E27FC236}">
                <a16:creationId xmlns:a16="http://schemas.microsoft.com/office/drawing/2014/main" id="{1D4D5035-BDBF-4055-9FB0-86658CF604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740" y="1635645"/>
            <a:ext cx="4004417" cy="2701149"/>
          </a:xfrm>
          <a:prstGeom prst="rect">
            <a:avLst/>
          </a:prstGeom>
        </p:spPr>
      </p:pic>
      <p:pic>
        <p:nvPicPr>
          <p:cNvPr id="11" name="Рисунок 10" descr="Изображение выглядит как текст&#10;&#10;Автоматически созданное описание">
            <a:extLst>
              <a:ext uri="{FF2B5EF4-FFF2-40B4-BE49-F238E27FC236}">
                <a16:creationId xmlns:a16="http://schemas.microsoft.com/office/drawing/2014/main" id="{9A7F3BF8-FD9E-4596-A656-CE23A10C31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2381" y="1635646"/>
            <a:ext cx="4004419" cy="2701149"/>
          </a:xfrm>
          <a:prstGeom prst="rect">
            <a:avLst/>
          </a:prstGeom>
        </p:spPr>
      </p:pic>
    </p:spTree>
    <p:extLst>
      <p:ext uri="{BB962C8B-B14F-4D97-AF65-F5344CB8AC3E}">
        <p14:creationId xmlns:p14="http://schemas.microsoft.com/office/powerpoint/2010/main" val="3769664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67744" y="51471"/>
            <a:ext cx="6419056" cy="432048"/>
          </a:xfrm>
        </p:spPr>
        <p:txBody>
          <a:bodyPr>
            <a:normAutofit fontScale="90000"/>
          </a:bodyPr>
          <a:lstStyle/>
          <a:p>
            <a:r>
              <a:rPr lang="ru-RU" sz="2400" b="1" dirty="0"/>
              <a:t>Коррекция почерка первоклассника</a:t>
            </a:r>
            <a:endParaRPr lang="ru-RU" sz="2400" dirty="0"/>
          </a:p>
        </p:txBody>
      </p:sp>
      <p:sp>
        <p:nvSpPr>
          <p:cNvPr id="3" name="Объект 2"/>
          <p:cNvSpPr>
            <a:spLocks noGrp="1"/>
          </p:cNvSpPr>
          <p:nvPr>
            <p:ph sz="half" idx="1"/>
          </p:nvPr>
        </p:nvSpPr>
        <p:spPr>
          <a:xfrm>
            <a:off x="395536" y="555527"/>
            <a:ext cx="8496944" cy="1440160"/>
          </a:xfrm>
        </p:spPr>
        <p:txBody>
          <a:bodyPr>
            <a:noAutofit/>
          </a:bodyPr>
          <a:lstStyle/>
          <a:p>
            <a:pPr marL="0" indent="0">
              <a:buNone/>
            </a:pPr>
            <a:r>
              <a:rPr lang="ru-RU" sz="2000" dirty="0"/>
              <a:t>       Для закрепления этапа в освоении буквы и соединений с ней нами предусмотрены страницы для самостоятельной работы. В них  есть  слова, которые  нужно написать рядом ( знак-звёздочка), обвести (бледный цвет), найти спрятанные внутри слова (знак-вопрос).</a:t>
            </a:r>
          </a:p>
          <a:p>
            <a:endParaRPr lang="ru-RU" sz="2400" dirty="0"/>
          </a:p>
        </p:txBody>
      </p:sp>
      <p:sp>
        <p:nvSpPr>
          <p:cNvPr id="4" name="Объект 3"/>
          <p:cNvSpPr>
            <a:spLocks noGrp="1"/>
          </p:cNvSpPr>
          <p:nvPr>
            <p:ph sz="half" idx="2"/>
          </p:nvPr>
        </p:nvSpPr>
        <p:spPr>
          <a:xfrm>
            <a:off x="467544" y="1923678"/>
            <a:ext cx="4104456" cy="2808312"/>
          </a:xfrm>
        </p:spPr>
        <p:txBody>
          <a:bodyPr>
            <a:normAutofit/>
          </a:bodyPr>
          <a:lstStyle/>
          <a:p>
            <a:r>
              <a:rPr lang="ru-RU" dirty="0"/>
              <a:t>Пример из тетради</a:t>
            </a:r>
          </a:p>
        </p:txBody>
      </p:sp>
      <p:pic>
        <p:nvPicPr>
          <p:cNvPr id="6" name="Рисунок 5" descr="Изображение выглядит как текст&#10;&#10;Автоматически созданное описание">
            <a:extLst>
              <a:ext uri="{FF2B5EF4-FFF2-40B4-BE49-F238E27FC236}">
                <a16:creationId xmlns:a16="http://schemas.microsoft.com/office/drawing/2014/main" id="{99199B49-5B08-4A14-AE56-5A9990EB8F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0148" y="1800249"/>
            <a:ext cx="4346268" cy="2931741"/>
          </a:xfrm>
          <a:prstGeom prst="rect">
            <a:avLst/>
          </a:prstGeom>
        </p:spPr>
      </p:pic>
    </p:spTree>
    <p:extLst>
      <p:ext uri="{BB962C8B-B14F-4D97-AF65-F5344CB8AC3E}">
        <p14:creationId xmlns:p14="http://schemas.microsoft.com/office/powerpoint/2010/main" val="4031437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67544" y="51470"/>
            <a:ext cx="8219256" cy="349547"/>
          </a:xfrm>
        </p:spPr>
        <p:txBody>
          <a:bodyPr>
            <a:noAutofit/>
          </a:bodyPr>
          <a:lstStyle/>
          <a:p>
            <a:r>
              <a:rPr lang="ru-RU" sz="2400" b="1" dirty="0"/>
              <a:t>Готовлюсь к письму</a:t>
            </a:r>
          </a:p>
        </p:txBody>
      </p:sp>
      <p:sp>
        <p:nvSpPr>
          <p:cNvPr id="3" name="Объект 2"/>
          <p:cNvSpPr>
            <a:spLocks noGrp="1"/>
          </p:cNvSpPr>
          <p:nvPr>
            <p:ph idx="4294967295"/>
          </p:nvPr>
        </p:nvSpPr>
        <p:spPr>
          <a:xfrm>
            <a:off x="395536" y="627534"/>
            <a:ext cx="8136904" cy="1080119"/>
          </a:xfrm>
        </p:spPr>
        <p:txBody>
          <a:bodyPr>
            <a:normAutofit fontScale="77500" lnSpcReduction="20000"/>
          </a:bodyPr>
          <a:lstStyle/>
          <a:p>
            <a:pPr marL="0" indent="0">
              <a:buNone/>
            </a:pPr>
            <a:r>
              <a:rPr lang="ru-RU" sz="2000" dirty="0"/>
              <a:t>    Зачастую проблемы, связанные с плохим почерком,  вызваны ещё и неразвитостью мелкой моторики руки, поэтому к  заданиям по коррекции почерка параллельно  необходимо добавить  и работу, связанную со штриховкой, раскрашиванием, умением провести чёткую линию.  Задания, представленные в тетради </a:t>
            </a:r>
            <a:r>
              <a:rPr lang="ru-RU" sz="2000" b="1" dirty="0">
                <a:solidFill>
                  <a:schemeClr val="accent2">
                    <a:lumMod val="75000"/>
                  </a:schemeClr>
                </a:solidFill>
              </a:rPr>
              <a:t>«Готовлюсь к письму»</a:t>
            </a:r>
            <a:r>
              <a:rPr lang="ru-RU" sz="2000" b="1" dirty="0"/>
              <a:t>,</a:t>
            </a:r>
            <a:r>
              <a:rPr lang="ru-RU" sz="2000" b="1" dirty="0">
                <a:solidFill>
                  <a:schemeClr val="accent2">
                    <a:lumMod val="75000"/>
                  </a:schemeClr>
                </a:solidFill>
              </a:rPr>
              <a:t> </a:t>
            </a:r>
            <a:r>
              <a:rPr lang="ru-RU" sz="2000" dirty="0"/>
              <a:t> прекрасно справляются с этой задачей. </a:t>
            </a:r>
          </a:p>
          <a:p>
            <a:endParaRPr lang="ru-RU" sz="2000" dirty="0"/>
          </a:p>
        </p:txBody>
      </p:sp>
      <p:pic>
        <p:nvPicPr>
          <p:cNvPr id="1026" name="Picture 2" descr="Л. Тарасова - Готовлюсь к письму. Тетрадь №1. Для дошкольников обложка книг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635647"/>
            <a:ext cx="1574020" cy="223224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img1.labirint.ru/rcimg/41d90c658796c9e66c0767959bfc9834/1920x1080/books56/551543/ph_1.jpg?156394719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3688" y="1648043"/>
            <a:ext cx="3096344" cy="2241884"/>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07504" y="3858313"/>
            <a:ext cx="5904656" cy="1200329"/>
          </a:xfrm>
          <a:prstGeom prst="rect">
            <a:avLst/>
          </a:prstGeom>
        </p:spPr>
        <p:txBody>
          <a:bodyPr wrap="square">
            <a:spAutoFit/>
          </a:bodyPr>
          <a:lstStyle/>
          <a:p>
            <a:r>
              <a:rPr lang="ru-RU" dirty="0"/>
              <a:t>Совмещение этих заданий и конкретные темы уроков по коррекции  прилагаются в поурочных разработках к покупаемым тетрадям на сайте</a:t>
            </a:r>
            <a:endParaRPr lang="ru-RU" b="1" dirty="0"/>
          </a:p>
          <a:p>
            <a:endParaRPr lang="ru-RU" dirty="0"/>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1225" y="4414623"/>
            <a:ext cx="2568694" cy="364941"/>
          </a:xfrm>
          <a:prstGeom prst="rect">
            <a:avLst/>
          </a:prstGeom>
          <a:solidFill>
            <a:schemeClr val="accent5">
              <a:lumMod val="60000"/>
              <a:lumOff val="40000"/>
            </a:schemeClr>
          </a:solidFill>
          <a:ln>
            <a:noFill/>
          </a:ln>
          <a:effectLst/>
        </p:spPr>
      </p:pic>
    </p:spTree>
    <p:extLst>
      <p:ext uri="{BB962C8B-B14F-4D97-AF65-F5344CB8AC3E}">
        <p14:creationId xmlns:p14="http://schemas.microsoft.com/office/powerpoint/2010/main" val="345863915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1255</TotalTime>
  <Words>4402</Words>
  <Application>Microsoft Office PowerPoint</Application>
  <PresentationFormat>Экран (16:9)</PresentationFormat>
  <Paragraphs>202</Paragraphs>
  <Slides>34</Slides>
  <Notes>34</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34</vt:i4>
      </vt:variant>
    </vt:vector>
  </HeadingPairs>
  <TitlesOfParts>
    <vt:vector size="38" baseType="lpstr">
      <vt:lpstr>Arial</vt:lpstr>
      <vt:lpstr>Calibri</vt:lpstr>
      <vt:lpstr>Times New Roman</vt:lpstr>
      <vt:lpstr>Тема Office</vt:lpstr>
      <vt:lpstr>ВСТУПЛЕНИЕ</vt:lpstr>
      <vt:lpstr>Презентация PowerPoint</vt:lpstr>
      <vt:lpstr>ЭТАПЫ формирования почерка</vt:lpstr>
      <vt:lpstr>ПЕРВЫЙ этап</vt:lpstr>
      <vt:lpstr>                  Коррекция почерка первоклассника</vt:lpstr>
      <vt:lpstr>Особенности тетради «Коррекция почерка первоклассника»</vt:lpstr>
      <vt:lpstr>                 Коррекция почерка первоклассника</vt:lpstr>
      <vt:lpstr>Коррекция почерка первоклассника</vt:lpstr>
      <vt:lpstr>Готовлюсь к письму</vt:lpstr>
      <vt:lpstr>Подготовительный этап</vt:lpstr>
      <vt:lpstr>В школу играю: пишу  и считаю</vt:lpstr>
      <vt:lpstr>В школу играю: пишу и считаю</vt:lpstr>
      <vt:lpstr>Летняя работа</vt:lpstr>
      <vt:lpstr>ПИШЕМ ЦИФРЫ КРАСИВО</vt:lpstr>
      <vt:lpstr>Второй этап</vt:lpstr>
      <vt:lpstr>ТРЕНАЖЁР по исправлению почерка 1ступень</vt:lpstr>
      <vt:lpstr>Росчерки</vt:lpstr>
      <vt:lpstr>Росчерки </vt:lpstr>
      <vt:lpstr>ТРЕНАЖЁР по исправлению почерка 2, 3 ступени</vt:lpstr>
      <vt:lpstr>Тренажёр по исправлению почерка 2, 3ступени</vt:lpstr>
      <vt:lpstr>Тренажёр по исправлению почерка 4,5 ступени</vt:lpstr>
      <vt:lpstr>Тренажёр по исправлению почерка 4,5 ступени</vt:lpstr>
      <vt:lpstr>СИСТЕМАТИЧЕСКИЙ подход </vt:lpstr>
      <vt:lpstr>Чистописание и словарные слова 1 класс</vt:lpstr>
      <vt:lpstr>Чистописание и словарные слова 1 класс</vt:lpstr>
      <vt:lpstr>Чистописание и словарные слова 2 класс</vt:lpstr>
      <vt:lpstr>Чистописание и словарные слова 3 класс</vt:lpstr>
      <vt:lpstr>Чистописание и словарные слова 4 класс</vt:lpstr>
      <vt:lpstr>Тренажер для перехода с узкой линейки на широкую </vt:lpstr>
      <vt:lpstr>Пропись по английскому языку</vt:lpstr>
      <vt:lpstr>Пропись по английскому языку часть 1 </vt:lpstr>
      <vt:lpstr>Пропись по английскому языку часть 2 </vt:lpstr>
      <vt:lpstr>Пропись по английскому языку</vt:lpstr>
      <vt:lpstr>БЛАГОДАРИМ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Анастасия Черепнева</dc:creator>
  <cp:lastModifiedBy>Антон Гостимский</cp:lastModifiedBy>
  <cp:revision>175</cp:revision>
  <dcterms:created xsi:type="dcterms:W3CDTF">2019-11-08T08:59:02Z</dcterms:created>
  <dcterms:modified xsi:type="dcterms:W3CDTF">2021-05-19T09:52:41Z</dcterms:modified>
</cp:coreProperties>
</file>