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3" r:id="rId4"/>
    <p:sldId id="309" r:id="rId5"/>
    <p:sldId id="264" r:id="rId6"/>
    <p:sldId id="290" r:id="rId7"/>
    <p:sldId id="260" r:id="rId8"/>
    <p:sldId id="325" r:id="rId9"/>
    <p:sldId id="265" r:id="rId10"/>
    <p:sldId id="291" r:id="rId11"/>
    <p:sldId id="307" r:id="rId12"/>
    <p:sldId id="270" r:id="rId13"/>
    <p:sldId id="327" r:id="rId14"/>
    <p:sldId id="310" r:id="rId15"/>
    <p:sldId id="268" r:id="rId16"/>
    <p:sldId id="294" r:id="rId17"/>
    <p:sldId id="271" r:id="rId18"/>
    <p:sldId id="323" r:id="rId19"/>
    <p:sldId id="296" r:id="rId20"/>
    <p:sldId id="311" r:id="rId21"/>
    <p:sldId id="275" r:id="rId22"/>
    <p:sldId id="300" r:id="rId23"/>
    <p:sldId id="299" r:id="rId24"/>
    <p:sldId id="312" r:id="rId25"/>
    <p:sldId id="279" r:id="rId26"/>
    <p:sldId id="303" r:id="rId27"/>
    <p:sldId id="313" r:id="rId28"/>
    <p:sldId id="314" r:id="rId29"/>
    <p:sldId id="324" r:id="rId30"/>
    <p:sldId id="316" r:id="rId31"/>
    <p:sldId id="320" r:id="rId32"/>
    <p:sldId id="321" r:id="rId33"/>
    <p:sldId id="315" r:id="rId34"/>
    <p:sldId id="319" r:id="rId35"/>
    <p:sldId id="318" r:id="rId36"/>
    <p:sldId id="317" r:id="rId37"/>
    <p:sldId id="306" r:id="rId38"/>
    <p:sldId id="322" r:id="rId39"/>
    <p:sldId id="308" r:id="rId40"/>
    <p:sldId id="328" r:id="rId41"/>
    <p:sldId id="305" r:id="rId42"/>
    <p:sldId id="326" r:id="rId43"/>
    <p:sldId id="289" r:id="rId4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C29"/>
    <a:srgbClr val="C0504D"/>
    <a:srgbClr val="BE212F"/>
    <a:srgbClr val="0084C8"/>
    <a:srgbClr val="2D5B94"/>
    <a:srgbClr val="2F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4" d="100"/>
          <a:sy n="154" d="100"/>
        </p:scale>
        <p:origin x="-38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44F5A9-09F7-44FD-B51C-77ADE452345B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</dgm:pt>
    <dgm:pt modelId="{559E4D4E-4BA2-49F3-A8D1-74FD22D6B889}">
      <dgm:prSet phldrT="[Текст]" custT="1"/>
      <dgm:spPr/>
      <dgm:t>
        <a:bodyPr/>
        <a:lstStyle/>
        <a:p>
          <a:r>
            <a:rPr lang="ru-RU" sz="2000" b="1" dirty="0">
              <a:solidFill>
                <a:srgbClr val="CC4C29"/>
              </a:solidFill>
            </a:rPr>
            <a:t>ВПР</a:t>
          </a:r>
          <a:endParaRPr lang="en-GB" sz="2000" b="1" dirty="0">
            <a:solidFill>
              <a:srgbClr val="CC4C29"/>
            </a:solidFill>
          </a:endParaRPr>
        </a:p>
      </dgm:t>
    </dgm:pt>
    <dgm:pt modelId="{E75AD261-C585-4191-A122-7E1AFFA48E00}" type="parTrans" cxnId="{67E72BB2-3054-4CFB-912C-189E853B03ED}">
      <dgm:prSet/>
      <dgm:spPr/>
      <dgm:t>
        <a:bodyPr/>
        <a:lstStyle/>
        <a:p>
          <a:endParaRPr lang="en-GB" sz="1600"/>
        </a:p>
      </dgm:t>
    </dgm:pt>
    <dgm:pt modelId="{909F38D7-C3EB-4D2C-A795-EE2A17B004CD}" type="sibTrans" cxnId="{67E72BB2-3054-4CFB-912C-189E853B03ED}">
      <dgm:prSet/>
      <dgm:spPr/>
      <dgm:t>
        <a:bodyPr/>
        <a:lstStyle/>
        <a:p>
          <a:endParaRPr lang="en-GB" sz="1600"/>
        </a:p>
      </dgm:t>
    </dgm:pt>
    <dgm:pt modelId="{90C6B322-2F1F-4D3A-859F-0F85B27FDE43}">
      <dgm:prSet phldrT="[Текст]" custT="1"/>
      <dgm:spPr/>
      <dgm:t>
        <a:bodyPr/>
        <a:lstStyle/>
        <a:p>
          <a:r>
            <a:rPr lang="ru-RU" sz="2000" b="1" kern="1200" dirty="0">
              <a:solidFill>
                <a:srgbClr val="CC4C29"/>
              </a:solidFill>
              <a:latin typeface="Calibri"/>
              <a:ea typeface="+mn-ea"/>
              <a:cs typeface="+mn-cs"/>
            </a:rPr>
            <a:t>ОГЭ</a:t>
          </a:r>
          <a:endParaRPr lang="en-GB" sz="2000" b="1" kern="1200" dirty="0">
            <a:solidFill>
              <a:srgbClr val="CC4C29"/>
            </a:solidFill>
            <a:latin typeface="Calibri"/>
            <a:ea typeface="+mn-ea"/>
            <a:cs typeface="+mn-cs"/>
          </a:endParaRPr>
        </a:p>
      </dgm:t>
    </dgm:pt>
    <dgm:pt modelId="{09477968-239F-4E70-A748-E7BA95019E2C}" type="parTrans" cxnId="{58341438-A953-4712-BD99-242FF52D8CE7}">
      <dgm:prSet/>
      <dgm:spPr/>
      <dgm:t>
        <a:bodyPr/>
        <a:lstStyle/>
        <a:p>
          <a:endParaRPr lang="en-GB" sz="1600"/>
        </a:p>
      </dgm:t>
    </dgm:pt>
    <dgm:pt modelId="{E7D3D78D-F120-46AC-838B-5FFFB847D449}" type="sibTrans" cxnId="{58341438-A953-4712-BD99-242FF52D8CE7}">
      <dgm:prSet/>
      <dgm:spPr/>
      <dgm:t>
        <a:bodyPr/>
        <a:lstStyle/>
        <a:p>
          <a:endParaRPr lang="en-GB" sz="1600"/>
        </a:p>
      </dgm:t>
    </dgm:pt>
    <dgm:pt modelId="{E6C8F9E6-9E9C-40FB-BF7A-2453B977C2B2}">
      <dgm:prSet phldrT="[Текст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CC4C29"/>
              </a:solidFill>
              <a:latin typeface="Calibri"/>
              <a:ea typeface="+mn-ea"/>
              <a:cs typeface="+mn-cs"/>
            </a:rPr>
            <a:t>ЕГЭ</a:t>
          </a:r>
          <a:endParaRPr lang="en-GB" sz="2000" b="1" kern="1200" dirty="0">
            <a:solidFill>
              <a:srgbClr val="CC4C29"/>
            </a:solidFill>
            <a:latin typeface="Calibri"/>
            <a:ea typeface="+mn-ea"/>
            <a:cs typeface="+mn-cs"/>
          </a:endParaRPr>
        </a:p>
      </dgm:t>
    </dgm:pt>
    <dgm:pt modelId="{E9814314-8EEC-4252-ABA3-8691EBEF0180}" type="parTrans" cxnId="{56FD045A-83BC-43BD-895B-047873577A6A}">
      <dgm:prSet/>
      <dgm:spPr/>
      <dgm:t>
        <a:bodyPr/>
        <a:lstStyle/>
        <a:p>
          <a:endParaRPr lang="en-GB" sz="1600"/>
        </a:p>
      </dgm:t>
    </dgm:pt>
    <dgm:pt modelId="{73098E4B-F0DE-45F3-B0A3-29B07FB5E317}" type="sibTrans" cxnId="{56FD045A-83BC-43BD-895B-047873577A6A}">
      <dgm:prSet/>
      <dgm:spPr/>
      <dgm:t>
        <a:bodyPr/>
        <a:lstStyle/>
        <a:p>
          <a:endParaRPr lang="en-GB" sz="1600"/>
        </a:p>
      </dgm:t>
    </dgm:pt>
    <dgm:pt modelId="{D45841D0-B85B-48BC-A4ED-00B4F0105A04}" type="pres">
      <dgm:prSet presAssocID="{9144F5A9-09F7-44FD-B51C-77ADE452345B}" presName="CompostProcess" presStyleCnt="0">
        <dgm:presLayoutVars>
          <dgm:dir/>
          <dgm:resizeHandles val="exact"/>
        </dgm:presLayoutVars>
      </dgm:prSet>
      <dgm:spPr/>
    </dgm:pt>
    <dgm:pt modelId="{2A1FDF89-A6DF-43D9-A5EA-02692C02CBDD}" type="pres">
      <dgm:prSet presAssocID="{9144F5A9-09F7-44FD-B51C-77ADE452345B}" presName="arrow" presStyleLbl="bgShp" presStyleIdx="0" presStyleCnt="1" custScaleX="107163"/>
      <dgm:spPr/>
    </dgm:pt>
    <dgm:pt modelId="{45F1E40D-3E50-4033-AEBE-4110DA8B6ABE}" type="pres">
      <dgm:prSet presAssocID="{9144F5A9-09F7-44FD-B51C-77ADE452345B}" presName="linearProcess" presStyleCnt="0"/>
      <dgm:spPr/>
    </dgm:pt>
    <dgm:pt modelId="{B4069ADD-34E3-4ACE-B92F-9EC72784A551}" type="pres">
      <dgm:prSet presAssocID="{559E4D4E-4BA2-49F3-A8D1-74FD22D6B889}" presName="textNode" presStyleLbl="node1" presStyleIdx="0" presStyleCnt="3" custScaleX="62922" custScaleY="69761" custLinFactX="-7273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FD9F6-3C11-4DC8-831D-E027D9611907}" type="pres">
      <dgm:prSet presAssocID="{909F38D7-C3EB-4D2C-A795-EE2A17B004CD}" presName="sibTrans" presStyleCnt="0"/>
      <dgm:spPr/>
    </dgm:pt>
    <dgm:pt modelId="{66B29617-61A6-41F6-A340-8128BAE46106}" type="pres">
      <dgm:prSet presAssocID="{90C6B322-2F1F-4D3A-859F-0F85B27FDE43}" presName="textNode" presStyleLbl="node1" presStyleIdx="1" presStyleCnt="3" custScaleX="64264" custScaleY="69761" custLinFactX="-12502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D2BF5E-29B3-4AF4-BFF7-260AC7C39ACD}" type="pres">
      <dgm:prSet presAssocID="{E7D3D78D-F120-46AC-838B-5FFFB847D449}" presName="sibTrans" presStyleCnt="0"/>
      <dgm:spPr/>
    </dgm:pt>
    <dgm:pt modelId="{ACDA2563-9DAE-4C27-BEC1-A41778AE74C6}" type="pres">
      <dgm:prSet presAssocID="{E6C8F9E6-9E9C-40FB-BF7A-2453B977C2B2}" presName="textNode" presStyleLbl="node1" presStyleIdx="2" presStyleCnt="3" custScaleX="55623" custScaleY="69761" custLinFactX="-19267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341438-A953-4712-BD99-242FF52D8CE7}" srcId="{9144F5A9-09F7-44FD-B51C-77ADE452345B}" destId="{90C6B322-2F1F-4D3A-859F-0F85B27FDE43}" srcOrd="1" destOrd="0" parTransId="{09477968-239F-4E70-A748-E7BA95019E2C}" sibTransId="{E7D3D78D-F120-46AC-838B-5FFFB847D449}"/>
    <dgm:cxn modelId="{3713E1C6-645C-4F7C-833B-052C6F8373E4}" type="presOf" srcId="{90C6B322-2F1F-4D3A-859F-0F85B27FDE43}" destId="{66B29617-61A6-41F6-A340-8128BAE46106}" srcOrd="0" destOrd="0" presId="urn:microsoft.com/office/officeart/2005/8/layout/hProcess9"/>
    <dgm:cxn modelId="{3A849443-362F-44B8-8AD5-8327A90B59DD}" type="presOf" srcId="{E6C8F9E6-9E9C-40FB-BF7A-2453B977C2B2}" destId="{ACDA2563-9DAE-4C27-BEC1-A41778AE74C6}" srcOrd="0" destOrd="0" presId="urn:microsoft.com/office/officeart/2005/8/layout/hProcess9"/>
    <dgm:cxn modelId="{56FD045A-83BC-43BD-895B-047873577A6A}" srcId="{9144F5A9-09F7-44FD-B51C-77ADE452345B}" destId="{E6C8F9E6-9E9C-40FB-BF7A-2453B977C2B2}" srcOrd="2" destOrd="0" parTransId="{E9814314-8EEC-4252-ABA3-8691EBEF0180}" sibTransId="{73098E4B-F0DE-45F3-B0A3-29B07FB5E317}"/>
    <dgm:cxn modelId="{67E72BB2-3054-4CFB-912C-189E853B03ED}" srcId="{9144F5A9-09F7-44FD-B51C-77ADE452345B}" destId="{559E4D4E-4BA2-49F3-A8D1-74FD22D6B889}" srcOrd="0" destOrd="0" parTransId="{E75AD261-C585-4191-A122-7E1AFFA48E00}" sibTransId="{909F38D7-C3EB-4D2C-A795-EE2A17B004CD}"/>
    <dgm:cxn modelId="{FD61AC48-5EC5-4B03-9457-F93D72B9840B}" type="presOf" srcId="{559E4D4E-4BA2-49F3-A8D1-74FD22D6B889}" destId="{B4069ADD-34E3-4ACE-B92F-9EC72784A551}" srcOrd="0" destOrd="0" presId="urn:microsoft.com/office/officeart/2005/8/layout/hProcess9"/>
    <dgm:cxn modelId="{69B23646-B0F8-48DB-981C-77F03F521C2C}" type="presOf" srcId="{9144F5A9-09F7-44FD-B51C-77ADE452345B}" destId="{D45841D0-B85B-48BC-A4ED-00B4F0105A04}" srcOrd="0" destOrd="0" presId="urn:microsoft.com/office/officeart/2005/8/layout/hProcess9"/>
    <dgm:cxn modelId="{1E63F803-D7C6-4158-8B65-BABEFE1CB226}" type="presParOf" srcId="{D45841D0-B85B-48BC-A4ED-00B4F0105A04}" destId="{2A1FDF89-A6DF-43D9-A5EA-02692C02CBDD}" srcOrd="0" destOrd="0" presId="urn:microsoft.com/office/officeart/2005/8/layout/hProcess9"/>
    <dgm:cxn modelId="{B6BFCDAF-A48D-4E22-869A-1F259945D054}" type="presParOf" srcId="{D45841D0-B85B-48BC-A4ED-00B4F0105A04}" destId="{45F1E40D-3E50-4033-AEBE-4110DA8B6ABE}" srcOrd="1" destOrd="0" presId="urn:microsoft.com/office/officeart/2005/8/layout/hProcess9"/>
    <dgm:cxn modelId="{FD4FD918-E102-4904-8C89-0076BD2152C4}" type="presParOf" srcId="{45F1E40D-3E50-4033-AEBE-4110DA8B6ABE}" destId="{B4069ADD-34E3-4ACE-B92F-9EC72784A551}" srcOrd="0" destOrd="0" presId="urn:microsoft.com/office/officeart/2005/8/layout/hProcess9"/>
    <dgm:cxn modelId="{42D36CE5-8561-4804-BAF5-24F2705403F5}" type="presParOf" srcId="{45F1E40D-3E50-4033-AEBE-4110DA8B6ABE}" destId="{9ECFD9F6-3C11-4DC8-831D-E027D9611907}" srcOrd="1" destOrd="0" presId="urn:microsoft.com/office/officeart/2005/8/layout/hProcess9"/>
    <dgm:cxn modelId="{29EF442E-0DC4-4B42-93BA-D51FCF01FFEF}" type="presParOf" srcId="{45F1E40D-3E50-4033-AEBE-4110DA8B6ABE}" destId="{66B29617-61A6-41F6-A340-8128BAE46106}" srcOrd="2" destOrd="0" presId="urn:microsoft.com/office/officeart/2005/8/layout/hProcess9"/>
    <dgm:cxn modelId="{0EE8ADFC-B540-46F9-B491-D9C2D3CE404A}" type="presParOf" srcId="{45F1E40D-3E50-4033-AEBE-4110DA8B6ABE}" destId="{94D2BF5E-29B3-4AF4-BFF7-260AC7C39ACD}" srcOrd="3" destOrd="0" presId="urn:microsoft.com/office/officeart/2005/8/layout/hProcess9"/>
    <dgm:cxn modelId="{B71EBB86-28C3-48BC-A1D6-899C740E273F}" type="presParOf" srcId="{45F1E40D-3E50-4033-AEBE-4110DA8B6ABE}" destId="{ACDA2563-9DAE-4C27-BEC1-A41778AE74C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D2D2F7-7822-444C-AB64-0544EF1E2450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756D0C59-E37A-4922-9B5E-3ED34A84CDC8}">
      <dgm:prSet phldrT="[Текст]"/>
      <dgm:spPr/>
      <dgm:t>
        <a:bodyPr/>
        <a:lstStyle/>
        <a:p>
          <a:r>
            <a:rPr lang="ru-RU" b="1" dirty="0"/>
            <a:t>Мониторинг</a:t>
          </a:r>
          <a:endParaRPr lang="en-GB" b="1" dirty="0"/>
        </a:p>
      </dgm:t>
    </dgm:pt>
    <dgm:pt modelId="{E3700B83-7D0A-40BF-808A-F4B6ADEF9E4C}" type="parTrans" cxnId="{4B4F5AAD-232A-4900-8C81-7F1FC077A95E}">
      <dgm:prSet/>
      <dgm:spPr/>
      <dgm:t>
        <a:bodyPr/>
        <a:lstStyle/>
        <a:p>
          <a:endParaRPr lang="en-GB"/>
        </a:p>
      </dgm:t>
    </dgm:pt>
    <dgm:pt modelId="{CE9C9BAF-DED8-4230-AB58-EFBC724E809F}" type="sibTrans" cxnId="{4B4F5AAD-232A-4900-8C81-7F1FC077A95E}">
      <dgm:prSet/>
      <dgm:spPr/>
      <dgm:t>
        <a:bodyPr/>
        <a:lstStyle/>
        <a:p>
          <a:endParaRPr lang="en-GB"/>
        </a:p>
      </dgm:t>
    </dgm:pt>
    <dgm:pt modelId="{A9B96863-686A-43E7-A021-A9832A209818}">
      <dgm:prSet phldrT="[Текст]"/>
      <dgm:spPr/>
      <dgm:t>
        <a:bodyPr/>
        <a:lstStyle/>
        <a:p>
          <a:r>
            <a:rPr lang="ru-RU" b="1" i="0" dirty="0"/>
            <a:t>постоянное</a:t>
          </a:r>
          <a:r>
            <a:rPr lang="ru-RU" b="0" i="0" dirty="0"/>
            <a:t> </a:t>
          </a:r>
          <a:r>
            <a:rPr lang="ru-RU" b="1" i="0" dirty="0"/>
            <a:t>наблюдение</a:t>
          </a:r>
          <a:r>
            <a:rPr lang="ru-RU" b="0" i="0" dirty="0"/>
            <a:t> за образовательным  процессом с целью достижения планируемых результатов. </a:t>
          </a:r>
          <a:endParaRPr lang="en-GB" b="0" dirty="0"/>
        </a:p>
      </dgm:t>
    </dgm:pt>
    <dgm:pt modelId="{751FF56B-0723-4E61-ADE1-A263DB5AEB3F}" type="parTrans" cxnId="{55EEAA54-43FA-4107-824B-342954A37649}">
      <dgm:prSet/>
      <dgm:spPr/>
      <dgm:t>
        <a:bodyPr/>
        <a:lstStyle/>
        <a:p>
          <a:endParaRPr lang="en-GB"/>
        </a:p>
      </dgm:t>
    </dgm:pt>
    <dgm:pt modelId="{5607512A-3BF5-4E4B-8CD1-7D101BE1B4F8}" type="sibTrans" cxnId="{55EEAA54-43FA-4107-824B-342954A37649}">
      <dgm:prSet/>
      <dgm:spPr/>
      <dgm:t>
        <a:bodyPr/>
        <a:lstStyle/>
        <a:p>
          <a:endParaRPr lang="en-GB"/>
        </a:p>
      </dgm:t>
    </dgm:pt>
    <dgm:pt modelId="{3F8E45A1-4405-454F-9A5F-B9199151B753}">
      <dgm:prSet phldrT="[Текст]"/>
      <dgm:spPr/>
      <dgm:t>
        <a:bodyPr/>
        <a:lstStyle/>
        <a:p>
          <a:r>
            <a:rPr lang="ru-RU" b="1" dirty="0"/>
            <a:t>Диагностика</a:t>
          </a:r>
          <a:endParaRPr lang="en-GB" b="1" dirty="0"/>
        </a:p>
      </dgm:t>
    </dgm:pt>
    <dgm:pt modelId="{883E9E48-4790-4514-BB83-67E585A9ED1C}" type="parTrans" cxnId="{68E6A5A4-53EA-4D3E-B4F1-D191066D0E29}">
      <dgm:prSet/>
      <dgm:spPr/>
      <dgm:t>
        <a:bodyPr/>
        <a:lstStyle/>
        <a:p>
          <a:endParaRPr lang="en-GB"/>
        </a:p>
      </dgm:t>
    </dgm:pt>
    <dgm:pt modelId="{0D4803D2-AC30-4FEE-9F18-B789D22CC1F1}" type="sibTrans" cxnId="{68E6A5A4-53EA-4D3E-B4F1-D191066D0E29}">
      <dgm:prSet/>
      <dgm:spPr/>
      <dgm:t>
        <a:bodyPr/>
        <a:lstStyle/>
        <a:p>
          <a:endParaRPr lang="en-GB"/>
        </a:p>
      </dgm:t>
    </dgm:pt>
    <dgm:pt modelId="{D0D4EDB5-CA04-41B7-B9A3-229DD1B74DCA}">
      <dgm:prSet phldrT="[Текст]"/>
      <dgm:spPr/>
      <dgm:t>
        <a:bodyPr/>
        <a:lstStyle/>
        <a:p>
          <a:r>
            <a:rPr lang="ru-RU" b="1" i="0" dirty="0"/>
            <a:t>точное</a:t>
          </a:r>
          <a:r>
            <a:rPr lang="ru-RU" b="0" i="0" dirty="0"/>
            <a:t> </a:t>
          </a:r>
          <a:r>
            <a:rPr lang="ru-RU" b="1" i="0" dirty="0"/>
            <a:t>определение результатов </a:t>
          </a:r>
          <a:r>
            <a:rPr lang="ru-RU" b="0" i="0" dirty="0"/>
            <a:t>образовательного процесса.</a:t>
          </a:r>
          <a:endParaRPr lang="en-GB" dirty="0"/>
        </a:p>
      </dgm:t>
    </dgm:pt>
    <dgm:pt modelId="{A9B4014E-BD25-48D2-8C2A-7275B9531F5E}" type="parTrans" cxnId="{6FDD6380-B53B-4644-A7DC-203F54E37C7F}">
      <dgm:prSet/>
      <dgm:spPr/>
      <dgm:t>
        <a:bodyPr/>
        <a:lstStyle/>
        <a:p>
          <a:endParaRPr lang="en-GB"/>
        </a:p>
      </dgm:t>
    </dgm:pt>
    <dgm:pt modelId="{93914A58-D455-433F-9771-78FAED3BCA61}" type="sibTrans" cxnId="{6FDD6380-B53B-4644-A7DC-203F54E37C7F}">
      <dgm:prSet/>
      <dgm:spPr/>
      <dgm:t>
        <a:bodyPr/>
        <a:lstStyle/>
        <a:p>
          <a:endParaRPr lang="en-GB"/>
        </a:p>
      </dgm:t>
    </dgm:pt>
    <dgm:pt modelId="{D56AD0D2-7AAB-4A03-AFD6-08833121BC17}" type="pres">
      <dgm:prSet presAssocID="{DED2D2F7-7822-444C-AB64-0544EF1E24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74D43C-4162-4496-B23E-ECE3DCC3B79E}" type="pres">
      <dgm:prSet presAssocID="{756D0C59-E37A-4922-9B5E-3ED34A84CDC8}" presName="composite" presStyleCnt="0"/>
      <dgm:spPr/>
    </dgm:pt>
    <dgm:pt modelId="{A3A0C4C2-357D-419F-A02C-E14F178D6813}" type="pres">
      <dgm:prSet presAssocID="{756D0C59-E37A-4922-9B5E-3ED34A84CDC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85B9-3C5A-45D5-8131-BB59BE941057}" type="pres">
      <dgm:prSet presAssocID="{756D0C59-E37A-4922-9B5E-3ED34A84CDC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E4E79-1A3B-485B-8E6F-401B4AC2F82F}" type="pres">
      <dgm:prSet presAssocID="{CE9C9BAF-DED8-4230-AB58-EFBC724E809F}" presName="space" presStyleCnt="0"/>
      <dgm:spPr/>
    </dgm:pt>
    <dgm:pt modelId="{A95D645B-BD8C-4132-B3B8-6B2353F9FAA8}" type="pres">
      <dgm:prSet presAssocID="{3F8E45A1-4405-454F-9A5F-B9199151B753}" presName="composite" presStyleCnt="0"/>
      <dgm:spPr/>
    </dgm:pt>
    <dgm:pt modelId="{38130233-5755-4EBF-9DBF-F065361B45A5}" type="pres">
      <dgm:prSet presAssocID="{3F8E45A1-4405-454F-9A5F-B9199151B753}" presName="parTx" presStyleLbl="alignNode1" presStyleIdx="1" presStyleCnt="2" custLinFactNeighborX="-92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0FCF7-CC60-4538-8C40-E7DB3A80AAA6}" type="pres">
      <dgm:prSet presAssocID="{3F8E45A1-4405-454F-9A5F-B9199151B753}" presName="desTx" presStyleLbl="alignAccFollowNode1" presStyleIdx="1" presStyleCnt="2" custLinFactNeighborX="-9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4A9870-43B7-4AF2-A6BA-65A5A9BE35C3}" type="presOf" srcId="{3F8E45A1-4405-454F-9A5F-B9199151B753}" destId="{38130233-5755-4EBF-9DBF-F065361B45A5}" srcOrd="0" destOrd="0" presId="urn:microsoft.com/office/officeart/2005/8/layout/hList1"/>
    <dgm:cxn modelId="{68E6A5A4-53EA-4D3E-B4F1-D191066D0E29}" srcId="{DED2D2F7-7822-444C-AB64-0544EF1E2450}" destId="{3F8E45A1-4405-454F-9A5F-B9199151B753}" srcOrd="1" destOrd="0" parTransId="{883E9E48-4790-4514-BB83-67E585A9ED1C}" sibTransId="{0D4803D2-AC30-4FEE-9F18-B789D22CC1F1}"/>
    <dgm:cxn modelId="{4B4F5AAD-232A-4900-8C81-7F1FC077A95E}" srcId="{DED2D2F7-7822-444C-AB64-0544EF1E2450}" destId="{756D0C59-E37A-4922-9B5E-3ED34A84CDC8}" srcOrd="0" destOrd="0" parTransId="{E3700B83-7D0A-40BF-808A-F4B6ADEF9E4C}" sibTransId="{CE9C9BAF-DED8-4230-AB58-EFBC724E809F}"/>
    <dgm:cxn modelId="{6FDD6380-B53B-4644-A7DC-203F54E37C7F}" srcId="{3F8E45A1-4405-454F-9A5F-B9199151B753}" destId="{D0D4EDB5-CA04-41B7-B9A3-229DD1B74DCA}" srcOrd="0" destOrd="0" parTransId="{A9B4014E-BD25-48D2-8C2A-7275B9531F5E}" sibTransId="{93914A58-D455-433F-9771-78FAED3BCA61}"/>
    <dgm:cxn modelId="{C63FA454-3B0D-46AF-8139-685489CA3352}" type="presOf" srcId="{A9B96863-686A-43E7-A021-A9832A209818}" destId="{7C5685B9-3C5A-45D5-8131-BB59BE941057}" srcOrd="0" destOrd="0" presId="urn:microsoft.com/office/officeart/2005/8/layout/hList1"/>
    <dgm:cxn modelId="{55EEAA54-43FA-4107-824B-342954A37649}" srcId="{756D0C59-E37A-4922-9B5E-3ED34A84CDC8}" destId="{A9B96863-686A-43E7-A021-A9832A209818}" srcOrd="0" destOrd="0" parTransId="{751FF56B-0723-4E61-ADE1-A263DB5AEB3F}" sibTransId="{5607512A-3BF5-4E4B-8CD1-7D101BE1B4F8}"/>
    <dgm:cxn modelId="{8BA71172-1F82-460F-B50E-C05EA795DD5C}" type="presOf" srcId="{D0D4EDB5-CA04-41B7-B9A3-229DD1B74DCA}" destId="{F410FCF7-CC60-4538-8C40-E7DB3A80AAA6}" srcOrd="0" destOrd="0" presId="urn:microsoft.com/office/officeart/2005/8/layout/hList1"/>
    <dgm:cxn modelId="{EDF6EC76-88E3-44E9-8677-F1E45EA5434A}" type="presOf" srcId="{DED2D2F7-7822-444C-AB64-0544EF1E2450}" destId="{D56AD0D2-7AAB-4A03-AFD6-08833121BC17}" srcOrd="0" destOrd="0" presId="urn:microsoft.com/office/officeart/2005/8/layout/hList1"/>
    <dgm:cxn modelId="{BD9A793D-F176-4091-A5FF-D780C481D4FC}" type="presOf" srcId="{756D0C59-E37A-4922-9B5E-3ED34A84CDC8}" destId="{A3A0C4C2-357D-419F-A02C-E14F178D6813}" srcOrd="0" destOrd="0" presId="urn:microsoft.com/office/officeart/2005/8/layout/hList1"/>
    <dgm:cxn modelId="{A9241B9E-2211-47B3-86C4-79B308594FBE}" type="presParOf" srcId="{D56AD0D2-7AAB-4A03-AFD6-08833121BC17}" destId="{C474D43C-4162-4496-B23E-ECE3DCC3B79E}" srcOrd="0" destOrd="0" presId="urn:microsoft.com/office/officeart/2005/8/layout/hList1"/>
    <dgm:cxn modelId="{86594AD4-464A-4081-91D0-C6AAAB848160}" type="presParOf" srcId="{C474D43C-4162-4496-B23E-ECE3DCC3B79E}" destId="{A3A0C4C2-357D-419F-A02C-E14F178D6813}" srcOrd="0" destOrd="0" presId="urn:microsoft.com/office/officeart/2005/8/layout/hList1"/>
    <dgm:cxn modelId="{E7017E47-7A57-4AB5-A33E-7240341B6D3E}" type="presParOf" srcId="{C474D43C-4162-4496-B23E-ECE3DCC3B79E}" destId="{7C5685B9-3C5A-45D5-8131-BB59BE941057}" srcOrd="1" destOrd="0" presId="urn:microsoft.com/office/officeart/2005/8/layout/hList1"/>
    <dgm:cxn modelId="{4F81DC39-34B2-41BB-B9F4-99BF91A64A75}" type="presParOf" srcId="{D56AD0D2-7AAB-4A03-AFD6-08833121BC17}" destId="{E8BE4E79-1A3B-485B-8E6F-401B4AC2F82F}" srcOrd="1" destOrd="0" presId="urn:microsoft.com/office/officeart/2005/8/layout/hList1"/>
    <dgm:cxn modelId="{284FEE14-4D24-4A11-B520-7021C47927FF}" type="presParOf" srcId="{D56AD0D2-7AAB-4A03-AFD6-08833121BC17}" destId="{A95D645B-BD8C-4132-B3B8-6B2353F9FAA8}" srcOrd="2" destOrd="0" presId="urn:microsoft.com/office/officeart/2005/8/layout/hList1"/>
    <dgm:cxn modelId="{E289DFD1-7621-46A3-B40D-5F74A395A2C6}" type="presParOf" srcId="{A95D645B-BD8C-4132-B3B8-6B2353F9FAA8}" destId="{38130233-5755-4EBF-9DBF-F065361B45A5}" srcOrd="0" destOrd="0" presId="urn:microsoft.com/office/officeart/2005/8/layout/hList1"/>
    <dgm:cxn modelId="{CB43E33C-83AA-4B12-A1B5-FBF3C91D137D}" type="presParOf" srcId="{A95D645B-BD8C-4132-B3B8-6B2353F9FAA8}" destId="{F410FCF7-CC60-4538-8C40-E7DB3A80AA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FDF89-A6DF-43D9-A5EA-02692C02CBDD}">
      <dsp:nvSpPr>
        <dsp:cNvPr id="0" name=""/>
        <dsp:cNvSpPr/>
      </dsp:nvSpPr>
      <dsp:spPr>
        <a:xfrm>
          <a:off x="216022" y="0"/>
          <a:ext cx="4416155" cy="201634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69ADD-34E3-4ACE-B92F-9EC72784A551}">
      <dsp:nvSpPr>
        <dsp:cNvPr id="0" name=""/>
        <dsp:cNvSpPr/>
      </dsp:nvSpPr>
      <dsp:spPr>
        <a:xfrm>
          <a:off x="504055" y="726846"/>
          <a:ext cx="915175" cy="56264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C4C29"/>
              </a:solidFill>
            </a:rPr>
            <a:t>ВПР</a:t>
          </a:r>
          <a:endParaRPr lang="en-GB" sz="2000" b="1" kern="1200" dirty="0">
            <a:solidFill>
              <a:srgbClr val="CC4C29"/>
            </a:solidFill>
          </a:endParaRPr>
        </a:p>
      </dsp:txBody>
      <dsp:txXfrm>
        <a:off x="531521" y="754312"/>
        <a:ext cx="860243" cy="507716"/>
      </dsp:txXfrm>
    </dsp:sp>
    <dsp:sp modelId="{66B29617-61A6-41F6-A340-8128BAE46106}">
      <dsp:nvSpPr>
        <dsp:cNvPr id="0" name=""/>
        <dsp:cNvSpPr/>
      </dsp:nvSpPr>
      <dsp:spPr>
        <a:xfrm>
          <a:off x="1585586" y="726846"/>
          <a:ext cx="934694" cy="56264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C4C29"/>
              </a:solidFill>
              <a:latin typeface="Calibri"/>
              <a:ea typeface="+mn-ea"/>
              <a:cs typeface="+mn-cs"/>
            </a:rPr>
            <a:t>ОГЭ</a:t>
          </a:r>
          <a:endParaRPr lang="en-GB" sz="2000" b="1" kern="1200" dirty="0">
            <a:solidFill>
              <a:srgbClr val="CC4C29"/>
            </a:solidFill>
            <a:latin typeface="Calibri"/>
            <a:ea typeface="+mn-ea"/>
            <a:cs typeface="+mn-cs"/>
          </a:endParaRPr>
        </a:p>
      </dsp:txBody>
      <dsp:txXfrm>
        <a:off x="1613052" y="754312"/>
        <a:ext cx="879762" cy="507716"/>
      </dsp:txXfrm>
    </dsp:sp>
    <dsp:sp modelId="{ACDA2563-9DAE-4C27-BEC1-A41778AE74C6}">
      <dsp:nvSpPr>
        <dsp:cNvPr id="0" name=""/>
        <dsp:cNvSpPr/>
      </dsp:nvSpPr>
      <dsp:spPr>
        <a:xfrm>
          <a:off x="2664296" y="726846"/>
          <a:ext cx="809014" cy="56264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CC4C29"/>
              </a:solidFill>
              <a:latin typeface="Calibri"/>
              <a:ea typeface="+mn-ea"/>
              <a:cs typeface="+mn-cs"/>
            </a:rPr>
            <a:t>ЕГЭ</a:t>
          </a:r>
          <a:endParaRPr lang="en-GB" sz="2000" b="1" kern="1200" dirty="0">
            <a:solidFill>
              <a:srgbClr val="CC4C29"/>
            </a:solidFill>
            <a:latin typeface="Calibri"/>
            <a:ea typeface="+mn-ea"/>
            <a:cs typeface="+mn-cs"/>
          </a:endParaRPr>
        </a:p>
      </dsp:txBody>
      <dsp:txXfrm>
        <a:off x="2691762" y="754312"/>
        <a:ext cx="754082" cy="507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0C4C2-357D-419F-A02C-E14F178D6813}">
      <dsp:nvSpPr>
        <dsp:cNvPr id="0" name=""/>
        <dsp:cNvSpPr/>
      </dsp:nvSpPr>
      <dsp:spPr>
        <a:xfrm>
          <a:off x="25" y="370272"/>
          <a:ext cx="2437513" cy="547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Мониторинг</a:t>
          </a:r>
          <a:endParaRPr lang="en-GB" sz="1900" b="1" kern="1200" dirty="0"/>
        </a:p>
      </dsp:txBody>
      <dsp:txXfrm>
        <a:off x="25" y="370272"/>
        <a:ext cx="2437513" cy="547200"/>
      </dsp:txXfrm>
    </dsp:sp>
    <dsp:sp modelId="{7C5685B9-3C5A-45D5-8131-BB59BE941057}">
      <dsp:nvSpPr>
        <dsp:cNvPr id="0" name=""/>
        <dsp:cNvSpPr/>
      </dsp:nvSpPr>
      <dsp:spPr>
        <a:xfrm>
          <a:off x="25" y="917472"/>
          <a:ext cx="2437513" cy="213835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i="0" kern="1200" dirty="0"/>
            <a:t>постоянное</a:t>
          </a:r>
          <a:r>
            <a:rPr lang="ru-RU" sz="1900" b="0" i="0" kern="1200" dirty="0"/>
            <a:t> </a:t>
          </a:r>
          <a:r>
            <a:rPr lang="ru-RU" sz="1900" b="1" i="0" kern="1200" dirty="0"/>
            <a:t>наблюдение</a:t>
          </a:r>
          <a:r>
            <a:rPr lang="ru-RU" sz="1900" b="0" i="0" kern="1200" dirty="0"/>
            <a:t> за образовательным  процессом с целью достижения планируемых результатов. </a:t>
          </a:r>
          <a:endParaRPr lang="en-GB" sz="1900" b="0" kern="1200" dirty="0"/>
        </a:p>
      </dsp:txBody>
      <dsp:txXfrm>
        <a:off x="25" y="917472"/>
        <a:ext cx="2437513" cy="2138354"/>
      </dsp:txXfrm>
    </dsp:sp>
    <dsp:sp modelId="{38130233-5755-4EBF-9DBF-F065361B45A5}">
      <dsp:nvSpPr>
        <dsp:cNvPr id="0" name=""/>
        <dsp:cNvSpPr/>
      </dsp:nvSpPr>
      <dsp:spPr>
        <a:xfrm>
          <a:off x="2553467" y="370272"/>
          <a:ext cx="2437513" cy="547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Диагностика</a:t>
          </a:r>
          <a:endParaRPr lang="en-GB" sz="1900" b="1" kern="1200" dirty="0"/>
        </a:p>
      </dsp:txBody>
      <dsp:txXfrm>
        <a:off x="2553467" y="370272"/>
        <a:ext cx="2437513" cy="547200"/>
      </dsp:txXfrm>
    </dsp:sp>
    <dsp:sp modelId="{F410FCF7-CC60-4538-8C40-E7DB3A80AAA6}">
      <dsp:nvSpPr>
        <dsp:cNvPr id="0" name=""/>
        <dsp:cNvSpPr/>
      </dsp:nvSpPr>
      <dsp:spPr>
        <a:xfrm>
          <a:off x="2553467" y="917472"/>
          <a:ext cx="2437513" cy="213835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i="0" kern="1200" dirty="0"/>
            <a:t>точное</a:t>
          </a:r>
          <a:r>
            <a:rPr lang="ru-RU" sz="1900" b="0" i="0" kern="1200" dirty="0"/>
            <a:t> </a:t>
          </a:r>
          <a:r>
            <a:rPr lang="ru-RU" sz="1900" b="1" i="0" kern="1200" dirty="0"/>
            <a:t>определение результатов </a:t>
          </a:r>
          <a:r>
            <a:rPr lang="ru-RU" sz="1900" b="0" i="0" kern="1200" dirty="0"/>
            <a:t>образовательного процесса.</a:t>
          </a:r>
          <a:endParaRPr lang="en-GB" sz="1900" kern="1200" dirty="0"/>
        </a:p>
      </dsp:txBody>
      <dsp:txXfrm>
        <a:off x="2553467" y="917472"/>
        <a:ext cx="2437513" cy="2138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CFCF8-AA67-4050-A3A5-873C01C0EC93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9F1BB-1F5B-48E1-8018-8834E3EDA9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6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Задача мониторинга – обеспечить всех участников образовательного процесса обратной связью, которая позволяет вносить изменения в ходе реализации образовательной программы для повышения качества </a:t>
            </a:r>
            <a:r>
              <a:rPr lang="ru-RU" b="0" i="0" dirty="0" err="1"/>
              <a:t>ее</a:t>
            </a:r>
            <a:r>
              <a:rPr lang="ru-RU" b="0" i="0" dirty="0"/>
              <a:t> результатов.</a:t>
            </a:r>
            <a:endParaRPr lang="en-US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Диагностика включает контроль, проверку, оценивание, накопление статистических данных, их анализ, выявление динамики, тенденций, прогнозирование образовательного процесса.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149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46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392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425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0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598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944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207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90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707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94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70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08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031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80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371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604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30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101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21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80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09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Учитывая запросы учителей и родителей младших школьников, совместно с издательством «Интеллект-Центр» мы подготовили новую серию диагностических пособий по английскому языку для учащихся 2-4 классов.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Пособия серии нацелены на пошаговую подготовку к различным проверочным и диагностическим работам по английскому языку, включая ВПР, административные проверочные и диагностические работы. Содержание изданий соответствуют требованиям примерной основной образовательной программы начального общего образования (ПООП НОО) по английскому языку и ФГОС в части предметных результатов.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64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410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632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598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869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170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35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328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Учитывая запросы учителей и родителей младших школьников, совместно с издательством «Интеллект-Центр» мы подготовили новую серию диагностических пособий по английскому языку для учащихся 2-4 классов.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Пособия серии нацелены на пошаговую подготовку к различным проверочным и диагностическим работам по английскому языку, включая ВПР, административные проверочные и диагностические работы. Содержание изданий соответствуют требованиям примерной основной образовательной программы начального общего образования (ПООП НОО) по английскому языку и ФГОС в части предметных результатов.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28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Учитывая запросы учителей и родителей младших школьников, совместно с издательством «Интеллект-Центр» мы подготовили новую серию диагностических пособий по английскому языку для учащихся 2-4 классов.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Пособия серии нацелены на пошаговую подготовку к различным проверочным и диагностическим работам по английскому языку, включая ВПР, административные проверочные и диагностические работы. Содержание изданий соответствуют требованиям примерной основной образовательной программы начального общего образования (ПООП НОО) по английскому языку и ФГОС в части предметных результатов.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5603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Пособия имеют чёткую структуру согласно традиционным для диагностических работ разделам: «Аудирование», «Чтение», «Грамматика и лексика», «Письмо». В пособиях для основной школы вводится и устная часть («Говорение»). 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54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показывает наш опыт работы с учителями и методистами английского языка РФ, наиболее остро стоит проблема диагностики и оценивания знаний детей по окончании 2, 3 и 4 классов начальной школы.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0710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Пособия имеют чёткую структуру согласно традиционным для диагностических работ разделам: «Аудирование», «Чтение», «Грамматика и лексика», «Письмо». В пособиях для основной школы вводится и устная часть («Говорение»). 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939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08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показывает наш опыт работы с учителями и методистами английского языка РФ, наиболее остро стоит проблема диагностики и оценивания знаний детей по окончании 2, 3 и 4 классов начальной школы.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3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Учитывая запросы учителей и родителей младших школьников, совместно с издательством «Интеллект-Центр» мы подготовили новую серию диагностических пособий по английскому языку для учащихся 2-4 классов.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Пособия серии нацелены на пошаговую подготовку к различным проверочным и диагностическим работам по английскому языку, включая ВПР, административные проверочные и диагностические работы. Содержание изданий соответствуют требованиям примерной основной образовательной программы начального общего образования (ПООП НОО) по английскому языку и ФГОС в части предметных результатов.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6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Говорение не включено ввиду сложности организации контроля в большинстве случаев. Говорение предлагается контролировать учителем в рамках образовательного процесса </a:t>
            </a:r>
            <a:endParaRPr lang="en-GB" dirty="0"/>
          </a:p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42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10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9F1BB-1F5B-48E1-8018-8834E3EDA94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46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hyperlink" Target="https://fgosreestr.r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5E85BB-AFB7-46B5-891F-D8918FCDBD20}"/>
              </a:ext>
            </a:extLst>
          </p:cNvPr>
          <p:cNvSpPr txBox="1"/>
          <p:nvPr/>
        </p:nvSpPr>
        <p:spPr>
          <a:xfrm>
            <a:off x="123687" y="747157"/>
            <a:ext cx="4392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Мониторинг и контроль знаний обучающихся в основной школе: готовимся к ВПР по английскому языку</a:t>
            </a:r>
          </a:p>
          <a:p>
            <a:pPr algn="ctr"/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A5FB89-0124-4D4E-A1B0-91EAAB4125FA}"/>
              </a:ext>
            </a:extLst>
          </p:cNvPr>
          <p:cNvSpPr txBox="1"/>
          <p:nvPr/>
        </p:nvSpPr>
        <p:spPr>
          <a:xfrm>
            <a:off x="251520" y="3253105"/>
            <a:ext cx="409771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</a:rPr>
              <a:t>Смирнов Юрий Алексеевич</a:t>
            </a:r>
          </a:p>
          <a:p>
            <a:pPr algn="ctr"/>
            <a:r>
              <a:rPr lang="ru-RU" sz="1400" i="1" dirty="0"/>
              <a:t>эксперт и автор-разработчик измерительных материалов оценки качества образования МЦКО, автор учебников и учебных пособий по английскому языку, лауреат «Гранта Москвы» в области наук и технологий в сфере образования</a:t>
            </a:r>
            <a:endParaRPr lang="ru-RU" sz="1400" i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E2789D-1872-4E45-89AE-DBA88DECF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71" y="629665"/>
            <a:ext cx="1441488" cy="209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35D1591-F6EB-4E89-BBCA-4DC2EA6FE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39" y="627534"/>
            <a:ext cx="1437388" cy="209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4286A0B-3A78-4371-AFCE-96F122D7B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43" y="627534"/>
            <a:ext cx="1437389" cy="209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60804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i="0" dirty="0">
                <a:solidFill>
                  <a:srgbClr val="CC4C29"/>
                </a:solidFill>
                <a:effectLst/>
              </a:rPr>
              <a:t>Аудирование. Типология заданий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79E75B-E54D-4A9A-AAF5-EE31DF8B3F5F}"/>
              </a:ext>
            </a:extLst>
          </p:cNvPr>
          <p:cNvSpPr txBox="1"/>
          <p:nvPr/>
        </p:nvSpPr>
        <p:spPr>
          <a:xfrm>
            <a:off x="204388" y="1347614"/>
            <a:ext cx="811202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Выбор правильного ответа из нескольких предложенных (</a:t>
            </a:r>
            <a:r>
              <a:rPr lang="en-US" dirty="0"/>
              <a:t>multiple choice)</a:t>
            </a:r>
            <a:endParaRPr lang="ru-RU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True/False/Not stated</a:t>
            </a:r>
            <a:r>
              <a:rPr lang="ru-RU" dirty="0"/>
              <a:t>*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F0CD7142-EB9C-467F-B43E-62DD5B6D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6616"/>
              </p:ext>
            </p:extLst>
          </p:nvPr>
        </p:nvGraphicFramePr>
        <p:xfrm>
          <a:off x="251520" y="3363838"/>
          <a:ext cx="4695265" cy="10905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9001">
                  <a:extLst>
                    <a:ext uri="{9D8B030D-6E8A-4147-A177-3AD203B41FA5}">
                      <a16:colId xmlns:a16="http://schemas.microsoft.com/office/drawing/2014/main" xmlns="" val="2677770245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424565486"/>
                    </a:ext>
                  </a:extLst>
                </a:gridCol>
              </a:tblGrid>
              <a:tr h="2943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False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 stated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2136099"/>
                  </a:ext>
                </a:extLst>
              </a:tr>
              <a:tr h="785779">
                <a:tc>
                  <a:txBody>
                    <a:bodyPr/>
                    <a:lstStyle/>
                    <a:p>
                      <a:r>
                        <a:rPr lang="ru-RU" sz="1400" dirty="0"/>
                        <a:t>В тексте есть информация по теме, но в задании ошибка!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В тексте </a:t>
                      </a:r>
                      <a:r>
                        <a:rPr lang="ru-RU" sz="1400" b="1" dirty="0"/>
                        <a:t>вообще нет </a:t>
                      </a:r>
                      <a:r>
                        <a:rPr lang="ru-RU" sz="1400" dirty="0"/>
                        <a:t>информации по теме, указанной в задании!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4143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75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60804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CC4C29"/>
                </a:solidFill>
                <a:effectLst/>
              </a:rPr>
              <a:t>True/False/Not stated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31DE44-88F1-4D07-877F-27E3F8623656}"/>
              </a:ext>
            </a:extLst>
          </p:cNvPr>
          <p:cNvSpPr txBox="1"/>
          <p:nvPr/>
        </p:nvSpPr>
        <p:spPr>
          <a:xfrm>
            <a:off x="539551" y="1347614"/>
            <a:ext cx="4695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Аудиотекст</a:t>
            </a:r>
            <a:r>
              <a:rPr lang="ru-RU" i="1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Where have you been, Peter? I’ve been looking for you all day!</a:t>
            </a:r>
          </a:p>
          <a:p>
            <a:pPr marL="285750" indent="-285750">
              <a:buFontTx/>
              <a:buChar char="-"/>
            </a:pPr>
            <a:r>
              <a:rPr lang="en-US" dirty="0"/>
              <a:t>Sorry, Jane. I was at the gym.</a:t>
            </a:r>
          </a:p>
          <a:p>
            <a:pPr marL="285750" indent="-285750">
              <a:buFontTx/>
              <a:buChar char="-"/>
            </a:pPr>
            <a:r>
              <a:rPr lang="en-US" dirty="0"/>
              <a:t>Swimming again?</a:t>
            </a:r>
          </a:p>
          <a:p>
            <a:pPr marL="285750" indent="-285750">
              <a:buFontTx/>
              <a:buChar char="-"/>
            </a:pPr>
            <a:r>
              <a:rPr lang="en-US" dirty="0"/>
              <a:t>No, a yoga class this time.</a:t>
            </a:r>
            <a:endParaRPr lang="en-GB" dirty="0"/>
          </a:p>
        </p:txBody>
      </p:sp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xmlns="" id="{CC9590EE-EC2F-4006-8FE8-0AA9D0BFC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955364"/>
              </p:ext>
            </p:extLst>
          </p:nvPr>
        </p:nvGraphicFramePr>
        <p:xfrm>
          <a:off x="395536" y="3281371"/>
          <a:ext cx="5040560" cy="7792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0241">
                  <a:extLst>
                    <a:ext uri="{9D8B030D-6E8A-4147-A177-3AD203B41FA5}">
                      <a16:colId xmlns:a16="http://schemas.microsoft.com/office/drawing/2014/main" xmlns="" val="2677770245"/>
                    </a:ext>
                  </a:extLst>
                </a:gridCol>
                <a:gridCol w="2870319">
                  <a:extLst>
                    <a:ext uri="{9D8B030D-6E8A-4147-A177-3AD203B41FA5}">
                      <a16:colId xmlns:a16="http://schemas.microsoft.com/office/drawing/2014/main" xmlns="" val="2424565486"/>
                    </a:ext>
                  </a:extLst>
                </a:gridCol>
              </a:tblGrid>
              <a:tr h="1840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False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 stated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2136099"/>
                  </a:ext>
                </a:extLst>
              </a:tr>
              <a:tr h="474482">
                <a:tc>
                  <a:txBody>
                    <a:bodyPr/>
                    <a:lstStyle/>
                    <a:p>
                      <a:r>
                        <a:rPr lang="en-US" sz="1400" dirty="0"/>
                        <a:t>Peter swam at the gym.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Peter liked a yoga class.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4143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48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Аудирование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9C96AFB1-D3FC-4667-B7F6-C1E1542611B8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891F5949-6D0E-42EC-A006-BD542E73E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1E0858E1-7ADC-4EE8-B3FB-6E6893FAC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176A3C-A19C-4F5A-9637-8392CBF4960D}"/>
              </a:ext>
            </a:extLst>
          </p:cNvPr>
          <p:cNvSpPr txBox="1"/>
          <p:nvPr/>
        </p:nvSpPr>
        <p:spPr>
          <a:xfrm>
            <a:off x="467544" y="120359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CC4C29"/>
                </a:solidFill>
              </a:rPr>
              <a:t>Выбор правильного ответа из нескольких предложенных (</a:t>
            </a:r>
            <a:r>
              <a:rPr lang="en-US" sz="1600" i="1" dirty="0">
                <a:solidFill>
                  <a:srgbClr val="CC4C29"/>
                </a:solidFill>
              </a:rPr>
              <a:t>multiple choice)</a:t>
            </a:r>
            <a:endParaRPr lang="en-GB" sz="1600" i="1" dirty="0">
              <a:solidFill>
                <a:srgbClr val="CC4C29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BE57FDE-BCE7-4988-BB41-CE52743BC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" b="29852"/>
          <a:stretch/>
        </p:blipFill>
        <p:spPr>
          <a:xfrm>
            <a:off x="245716" y="1767810"/>
            <a:ext cx="2866821" cy="302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52F3BC4-7D29-4E08-A14D-4A62027F6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3" b="63367"/>
          <a:stretch/>
        </p:blipFill>
        <p:spPr>
          <a:xfrm>
            <a:off x="3419872" y="1841063"/>
            <a:ext cx="4603040" cy="9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Аудирование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9C96AFB1-D3FC-4667-B7F6-C1E1542611B8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891F5949-6D0E-42EC-A006-BD542E73E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1E0858E1-7ADC-4EE8-B3FB-6E6893FAC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FE48C8E-C439-4FA0-9EA3-22AAFFE7E1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" b="901"/>
          <a:stretch/>
        </p:blipFill>
        <p:spPr>
          <a:xfrm>
            <a:off x="395536" y="1037515"/>
            <a:ext cx="2592288" cy="367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155A7E3-BBD7-4477-8227-97D2FED1A4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20171" r="7371" b="59800"/>
          <a:stretch/>
        </p:blipFill>
        <p:spPr>
          <a:xfrm>
            <a:off x="2627784" y="1203598"/>
            <a:ext cx="5068301" cy="181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63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Аудирование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BBDF22-7C21-4196-9F46-E1E7D23B7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807DE20-91B8-4BE2-8E5D-D3339D5D69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11744" r="7371" b="31800"/>
          <a:stretch/>
        </p:blipFill>
        <p:spPr>
          <a:xfrm>
            <a:off x="130122" y="1222041"/>
            <a:ext cx="3177895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45A06D8-3F17-48AA-B2AF-0453C8E6E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5201" r="10412" b="40200"/>
          <a:stretch/>
        </p:blipFill>
        <p:spPr>
          <a:xfrm>
            <a:off x="3491880" y="505356"/>
            <a:ext cx="320909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47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76646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Грамматика и лексика. Типология заданий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BA9C9417-8E0A-4CDD-B718-F4505A31F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710451"/>
              </p:ext>
            </p:extLst>
          </p:nvPr>
        </p:nvGraphicFramePr>
        <p:xfrm>
          <a:off x="179512" y="1546726"/>
          <a:ext cx="5472608" cy="2199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2437841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859330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Грамматика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Лексика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9262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Образование правильной формы слова</a:t>
                      </a:r>
                      <a:endParaRPr lang="en-GB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Выбор слова из списка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4539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Выбор правильного ответа из нескольких предложенных (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multiple choice)</a:t>
                      </a:r>
                      <a:endParaRPr lang="en-GB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9911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95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5601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Грамматика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700497-0973-4E3A-AF8B-3C1FC85569AD}"/>
              </a:ext>
            </a:extLst>
          </p:cNvPr>
          <p:cNvSpPr txBox="1"/>
          <p:nvPr/>
        </p:nvSpPr>
        <p:spPr>
          <a:xfrm>
            <a:off x="467544" y="1122699"/>
            <a:ext cx="2808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CC4C29"/>
                </a:solidFill>
              </a:rPr>
              <a:t>Образование правильной формы слова</a:t>
            </a:r>
            <a:endParaRPr lang="en-GB" sz="1600" i="1" dirty="0">
              <a:solidFill>
                <a:srgbClr val="CC4C29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C610AE-4E90-4349-83D6-994A5F4E11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8400" r="7189" b="35601"/>
          <a:stretch/>
        </p:blipFill>
        <p:spPr>
          <a:xfrm>
            <a:off x="174901" y="1706705"/>
            <a:ext cx="3298349" cy="306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06896E-8909-4C6B-93CD-8ED2BD695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59800" r="7371" b="9667"/>
          <a:stretch/>
        </p:blipFill>
        <p:spPr>
          <a:xfrm>
            <a:off x="3517388" y="674606"/>
            <a:ext cx="3975047" cy="206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C625FF4-70AB-4D44-B917-18844799D019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5F79017B-1D6E-430D-9202-E8C6F5110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0CE49B1F-C552-4C41-BE0E-3C318BEA5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8855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Грамматика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E5DA5A-9C5E-43B5-9EE2-4E0845DF2079}"/>
              </a:ext>
            </a:extLst>
          </p:cNvPr>
          <p:cNvSpPr txBox="1"/>
          <p:nvPr/>
        </p:nvSpPr>
        <p:spPr>
          <a:xfrm>
            <a:off x="507798" y="1117194"/>
            <a:ext cx="327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CC4C29"/>
                </a:solidFill>
              </a:rPr>
              <a:t>Выбор правильного ответа из нескольких предложенных</a:t>
            </a:r>
            <a:endParaRPr lang="en-GB" sz="1600" i="1" dirty="0">
              <a:solidFill>
                <a:srgbClr val="CC4C29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4A3FA2-DE5B-4FFC-AD1D-8CFE5EBEBF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41"/>
          <a:stretch/>
        </p:blipFill>
        <p:spPr>
          <a:xfrm>
            <a:off x="251520" y="1679431"/>
            <a:ext cx="2736304" cy="296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4BD1AD0-2B8C-44F1-A7A8-EAE447D4A05D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B43B98EA-BB60-4137-BA04-906888669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77962DC-CFA9-4DF6-B511-8D37C89C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8306B2-2740-4DFE-B61B-1284716F46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39149" r="7371" b="17800"/>
          <a:stretch/>
        </p:blipFill>
        <p:spPr>
          <a:xfrm>
            <a:off x="3779912" y="497711"/>
            <a:ext cx="3681723" cy="270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98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Грамматика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E5DA5A-9C5E-43B5-9EE2-4E0845DF2079}"/>
              </a:ext>
            </a:extLst>
          </p:cNvPr>
          <p:cNvSpPr txBox="1"/>
          <p:nvPr/>
        </p:nvSpPr>
        <p:spPr>
          <a:xfrm>
            <a:off x="507798" y="1117194"/>
            <a:ext cx="327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CC4C29"/>
                </a:solidFill>
              </a:rPr>
              <a:t>Выбор правильного ответа из нескольких предложенных</a:t>
            </a:r>
            <a:endParaRPr lang="en-GB" sz="1600" i="1" dirty="0">
              <a:solidFill>
                <a:srgbClr val="CC4C29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2B4AE5-8D01-4171-96BC-C86B2FD7B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5201" r="7756" b="41600"/>
          <a:stretch/>
        </p:blipFill>
        <p:spPr>
          <a:xfrm>
            <a:off x="147758" y="1711084"/>
            <a:ext cx="3272114" cy="297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1C1133E-3C07-44E5-BB5A-FD92B14DB92F}"/>
              </a:ext>
            </a:extLst>
          </p:cNvPr>
          <p:cNvSpPr/>
          <p:nvPr/>
        </p:nvSpPr>
        <p:spPr>
          <a:xfrm>
            <a:off x="251520" y="4227934"/>
            <a:ext cx="3096344" cy="43204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408B7E0-A258-494C-9D18-5DF34363C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EC58B99-28F0-4FC8-A189-572708AD20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8914" r="7757" b="12200"/>
          <a:stretch/>
        </p:blipFill>
        <p:spPr>
          <a:xfrm>
            <a:off x="3491880" y="543006"/>
            <a:ext cx="2866640" cy="405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36B54D-FD6F-4F8F-8B8F-F7B2C72366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4228" r="8120" b="63573"/>
          <a:stretch/>
        </p:blipFill>
        <p:spPr>
          <a:xfrm>
            <a:off x="5652118" y="1426318"/>
            <a:ext cx="298408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62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4164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Лексика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700497-0973-4E3A-AF8B-3C1FC85569AD}"/>
              </a:ext>
            </a:extLst>
          </p:cNvPr>
          <p:cNvSpPr txBox="1"/>
          <p:nvPr/>
        </p:nvSpPr>
        <p:spPr>
          <a:xfrm>
            <a:off x="179806" y="1147331"/>
            <a:ext cx="3384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CC4C29"/>
                </a:solidFill>
              </a:rPr>
              <a:t>Выбор слова из списка</a:t>
            </a:r>
            <a:endParaRPr lang="en-GB" sz="1600" i="1" dirty="0">
              <a:solidFill>
                <a:srgbClr val="CC4C29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4A3FFB-62A6-4812-9EC7-0A188A55F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5600" r="8652" b="70159"/>
          <a:stretch/>
        </p:blipFill>
        <p:spPr>
          <a:xfrm>
            <a:off x="137530" y="1923678"/>
            <a:ext cx="4321626" cy="1825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5C1F26F-1DFF-4F2D-B5D5-7867A62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39091" r="8652" b="37765"/>
          <a:stretch/>
        </p:blipFill>
        <p:spPr>
          <a:xfrm>
            <a:off x="4674616" y="1130095"/>
            <a:ext cx="4289578" cy="172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5D4428ED-B953-4078-B352-9070C1A3F879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E25B6397-7ADD-4BA7-B333-C3D365F88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8138425-32D5-4F8B-AC5C-4E010554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7991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Актуальность вопроса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34E55820-EB89-479B-8158-67A5BF28C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807767"/>
              </p:ext>
            </p:extLst>
          </p:nvPr>
        </p:nvGraphicFramePr>
        <p:xfrm>
          <a:off x="371872" y="1347614"/>
          <a:ext cx="4848200" cy="201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16C3A7-30B2-4CC0-8754-FD66521E48C4}"/>
              </a:ext>
            </a:extLst>
          </p:cNvPr>
          <p:cNvSpPr txBox="1"/>
          <p:nvPr/>
        </p:nvSpPr>
        <p:spPr>
          <a:xfrm>
            <a:off x="717337" y="2922498"/>
            <a:ext cx="311091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Calibri"/>
              </a:rPr>
              <a:t>Мониторинг и диагностика знаний</a:t>
            </a:r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C4F1E126-AF52-486C-AF02-234C6A0BCEF3}"/>
              </a:ext>
            </a:extLst>
          </p:cNvPr>
          <p:cNvCxnSpPr>
            <a:cxnSpLocks/>
            <a:stCxn id="14" idx="2"/>
            <a:endCxn id="21" idx="0"/>
          </p:cNvCxnSpPr>
          <p:nvPr/>
        </p:nvCxnSpPr>
        <p:spPr>
          <a:xfrm flipH="1">
            <a:off x="1444705" y="3568829"/>
            <a:ext cx="828092" cy="361781"/>
          </a:xfrm>
          <a:prstGeom prst="straightConnector1">
            <a:avLst/>
          </a:prstGeom>
          <a:ln w="28575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C3D967ED-7ACD-4A6D-AB5D-22A24B6D80D6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>
            <a:off x="2272797" y="3568829"/>
            <a:ext cx="828093" cy="361781"/>
          </a:xfrm>
          <a:prstGeom prst="straightConnector1">
            <a:avLst/>
          </a:prstGeom>
          <a:ln w="28575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A3BFC2E-6ECA-46A0-BF4B-69268832A6F9}"/>
              </a:ext>
            </a:extLst>
          </p:cNvPr>
          <p:cNvSpPr txBox="1"/>
          <p:nvPr/>
        </p:nvSpPr>
        <p:spPr>
          <a:xfrm>
            <a:off x="717337" y="3930610"/>
            <a:ext cx="14547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i="1" dirty="0">
                <a:solidFill>
                  <a:schemeClr val="tx1"/>
                </a:solidFill>
                <a:latin typeface="Calibri"/>
              </a:rPr>
              <a:t>Внутренние</a:t>
            </a:r>
            <a:endParaRPr lang="en-GB" i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0FFFABC-5AD9-49E1-A431-77589D6D4064}"/>
              </a:ext>
            </a:extLst>
          </p:cNvPr>
          <p:cNvSpPr txBox="1"/>
          <p:nvPr/>
        </p:nvSpPr>
        <p:spPr>
          <a:xfrm>
            <a:off x="2373522" y="3930610"/>
            <a:ext cx="14547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i="1" dirty="0">
                <a:solidFill>
                  <a:schemeClr val="tx1"/>
                </a:solidFill>
                <a:latin typeface="Calibri"/>
              </a:rPr>
              <a:t>Внешние</a:t>
            </a:r>
            <a:endParaRPr lang="en-GB" i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0C84875-77D8-4B09-8FAB-C15E79BEB2E5}"/>
              </a:ext>
            </a:extLst>
          </p:cNvPr>
          <p:cNvSpPr txBox="1"/>
          <p:nvPr/>
        </p:nvSpPr>
        <p:spPr>
          <a:xfrm>
            <a:off x="717336" y="1406848"/>
            <a:ext cx="31109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Calibri"/>
              </a:rPr>
              <a:t>2–11 </a:t>
            </a:r>
            <a:r>
              <a:rPr lang="ru-RU" dirty="0">
                <a:solidFill>
                  <a:schemeClr val="tx1"/>
                </a:solidFill>
                <a:latin typeface="Calibri"/>
              </a:rPr>
              <a:t>классы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55747D-0AFE-413E-B082-5DCD5FBF8054}"/>
              </a:ext>
            </a:extLst>
          </p:cNvPr>
          <p:cNvSpPr txBox="1"/>
          <p:nvPr/>
        </p:nvSpPr>
        <p:spPr>
          <a:xfrm>
            <a:off x="5076056" y="2171119"/>
            <a:ext cx="27363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C4C29"/>
                </a:solidFill>
                <a:latin typeface="Calibri"/>
              </a:rPr>
              <a:t>Итоговая оценка знаний</a:t>
            </a:r>
            <a:endParaRPr lang="en-GB" b="1" dirty="0">
              <a:solidFill>
                <a:srgbClr val="CC4C2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665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4164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Лексика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700497-0973-4E3A-AF8B-3C1FC85569AD}"/>
              </a:ext>
            </a:extLst>
          </p:cNvPr>
          <p:cNvSpPr txBox="1"/>
          <p:nvPr/>
        </p:nvSpPr>
        <p:spPr>
          <a:xfrm>
            <a:off x="179806" y="1147331"/>
            <a:ext cx="3384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CC4C29"/>
                </a:solidFill>
              </a:rPr>
              <a:t>Выбор слова из списка</a:t>
            </a:r>
            <a:endParaRPr lang="en-GB" sz="1600" i="1" dirty="0">
              <a:solidFill>
                <a:srgbClr val="CC4C29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065707-6899-4B7C-9170-4C21D6AE1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C5FA95-460C-496F-B894-5565E8F9BC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4200" r="9121" b="51001"/>
          <a:stretch/>
        </p:blipFill>
        <p:spPr>
          <a:xfrm>
            <a:off x="3851920" y="483518"/>
            <a:ext cx="370242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20589E-8E94-424D-AD2D-00A0B8BE2B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t="36876" r="4591" b="12725"/>
          <a:stretch/>
        </p:blipFill>
        <p:spPr>
          <a:xfrm>
            <a:off x="35496" y="1503203"/>
            <a:ext cx="3704162" cy="306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B8C5F67-818A-43D2-9B9A-C52E4B1EFE98}"/>
              </a:ext>
            </a:extLst>
          </p:cNvPr>
          <p:cNvSpPr/>
          <p:nvPr/>
        </p:nvSpPr>
        <p:spPr>
          <a:xfrm>
            <a:off x="35496" y="4011910"/>
            <a:ext cx="3528686" cy="43204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4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856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Чтение. Типология заданий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E8574A-3490-4F01-930E-2CA5CEA270E9}"/>
              </a:ext>
            </a:extLst>
          </p:cNvPr>
          <p:cNvSpPr txBox="1"/>
          <p:nvPr/>
        </p:nvSpPr>
        <p:spPr>
          <a:xfrm>
            <a:off x="1907704" y="1609974"/>
            <a:ext cx="436761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Поиск заданной информации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Понимание основного содержания</a:t>
            </a:r>
          </a:p>
        </p:txBody>
      </p:sp>
      <p:pic>
        <p:nvPicPr>
          <p:cNvPr id="5122" name="Picture 2" descr="Иконка «Book Reading» — скачай бесплатно PNG и векторе">
            <a:extLst>
              <a:ext uri="{FF2B5EF4-FFF2-40B4-BE49-F238E27FC236}">
                <a16:creationId xmlns:a16="http://schemas.microsoft.com/office/drawing/2014/main" xmlns="" id="{CFD93CE8-324B-4900-A07D-76B7D121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6" y="1609974"/>
            <a:ext cx="1585163" cy="15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266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24234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Чтение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17C41A-6DCC-4A98-8613-5BBB5E8062F8}"/>
              </a:ext>
            </a:extLst>
          </p:cNvPr>
          <p:cNvSpPr txBox="1"/>
          <p:nvPr/>
        </p:nvSpPr>
        <p:spPr>
          <a:xfrm>
            <a:off x="251520" y="956736"/>
            <a:ext cx="3312368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Поиск заданной информации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B773E9-4B3C-4B2C-8F3D-94649E7F8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15576" r="8505" b="26834"/>
          <a:stretch/>
        </p:blipFill>
        <p:spPr>
          <a:xfrm>
            <a:off x="107504" y="1431294"/>
            <a:ext cx="3253652" cy="320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E3033C2-8150-46CF-AEFB-FC109759E717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5B4F621-28CC-4184-9416-9C4C01A3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AB4D8FD1-1C5A-45CC-A3CD-A6C9EAB25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E10F88E-A996-470D-9042-2F0878CB67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5201" r="7401" b="36000"/>
          <a:stretch/>
        </p:blipFill>
        <p:spPr>
          <a:xfrm>
            <a:off x="3504044" y="522654"/>
            <a:ext cx="3228196" cy="320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468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24234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Чтение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17C41A-6DCC-4A98-8613-5BBB5E8062F8}"/>
              </a:ext>
            </a:extLst>
          </p:cNvPr>
          <p:cNvSpPr txBox="1"/>
          <p:nvPr/>
        </p:nvSpPr>
        <p:spPr>
          <a:xfrm>
            <a:off x="251520" y="956736"/>
            <a:ext cx="3312368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Понимание основного содержания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576BA2-C30E-4C67-916A-FA9BAC641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5201" r="7371" b="59800"/>
          <a:stretch/>
        </p:blipFill>
        <p:spPr>
          <a:xfrm>
            <a:off x="192475" y="1635646"/>
            <a:ext cx="3862505" cy="235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313478F5-11F4-4131-8E38-C8ED47DFBE76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E44ACC59-515B-4769-B914-60883C4A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05DAD9B5-67F4-45C2-8272-1A565F9C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1A3898D-4070-48E9-B5ED-9A211B6BF1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15797" r="6622" b="35204"/>
          <a:stretch/>
        </p:blipFill>
        <p:spPr>
          <a:xfrm>
            <a:off x="4168754" y="483518"/>
            <a:ext cx="319715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242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24234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Чтение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17C41A-6DCC-4A98-8613-5BBB5E8062F8}"/>
              </a:ext>
            </a:extLst>
          </p:cNvPr>
          <p:cNvSpPr txBox="1"/>
          <p:nvPr/>
        </p:nvSpPr>
        <p:spPr>
          <a:xfrm>
            <a:off x="251520" y="956736"/>
            <a:ext cx="3312368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Понимание основного содержания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A036568-C67D-4065-8BDE-C6DD93A9D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4ADD4F-C2C8-42ED-89E5-089DE56E70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43000" r="9903" b="7181"/>
          <a:stretch/>
        </p:blipFill>
        <p:spPr>
          <a:xfrm>
            <a:off x="107504" y="1513469"/>
            <a:ext cx="3632154" cy="317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7AB65D-DF7E-4F59-8714-37FE3B8AA4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6602" r="7371" b="30400"/>
          <a:stretch/>
        </p:blipFill>
        <p:spPr>
          <a:xfrm>
            <a:off x="3851920" y="555526"/>
            <a:ext cx="3132346" cy="3437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45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50003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Письмо. Типология заданий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A8EE7C-CD8F-4442-9A79-F97408FA2FB4}"/>
              </a:ext>
            </a:extLst>
          </p:cNvPr>
          <p:cNvSpPr txBox="1"/>
          <p:nvPr/>
        </p:nvSpPr>
        <p:spPr>
          <a:xfrm>
            <a:off x="1763688" y="1472833"/>
            <a:ext cx="475252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Написание личного</a:t>
            </a:r>
            <a:r>
              <a:rPr lang="en-US" dirty="0"/>
              <a:t>/</a:t>
            </a:r>
            <a:r>
              <a:rPr lang="ru-RU" dirty="0"/>
              <a:t>электронного письма</a:t>
            </a:r>
          </a:p>
        </p:txBody>
      </p:sp>
      <p:pic>
        <p:nvPicPr>
          <p:cNvPr id="3076" name="Picture 4" descr="Writing PNG Transparent Background, Free Download #17095 - FreeIconsPNG">
            <a:extLst>
              <a:ext uri="{FF2B5EF4-FFF2-40B4-BE49-F238E27FC236}">
                <a16:creationId xmlns:a16="http://schemas.microsoft.com/office/drawing/2014/main" xmlns="" id="{63BB6235-94CF-480E-983B-DF48711A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645"/>
            <a:ext cx="1428265" cy="14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Письмо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391235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Написание личного</a:t>
            </a:r>
            <a:r>
              <a:rPr lang="en-US" sz="1600" i="1" dirty="0">
                <a:solidFill>
                  <a:srgbClr val="CC4C29"/>
                </a:solidFill>
              </a:rPr>
              <a:t>/</a:t>
            </a:r>
            <a:r>
              <a:rPr lang="ru-RU" sz="1600" i="1" dirty="0">
                <a:solidFill>
                  <a:srgbClr val="CC4C29"/>
                </a:solidFill>
              </a:rPr>
              <a:t>электронного письма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C9F1E40-4260-4A4D-9954-4D83EC5AC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0"/>
          <a:stretch/>
        </p:blipFill>
        <p:spPr>
          <a:xfrm>
            <a:off x="147758" y="1519571"/>
            <a:ext cx="3555201" cy="2127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0F148E1-B053-4CA1-943C-FE48C1A77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2"/>
          <a:stretch/>
        </p:blipFill>
        <p:spPr>
          <a:xfrm>
            <a:off x="4211960" y="555526"/>
            <a:ext cx="3255985" cy="294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25B28C13-8E7B-491D-A4DC-AB80932F3E84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A3A5738-420D-4066-B4F3-E3A9F668A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CD371A88-C204-4DD0-8A63-E0373264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8132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Письмо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391235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Написание личного</a:t>
            </a:r>
            <a:r>
              <a:rPr lang="en-US" sz="1600" i="1" dirty="0">
                <a:solidFill>
                  <a:srgbClr val="CC4C29"/>
                </a:solidFill>
              </a:rPr>
              <a:t>/</a:t>
            </a:r>
            <a:r>
              <a:rPr lang="ru-RU" sz="1600" i="1" dirty="0">
                <a:solidFill>
                  <a:srgbClr val="CC4C29"/>
                </a:solidFill>
              </a:rPr>
              <a:t>электронного письма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25B28C13-8E7B-491D-A4DC-AB80932F3E84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A3A5738-420D-4066-B4F3-E3A9F668A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CD371A88-C204-4DD0-8A63-E0373264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E65CB6-2ADE-4731-8510-A4070488D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1"/>
          <a:stretch/>
        </p:blipFill>
        <p:spPr>
          <a:xfrm>
            <a:off x="147758" y="1350224"/>
            <a:ext cx="3272114" cy="344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FA32168-D0EF-4BB5-89BB-EC3718DF87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9"/>
          <a:stretch/>
        </p:blipFill>
        <p:spPr>
          <a:xfrm>
            <a:off x="3635896" y="1392420"/>
            <a:ext cx="3272114" cy="203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0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Письмо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391235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Написание электронного письма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BDFF891-7F6D-4486-8DD0-463F39D73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7D6682-9257-461B-8C81-21D487D75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6602" r="7370" b="47199"/>
          <a:stretch/>
        </p:blipFill>
        <p:spPr>
          <a:xfrm>
            <a:off x="221081" y="1510734"/>
            <a:ext cx="3357407" cy="284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BFAB37-FDC2-41CF-9F74-C1393ACEBF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52800" r="7371" b="7181"/>
          <a:stretch/>
        </p:blipFill>
        <p:spPr>
          <a:xfrm>
            <a:off x="3681983" y="535092"/>
            <a:ext cx="3844346" cy="274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60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Письмо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391235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Написание электронного письма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BDFF891-7F6D-4486-8DD0-463F39D73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198FAD-4832-493E-9BC2-792BD0C4CE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5201" r="9401" b="43000"/>
          <a:stretch/>
        </p:blipFill>
        <p:spPr>
          <a:xfrm>
            <a:off x="252270" y="1554293"/>
            <a:ext cx="288032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6DB745B-D391-4D07-A1B6-252A895A2B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4682" r="7371" b="43518"/>
          <a:stretch/>
        </p:blipFill>
        <p:spPr>
          <a:xfrm>
            <a:off x="3419872" y="555526"/>
            <a:ext cx="335129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42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Терминология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1909EAD1-7D6E-4B90-B99E-9E58F3D27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9504784"/>
              </p:ext>
            </p:extLst>
          </p:nvPr>
        </p:nvGraphicFramePr>
        <p:xfrm>
          <a:off x="147758" y="1233882"/>
          <a:ext cx="5216330" cy="342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6013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55763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Говорение. Типология заданий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A8EE7C-CD8F-4442-9A79-F97408FA2FB4}"/>
              </a:ext>
            </a:extLst>
          </p:cNvPr>
          <p:cNvSpPr txBox="1"/>
          <p:nvPr/>
        </p:nvSpPr>
        <p:spPr>
          <a:xfrm>
            <a:off x="1763688" y="1472833"/>
            <a:ext cx="475252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Осмысленное чтение текста вслух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Монологическое высказывание с опорой на план и фото</a:t>
            </a:r>
          </a:p>
        </p:txBody>
      </p:sp>
      <p:pic>
        <p:nvPicPr>
          <p:cNvPr id="1028" name="Picture 4" descr="Картинки по запросу &quot;talking png&quot;">
            <a:extLst>
              <a:ext uri="{FF2B5EF4-FFF2-40B4-BE49-F238E27FC236}">
                <a16:creationId xmlns:a16="http://schemas.microsoft.com/office/drawing/2014/main" xmlns="" id="{7DCC6C9F-FB34-4C32-A71D-E5650A19A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8" y="1347614"/>
            <a:ext cx="1687938" cy="146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76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Говорение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4392488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Осмысленное чтение текста вслух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161BED5-50B0-4440-AA24-FE97E95DCA47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BD260BAE-2FBE-4FC1-85EC-9BCD99858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09657B8C-9793-4FC2-9FFF-052148458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A47F47-99AD-4365-865B-D37D24837B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10800" r="9059" b="47200"/>
          <a:stretch/>
        </p:blipFill>
        <p:spPr>
          <a:xfrm>
            <a:off x="123675" y="1510734"/>
            <a:ext cx="3672408" cy="268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67D8AFB-127F-4E63-A579-123211934B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9"/>
          <a:stretch/>
        </p:blipFill>
        <p:spPr>
          <a:xfrm>
            <a:off x="4026929" y="1168460"/>
            <a:ext cx="4113385" cy="189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083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Говорение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4392488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Осмысленное чтение текста вслух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BDFF891-7F6D-4486-8DD0-463F39D73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8BADEF-D4B7-41F2-9843-68BEA2D806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5991" r="8651" b="43610"/>
          <a:stretch/>
        </p:blipFill>
        <p:spPr>
          <a:xfrm>
            <a:off x="179512" y="1510733"/>
            <a:ext cx="3528394" cy="309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9B768A2-A5BB-4BDB-AEDF-656675CD25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0800" r="9401" b="18601"/>
          <a:stretch/>
        </p:blipFill>
        <p:spPr>
          <a:xfrm>
            <a:off x="3779912" y="480433"/>
            <a:ext cx="2952329" cy="363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49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Говорение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4392488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Монологическое высказывание с опорой на план и фото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553812-5537-4BE4-A924-AD68267F2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78" r="18203"/>
          <a:stretch/>
        </p:blipFill>
        <p:spPr>
          <a:xfrm>
            <a:off x="107504" y="1899949"/>
            <a:ext cx="2912073" cy="2286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51A7D77-9FF2-420C-9AA3-124550343D66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F4F38726-49BC-4021-AB99-0C00AFA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670533A-6937-4AE0-B102-879871C01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B0CDF0-7E5F-44E7-9E24-5E2ECD86D4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5200" r="10098" b="55540"/>
          <a:stretch/>
        </p:blipFill>
        <p:spPr>
          <a:xfrm>
            <a:off x="3163592" y="1404203"/>
            <a:ext cx="3312369" cy="233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440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Говорение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4392488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Монологическое высказывание с опорой на план и фото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553812-5537-4BE4-A924-AD68267F2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78"/>
          <a:stretch/>
        </p:blipFill>
        <p:spPr>
          <a:xfrm>
            <a:off x="147759" y="1749516"/>
            <a:ext cx="3560146" cy="2286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3E647BA4-D465-48A9-9F9E-8D3218A7B4C9}"/>
              </a:ext>
            </a:extLst>
          </p:cNvPr>
          <p:cNvGrpSpPr/>
          <p:nvPr/>
        </p:nvGrpSpPr>
        <p:grpSpPr>
          <a:xfrm>
            <a:off x="4199245" y="483518"/>
            <a:ext cx="3266047" cy="2697637"/>
            <a:chOff x="4546313" y="594193"/>
            <a:chExt cx="2786205" cy="240129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CCA46911-1F04-4807-BBD1-8672ABE69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6920"/>
            <a:stretch/>
          </p:blipFill>
          <p:spPr>
            <a:xfrm>
              <a:off x="4546313" y="594193"/>
              <a:ext cx="2785996" cy="2337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BFA19FF-8D48-4476-B60A-A38D39CCB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294"/>
            <a:stretch/>
          </p:blipFill>
          <p:spPr>
            <a:xfrm>
              <a:off x="4546522" y="1449980"/>
              <a:ext cx="2785996" cy="1545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51A7D77-9FF2-420C-9AA3-124550343D66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F4F38726-49BC-4021-AB99-0C00AFA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670533A-6937-4AE0-B102-879871C01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95638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Говорение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4392488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Монологическое высказывание с опорой на план и фото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51A7D77-9FF2-420C-9AA3-124550343D66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F4F38726-49BC-4021-AB99-0C00AFA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670533A-6937-4AE0-B102-879871C01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36EE932-2A0E-4BD2-8C20-264B8BE89F11}"/>
              </a:ext>
            </a:extLst>
          </p:cNvPr>
          <p:cNvGrpSpPr/>
          <p:nvPr/>
        </p:nvGrpSpPr>
        <p:grpSpPr>
          <a:xfrm>
            <a:off x="1619672" y="1419622"/>
            <a:ext cx="2702683" cy="3354546"/>
            <a:chOff x="395536" y="1049971"/>
            <a:chExt cx="2414651" cy="309703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F2232D05-804F-4FE9-A685-B21BE02BC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872" b="78684"/>
            <a:stretch/>
          </p:blipFill>
          <p:spPr>
            <a:xfrm>
              <a:off x="395536" y="1049971"/>
              <a:ext cx="2414651" cy="792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A8F76951-8787-48AB-A422-84FF430CE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044" r="4872"/>
            <a:stretch/>
          </p:blipFill>
          <p:spPr>
            <a:xfrm>
              <a:off x="395536" y="1842752"/>
              <a:ext cx="2414651" cy="2304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4B3DA5E-D6AE-4233-89AB-52FB0C0E7E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4014" r="7371" b="9401"/>
          <a:stretch/>
        </p:blipFill>
        <p:spPr>
          <a:xfrm>
            <a:off x="4495799" y="699542"/>
            <a:ext cx="2952329" cy="291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621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3704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Говорение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A7994-1A1E-41D0-B430-15CA0D852DD5}"/>
              </a:ext>
            </a:extLst>
          </p:cNvPr>
          <p:cNvSpPr txBox="1"/>
          <p:nvPr/>
        </p:nvSpPr>
        <p:spPr>
          <a:xfrm>
            <a:off x="251520" y="956736"/>
            <a:ext cx="4392488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Монологическое высказывание с опорой на план и фото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BDFF891-7F6D-4486-8DD0-463F39D73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134CB0-587C-4FBF-ACB9-C4C1DD5C04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21676" r="5706" b="39125"/>
          <a:stretch/>
        </p:blipFill>
        <p:spPr>
          <a:xfrm>
            <a:off x="140799" y="1851670"/>
            <a:ext cx="3783130" cy="246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EB732F-06D4-4B31-8A8B-76D8393448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t="9774" r="7651" b="8870"/>
          <a:stretch/>
        </p:blipFill>
        <p:spPr>
          <a:xfrm>
            <a:off x="4196711" y="555525"/>
            <a:ext cx="2751553" cy="418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45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59364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Пример диагностической работы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99612FF4-E7EB-40E5-8B91-4FA437E197B1}"/>
              </a:ext>
            </a:extLst>
          </p:cNvPr>
          <p:cNvGrpSpPr/>
          <p:nvPr/>
        </p:nvGrpSpPr>
        <p:grpSpPr>
          <a:xfrm>
            <a:off x="7523235" y="123478"/>
            <a:ext cx="1380746" cy="962876"/>
            <a:chOff x="7523235" y="123478"/>
            <a:chExt cx="1380746" cy="96287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3A549873-1335-40EE-9CC1-0CD225F9C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35" y="123478"/>
              <a:ext cx="659573" cy="960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EDA0BBF8-6F94-49F6-9A00-24A0F802A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123478"/>
              <a:ext cx="659573" cy="9628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576418B-C498-41EF-9FFE-981051FEAD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b="1476"/>
          <a:stretch/>
        </p:blipFill>
        <p:spPr>
          <a:xfrm>
            <a:off x="45759" y="1037516"/>
            <a:ext cx="2553379" cy="3736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F84E833-EBA4-4969-962D-4FAF86E315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" b="53"/>
          <a:stretch/>
        </p:blipFill>
        <p:spPr>
          <a:xfrm>
            <a:off x="2701137" y="1032576"/>
            <a:ext cx="2470797" cy="374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BDF17FA-F900-4330-9816-152E47C94183}"/>
              </a:ext>
            </a:extLst>
          </p:cNvPr>
          <p:cNvSpPr/>
          <p:nvPr/>
        </p:nvSpPr>
        <p:spPr>
          <a:xfrm>
            <a:off x="2701137" y="987574"/>
            <a:ext cx="2470797" cy="960139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0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59364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Пример диагностической работы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015CD1-6EFD-4EB1-B735-597C99DBA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560"/>
            <a:ext cx="720080" cy="10517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7A733F-0F51-455D-8730-87BFEFB0C4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3966" r="6704" b="7071"/>
          <a:stretch/>
        </p:blipFill>
        <p:spPr>
          <a:xfrm>
            <a:off x="2771800" y="1037516"/>
            <a:ext cx="2394255" cy="362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6C35FC-E7AC-4149-9994-C499731D5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5813" r="7842" b="10768"/>
          <a:stretch/>
        </p:blipFill>
        <p:spPr>
          <a:xfrm>
            <a:off x="147758" y="1051486"/>
            <a:ext cx="2482948" cy="360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664606-902C-45DC-89B7-CF22203932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54200" r="7371" b="17801"/>
          <a:stretch/>
        </p:blipFill>
        <p:spPr>
          <a:xfrm>
            <a:off x="4427983" y="1235876"/>
            <a:ext cx="3863851" cy="183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3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65844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Диагностическая работа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B6977A-FFE1-4F4A-BA25-D2007DB96B52}"/>
              </a:ext>
            </a:extLst>
          </p:cNvPr>
          <p:cNvSpPr txBox="1"/>
          <p:nvPr/>
        </p:nvSpPr>
        <p:spPr>
          <a:xfrm>
            <a:off x="204388" y="1397539"/>
            <a:ext cx="60237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/>
              <a:t>объективную оценку знаний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/>
              <a:t>выявление пробелов в знаниях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/>
              <a:t>помощь учителю в корректировке образовательного процесса и разработке индивидуальной образовательной траектории детей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0A7B02-38D4-4123-8E90-8117FD3DB63C}"/>
              </a:ext>
            </a:extLst>
          </p:cNvPr>
          <p:cNvSpPr txBox="1"/>
          <p:nvPr/>
        </p:nvSpPr>
        <p:spPr>
          <a:xfrm>
            <a:off x="251520" y="956736"/>
            <a:ext cx="391235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Должна быть направлена на: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75B23D-49E6-4E1F-ABDC-83DCD1F93662}"/>
              </a:ext>
            </a:extLst>
          </p:cNvPr>
          <p:cNvSpPr txBox="1"/>
          <p:nvPr/>
        </p:nvSpPr>
        <p:spPr>
          <a:xfrm>
            <a:off x="251520" y="2787774"/>
            <a:ext cx="391235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CC4C29"/>
                </a:solidFill>
              </a:rPr>
              <a:t>Важно: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3431A4-75CF-4A2A-AE85-99233F171809}"/>
              </a:ext>
            </a:extLst>
          </p:cNvPr>
          <p:cNvSpPr txBox="1"/>
          <p:nvPr/>
        </p:nvSpPr>
        <p:spPr>
          <a:xfrm>
            <a:off x="204388" y="3222724"/>
            <a:ext cx="5951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/>
              <a:t>сделать ДР как можно более универсальной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/>
              <a:t>объяснить алгоритм выполнения заданий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/>
              <a:t>учитывать дифференцированный подход (включать задания повышенного уровня сложности для «сильных» обучающихся)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/>
              <a:t>не усложнять задачу обучающимся во избежание стресса</a:t>
            </a:r>
          </a:p>
        </p:txBody>
      </p:sp>
    </p:spTree>
    <p:extLst>
      <p:ext uri="{BB962C8B-B14F-4D97-AF65-F5344CB8AC3E}">
        <p14:creationId xmlns:p14="http://schemas.microsoft.com/office/powerpoint/2010/main" val="705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65844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Диагностическая работа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B6977A-FFE1-4F4A-BA25-D2007DB96B52}"/>
              </a:ext>
            </a:extLst>
          </p:cNvPr>
          <p:cNvSpPr txBox="1"/>
          <p:nvPr/>
        </p:nvSpPr>
        <p:spPr>
          <a:xfrm>
            <a:off x="1619672" y="1635646"/>
            <a:ext cx="42956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объективную оценку знаний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выявление пробелов в знаниях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помощь учителю с целью корректировки образовательного процесса и разработки индивидуальной образовательной траектории обучающихся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0A7B02-38D4-4123-8E90-8117FD3DB63C}"/>
              </a:ext>
            </a:extLst>
          </p:cNvPr>
          <p:cNvSpPr txBox="1"/>
          <p:nvPr/>
        </p:nvSpPr>
        <p:spPr>
          <a:xfrm>
            <a:off x="251520" y="956736"/>
            <a:ext cx="3912352" cy="46487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CC4C29"/>
                </a:solidFill>
              </a:rPr>
              <a:t>направлена на: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57D43BD-30E6-4218-BCD4-A8CCE33F0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9" y="1769696"/>
            <a:ext cx="1604107" cy="160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65844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Содержание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9E742B-B9A5-4E23-AA56-03F0131E9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85649"/>
            <a:ext cx="1334861" cy="194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8D5EAA-5897-4B72-B5DF-BD3A53F6E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83518"/>
            <a:ext cx="1331065" cy="194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B078723-DA3F-4238-9079-14B396122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83519"/>
            <a:ext cx="133106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227D99-69E3-4F67-8E24-78A777B81938}"/>
              </a:ext>
            </a:extLst>
          </p:cNvPr>
          <p:cNvSpPr txBox="1"/>
          <p:nvPr/>
        </p:nvSpPr>
        <p:spPr>
          <a:xfrm>
            <a:off x="4944478" y="2499742"/>
            <a:ext cx="170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Аксёнов О.О.,</a:t>
            </a:r>
          </a:p>
          <a:p>
            <a:pPr algn="ctr"/>
            <a:r>
              <a:rPr lang="ru-RU" dirty="0"/>
              <a:t>Смирнов Ю.А.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2B4304-9684-48CA-943D-7C61254F98FA}"/>
              </a:ext>
            </a:extLst>
          </p:cNvPr>
          <p:cNvSpPr txBox="1"/>
          <p:nvPr/>
        </p:nvSpPr>
        <p:spPr>
          <a:xfrm>
            <a:off x="7128607" y="249974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Смирнов Ю.А., </a:t>
            </a:r>
            <a:r>
              <a:rPr lang="ru-RU" dirty="0" err="1"/>
              <a:t>Воложанина</a:t>
            </a:r>
            <a:r>
              <a:rPr lang="ru-RU" dirty="0"/>
              <a:t> Н.В.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1A2D61-B016-4C7E-AA49-0BCCF7A830AD}"/>
              </a:ext>
            </a:extLst>
          </p:cNvPr>
          <p:cNvSpPr txBox="1"/>
          <p:nvPr/>
        </p:nvSpPr>
        <p:spPr>
          <a:xfrm>
            <a:off x="251520" y="1333093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Тренировочные задания: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Аудирование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Грамматика и лексика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Чтение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Письмо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Устная часть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2 варианта диагностической работы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Приложения: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Грамматический справочник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Аудиоскрипты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Ключи к заданиям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0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AB3070-40EB-4BE9-9C74-A1FE7C95BE1A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4ADBAC-19D5-40B8-BC5E-BEF58327D4B8}"/>
              </a:ext>
            </a:extLst>
          </p:cNvPr>
          <p:cNvSpPr txBox="1"/>
          <p:nvPr/>
        </p:nvSpPr>
        <p:spPr>
          <a:xfrm>
            <a:off x="147758" y="483518"/>
            <a:ext cx="4856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CC4C29"/>
                </a:solidFill>
              </a:rPr>
              <a:t>Как</a:t>
            </a:r>
            <a:r>
              <a:rPr lang="ru-RU" sz="3000" b="1" dirty="0">
                <a:solidFill>
                  <a:srgbClr val="254061"/>
                </a:solidFill>
              </a:rPr>
              <a:t> </a:t>
            </a:r>
            <a:r>
              <a:rPr lang="ru-RU" sz="3000" b="1" dirty="0">
                <a:solidFill>
                  <a:srgbClr val="CC4C29"/>
                </a:solidFill>
              </a:rPr>
              <a:t>использовать пособия?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4A9546-B4C0-434C-8E4A-60BC4AB6F2E8}"/>
              </a:ext>
            </a:extLst>
          </p:cNvPr>
          <p:cNvSpPr txBox="1"/>
          <p:nvPr/>
        </p:nvSpPr>
        <p:spPr>
          <a:xfrm>
            <a:off x="147758" y="2949428"/>
            <a:ext cx="6080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 качестве дополнительных пособий к основному учебнику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На уроках контроля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Дома самостоятельно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FAED423-5889-4428-8987-8DBE602DF9D1}"/>
              </a:ext>
            </a:extLst>
          </p:cNvPr>
          <p:cNvSpPr txBox="1"/>
          <p:nvPr/>
        </p:nvSpPr>
        <p:spPr>
          <a:xfrm>
            <a:off x="251520" y="1386622"/>
            <a:ext cx="4612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Промежуточный контроль (декабрь)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j-lt"/>
                <a:ea typeface="+mn-ea"/>
                <a:cs typeface="+mn-cs"/>
              </a:rPr>
              <a:t>Итоговый контроль (май) или входная диагностика в начале следующего класса (сентябрь)</a:t>
            </a:r>
            <a:endParaRPr lang="en-GB" sz="1800" dirty="0">
              <a:latin typeface="+mj-lt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5E9E3291-5A1B-4025-9C96-8D1B6527C214}"/>
              </a:ext>
            </a:extLst>
          </p:cNvPr>
          <p:cNvGrpSpPr/>
          <p:nvPr/>
        </p:nvGrpSpPr>
        <p:grpSpPr>
          <a:xfrm>
            <a:off x="5652120" y="627534"/>
            <a:ext cx="2764019" cy="1269944"/>
            <a:chOff x="6588224" y="116678"/>
            <a:chExt cx="2115947" cy="969676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942AC8F6-5CD5-4A81-9D92-FDF80F4FA32E}"/>
                </a:ext>
              </a:extLst>
            </p:cNvPr>
            <p:cNvGrpSpPr/>
            <p:nvPr/>
          </p:nvGrpSpPr>
          <p:grpSpPr>
            <a:xfrm>
              <a:off x="6588224" y="123478"/>
              <a:ext cx="1380746" cy="962876"/>
              <a:chOff x="7523235" y="123478"/>
              <a:chExt cx="1380746" cy="962876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42B12AE2-9999-4A94-BE98-1BAD5AFA0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3235" y="123478"/>
                <a:ext cx="659573" cy="96013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A73AC90C-2266-4CD2-B82D-3AAE386C2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4408" y="123478"/>
                <a:ext cx="659573" cy="962876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349D5044-8BA3-4352-A577-DA9E3A886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177" y="116678"/>
              <a:ext cx="661994" cy="966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1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AB3070-40EB-4BE9-9C74-A1FE7C95BE1A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4ADBAC-19D5-40B8-BC5E-BEF58327D4B8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CC4C29"/>
                </a:solidFill>
              </a:rPr>
              <a:t>Где купить?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2B6ADEC-DB61-4070-8F43-4424201855D6}"/>
              </a:ext>
            </a:extLst>
          </p:cNvPr>
          <p:cNvSpPr txBox="1"/>
          <p:nvPr/>
        </p:nvSpPr>
        <p:spPr>
          <a:xfrm>
            <a:off x="2267744" y="594130"/>
            <a:ext cx="4596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Адреса магазинов-партнёров издательства «Интеллект-центр» на сайте </a:t>
            </a:r>
            <a:r>
              <a:rPr lang="en-GB" sz="1800" b="1" i="0" u="none" strike="noStrike" baseline="0" dirty="0">
                <a:solidFill>
                  <a:srgbClr val="CC4C29"/>
                </a:solidFill>
                <a:latin typeface="+mj-lt"/>
              </a:rPr>
              <a:t>https://www.intellectcentre.ru</a:t>
            </a:r>
            <a:r>
              <a:rPr lang="ru-RU" dirty="0">
                <a:solidFill>
                  <a:srgbClr val="CC4C29"/>
                </a:solidFill>
              </a:rPr>
              <a:t>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6B0FDF6-0AE1-4E93-BFEF-9117FE2D4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11" y="1181532"/>
            <a:ext cx="2333814" cy="355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442D6291-A58D-49CE-A3A5-1920AE319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28016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21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C4C29"/>
                </a:solidFill>
              </a:rPr>
              <a:t>Контакты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0732A33D-F307-490D-905C-C43E1A6C9D8E}"/>
              </a:ext>
            </a:extLst>
          </p:cNvPr>
          <p:cNvGrpSpPr/>
          <p:nvPr/>
        </p:nvGrpSpPr>
        <p:grpSpPr>
          <a:xfrm>
            <a:off x="113866" y="1685571"/>
            <a:ext cx="4596244" cy="2542363"/>
            <a:chOff x="113866" y="1347614"/>
            <a:chExt cx="4596244" cy="25423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8F24-32A8-45CF-8955-FEFCF25CDC9F}"/>
                </a:ext>
              </a:extLst>
            </p:cNvPr>
            <p:cNvSpPr txBox="1"/>
            <p:nvPr/>
          </p:nvSpPr>
          <p:spPr>
            <a:xfrm>
              <a:off x="113866" y="1347614"/>
              <a:ext cx="4596244" cy="2542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>
                <a:lnSpc>
                  <a:spcPct val="150000"/>
                </a:lnSpc>
              </a:pPr>
              <a:r>
                <a:rPr lang="en-US" altLang="ru-RU" dirty="0"/>
                <a:t>            yu.a.smirnov@gmail.com </a:t>
              </a:r>
            </a:p>
            <a:p>
              <a:pPr eaLnBrk="1">
                <a:lnSpc>
                  <a:spcPct val="150000"/>
                </a:lnSpc>
              </a:pPr>
              <a:r>
                <a:rPr lang="ru-RU" altLang="ru-RU" dirty="0"/>
                <a:t>            </a:t>
              </a:r>
            </a:p>
            <a:p>
              <a:pPr eaLnBrk="1">
                <a:lnSpc>
                  <a:spcPct val="150000"/>
                </a:lnSpc>
              </a:pPr>
              <a:r>
                <a:rPr lang="ru-RU" altLang="ru-RU" dirty="0"/>
                <a:t>             </a:t>
              </a:r>
              <a:r>
                <a:rPr lang="en-US" altLang="ru-RU" dirty="0"/>
                <a:t>https://yurismirnov.com</a:t>
              </a:r>
            </a:p>
            <a:p>
              <a:pPr eaLnBrk="1">
                <a:lnSpc>
                  <a:spcPct val="150000"/>
                </a:lnSpc>
              </a:pPr>
              <a:r>
                <a:rPr lang="ru-RU" altLang="ru-RU" dirty="0"/>
                <a:t>            </a:t>
              </a:r>
            </a:p>
            <a:p>
              <a:pPr eaLnBrk="1">
                <a:lnSpc>
                  <a:spcPct val="150000"/>
                </a:lnSpc>
              </a:pPr>
              <a:r>
                <a:rPr lang="ru-RU" altLang="ru-RU" dirty="0"/>
                <a:t>             </a:t>
              </a:r>
              <a:r>
                <a:rPr lang="en-US" altLang="ru-RU" dirty="0"/>
                <a:t>facebook.com/</a:t>
              </a:r>
              <a:r>
                <a:rPr lang="en-US" altLang="ru-RU" dirty="0" err="1"/>
                <a:t>ysmirnov</a:t>
              </a:r>
              <a:endParaRPr lang="en-US" altLang="ru-RU" dirty="0"/>
            </a:p>
            <a:p>
              <a:pPr eaLnBrk="1">
                <a:lnSpc>
                  <a:spcPct val="150000"/>
                </a:lnSpc>
              </a:pPr>
              <a:r>
                <a:rPr lang="en-US" altLang="ru-RU" dirty="0"/>
                <a:t>      </a:t>
              </a:r>
              <a:r>
                <a:rPr lang="ru-RU" altLang="ru-RU" dirty="0"/>
                <a:t>      </a:t>
              </a:r>
            </a:p>
          </p:txBody>
        </p:sp>
        <p:pic>
          <p:nvPicPr>
            <p:cNvPr id="5" name="Picture 4" descr="ÐÐ°ÑÑÐ¸Ð½ÐºÐ¸ Ð¿Ð¾ Ð·Ð°Ð¿ÑÐ¾ÑÑ facebook logo">
              <a:extLst>
                <a:ext uri="{FF2B5EF4-FFF2-40B4-BE49-F238E27FC236}">
                  <a16:creationId xmlns:a16="http://schemas.microsoft.com/office/drawing/2014/main" xmlns="" id="{4E5D9CF0-10DD-4FF4-97CA-1F65611E7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7" y="3018842"/>
              <a:ext cx="46831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BC3133C-A25C-4C79-A866-38451A68C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47" y="2145181"/>
              <a:ext cx="612251" cy="59531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A8136E-788E-4617-94F9-BEA80E4E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519" y="1431870"/>
              <a:ext cx="468313" cy="46831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533360-B56E-4603-96F6-266F412F7BAF}"/>
              </a:ext>
            </a:extLst>
          </p:cNvPr>
          <p:cNvSpPr txBox="1"/>
          <p:nvPr/>
        </p:nvSpPr>
        <p:spPr>
          <a:xfrm>
            <a:off x="179546" y="1148989"/>
            <a:ext cx="2952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Смирнов Юрий Алексеевич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B0D1BA3-6E56-4359-9DBD-D92D2678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89" y="1629794"/>
            <a:ext cx="2297217" cy="229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71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65844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Диагностическая работа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B6977A-FFE1-4F4A-BA25-D2007DB96B52}"/>
              </a:ext>
            </a:extLst>
          </p:cNvPr>
          <p:cNvSpPr txBox="1"/>
          <p:nvPr/>
        </p:nvSpPr>
        <p:spPr>
          <a:xfrm>
            <a:off x="1716557" y="1742494"/>
            <a:ext cx="4871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соответствие требованиям ФГОС в части метапредметных и предметных результатов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соответствие ПООП ООО по английскому языку*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универсальность (без привязки к конкретному учебнику)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BD205D-C323-4C21-B5F2-3DF1E471B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3" y="1846337"/>
            <a:ext cx="1296144" cy="1589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BF8C50-E2B3-456F-A440-AC087B3D52ED}"/>
              </a:ext>
            </a:extLst>
          </p:cNvPr>
          <p:cNvSpPr txBox="1"/>
          <p:nvPr/>
        </p:nvSpPr>
        <p:spPr>
          <a:xfrm>
            <a:off x="251520" y="956736"/>
            <a:ext cx="391235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CC4C29"/>
                </a:solidFill>
              </a:rPr>
              <a:t>Требования: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92574D-C61C-4452-9D13-1559FF18EDC6}"/>
              </a:ext>
            </a:extLst>
          </p:cNvPr>
          <p:cNvSpPr txBox="1"/>
          <p:nvPr/>
        </p:nvSpPr>
        <p:spPr>
          <a:xfrm>
            <a:off x="323528" y="4020745"/>
            <a:ext cx="225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</a:t>
            </a:r>
            <a:r>
              <a:rPr lang="en-US" dirty="0">
                <a:hlinkClick r:id="rId4"/>
              </a:rPr>
              <a:t>https://fgosreestr.ru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C37B0A8-58A6-4197-A1E1-82C7715E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94689"/>
            <a:ext cx="814218" cy="8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ВПР-2020</a:t>
            </a:r>
            <a:r>
              <a:rPr lang="en-US" sz="3000" b="1" i="0" dirty="0">
                <a:solidFill>
                  <a:srgbClr val="CC4C29"/>
                </a:solidFill>
                <a:effectLst/>
              </a:rPr>
              <a:t> </a:t>
            </a:r>
            <a:endParaRPr lang="ru-RU" sz="3000" b="1" i="0" dirty="0">
              <a:solidFill>
                <a:srgbClr val="CC4C29"/>
              </a:solidFill>
              <a:effectLst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873AE90-4841-4A8A-93C5-6EA0A613CFFD}"/>
              </a:ext>
            </a:extLst>
          </p:cNvPr>
          <p:cNvGraphicFramePr>
            <a:graphicFrameLocks noGrp="1"/>
          </p:cNvGraphicFramePr>
          <p:nvPr/>
        </p:nvGraphicFramePr>
        <p:xfrm>
          <a:off x="251521" y="1108004"/>
          <a:ext cx="6120679" cy="371879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662121">
                  <a:extLst>
                    <a:ext uri="{9D8B030D-6E8A-4147-A177-3AD203B41FA5}">
                      <a16:colId xmlns:a16="http://schemas.microsoft.com/office/drawing/2014/main" xmlns="" val="219102070"/>
                    </a:ext>
                  </a:extLst>
                </a:gridCol>
                <a:gridCol w="850136">
                  <a:extLst>
                    <a:ext uri="{9D8B030D-6E8A-4147-A177-3AD203B41FA5}">
                      <a16:colId xmlns:a16="http://schemas.microsoft.com/office/drawing/2014/main" xmlns="" val="2462384812"/>
                    </a:ext>
                  </a:extLst>
                </a:gridCol>
                <a:gridCol w="1608422">
                  <a:extLst>
                    <a:ext uri="{9D8B030D-6E8A-4147-A177-3AD203B41FA5}">
                      <a16:colId xmlns:a16="http://schemas.microsoft.com/office/drawing/2014/main" xmlns="" val="3579925776"/>
                    </a:ext>
                  </a:extLst>
                </a:gridCol>
              </a:tblGrid>
              <a:tr h="3886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Раздел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Блок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Макс. балл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% учащихся, справившихся с заданием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69509524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1. Аудирование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55,76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47134791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2. </a:t>
                      </a:r>
                      <a:r>
                        <a:rPr lang="en-GB" sz="1200" dirty="0" err="1">
                          <a:effectLst/>
                        </a:rPr>
                        <a:t>Осмысленное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чтение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текста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вслух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56,49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755880"/>
                  </a:ext>
                </a:extLst>
              </a:tr>
              <a:tr h="388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3. Говорение: монологическое высказывание на основе плана и визуальной информации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52310827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К1 (Содержание)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45,71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99261592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К2 (Организация текста)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40,25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232869865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К3 (Лексико-грамматическая правильность речи)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33,33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9487600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К4 (Произносительная сторона речи)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36,52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049528304"/>
                  </a:ext>
                </a:extLst>
              </a:tr>
              <a:tr h="388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4. Чтение с пониманием основного содержания прочитанного текста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61,62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0474439"/>
                  </a:ext>
                </a:extLst>
              </a:tr>
              <a:tr h="587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5. Навыки оперирования языковыми средствами в коммуникативно-значимом контексте: грамматические формы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53,23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94363719"/>
                  </a:ext>
                </a:extLst>
              </a:tr>
              <a:tr h="587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6. Навыки оперирования языковыми средствами в коммуникативно-значимом контексте: лексические единицы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50,43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123752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43BC31-F696-4F47-A6DB-95CA0DEA763E}"/>
              </a:ext>
            </a:extLst>
          </p:cNvPr>
          <p:cNvSpPr txBox="1"/>
          <p:nvPr/>
        </p:nvSpPr>
        <p:spPr>
          <a:xfrm>
            <a:off x="6516216" y="1926407"/>
            <a:ext cx="2160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944 934 </a:t>
            </a:r>
            <a:r>
              <a:rPr lang="ru-RU" dirty="0"/>
              <a:t>обучающихся </a:t>
            </a:r>
            <a:r>
              <a:rPr lang="ru-RU" dirty="0">
                <a:solidFill>
                  <a:srgbClr val="C00000"/>
                </a:solidFill>
              </a:rPr>
              <a:t>8-х классов 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8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CC4C29"/>
                </a:solidFill>
              </a:rPr>
              <a:t>Проблема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B6977A-FFE1-4F4A-BA25-D2007DB96B52}"/>
              </a:ext>
            </a:extLst>
          </p:cNvPr>
          <p:cNvSpPr txBox="1"/>
          <p:nvPr/>
        </p:nvSpPr>
        <p:spPr>
          <a:xfrm>
            <a:off x="2411760" y="1491630"/>
            <a:ext cx="612018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Calibri"/>
              </a:rPr>
              <a:t>Отсутствие универсального инструмента диагностики знаний школьников в основной школе и подготовки к ВПР.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63A8DF-E097-4A9E-96EB-AD93BAF69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0765"/>
            <a:ext cx="2057747" cy="2057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4A2694-7720-4AB8-ABBE-DCA6D4CBF414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4392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Вариант решения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B6977A-FFE1-4F4A-BA25-D2007DB96B52}"/>
              </a:ext>
            </a:extLst>
          </p:cNvPr>
          <p:cNvSpPr txBox="1"/>
          <p:nvPr/>
        </p:nvSpPr>
        <p:spPr>
          <a:xfrm>
            <a:off x="204389" y="915566"/>
            <a:ext cx="4392488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соответствуют требованиям ПООП по английскому языку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соответствуют требованиям ФГОС в части предметных результатов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универсальны (нет привязки к конкретному учебнику)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содержат задания различных форматов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«Пособия-трансформеры»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9EC51E-78C9-4E0D-8377-A58D28CE3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85649"/>
            <a:ext cx="1334861" cy="194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692D46-18BD-45EC-9C53-507764380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83518"/>
            <a:ext cx="1331065" cy="194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18A103-CA1E-483F-B2CD-F328690A4D97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9850301-081A-47FC-8947-BF469B67E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83519"/>
            <a:ext cx="133106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535D1D-2DED-4AB0-B848-1719E6C0A5E3}"/>
              </a:ext>
            </a:extLst>
          </p:cNvPr>
          <p:cNvSpPr txBox="1"/>
          <p:nvPr/>
        </p:nvSpPr>
        <p:spPr>
          <a:xfrm>
            <a:off x="4944478" y="2499742"/>
            <a:ext cx="170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Аксёнов О.О.,</a:t>
            </a:r>
          </a:p>
          <a:p>
            <a:pPr algn="ctr"/>
            <a:r>
              <a:rPr lang="ru-RU" dirty="0"/>
              <a:t>Смирнов Ю.А.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582BB3-A3A2-4775-BEB0-1D382A6AAAD8}"/>
              </a:ext>
            </a:extLst>
          </p:cNvPr>
          <p:cNvSpPr txBox="1"/>
          <p:nvPr/>
        </p:nvSpPr>
        <p:spPr>
          <a:xfrm>
            <a:off x="7128607" y="249974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Смирнов Ю.А., </a:t>
            </a:r>
            <a:r>
              <a:rPr lang="ru-RU" dirty="0" err="1"/>
              <a:t>Воложанина</a:t>
            </a:r>
            <a:r>
              <a:rPr lang="ru-RU" dirty="0"/>
              <a:t> Н.В.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8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805C16-7D30-48FB-887E-B452AB2CF851}"/>
              </a:ext>
            </a:extLst>
          </p:cNvPr>
          <p:cNvSpPr txBox="1"/>
          <p:nvPr/>
        </p:nvSpPr>
        <p:spPr>
          <a:xfrm>
            <a:off x="251520" y="47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yurismirnov.com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C9D0E-C43B-47F8-9650-B3A3A3F7A5CC}"/>
              </a:ext>
            </a:extLst>
          </p:cNvPr>
          <p:cNvSpPr txBox="1"/>
          <p:nvPr/>
        </p:nvSpPr>
        <p:spPr>
          <a:xfrm>
            <a:off x="147758" y="483518"/>
            <a:ext cx="82406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i="0" dirty="0">
                <a:solidFill>
                  <a:srgbClr val="CC4C29"/>
                </a:solidFill>
                <a:effectLst/>
              </a:rPr>
              <a:t>Разделы стандартной диагностической работы</a:t>
            </a:r>
            <a:r>
              <a:rPr lang="en-US" sz="3000" b="1" i="0" dirty="0">
                <a:solidFill>
                  <a:srgbClr val="CC4C29"/>
                </a:solidFill>
                <a:effectLst/>
              </a:rPr>
              <a:t> (</a:t>
            </a:r>
            <a:r>
              <a:rPr lang="ru-RU" sz="3000" b="1" i="0" dirty="0">
                <a:solidFill>
                  <a:srgbClr val="CC4C29"/>
                </a:solidFill>
                <a:effectLst/>
              </a:rPr>
              <a:t>основная школа)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B6977A-FFE1-4F4A-BA25-D2007DB96B52}"/>
              </a:ext>
            </a:extLst>
          </p:cNvPr>
          <p:cNvSpPr txBox="1"/>
          <p:nvPr/>
        </p:nvSpPr>
        <p:spPr>
          <a:xfrm>
            <a:off x="1835696" y="1707654"/>
            <a:ext cx="288032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Аудирование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Грамматика и лексика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Чтение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Письмо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Говорение</a:t>
            </a:r>
            <a:endParaRPr lang="en-GB" dirty="0"/>
          </a:p>
        </p:txBody>
      </p:sp>
      <p:pic>
        <p:nvPicPr>
          <p:cNvPr id="4098" name="Picture 2" descr="Download Form Application Test Clipboard Check List Tasks Audit - White  Black List Icon PNG Image with No Background - PNGkey.com">
            <a:extLst>
              <a:ext uri="{FF2B5EF4-FFF2-40B4-BE49-F238E27FC236}">
                <a16:creationId xmlns:a16="http://schemas.microsoft.com/office/drawing/2014/main" xmlns="" id="{574002CD-7021-4CEF-A28C-9F1786EE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2208"/>
            <a:ext cx="1345318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938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1349</Words>
  <Application>Microsoft Office PowerPoint</Application>
  <PresentationFormat>Экран (16:9)</PresentationFormat>
  <Paragraphs>290</Paragraphs>
  <Slides>43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Елена Кузнецова</cp:lastModifiedBy>
  <cp:revision>116</cp:revision>
  <dcterms:created xsi:type="dcterms:W3CDTF">2019-11-08T08:59:02Z</dcterms:created>
  <dcterms:modified xsi:type="dcterms:W3CDTF">2021-02-08T11:37:11Z</dcterms:modified>
</cp:coreProperties>
</file>