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0" r:id="rId2"/>
    <p:sldId id="334" r:id="rId3"/>
    <p:sldId id="368" r:id="rId4"/>
    <p:sldId id="371" r:id="rId5"/>
    <p:sldId id="372" r:id="rId6"/>
    <p:sldId id="373" r:id="rId7"/>
    <p:sldId id="374" r:id="rId8"/>
    <p:sldId id="369" r:id="rId9"/>
    <p:sldId id="375" r:id="rId10"/>
    <p:sldId id="376" r:id="rId11"/>
    <p:sldId id="350" r:id="rId12"/>
    <p:sldId id="349" r:id="rId13"/>
    <p:sldId id="352" r:id="rId14"/>
    <p:sldId id="351" r:id="rId15"/>
    <p:sldId id="366" r:id="rId16"/>
    <p:sldId id="367" r:id="rId17"/>
    <p:sldId id="353" r:id="rId18"/>
    <p:sldId id="354" r:id="rId19"/>
    <p:sldId id="377" r:id="rId20"/>
    <p:sldId id="378" r:id="rId21"/>
    <p:sldId id="379" r:id="rId22"/>
  </p:sldIdLst>
  <p:sldSz cx="10693400" cy="7561263"/>
  <p:notesSz cx="6797675" cy="9926638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DC1"/>
    <a:srgbClr val="BBCACD"/>
    <a:srgbClr val="657375"/>
    <a:srgbClr val="66868C"/>
    <a:srgbClr val="000099"/>
    <a:srgbClr val="000066"/>
    <a:srgbClr val="F9F9F9"/>
    <a:srgbClr val="F11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4714" autoAdjust="0"/>
  </p:normalViewPr>
  <p:slideViewPr>
    <p:cSldViewPr>
      <p:cViewPr>
        <p:scale>
          <a:sx n="93" d="100"/>
          <a:sy n="93" d="100"/>
        </p:scale>
        <p:origin x="-432" y="-7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3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defTabSz="10413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defTabSz="10413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D4C75C-A875-4B44-A796-8295C5A5AEBD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defTabSz="10413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5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 defTabSz="10413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F81510-EDAB-4BE0-9B48-2EB2862DA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27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defTabSz="10413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defTabSz="10413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E42694-0CAF-44F5-8819-264AABBB1AB1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14519"/>
            <a:ext cx="5437188" cy="4467304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defTabSz="10413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55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 defTabSz="10413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8625F8-3269-4499-841A-BFC4EA207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03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57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Каждая тема в учебниках химии УМК «Сферы» имеет собственный титульный лист. Его главной дидактической функцией является создание положительной мотивации к изучению нового материала. Это достигается путём включения оглавления в виде перечня крупных дидактических единиц и рубрики «Коротко о главном». Цитаты из работ знаменитых учёных (не только химиков) для этой рубрики подобраны таким образом, чтобы, не раскрывая содержания главы, создать своеобразную интригу. Например, первая глава учебника для 8 класса начинается цитатой из философской работы Тита Лукреция Кара «О природе вещей».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3849955" y="9429039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b"/>
          <a:lstStyle/>
          <a:p>
            <a:pPr algn="r" defTabSz="912937"/>
            <a:fld id="{8CF3B798-ED86-4B98-88D4-977334000D6C}" type="slidenum">
              <a:rPr lang="ru-RU" sz="1200">
                <a:latin typeface="Calibri" pitchFamily="34" charset="0"/>
              </a:rPr>
              <a:pPr algn="r" defTabSz="912937"/>
              <a:t>12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57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937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955" y="9429039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b"/>
          <a:lstStyle/>
          <a:p>
            <a:pPr algn="r" defTabSz="912937"/>
            <a:fld id="{301CECF5-FB92-4A4A-A10C-DB10D0880225}" type="slidenum">
              <a:rPr lang="ru-RU" sz="1200">
                <a:latin typeface="Calibri" pitchFamily="34" charset="0"/>
              </a:rPr>
              <a:pPr algn="r" defTabSz="912937"/>
              <a:t>17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57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937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49955" y="9429039"/>
            <a:ext cx="2946135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b"/>
          <a:lstStyle/>
          <a:p>
            <a:pPr algn="r" defTabSz="912937"/>
            <a:fld id="{D59A15F3-27EA-478F-96E4-3F991E8EC40E}" type="slidenum">
              <a:rPr lang="ru-RU" sz="1200">
                <a:latin typeface="Calibri" pitchFamily="34" charset="0"/>
              </a:rPr>
              <a:pPr algn="r" defTabSz="912937"/>
              <a:t>18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C707-D05D-46DE-A4D5-C18FE75E2D81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871D-A7C4-4665-8F4E-91811FD93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540C-99A5-44FF-A597-2A3B4FF99AF8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EA81-3381-494F-8C6A-29E9FD1FE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2012-421E-4BCA-B32D-F2D7DA30555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5610-0BA1-4E2E-9181-A2F1F4C24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59B1-E447-403A-9240-D70052F7A7C1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C8A7-1CC1-498D-B021-8254DB1D5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7180-4295-4ABA-B082-670218AA59A6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5FDC-3FF8-4E72-A579-56AE5EA5C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547E-F794-40AD-80CC-01ED7EF6E16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2A08-6E03-4E3F-AF0B-4359EF3C9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D37F-C5B4-47F2-B6C2-C8A7B1D4890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E8BB-6773-444B-8BF3-8211AA369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2B00-DA69-4E54-A22E-A035AB561D2B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733C-F47A-4008-837B-040EA9AE3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303213"/>
            <a:ext cx="11525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108000" bIns="36000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Портал</a:t>
            </a:r>
            <a:r>
              <a:rPr lang="en-US" sz="20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фермера</a:t>
            </a:r>
            <a:endParaRPr lang="ru-RU" sz="2000" cap="all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01638" y="419100"/>
            <a:ext cx="436562" cy="398463"/>
          </a:xfrm>
          <a:custGeom>
            <a:avLst/>
            <a:gdLst>
              <a:gd name="T0" fmla="*/ 526 w 558"/>
              <a:gd name="T1" fmla="*/ 459 h 510"/>
              <a:gd name="T2" fmla="*/ 469 w 558"/>
              <a:gd name="T3" fmla="*/ 493 h 510"/>
              <a:gd name="T4" fmla="*/ 404 w 558"/>
              <a:gd name="T5" fmla="*/ 510 h 510"/>
              <a:gd name="T6" fmla="*/ 327 w 558"/>
              <a:gd name="T7" fmla="*/ 478 h 510"/>
              <a:gd name="T8" fmla="*/ 293 w 558"/>
              <a:gd name="T9" fmla="*/ 421 h 510"/>
              <a:gd name="T10" fmla="*/ 276 w 558"/>
              <a:gd name="T11" fmla="*/ 356 h 510"/>
              <a:gd name="T12" fmla="*/ 308 w 558"/>
              <a:gd name="T13" fmla="*/ 279 h 510"/>
              <a:gd name="T14" fmla="*/ 366 w 558"/>
              <a:gd name="T15" fmla="*/ 244 h 510"/>
              <a:gd name="T16" fmla="*/ 430 w 558"/>
              <a:gd name="T17" fmla="*/ 228 h 510"/>
              <a:gd name="T18" fmla="*/ 507 w 558"/>
              <a:gd name="T19" fmla="*/ 260 h 510"/>
              <a:gd name="T20" fmla="*/ 542 w 558"/>
              <a:gd name="T21" fmla="*/ 318 h 510"/>
              <a:gd name="T22" fmla="*/ 558 w 558"/>
              <a:gd name="T23" fmla="*/ 382 h 510"/>
              <a:gd name="T24" fmla="*/ 417 w 558"/>
              <a:gd name="T25" fmla="*/ 281 h 510"/>
              <a:gd name="T26" fmla="*/ 417 w 558"/>
              <a:gd name="T27" fmla="*/ 457 h 510"/>
              <a:gd name="T28" fmla="*/ 417 w 558"/>
              <a:gd name="T29" fmla="*/ 281 h 510"/>
              <a:gd name="T30" fmla="*/ 369 w 558"/>
              <a:gd name="T31" fmla="*/ 369 h 510"/>
              <a:gd name="T32" fmla="*/ 466 w 558"/>
              <a:gd name="T33" fmla="*/ 369 h 510"/>
              <a:gd name="T34" fmla="*/ 471 w 558"/>
              <a:gd name="T35" fmla="*/ 217 h 510"/>
              <a:gd name="T36" fmla="*/ 399 w 558"/>
              <a:gd name="T37" fmla="*/ 198 h 510"/>
              <a:gd name="T38" fmla="*/ 312 w 558"/>
              <a:gd name="T39" fmla="*/ 234 h 510"/>
              <a:gd name="T40" fmla="*/ 274 w 558"/>
              <a:gd name="T41" fmla="*/ 299 h 510"/>
              <a:gd name="T42" fmla="*/ 255 w 558"/>
              <a:gd name="T43" fmla="*/ 369 h 510"/>
              <a:gd name="T44" fmla="*/ 102 w 558"/>
              <a:gd name="T45" fmla="*/ 330 h 510"/>
              <a:gd name="T46" fmla="*/ 0 w 558"/>
              <a:gd name="T47" fmla="*/ 339 h 510"/>
              <a:gd name="T48" fmla="*/ 30 w 558"/>
              <a:gd name="T49" fmla="*/ 209 h 510"/>
              <a:gd name="T50" fmla="*/ 268 w 558"/>
              <a:gd name="T51" fmla="*/ 52 h 510"/>
              <a:gd name="T52" fmla="*/ 472 w 558"/>
              <a:gd name="T53" fmla="*/ 0 h 510"/>
              <a:gd name="T54" fmla="*/ 524 w 558"/>
              <a:gd name="T55" fmla="*/ 243 h 510"/>
              <a:gd name="T56" fmla="*/ 471 w 558"/>
              <a:gd name="T57" fmla="*/ 217 h 510"/>
              <a:gd name="T58" fmla="*/ 444 w 558"/>
              <a:gd name="T59" fmla="*/ 34 h 510"/>
              <a:gd name="T60" fmla="*/ 309 w 558"/>
              <a:gd name="T61" fmla="*/ 69 h 510"/>
              <a:gd name="T62" fmla="*/ 479 w 558"/>
              <a:gd name="T63" fmla="*/ 173 h 510"/>
              <a:gd name="T64" fmla="*/ 104 w 558"/>
              <a:gd name="T65" fmla="*/ 345 h 510"/>
              <a:gd name="T66" fmla="*/ 104 w 558"/>
              <a:gd name="T67" fmla="*/ 510 h 510"/>
              <a:gd name="T68" fmla="*/ 104 w 558"/>
              <a:gd name="T69" fmla="*/ 345 h 510"/>
              <a:gd name="T70" fmla="*/ 143 w 558"/>
              <a:gd name="T71" fmla="*/ 428 h 510"/>
              <a:gd name="T72" fmla="*/ 65 w 558"/>
              <a:gd name="T73" fmla="*/ 4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Прямоугольник 12"/>
          <p:cNvSpPr/>
          <p:nvPr userDrawn="1"/>
        </p:nvSpPr>
        <p:spPr>
          <a:xfrm>
            <a:off x="0" y="7308850"/>
            <a:ext cx="10693400" cy="252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303213"/>
            <a:ext cx="11525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108000" bIns="36000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Портал</a:t>
            </a:r>
            <a:r>
              <a:rPr lang="en-US" sz="20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фермера</a:t>
            </a:r>
            <a:endParaRPr lang="ru-RU" sz="2000" cap="all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01638" y="419100"/>
            <a:ext cx="436562" cy="398463"/>
          </a:xfrm>
          <a:custGeom>
            <a:avLst/>
            <a:gdLst>
              <a:gd name="T0" fmla="*/ 526 w 558"/>
              <a:gd name="T1" fmla="*/ 459 h 510"/>
              <a:gd name="T2" fmla="*/ 469 w 558"/>
              <a:gd name="T3" fmla="*/ 493 h 510"/>
              <a:gd name="T4" fmla="*/ 404 w 558"/>
              <a:gd name="T5" fmla="*/ 510 h 510"/>
              <a:gd name="T6" fmla="*/ 327 w 558"/>
              <a:gd name="T7" fmla="*/ 478 h 510"/>
              <a:gd name="T8" fmla="*/ 293 w 558"/>
              <a:gd name="T9" fmla="*/ 421 h 510"/>
              <a:gd name="T10" fmla="*/ 276 w 558"/>
              <a:gd name="T11" fmla="*/ 356 h 510"/>
              <a:gd name="T12" fmla="*/ 308 w 558"/>
              <a:gd name="T13" fmla="*/ 279 h 510"/>
              <a:gd name="T14" fmla="*/ 366 w 558"/>
              <a:gd name="T15" fmla="*/ 244 h 510"/>
              <a:gd name="T16" fmla="*/ 430 w 558"/>
              <a:gd name="T17" fmla="*/ 228 h 510"/>
              <a:gd name="T18" fmla="*/ 507 w 558"/>
              <a:gd name="T19" fmla="*/ 260 h 510"/>
              <a:gd name="T20" fmla="*/ 542 w 558"/>
              <a:gd name="T21" fmla="*/ 318 h 510"/>
              <a:gd name="T22" fmla="*/ 558 w 558"/>
              <a:gd name="T23" fmla="*/ 382 h 510"/>
              <a:gd name="T24" fmla="*/ 417 w 558"/>
              <a:gd name="T25" fmla="*/ 281 h 510"/>
              <a:gd name="T26" fmla="*/ 417 w 558"/>
              <a:gd name="T27" fmla="*/ 457 h 510"/>
              <a:gd name="T28" fmla="*/ 417 w 558"/>
              <a:gd name="T29" fmla="*/ 281 h 510"/>
              <a:gd name="T30" fmla="*/ 369 w 558"/>
              <a:gd name="T31" fmla="*/ 369 h 510"/>
              <a:gd name="T32" fmla="*/ 466 w 558"/>
              <a:gd name="T33" fmla="*/ 369 h 510"/>
              <a:gd name="T34" fmla="*/ 471 w 558"/>
              <a:gd name="T35" fmla="*/ 217 h 510"/>
              <a:gd name="T36" fmla="*/ 399 w 558"/>
              <a:gd name="T37" fmla="*/ 198 h 510"/>
              <a:gd name="T38" fmla="*/ 312 w 558"/>
              <a:gd name="T39" fmla="*/ 234 h 510"/>
              <a:gd name="T40" fmla="*/ 274 w 558"/>
              <a:gd name="T41" fmla="*/ 299 h 510"/>
              <a:gd name="T42" fmla="*/ 255 w 558"/>
              <a:gd name="T43" fmla="*/ 369 h 510"/>
              <a:gd name="T44" fmla="*/ 102 w 558"/>
              <a:gd name="T45" fmla="*/ 330 h 510"/>
              <a:gd name="T46" fmla="*/ 0 w 558"/>
              <a:gd name="T47" fmla="*/ 339 h 510"/>
              <a:gd name="T48" fmla="*/ 30 w 558"/>
              <a:gd name="T49" fmla="*/ 209 h 510"/>
              <a:gd name="T50" fmla="*/ 268 w 558"/>
              <a:gd name="T51" fmla="*/ 52 h 510"/>
              <a:gd name="T52" fmla="*/ 472 w 558"/>
              <a:gd name="T53" fmla="*/ 0 h 510"/>
              <a:gd name="T54" fmla="*/ 524 w 558"/>
              <a:gd name="T55" fmla="*/ 243 h 510"/>
              <a:gd name="T56" fmla="*/ 471 w 558"/>
              <a:gd name="T57" fmla="*/ 217 h 510"/>
              <a:gd name="T58" fmla="*/ 444 w 558"/>
              <a:gd name="T59" fmla="*/ 34 h 510"/>
              <a:gd name="T60" fmla="*/ 309 w 558"/>
              <a:gd name="T61" fmla="*/ 69 h 510"/>
              <a:gd name="T62" fmla="*/ 479 w 558"/>
              <a:gd name="T63" fmla="*/ 173 h 510"/>
              <a:gd name="T64" fmla="*/ 104 w 558"/>
              <a:gd name="T65" fmla="*/ 345 h 510"/>
              <a:gd name="T66" fmla="*/ 104 w 558"/>
              <a:gd name="T67" fmla="*/ 510 h 510"/>
              <a:gd name="T68" fmla="*/ 104 w 558"/>
              <a:gd name="T69" fmla="*/ 345 h 510"/>
              <a:gd name="T70" fmla="*/ 143 w 558"/>
              <a:gd name="T71" fmla="*/ 428 h 510"/>
              <a:gd name="T72" fmla="*/ 65 w 558"/>
              <a:gd name="T73" fmla="*/ 4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303213"/>
            <a:ext cx="11525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108000" bIns="36000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Портал</a:t>
            </a:r>
            <a:r>
              <a:rPr lang="en-US" sz="2000" cap="all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фермера</a:t>
            </a:r>
            <a:endParaRPr lang="ru-RU" sz="2000" cap="all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01638" y="419100"/>
            <a:ext cx="436562" cy="398463"/>
          </a:xfrm>
          <a:custGeom>
            <a:avLst/>
            <a:gdLst>
              <a:gd name="T0" fmla="*/ 526 w 558"/>
              <a:gd name="T1" fmla="*/ 459 h 510"/>
              <a:gd name="T2" fmla="*/ 469 w 558"/>
              <a:gd name="T3" fmla="*/ 493 h 510"/>
              <a:gd name="T4" fmla="*/ 404 w 558"/>
              <a:gd name="T5" fmla="*/ 510 h 510"/>
              <a:gd name="T6" fmla="*/ 327 w 558"/>
              <a:gd name="T7" fmla="*/ 478 h 510"/>
              <a:gd name="T8" fmla="*/ 293 w 558"/>
              <a:gd name="T9" fmla="*/ 421 h 510"/>
              <a:gd name="T10" fmla="*/ 276 w 558"/>
              <a:gd name="T11" fmla="*/ 356 h 510"/>
              <a:gd name="T12" fmla="*/ 308 w 558"/>
              <a:gd name="T13" fmla="*/ 279 h 510"/>
              <a:gd name="T14" fmla="*/ 366 w 558"/>
              <a:gd name="T15" fmla="*/ 244 h 510"/>
              <a:gd name="T16" fmla="*/ 430 w 558"/>
              <a:gd name="T17" fmla="*/ 228 h 510"/>
              <a:gd name="T18" fmla="*/ 507 w 558"/>
              <a:gd name="T19" fmla="*/ 260 h 510"/>
              <a:gd name="T20" fmla="*/ 542 w 558"/>
              <a:gd name="T21" fmla="*/ 318 h 510"/>
              <a:gd name="T22" fmla="*/ 558 w 558"/>
              <a:gd name="T23" fmla="*/ 382 h 510"/>
              <a:gd name="T24" fmla="*/ 417 w 558"/>
              <a:gd name="T25" fmla="*/ 281 h 510"/>
              <a:gd name="T26" fmla="*/ 417 w 558"/>
              <a:gd name="T27" fmla="*/ 457 h 510"/>
              <a:gd name="T28" fmla="*/ 417 w 558"/>
              <a:gd name="T29" fmla="*/ 281 h 510"/>
              <a:gd name="T30" fmla="*/ 369 w 558"/>
              <a:gd name="T31" fmla="*/ 369 h 510"/>
              <a:gd name="T32" fmla="*/ 466 w 558"/>
              <a:gd name="T33" fmla="*/ 369 h 510"/>
              <a:gd name="T34" fmla="*/ 471 w 558"/>
              <a:gd name="T35" fmla="*/ 217 h 510"/>
              <a:gd name="T36" fmla="*/ 399 w 558"/>
              <a:gd name="T37" fmla="*/ 198 h 510"/>
              <a:gd name="T38" fmla="*/ 312 w 558"/>
              <a:gd name="T39" fmla="*/ 234 h 510"/>
              <a:gd name="T40" fmla="*/ 274 w 558"/>
              <a:gd name="T41" fmla="*/ 299 h 510"/>
              <a:gd name="T42" fmla="*/ 255 w 558"/>
              <a:gd name="T43" fmla="*/ 369 h 510"/>
              <a:gd name="T44" fmla="*/ 102 w 558"/>
              <a:gd name="T45" fmla="*/ 330 h 510"/>
              <a:gd name="T46" fmla="*/ 0 w 558"/>
              <a:gd name="T47" fmla="*/ 339 h 510"/>
              <a:gd name="T48" fmla="*/ 30 w 558"/>
              <a:gd name="T49" fmla="*/ 209 h 510"/>
              <a:gd name="T50" fmla="*/ 268 w 558"/>
              <a:gd name="T51" fmla="*/ 52 h 510"/>
              <a:gd name="T52" fmla="*/ 472 w 558"/>
              <a:gd name="T53" fmla="*/ 0 h 510"/>
              <a:gd name="T54" fmla="*/ 524 w 558"/>
              <a:gd name="T55" fmla="*/ 243 h 510"/>
              <a:gd name="T56" fmla="*/ 471 w 558"/>
              <a:gd name="T57" fmla="*/ 217 h 510"/>
              <a:gd name="T58" fmla="*/ 444 w 558"/>
              <a:gd name="T59" fmla="*/ 34 h 510"/>
              <a:gd name="T60" fmla="*/ 309 w 558"/>
              <a:gd name="T61" fmla="*/ 69 h 510"/>
              <a:gd name="T62" fmla="*/ 479 w 558"/>
              <a:gd name="T63" fmla="*/ 173 h 510"/>
              <a:gd name="T64" fmla="*/ 104 w 558"/>
              <a:gd name="T65" fmla="*/ 345 h 510"/>
              <a:gd name="T66" fmla="*/ 104 w 558"/>
              <a:gd name="T67" fmla="*/ 510 h 510"/>
              <a:gd name="T68" fmla="*/ 104 w 558"/>
              <a:gd name="T69" fmla="*/ 345 h 510"/>
              <a:gd name="T70" fmla="*/ 143 w 558"/>
              <a:gd name="T71" fmla="*/ 428 h 510"/>
              <a:gd name="T72" fmla="*/ 65 w 558"/>
              <a:gd name="T73" fmla="*/ 4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365125"/>
            <a:ext cx="38163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108000" bIns="36000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404813" y="415925"/>
            <a:ext cx="431800" cy="444500"/>
          </a:xfrm>
          <a:custGeom>
            <a:avLst/>
            <a:gdLst>
              <a:gd name="T0" fmla="*/ 198 w 579"/>
              <a:gd name="T1" fmla="*/ 594 h 594"/>
              <a:gd name="T2" fmla="*/ 0 w 579"/>
              <a:gd name="T3" fmla="*/ 142 h 594"/>
              <a:gd name="T4" fmla="*/ 202 w 579"/>
              <a:gd name="T5" fmla="*/ 594 h 594"/>
              <a:gd name="T6" fmla="*/ 291 w 579"/>
              <a:gd name="T7" fmla="*/ 142 h 594"/>
              <a:gd name="T8" fmla="*/ 202 w 579"/>
              <a:gd name="T9" fmla="*/ 594 h 594"/>
              <a:gd name="T10" fmla="*/ 0 w 579"/>
              <a:gd name="T11" fmla="*/ 137 h 594"/>
              <a:gd name="T12" fmla="*/ 241 w 579"/>
              <a:gd name="T13" fmla="*/ 48 h 594"/>
              <a:gd name="T14" fmla="*/ 241 w 579"/>
              <a:gd name="T15" fmla="*/ 21 h 594"/>
              <a:gd name="T16" fmla="*/ 62 w 579"/>
              <a:gd name="T17" fmla="*/ 0 h 594"/>
              <a:gd name="T18" fmla="*/ 47 w 579"/>
              <a:gd name="T19" fmla="*/ 43 h 594"/>
              <a:gd name="T20" fmla="*/ 241 w 579"/>
              <a:gd name="T21" fmla="*/ 21 h 594"/>
              <a:gd name="T22" fmla="*/ 291 w 579"/>
              <a:gd name="T23" fmla="*/ 137 h 594"/>
              <a:gd name="T24" fmla="*/ 201 w 579"/>
              <a:gd name="T25" fmla="*/ 137 h 594"/>
              <a:gd name="T26" fmla="*/ 579 w 579"/>
              <a:gd name="T27" fmla="*/ 402 h 594"/>
              <a:gd name="T28" fmla="*/ 574 w 579"/>
              <a:gd name="T29" fmla="*/ 371 h 594"/>
              <a:gd name="T30" fmla="*/ 513 w 579"/>
              <a:gd name="T31" fmla="*/ 366 h 594"/>
              <a:gd name="T32" fmla="*/ 513 w 579"/>
              <a:gd name="T33" fmla="*/ 340 h 594"/>
              <a:gd name="T34" fmla="*/ 554 w 579"/>
              <a:gd name="T35" fmla="*/ 326 h 594"/>
              <a:gd name="T36" fmla="*/ 549 w 579"/>
              <a:gd name="T37" fmla="*/ 279 h 594"/>
              <a:gd name="T38" fmla="*/ 500 w 579"/>
              <a:gd name="T39" fmla="*/ 276 h 594"/>
              <a:gd name="T40" fmla="*/ 451 w 579"/>
              <a:gd name="T41" fmla="*/ 264 h 594"/>
              <a:gd name="T42" fmla="*/ 521 w 579"/>
              <a:gd name="T43" fmla="*/ 243 h 594"/>
              <a:gd name="T44" fmla="*/ 529 w 579"/>
              <a:gd name="T45" fmla="*/ 217 h 594"/>
              <a:gd name="T46" fmla="*/ 521 w 579"/>
              <a:gd name="T47" fmla="*/ 193 h 594"/>
              <a:gd name="T48" fmla="*/ 456 w 579"/>
              <a:gd name="T49" fmla="*/ 210 h 594"/>
              <a:gd name="T50" fmla="*/ 477 w 579"/>
              <a:gd name="T51" fmla="*/ 192 h 594"/>
              <a:gd name="T52" fmla="*/ 507 w 579"/>
              <a:gd name="T53" fmla="*/ 165 h 594"/>
              <a:gd name="T54" fmla="*/ 387 w 579"/>
              <a:gd name="T55" fmla="*/ 82 h 594"/>
              <a:gd name="T56" fmla="*/ 325 w 579"/>
              <a:gd name="T57" fmla="*/ 159 h 594"/>
              <a:gd name="T58" fmla="*/ 398 w 579"/>
              <a:gd name="T59" fmla="*/ 540 h 594"/>
              <a:gd name="T60" fmla="*/ 484 w 579"/>
              <a:gd name="T61" fmla="*/ 572 h 594"/>
              <a:gd name="T62" fmla="*/ 561 w 579"/>
              <a:gd name="T63" fmla="*/ 497 h 594"/>
              <a:gd name="T64" fmla="*/ 531 w 579"/>
              <a:gd name="T65" fmla="*/ 443 h 594"/>
              <a:gd name="T66" fmla="*/ 483 w 579"/>
              <a:gd name="T67" fmla="*/ 432 h 594"/>
              <a:gd name="T68" fmla="*/ 564 w 579"/>
              <a:gd name="T69" fmla="*/ 409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Прямоугольник 10"/>
          <p:cNvSpPr/>
          <p:nvPr userDrawn="1"/>
        </p:nvSpPr>
        <p:spPr>
          <a:xfrm>
            <a:off x="0" y="7308850"/>
            <a:ext cx="10693400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365125"/>
            <a:ext cx="38163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108000" bIns="36000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404813" y="415925"/>
            <a:ext cx="431800" cy="444500"/>
          </a:xfrm>
          <a:custGeom>
            <a:avLst/>
            <a:gdLst>
              <a:gd name="T0" fmla="*/ 198 w 579"/>
              <a:gd name="T1" fmla="*/ 594 h 594"/>
              <a:gd name="T2" fmla="*/ 0 w 579"/>
              <a:gd name="T3" fmla="*/ 142 h 594"/>
              <a:gd name="T4" fmla="*/ 202 w 579"/>
              <a:gd name="T5" fmla="*/ 594 h 594"/>
              <a:gd name="T6" fmla="*/ 291 w 579"/>
              <a:gd name="T7" fmla="*/ 142 h 594"/>
              <a:gd name="T8" fmla="*/ 202 w 579"/>
              <a:gd name="T9" fmla="*/ 594 h 594"/>
              <a:gd name="T10" fmla="*/ 0 w 579"/>
              <a:gd name="T11" fmla="*/ 137 h 594"/>
              <a:gd name="T12" fmla="*/ 241 w 579"/>
              <a:gd name="T13" fmla="*/ 48 h 594"/>
              <a:gd name="T14" fmla="*/ 241 w 579"/>
              <a:gd name="T15" fmla="*/ 21 h 594"/>
              <a:gd name="T16" fmla="*/ 62 w 579"/>
              <a:gd name="T17" fmla="*/ 0 h 594"/>
              <a:gd name="T18" fmla="*/ 47 w 579"/>
              <a:gd name="T19" fmla="*/ 43 h 594"/>
              <a:gd name="T20" fmla="*/ 241 w 579"/>
              <a:gd name="T21" fmla="*/ 21 h 594"/>
              <a:gd name="T22" fmla="*/ 291 w 579"/>
              <a:gd name="T23" fmla="*/ 137 h 594"/>
              <a:gd name="T24" fmla="*/ 201 w 579"/>
              <a:gd name="T25" fmla="*/ 137 h 594"/>
              <a:gd name="T26" fmla="*/ 579 w 579"/>
              <a:gd name="T27" fmla="*/ 402 h 594"/>
              <a:gd name="T28" fmla="*/ 574 w 579"/>
              <a:gd name="T29" fmla="*/ 371 h 594"/>
              <a:gd name="T30" fmla="*/ 513 w 579"/>
              <a:gd name="T31" fmla="*/ 366 h 594"/>
              <a:gd name="T32" fmla="*/ 513 w 579"/>
              <a:gd name="T33" fmla="*/ 340 h 594"/>
              <a:gd name="T34" fmla="*/ 554 w 579"/>
              <a:gd name="T35" fmla="*/ 326 h 594"/>
              <a:gd name="T36" fmla="*/ 549 w 579"/>
              <a:gd name="T37" fmla="*/ 279 h 594"/>
              <a:gd name="T38" fmla="*/ 500 w 579"/>
              <a:gd name="T39" fmla="*/ 276 h 594"/>
              <a:gd name="T40" fmla="*/ 451 w 579"/>
              <a:gd name="T41" fmla="*/ 264 h 594"/>
              <a:gd name="T42" fmla="*/ 521 w 579"/>
              <a:gd name="T43" fmla="*/ 243 h 594"/>
              <a:gd name="T44" fmla="*/ 529 w 579"/>
              <a:gd name="T45" fmla="*/ 217 h 594"/>
              <a:gd name="T46" fmla="*/ 521 w 579"/>
              <a:gd name="T47" fmla="*/ 193 h 594"/>
              <a:gd name="T48" fmla="*/ 456 w 579"/>
              <a:gd name="T49" fmla="*/ 210 h 594"/>
              <a:gd name="T50" fmla="*/ 477 w 579"/>
              <a:gd name="T51" fmla="*/ 192 h 594"/>
              <a:gd name="T52" fmla="*/ 507 w 579"/>
              <a:gd name="T53" fmla="*/ 165 h 594"/>
              <a:gd name="T54" fmla="*/ 387 w 579"/>
              <a:gd name="T55" fmla="*/ 82 h 594"/>
              <a:gd name="T56" fmla="*/ 325 w 579"/>
              <a:gd name="T57" fmla="*/ 159 h 594"/>
              <a:gd name="T58" fmla="*/ 398 w 579"/>
              <a:gd name="T59" fmla="*/ 540 h 594"/>
              <a:gd name="T60" fmla="*/ 484 w 579"/>
              <a:gd name="T61" fmla="*/ 572 h 594"/>
              <a:gd name="T62" fmla="*/ 561 w 579"/>
              <a:gd name="T63" fmla="*/ 497 h 594"/>
              <a:gd name="T64" fmla="*/ 531 w 579"/>
              <a:gd name="T65" fmla="*/ 443 h 594"/>
              <a:gd name="T66" fmla="*/ 483 w 579"/>
              <a:gd name="T67" fmla="*/ 432 h 594"/>
              <a:gd name="T68" fmla="*/ 564 w 579"/>
              <a:gd name="T69" fmla="*/ 409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1025525" y="365125"/>
            <a:ext cx="38163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108000" bIns="36000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  <a:endParaRPr lang="ru-RU" sz="1600" cap="all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Овал 6"/>
          <p:cNvSpPr/>
          <p:nvPr userDrawn="1"/>
        </p:nvSpPr>
        <p:spPr>
          <a:xfrm>
            <a:off x="234950" y="252413"/>
            <a:ext cx="771525" cy="7715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404813" y="415925"/>
            <a:ext cx="431800" cy="444500"/>
          </a:xfrm>
          <a:custGeom>
            <a:avLst/>
            <a:gdLst>
              <a:gd name="T0" fmla="*/ 198 w 579"/>
              <a:gd name="T1" fmla="*/ 594 h 594"/>
              <a:gd name="T2" fmla="*/ 0 w 579"/>
              <a:gd name="T3" fmla="*/ 142 h 594"/>
              <a:gd name="T4" fmla="*/ 202 w 579"/>
              <a:gd name="T5" fmla="*/ 594 h 594"/>
              <a:gd name="T6" fmla="*/ 291 w 579"/>
              <a:gd name="T7" fmla="*/ 142 h 594"/>
              <a:gd name="T8" fmla="*/ 202 w 579"/>
              <a:gd name="T9" fmla="*/ 594 h 594"/>
              <a:gd name="T10" fmla="*/ 0 w 579"/>
              <a:gd name="T11" fmla="*/ 137 h 594"/>
              <a:gd name="T12" fmla="*/ 241 w 579"/>
              <a:gd name="T13" fmla="*/ 48 h 594"/>
              <a:gd name="T14" fmla="*/ 241 w 579"/>
              <a:gd name="T15" fmla="*/ 21 h 594"/>
              <a:gd name="T16" fmla="*/ 62 w 579"/>
              <a:gd name="T17" fmla="*/ 0 h 594"/>
              <a:gd name="T18" fmla="*/ 47 w 579"/>
              <a:gd name="T19" fmla="*/ 43 h 594"/>
              <a:gd name="T20" fmla="*/ 241 w 579"/>
              <a:gd name="T21" fmla="*/ 21 h 594"/>
              <a:gd name="T22" fmla="*/ 291 w 579"/>
              <a:gd name="T23" fmla="*/ 137 h 594"/>
              <a:gd name="T24" fmla="*/ 201 w 579"/>
              <a:gd name="T25" fmla="*/ 137 h 594"/>
              <a:gd name="T26" fmla="*/ 579 w 579"/>
              <a:gd name="T27" fmla="*/ 402 h 594"/>
              <a:gd name="T28" fmla="*/ 574 w 579"/>
              <a:gd name="T29" fmla="*/ 371 h 594"/>
              <a:gd name="T30" fmla="*/ 513 w 579"/>
              <a:gd name="T31" fmla="*/ 366 h 594"/>
              <a:gd name="T32" fmla="*/ 513 w 579"/>
              <a:gd name="T33" fmla="*/ 340 h 594"/>
              <a:gd name="T34" fmla="*/ 554 w 579"/>
              <a:gd name="T35" fmla="*/ 326 h 594"/>
              <a:gd name="T36" fmla="*/ 549 w 579"/>
              <a:gd name="T37" fmla="*/ 279 h 594"/>
              <a:gd name="T38" fmla="*/ 500 w 579"/>
              <a:gd name="T39" fmla="*/ 276 h 594"/>
              <a:gd name="T40" fmla="*/ 451 w 579"/>
              <a:gd name="T41" fmla="*/ 264 h 594"/>
              <a:gd name="T42" fmla="*/ 521 w 579"/>
              <a:gd name="T43" fmla="*/ 243 h 594"/>
              <a:gd name="T44" fmla="*/ 529 w 579"/>
              <a:gd name="T45" fmla="*/ 217 h 594"/>
              <a:gd name="T46" fmla="*/ 521 w 579"/>
              <a:gd name="T47" fmla="*/ 193 h 594"/>
              <a:gd name="T48" fmla="*/ 456 w 579"/>
              <a:gd name="T49" fmla="*/ 210 h 594"/>
              <a:gd name="T50" fmla="*/ 477 w 579"/>
              <a:gd name="T51" fmla="*/ 192 h 594"/>
              <a:gd name="T52" fmla="*/ 507 w 579"/>
              <a:gd name="T53" fmla="*/ 165 h 594"/>
              <a:gd name="T54" fmla="*/ 387 w 579"/>
              <a:gd name="T55" fmla="*/ 82 h 594"/>
              <a:gd name="T56" fmla="*/ 325 w 579"/>
              <a:gd name="T57" fmla="*/ 159 h 594"/>
              <a:gd name="T58" fmla="*/ 398 w 579"/>
              <a:gd name="T59" fmla="*/ 540 h 594"/>
              <a:gd name="T60" fmla="*/ 484 w 579"/>
              <a:gd name="T61" fmla="*/ 572 h 594"/>
              <a:gd name="T62" fmla="*/ 561 w 579"/>
              <a:gd name="T63" fmla="*/ 497 h 594"/>
              <a:gd name="T64" fmla="*/ 531 w 579"/>
              <a:gd name="T65" fmla="*/ 443 h 594"/>
              <a:gd name="T66" fmla="*/ 483 w 579"/>
              <a:gd name="T67" fmla="*/ 432 h 594"/>
              <a:gd name="T68" fmla="*/ 564 w 579"/>
              <a:gd name="T69" fmla="*/ 409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B0DE-4539-4040-885F-41A80330307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4D0E-3C7E-479D-BF35-D92286C1F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D69A-9083-4077-855C-824CC7F57317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D34F-FFB6-4739-B64D-47B07114C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967099-1D95-47A1-A69F-9A871EC344E3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8736D-123B-407C-BD03-AEC9810EF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9" r:id="rId14"/>
    <p:sldLayoutId id="2147483658" r:id="rId15"/>
    <p:sldLayoutId id="2147483657" r:id="rId16"/>
    <p:sldLayoutId id="214748365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522288" y="1763713"/>
            <a:ext cx="9623425" cy="4991100"/>
          </a:xfrm>
        </p:spPr>
        <p:txBody>
          <a:bodyPr/>
          <a:lstStyle/>
          <a:p>
            <a:pPr algn="ctr" eaLnBrk="1" hangingPunct="1">
              <a:lnSpc>
                <a:spcPct val="20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Новый УМК  по обществознанию в федеральном перечне: содержательные и методические особенности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506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613" y="5653088"/>
            <a:ext cx="126523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Заголовок 1"/>
          <p:cNvSpPr txBox="1">
            <a:spLocks/>
          </p:cNvSpPr>
          <p:nvPr/>
        </p:nvSpPr>
        <p:spPr bwMode="auto">
          <a:xfrm>
            <a:off x="9428163" y="2676525"/>
            <a:ext cx="744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58372" name="Заголовок 1"/>
          <p:cNvSpPr txBox="1">
            <a:spLocks/>
          </p:cNvSpPr>
          <p:nvPr/>
        </p:nvSpPr>
        <p:spPr bwMode="auto">
          <a:xfrm>
            <a:off x="9426575" y="5318125"/>
            <a:ext cx="7445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58373" name="Заголовок 1"/>
          <p:cNvSpPr txBox="1">
            <a:spLocks/>
          </p:cNvSpPr>
          <p:nvPr/>
        </p:nvSpPr>
        <p:spPr bwMode="auto">
          <a:xfrm>
            <a:off x="1001713" y="2292350"/>
            <a:ext cx="340836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</a:t>
            </a:r>
          </a:p>
        </p:txBody>
      </p:sp>
      <p:sp>
        <p:nvSpPr>
          <p:cNvPr id="58374" name="Заголовок 1"/>
          <p:cNvSpPr txBox="1">
            <a:spLocks/>
          </p:cNvSpPr>
          <p:nvPr/>
        </p:nvSpPr>
        <p:spPr bwMode="auto">
          <a:xfrm>
            <a:off x="2538413" y="1476375"/>
            <a:ext cx="80645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rgbClr val="FF0000"/>
                </a:solidFill>
                <a:latin typeface="Trebuchet MS" pitchFamily="34" charset="0"/>
              </a:rPr>
              <a:t>			Программа курса </a:t>
            </a:r>
          </a:p>
          <a:p>
            <a:pPr>
              <a:lnSpc>
                <a:spcPts val="2050"/>
              </a:lnSpc>
            </a:pPr>
            <a:r>
              <a:rPr lang="ru-RU" sz="1700" b="1">
                <a:solidFill>
                  <a:srgbClr val="7F7F7F"/>
                </a:solidFill>
                <a:latin typeface="Trebuchet MS" pitchFamily="34" charset="0"/>
              </a:rPr>
              <a:t>Тема V. Политика (26 ч): </a:t>
            </a:r>
            <a:r>
              <a:rPr lang="ru-RU" sz="1700" i="1">
                <a:solidFill>
                  <a:srgbClr val="7F7F7F"/>
                </a:solidFill>
                <a:latin typeface="Trebuchet MS" pitchFamily="34" charset="0"/>
              </a:rPr>
              <a:t>Политика и власть; Политическая система общества; Государство как основной институт политической системы общества; Демократия и гражданское общество; Человек в политической жизни; Политическая идеология; Политические партии и общественно-политические движения; Политическая элита и политическое лидерство; Избирательная система; Политический процесс.</a:t>
            </a:r>
          </a:p>
          <a:p>
            <a:pPr>
              <a:lnSpc>
                <a:spcPts val="2050"/>
              </a:lnSpc>
            </a:pPr>
            <a:endParaRPr lang="ru-RU" sz="1700" i="1">
              <a:solidFill>
                <a:srgbClr val="7F7F7F"/>
              </a:solidFill>
              <a:latin typeface="Trebuchet MS" pitchFamily="34" charset="0"/>
            </a:endParaRPr>
          </a:p>
          <a:p>
            <a:pPr>
              <a:lnSpc>
                <a:spcPts val="2050"/>
              </a:lnSpc>
            </a:pPr>
            <a:r>
              <a:rPr lang="ru-RU" sz="1700" b="1">
                <a:solidFill>
                  <a:srgbClr val="7F7F7F"/>
                </a:solidFill>
                <a:latin typeface="Trebuchet MS" pitchFamily="34" charset="0"/>
              </a:rPr>
              <a:t>Тема VI. Правовое регулирование общественных отношений (28 ч): </a:t>
            </a:r>
            <a:r>
              <a:rPr lang="ru-RU" sz="1700" i="1">
                <a:solidFill>
                  <a:srgbClr val="7F7F7F"/>
                </a:solidFill>
                <a:latin typeface="Trebuchet MS" pitchFamily="34" charset="0"/>
              </a:rPr>
              <a:t>Система права; Гражданин РФ. Конституционные права и свободы; Гражданин РФ. Конституционные обязанности; Гражданское право; Имущественные и неимущественные права и способы их защиты; Семейное право; Занятость и трудоустройство; Правовые основы социальной защиты и социального обеспечения в РФ; Конституционное и гражданское судопроизводство в РФ; Административное и уголовное судопроизводство в РФ; Международное право.</a:t>
            </a:r>
          </a:p>
          <a:p>
            <a:pPr>
              <a:lnSpc>
                <a:spcPts val="2050"/>
              </a:lnSpc>
            </a:pPr>
            <a:endParaRPr lang="ru-RU" sz="1700" i="1">
              <a:solidFill>
                <a:srgbClr val="7F7F7F"/>
              </a:solidFill>
              <a:latin typeface="Trebuchet MS" pitchFamily="34" charset="0"/>
            </a:endParaRPr>
          </a:p>
          <a:p>
            <a:pPr>
              <a:lnSpc>
                <a:spcPts val="2050"/>
              </a:lnSpc>
            </a:pPr>
            <a:r>
              <a:rPr lang="ru-RU" sz="1700" b="1">
                <a:solidFill>
                  <a:srgbClr val="7F7F7F"/>
                </a:solidFill>
                <a:latin typeface="Trebuchet MS" pitchFamily="34" charset="0"/>
              </a:rPr>
              <a:t>Тема VII. Общество как динамичная система (10 ч): </a:t>
            </a:r>
            <a:r>
              <a:rPr lang="ru-RU" sz="1700" i="1">
                <a:solidFill>
                  <a:srgbClr val="7F7F7F"/>
                </a:solidFill>
                <a:latin typeface="Trebuchet MS" pitchFamily="34" charset="0"/>
              </a:rPr>
              <a:t>Общественное развитие; Многовариантность общественного развития; Глобализация и вызовы XXI века.</a:t>
            </a:r>
            <a:endParaRPr lang="ru-RU" sz="18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20" name="Shape 453"/>
          <p:cNvSpPr/>
          <p:nvPr/>
        </p:nvSpPr>
        <p:spPr>
          <a:xfrm>
            <a:off x="-12700" y="11113"/>
            <a:ext cx="10706100" cy="1465262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850" y="323850"/>
            <a:ext cx="10152063" cy="1223963"/>
          </a:xfrm>
          <a:prstGeom prst="rect">
            <a:avLst/>
          </a:prstGeom>
        </p:spPr>
        <p:txBody>
          <a:bodyPr anchor="ctr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Обществознание</a:t>
            </a:r>
            <a:r>
              <a:rPr lang="ru-RU" sz="26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10-11</a:t>
            </a:r>
            <a:endParaRPr lang="en-US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11 класс</a:t>
            </a:r>
            <a:endParaRPr lang="ru-RU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spcAft>
                <a:spcPts val="0"/>
              </a:spcAft>
              <a:defRPr/>
            </a:pPr>
            <a:endParaRPr lang="ru-RU" sz="26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8377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6434138"/>
            <a:ext cx="2244726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5437188"/>
            <a:ext cx="1155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13" y="2413000"/>
            <a:ext cx="1831975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875"/>
            <a:ext cx="5400675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525" y="539750"/>
            <a:ext cx="4535488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 txBox="1">
            <a:spLocks/>
          </p:cNvSpPr>
          <p:nvPr/>
        </p:nvSpPr>
        <p:spPr bwMode="auto">
          <a:xfrm>
            <a:off x="2232025" y="2590800"/>
            <a:ext cx="762952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defTabSz="1189038">
              <a:buFont typeface="Arial" charset="0"/>
              <a:buNone/>
            </a:pPr>
            <a:endParaRPr lang="ru-RU">
              <a:solidFill>
                <a:srgbClr val="657375"/>
              </a:solidFill>
              <a:latin typeface="Trebuchet MS" pitchFamily="34" charset="0"/>
            </a:endParaRPr>
          </a:p>
        </p:txBody>
      </p:sp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49213"/>
            <a:ext cx="1889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2813"/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1382" y="289185"/>
            <a:ext cx="4602065" cy="395750"/>
          </a:xfrm>
          <a:prstGeom prst="rect">
            <a:avLst/>
          </a:prstGeom>
          <a:noFill/>
        </p:spPr>
        <p:txBody>
          <a:bodyPr lIns="80147" tIns="40074" rIns="80147" bIns="4007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Титульный лист главы</a:t>
            </a:r>
          </a:p>
        </p:txBody>
      </p:sp>
      <p:pic>
        <p:nvPicPr>
          <p:cNvPr id="29700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063" y="612775"/>
            <a:ext cx="46799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468313"/>
            <a:ext cx="4826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988" y="828675"/>
            <a:ext cx="835183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05613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7" name="Группа 464"/>
          <p:cNvGrpSpPr>
            <a:grpSpLocks/>
          </p:cNvGrpSpPr>
          <p:nvPr/>
        </p:nvGrpSpPr>
        <p:grpSpPr bwMode="auto">
          <a:xfrm>
            <a:off x="161925" y="180975"/>
            <a:ext cx="1317625" cy="1317625"/>
            <a:chOff x="556460" y="2621985"/>
            <a:chExt cx="1317580" cy="1317580"/>
          </a:xfrm>
        </p:grpSpPr>
        <p:sp>
          <p:nvSpPr>
            <p:cNvPr id="26" name="Овал 25"/>
            <p:cNvSpPr/>
            <p:nvPr/>
          </p:nvSpPr>
          <p:spPr>
            <a:xfrm>
              <a:off x="556460" y="2621985"/>
              <a:ext cx="1317580" cy="1317580"/>
            </a:xfrm>
            <a:prstGeom prst="ellipse">
              <a:avLst/>
            </a:prstGeom>
            <a:solidFill>
              <a:srgbClr val="0046A4"/>
            </a:solidFill>
            <a:ln w="12700" cap="flat">
              <a:solidFill>
                <a:srgbClr val="47CF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8" tIns="45718" rIns="45718" bIns="45718" spcCol="38100" anchor="ctr">
              <a:spAutoFit/>
            </a:bodyPr>
            <a:lstStyle/>
            <a:p>
              <a:pPr defTabSz="91440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7105" y="3078129"/>
              <a:ext cx="882549" cy="451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8" tIns="45718" rIns="45718" bIns="45718" spcCol="38100">
              <a:spAutoFit/>
            </a:bodyPr>
            <a:lstStyle/>
            <a:p>
              <a:pPr algn="ctr" defTabSz="914400" fontAlgn="auto" hangingPunct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+mn-lt"/>
                </a:rPr>
                <a:t>Вводные </a:t>
              </a:r>
            </a:p>
            <a:p>
              <a:pPr algn="ctr" defTabSz="914400" fontAlgn="auto" hangingPunct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+mn-lt"/>
                </a:rPr>
                <a:t>рубрики</a:t>
              </a:r>
            </a:p>
          </p:txBody>
        </p:sp>
      </p:grpSp>
      <p:grpSp>
        <p:nvGrpSpPr>
          <p:cNvPr id="31748" name="Группа 93"/>
          <p:cNvGrpSpPr>
            <a:grpSpLocks/>
          </p:cNvGrpSpPr>
          <p:nvPr/>
        </p:nvGrpSpPr>
        <p:grpSpPr bwMode="auto">
          <a:xfrm>
            <a:off x="1314450" y="900113"/>
            <a:ext cx="938213" cy="712787"/>
            <a:chOff x="1115616" y="2852936"/>
            <a:chExt cx="937545" cy="71313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1899319" y="2852937"/>
              <a:ext cx="153842" cy="713135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1115616" y="2763547"/>
              <a:ext cx="801618" cy="0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2" name="Овал 31"/>
          <p:cNvSpPr/>
          <p:nvPr/>
        </p:nvSpPr>
        <p:spPr>
          <a:xfrm>
            <a:off x="216942" y="2511690"/>
            <a:ext cx="1142961" cy="519345"/>
          </a:xfrm>
          <a:prstGeom prst="ellipse">
            <a:avLst/>
          </a:prstGeom>
          <a:solidFill>
            <a:srgbClr val="0046A4"/>
          </a:solidFill>
          <a:ln w="12700" cap="flat">
            <a:solidFill>
              <a:srgbClr val="47CF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46A4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9167" y="2585293"/>
            <a:ext cx="1142961" cy="271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91440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+mn-lt"/>
              </a:rPr>
              <a:t>Преамбула</a:t>
            </a:r>
          </a:p>
        </p:txBody>
      </p:sp>
      <p:grpSp>
        <p:nvGrpSpPr>
          <p:cNvPr id="31751" name="Группа 82"/>
          <p:cNvGrpSpPr>
            <a:grpSpLocks/>
          </p:cNvGrpSpPr>
          <p:nvPr/>
        </p:nvGrpSpPr>
        <p:grpSpPr bwMode="auto">
          <a:xfrm>
            <a:off x="1385888" y="2268538"/>
            <a:ext cx="1570037" cy="520700"/>
            <a:chOff x="4166812" y="1796729"/>
            <a:chExt cx="1569212" cy="521077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4553998" y="1796729"/>
              <a:ext cx="1182026" cy="521077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4166812" y="2229032"/>
              <a:ext cx="405188" cy="0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1752" name="Группа 74"/>
          <p:cNvGrpSpPr>
            <a:grpSpLocks/>
          </p:cNvGrpSpPr>
          <p:nvPr/>
        </p:nvGrpSpPr>
        <p:grpSpPr bwMode="auto">
          <a:xfrm>
            <a:off x="3762375" y="5653088"/>
            <a:ext cx="2508250" cy="519112"/>
            <a:chOff x="6847" y="3511036"/>
            <a:chExt cx="2508873" cy="519345"/>
          </a:xfrm>
        </p:grpSpPr>
        <p:grpSp>
          <p:nvGrpSpPr>
            <p:cNvPr id="31771" name="Группа 75"/>
            <p:cNvGrpSpPr>
              <a:grpSpLocks/>
            </p:cNvGrpSpPr>
            <p:nvPr/>
          </p:nvGrpSpPr>
          <p:grpSpPr bwMode="auto">
            <a:xfrm>
              <a:off x="6847" y="3511036"/>
              <a:ext cx="1152128" cy="519345"/>
              <a:chOff x="7726900" y="2132856"/>
              <a:chExt cx="1152128" cy="519345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7726900" y="2132856"/>
                <a:ext cx="1110204" cy="519345"/>
              </a:xfrm>
              <a:prstGeom prst="ellipse">
                <a:avLst/>
              </a:prstGeom>
              <a:solidFill>
                <a:srgbClr val="054097"/>
              </a:solidFill>
              <a:ln w="19050" cap="flat">
                <a:solidFill>
                  <a:srgbClr val="47CFFF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8" tIns="45718" rIns="45718" bIns="45718" spcCol="38100" anchor="ctr">
                <a:spAutoFit/>
              </a:bodyPr>
              <a:lstStyle/>
              <a:p>
                <a:pPr defTabSz="91440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srgbClr val="0046A4"/>
                  </a:solidFill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726900" y="2254707"/>
                <a:ext cx="1152128" cy="2718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8" tIns="45718" rIns="45718" bIns="45718" spcCol="38100">
                <a:spAutoFit/>
              </a:bodyPr>
              <a:lstStyle/>
              <a:p>
                <a:pPr algn="ctr" defTabSz="914400" fontAlgn="auto" hangingPunct="0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00" b="1" dirty="0">
                    <a:solidFill>
                      <a:schemeClr val="bg1"/>
                    </a:solidFill>
                    <a:latin typeface="+mn-lt"/>
                  </a:rPr>
                  <a:t>Фокус</a:t>
                </a:r>
              </a:p>
            </p:txBody>
          </p:sp>
        </p:grpSp>
        <p:cxnSp>
          <p:nvCxnSpPr>
            <p:cNvPr id="77" name="Прямая соединительная линия 76"/>
            <p:cNvCxnSpPr/>
            <p:nvPr/>
          </p:nvCxnSpPr>
          <p:spPr>
            <a:xfrm flipH="1" flipV="1">
              <a:off x="1078163" y="3861048"/>
              <a:ext cx="830982" cy="169333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1909145" y="3861048"/>
              <a:ext cx="606575" cy="167026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1753" name="Группа 14"/>
          <p:cNvGrpSpPr>
            <a:grpSpLocks/>
          </p:cNvGrpSpPr>
          <p:nvPr/>
        </p:nvGrpSpPr>
        <p:grpSpPr bwMode="auto">
          <a:xfrm>
            <a:off x="0" y="4292600"/>
            <a:ext cx="3521075" cy="519113"/>
            <a:chOff x="6847" y="3511036"/>
            <a:chExt cx="3520998" cy="519345"/>
          </a:xfrm>
        </p:grpSpPr>
        <p:grpSp>
          <p:nvGrpSpPr>
            <p:cNvPr id="31766" name="Группа 2"/>
            <p:cNvGrpSpPr>
              <a:grpSpLocks/>
            </p:cNvGrpSpPr>
            <p:nvPr/>
          </p:nvGrpSpPr>
          <p:grpSpPr bwMode="auto">
            <a:xfrm>
              <a:off x="6847" y="3511036"/>
              <a:ext cx="1152128" cy="519345"/>
              <a:chOff x="7726900" y="2132856"/>
              <a:chExt cx="1152128" cy="51934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726900" y="2151811"/>
                <a:ext cx="1152128" cy="4514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8" tIns="45718" rIns="45718" bIns="45718" spcCol="38100">
                <a:spAutoFit/>
              </a:bodyPr>
              <a:lstStyle/>
              <a:p>
                <a:pPr algn="ctr" defTabSz="914400" fontAlgn="auto" hangingPunct="0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00" b="1" dirty="0">
                    <a:solidFill>
                      <a:srgbClr val="0046A4"/>
                    </a:solidFill>
                    <a:latin typeface="+mn-lt"/>
                  </a:rPr>
                  <a:t>Основной текст</a:t>
                </a: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7726900" y="2132856"/>
                <a:ext cx="1110204" cy="519345"/>
              </a:xfrm>
              <a:prstGeom prst="ellipse">
                <a:avLst/>
              </a:prstGeom>
              <a:noFill/>
              <a:ln w="19050" cap="flat">
                <a:solidFill>
                  <a:srgbClr val="47CFFF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8" tIns="45718" rIns="45718" bIns="45718" spcCol="38100" anchor="ctr">
                <a:spAutoFit/>
              </a:bodyPr>
              <a:lstStyle/>
              <a:p>
                <a:pPr defTabSz="91440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srgbClr val="0046A4"/>
                  </a:solidFill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</p:grpSp>
        <p:cxnSp>
          <p:nvCxnSpPr>
            <p:cNvPr id="167" name="Прямая соединительная линия 166"/>
            <p:cNvCxnSpPr/>
            <p:nvPr/>
          </p:nvCxnSpPr>
          <p:spPr>
            <a:xfrm flipH="1" flipV="1">
              <a:off x="1078163" y="3861048"/>
              <a:ext cx="830982" cy="169333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flipH="1">
              <a:off x="1909145" y="3861048"/>
              <a:ext cx="1618700" cy="167026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1754" name="Группа 48"/>
          <p:cNvGrpSpPr>
            <a:grpSpLocks/>
          </p:cNvGrpSpPr>
          <p:nvPr/>
        </p:nvGrpSpPr>
        <p:grpSpPr bwMode="auto">
          <a:xfrm>
            <a:off x="8069263" y="1189038"/>
            <a:ext cx="2624137" cy="936625"/>
            <a:chOff x="6756629" y="1277268"/>
            <a:chExt cx="1561135" cy="819311"/>
          </a:xfrm>
        </p:grpSpPr>
        <p:sp>
          <p:nvSpPr>
            <p:cNvPr id="50" name="TextBox 49"/>
            <p:cNvSpPr txBox="1"/>
            <p:nvPr/>
          </p:nvSpPr>
          <p:spPr>
            <a:xfrm>
              <a:off x="6998123" y="1387224"/>
              <a:ext cx="1152128" cy="709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8" tIns="45718" rIns="45718" bIns="45718" spcCol="38100">
              <a:spAutoFit/>
            </a:bodyPr>
            <a:lstStyle/>
            <a:p>
              <a:pPr algn="ctr" defTabSz="914400" fontAlgn="auto" hangingPunct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rgbClr val="0046A4"/>
                  </a:solidFill>
                  <a:latin typeface="+mn-lt"/>
                </a:rPr>
                <a:t>Иллюстрации –  </a:t>
              </a:r>
              <a:br>
                <a:rPr lang="ru-RU" sz="1300" b="1" dirty="0">
                  <a:solidFill>
                    <a:srgbClr val="0046A4"/>
                  </a:solidFill>
                  <a:latin typeface="+mn-lt"/>
                </a:rPr>
              </a:br>
              <a:r>
                <a:rPr lang="ru-RU" sz="1300" b="1" dirty="0">
                  <a:solidFill>
                    <a:srgbClr val="0046A4"/>
                  </a:solidFill>
                  <a:latin typeface="+mn-lt"/>
                </a:rPr>
                <a:t>самостоятельный источник информации</a:t>
              </a:r>
            </a:p>
          </p:txBody>
        </p:sp>
        <p:sp>
          <p:nvSpPr>
            <p:cNvPr id="51" name="Овал 50"/>
            <p:cNvSpPr/>
            <p:nvPr/>
          </p:nvSpPr>
          <p:spPr>
            <a:xfrm>
              <a:off x="6756629" y="1277268"/>
              <a:ext cx="1561135" cy="723681"/>
            </a:xfrm>
            <a:prstGeom prst="ellipse">
              <a:avLst/>
            </a:prstGeom>
            <a:noFill/>
            <a:ln w="12700" cap="flat">
              <a:solidFill>
                <a:srgbClr val="47CF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8" tIns="45718" rIns="45718" bIns="45718" spcCol="38100" anchor="ctr">
              <a:spAutoFit/>
            </a:bodyPr>
            <a:lstStyle/>
            <a:p>
              <a:pPr defTabSz="91440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46A4"/>
                </a:solidFill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grpSp>
        <p:nvGrpSpPr>
          <p:cNvPr id="31755" name="Группа 161"/>
          <p:cNvGrpSpPr>
            <a:grpSpLocks/>
          </p:cNvGrpSpPr>
          <p:nvPr/>
        </p:nvGrpSpPr>
        <p:grpSpPr bwMode="auto">
          <a:xfrm>
            <a:off x="7651750" y="1476375"/>
            <a:ext cx="560388" cy="438150"/>
            <a:chOff x="3461133" y="3042855"/>
            <a:chExt cx="574054" cy="1498937"/>
          </a:xfrm>
        </p:grpSpPr>
        <p:cxnSp>
          <p:nvCxnSpPr>
            <p:cNvPr id="163" name="Прямая соединительная линия 162"/>
            <p:cNvCxnSpPr/>
            <p:nvPr/>
          </p:nvCxnSpPr>
          <p:spPr>
            <a:xfrm flipH="1" flipV="1">
              <a:off x="3461134" y="3114867"/>
              <a:ext cx="41152" cy="1426925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flipV="1">
              <a:off x="3461133" y="3042855"/>
              <a:ext cx="574054" cy="72009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4" name="TextBox 43"/>
          <p:cNvSpPr txBox="1"/>
          <p:nvPr/>
        </p:nvSpPr>
        <p:spPr>
          <a:xfrm>
            <a:off x="9860650" y="6039649"/>
            <a:ext cx="861830" cy="4514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91440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+mn-lt"/>
              </a:rPr>
              <a:t>Вопросы и задания</a:t>
            </a:r>
          </a:p>
        </p:txBody>
      </p:sp>
      <p:sp>
        <p:nvSpPr>
          <p:cNvPr id="45" name="Овал 44"/>
          <p:cNvSpPr/>
          <p:nvPr/>
        </p:nvSpPr>
        <p:spPr>
          <a:xfrm>
            <a:off x="9593024" y="5466129"/>
            <a:ext cx="1043101" cy="617024"/>
          </a:xfrm>
          <a:prstGeom prst="ellipse">
            <a:avLst/>
          </a:prstGeom>
          <a:solidFill>
            <a:srgbClr val="0046A4"/>
          </a:solidFill>
          <a:ln w="12700" cap="flat">
            <a:solidFill>
              <a:srgbClr val="47CF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46A4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43"/>
          <p:cNvSpPr txBox="1"/>
          <p:nvPr/>
        </p:nvSpPr>
        <p:spPr>
          <a:xfrm>
            <a:off x="9644750" y="5606262"/>
            <a:ext cx="861830" cy="451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91440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+mn-lt"/>
              </a:rPr>
              <a:t>Вопросы и задания</a:t>
            </a:r>
          </a:p>
        </p:txBody>
      </p:sp>
      <p:grpSp>
        <p:nvGrpSpPr>
          <p:cNvPr id="31759" name="Группа 111"/>
          <p:cNvGrpSpPr>
            <a:grpSpLocks/>
          </p:cNvGrpSpPr>
          <p:nvPr/>
        </p:nvGrpSpPr>
        <p:grpSpPr bwMode="auto">
          <a:xfrm>
            <a:off x="8802688" y="5148263"/>
            <a:ext cx="936625" cy="420687"/>
            <a:chOff x="7164288" y="5068896"/>
            <a:chExt cx="936104" cy="34581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7812360" y="5068896"/>
              <a:ext cx="288032" cy="345810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7164288" y="4976036"/>
              <a:ext cx="648072" cy="0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1044575"/>
            <a:ext cx="8361362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0" name="Группа 464"/>
          <p:cNvGrpSpPr>
            <a:grpSpLocks/>
          </p:cNvGrpSpPr>
          <p:nvPr/>
        </p:nvGrpSpPr>
        <p:grpSpPr bwMode="auto">
          <a:xfrm>
            <a:off x="233363" y="468313"/>
            <a:ext cx="1317625" cy="1317625"/>
            <a:chOff x="556460" y="2621985"/>
            <a:chExt cx="1317580" cy="1317580"/>
          </a:xfrm>
        </p:grpSpPr>
        <p:sp>
          <p:nvSpPr>
            <p:cNvPr id="26" name="Овал 25"/>
            <p:cNvSpPr/>
            <p:nvPr/>
          </p:nvSpPr>
          <p:spPr>
            <a:xfrm>
              <a:off x="556460" y="2621985"/>
              <a:ext cx="1317580" cy="1317580"/>
            </a:xfrm>
            <a:prstGeom prst="ellipse">
              <a:avLst/>
            </a:prstGeom>
            <a:solidFill>
              <a:srgbClr val="0046A4"/>
            </a:solidFill>
            <a:ln w="12700" cap="flat">
              <a:solidFill>
                <a:srgbClr val="47CF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8" tIns="45718" rIns="45718" bIns="45718" spcCol="38100" anchor="ctr">
              <a:spAutoFit/>
            </a:bodyPr>
            <a:lstStyle/>
            <a:p>
              <a:pPr defTabSz="91440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7105" y="3078129"/>
              <a:ext cx="882549" cy="451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8" tIns="45718" rIns="45718" bIns="45718" spcCol="38100">
              <a:spAutoFit/>
            </a:bodyPr>
            <a:lstStyle/>
            <a:p>
              <a:pPr algn="ctr" defTabSz="914400" fontAlgn="auto" hangingPunct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+mn-lt"/>
                </a:rPr>
                <a:t>Задачи урока</a:t>
              </a:r>
            </a:p>
          </p:txBody>
        </p:sp>
      </p:grpSp>
      <p:grpSp>
        <p:nvGrpSpPr>
          <p:cNvPr id="32771" name="Группа 93"/>
          <p:cNvGrpSpPr>
            <a:grpSpLocks/>
          </p:cNvGrpSpPr>
          <p:nvPr/>
        </p:nvGrpSpPr>
        <p:grpSpPr bwMode="auto">
          <a:xfrm>
            <a:off x="1025525" y="1116013"/>
            <a:ext cx="938213" cy="712787"/>
            <a:chOff x="1115616" y="2852936"/>
            <a:chExt cx="937545" cy="71313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1899319" y="2852937"/>
              <a:ext cx="153842" cy="713135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1115616" y="2761006"/>
              <a:ext cx="801618" cy="0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2" name="Овал 31"/>
          <p:cNvSpPr/>
          <p:nvPr/>
        </p:nvSpPr>
        <p:spPr>
          <a:xfrm>
            <a:off x="0" y="3352003"/>
            <a:ext cx="1142961" cy="519345"/>
          </a:xfrm>
          <a:prstGeom prst="ellipse">
            <a:avLst/>
          </a:prstGeom>
          <a:solidFill>
            <a:srgbClr val="0046A4"/>
          </a:solidFill>
          <a:ln w="12700" cap="flat">
            <a:solidFill>
              <a:srgbClr val="47CF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46A4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32773" name="Группа 82"/>
          <p:cNvGrpSpPr>
            <a:grpSpLocks/>
          </p:cNvGrpSpPr>
          <p:nvPr/>
        </p:nvGrpSpPr>
        <p:grpSpPr bwMode="auto">
          <a:xfrm>
            <a:off x="809625" y="3060700"/>
            <a:ext cx="1568450" cy="520700"/>
            <a:chOff x="4166812" y="1796729"/>
            <a:chExt cx="1569212" cy="521077"/>
          </a:xfrm>
        </p:grpSpPr>
        <p:cxnSp>
          <p:nvCxnSpPr>
            <p:cNvPr id="2" name="Прямая соединительная линия 67"/>
            <p:cNvCxnSpPr/>
            <p:nvPr/>
          </p:nvCxnSpPr>
          <p:spPr>
            <a:xfrm flipH="1">
              <a:off x="4553998" y="1796729"/>
              <a:ext cx="1182026" cy="521077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" name="Прямая соединительная линия 120"/>
            <p:cNvCxnSpPr/>
            <p:nvPr/>
          </p:nvCxnSpPr>
          <p:spPr>
            <a:xfrm>
              <a:off x="4166812" y="2223250"/>
              <a:ext cx="405188" cy="0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2774" name="Группа 74"/>
          <p:cNvGrpSpPr>
            <a:grpSpLocks/>
          </p:cNvGrpSpPr>
          <p:nvPr/>
        </p:nvGrpSpPr>
        <p:grpSpPr bwMode="auto">
          <a:xfrm>
            <a:off x="1385888" y="5797550"/>
            <a:ext cx="2509837" cy="519113"/>
            <a:chOff x="6847" y="3511036"/>
            <a:chExt cx="2508873" cy="519345"/>
          </a:xfrm>
        </p:grpSpPr>
        <p:grpSp>
          <p:nvGrpSpPr>
            <p:cNvPr id="32804" name="Группа 75"/>
            <p:cNvGrpSpPr>
              <a:grpSpLocks/>
            </p:cNvGrpSpPr>
            <p:nvPr/>
          </p:nvGrpSpPr>
          <p:grpSpPr bwMode="auto">
            <a:xfrm>
              <a:off x="6847" y="3511036"/>
              <a:ext cx="1152128" cy="519345"/>
              <a:chOff x="7726900" y="2132856"/>
              <a:chExt cx="1152128" cy="519345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7726900" y="2132856"/>
                <a:ext cx="1110204" cy="519345"/>
              </a:xfrm>
              <a:prstGeom prst="ellipse">
                <a:avLst/>
              </a:prstGeom>
              <a:solidFill>
                <a:srgbClr val="054097"/>
              </a:solidFill>
              <a:ln w="19050" cap="flat">
                <a:solidFill>
                  <a:srgbClr val="47CFFF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8" tIns="45718" rIns="45718" bIns="45718" spcCol="38100" anchor="ctr">
                <a:spAutoFit/>
              </a:bodyPr>
              <a:lstStyle/>
              <a:p>
                <a:pPr defTabSz="91440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srgbClr val="0046A4"/>
                  </a:solidFill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726900" y="2166532"/>
                <a:ext cx="1152128" cy="4514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8" tIns="45718" rIns="45718" bIns="45718" spcCol="38100">
                <a:spAutoFit/>
              </a:bodyPr>
              <a:lstStyle/>
              <a:p>
                <a:pPr algn="ctr" defTabSz="914400" fontAlgn="auto" hangingPunct="0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00" b="1" dirty="0">
                    <a:solidFill>
                      <a:schemeClr val="bg1"/>
                    </a:solidFill>
                    <a:latin typeface="+mn-lt"/>
                  </a:rPr>
                  <a:t>Главная мысль </a:t>
                </a:r>
              </a:p>
            </p:txBody>
          </p:sp>
        </p:grpSp>
        <p:cxnSp>
          <p:nvCxnSpPr>
            <p:cNvPr id="77" name="Прямая соединительная линия 76"/>
            <p:cNvCxnSpPr/>
            <p:nvPr/>
          </p:nvCxnSpPr>
          <p:spPr>
            <a:xfrm flipH="1" flipV="1">
              <a:off x="1078163" y="3861048"/>
              <a:ext cx="830982" cy="169333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1909145" y="3861048"/>
              <a:ext cx="606575" cy="167026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2775" name="Группа 14"/>
          <p:cNvGrpSpPr>
            <a:grpSpLocks/>
          </p:cNvGrpSpPr>
          <p:nvPr/>
        </p:nvGrpSpPr>
        <p:grpSpPr bwMode="auto">
          <a:xfrm>
            <a:off x="0" y="4140200"/>
            <a:ext cx="3521075" cy="519113"/>
            <a:chOff x="6847" y="3511036"/>
            <a:chExt cx="3520998" cy="519345"/>
          </a:xfrm>
        </p:grpSpPr>
        <p:grpSp>
          <p:nvGrpSpPr>
            <p:cNvPr id="32799" name="Группа 2"/>
            <p:cNvGrpSpPr>
              <a:grpSpLocks/>
            </p:cNvGrpSpPr>
            <p:nvPr/>
          </p:nvGrpSpPr>
          <p:grpSpPr bwMode="auto">
            <a:xfrm>
              <a:off x="6847" y="3511036"/>
              <a:ext cx="1152128" cy="519345"/>
              <a:chOff x="7726900" y="2132856"/>
              <a:chExt cx="1152128" cy="51934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726900" y="2151811"/>
                <a:ext cx="1152128" cy="4514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8" tIns="45718" rIns="45718" bIns="45718" spcCol="38100">
                <a:spAutoFit/>
              </a:bodyPr>
              <a:lstStyle/>
              <a:p>
                <a:pPr algn="ctr" defTabSz="914400" fontAlgn="auto" hangingPunct="0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00" b="1" dirty="0">
                    <a:solidFill>
                      <a:srgbClr val="0046A4"/>
                    </a:solidFill>
                    <a:latin typeface="+mn-lt"/>
                  </a:rPr>
                  <a:t>Основной текст</a:t>
                </a: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7726900" y="2132856"/>
                <a:ext cx="1110204" cy="519345"/>
              </a:xfrm>
              <a:prstGeom prst="ellipse">
                <a:avLst/>
              </a:prstGeom>
              <a:noFill/>
              <a:ln w="19050" cap="flat">
                <a:solidFill>
                  <a:srgbClr val="47CFFF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8" tIns="45718" rIns="45718" bIns="45718" spcCol="38100" anchor="ctr">
                <a:spAutoFit/>
              </a:bodyPr>
              <a:lstStyle/>
              <a:p>
                <a:pPr defTabSz="91440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srgbClr val="0046A4"/>
                  </a:solidFill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</p:grpSp>
        <p:cxnSp>
          <p:nvCxnSpPr>
            <p:cNvPr id="167" name="Прямая соединительная линия 166"/>
            <p:cNvCxnSpPr/>
            <p:nvPr/>
          </p:nvCxnSpPr>
          <p:spPr>
            <a:xfrm flipH="1" flipV="1">
              <a:off x="1078163" y="3861048"/>
              <a:ext cx="830982" cy="169333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flipH="1">
              <a:off x="1909145" y="3861048"/>
              <a:ext cx="1618700" cy="167026"/>
            </a:xfrm>
            <a:prstGeom prst="line">
              <a:avLst/>
            </a:prstGeom>
            <a:noFill/>
            <a:ln w="1905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2776" name="Text Box 38"/>
          <p:cNvSpPr txBox="1">
            <a:spLocks noChangeArrowheads="1"/>
          </p:cNvSpPr>
          <p:nvPr/>
        </p:nvSpPr>
        <p:spPr bwMode="auto">
          <a:xfrm>
            <a:off x="9450388" y="3276600"/>
            <a:ext cx="936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596041" y="5753466"/>
            <a:ext cx="1043102" cy="617025"/>
          </a:xfrm>
          <a:prstGeom prst="ellipse">
            <a:avLst/>
          </a:prstGeom>
          <a:solidFill>
            <a:srgbClr val="0046A4"/>
          </a:solidFill>
          <a:ln w="12700" cap="flat">
            <a:solidFill>
              <a:srgbClr val="47CF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46A4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45184" y="5895187"/>
            <a:ext cx="718977" cy="451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91440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+mn-lt"/>
              </a:rPr>
              <a:t>Итоги урока</a:t>
            </a:r>
          </a:p>
        </p:txBody>
      </p:sp>
      <p:grpSp>
        <p:nvGrpSpPr>
          <p:cNvPr id="32779" name="Группа 111"/>
          <p:cNvGrpSpPr>
            <a:grpSpLocks/>
          </p:cNvGrpSpPr>
          <p:nvPr/>
        </p:nvGrpSpPr>
        <p:grpSpPr bwMode="auto">
          <a:xfrm>
            <a:off x="8659813" y="5724525"/>
            <a:ext cx="936625" cy="346075"/>
            <a:chOff x="7164288" y="5068896"/>
            <a:chExt cx="936104" cy="34581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7812360" y="5068896"/>
              <a:ext cx="288032" cy="345810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7164288" y="4958871"/>
              <a:ext cx="648072" cy="0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2780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33"/>
          <p:cNvSpPr/>
          <p:nvPr/>
        </p:nvSpPr>
        <p:spPr>
          <a:xfrm>
            <a:off x="9306402" y="2371284"/>
            <a:ext cx="1333386" cy="877662"/>
          </a:xfrm>
          <a:prstGeom prst="ellipse">
            <a:avLst/>
          </a:prstGeom>
          <a:solidFill>
            <a:srgbClr val="0046A4"/>
          </a:solidFill>
          <a:ln w="12700" cap="flat">
            <a:solidFill>
              <a:srgbClr val="47CF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46A4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54166" y="2415852"/>
            <a:ext cx="1071410" cy="8104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91440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00" b="1" dirty="0">
              <a:solidFill>
                <a:schemeClr val="bg1"/>
              </a:solidFill>
              <a:latin typeface="+mn-lt"/>
            </a:endParaRPr>
          </a:p>
          <a:p>
            <a:pPr algn="ctr" defTabSz="91440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+mn-lt"/>
              </a:rPr>
              <a:t>Применение знаний </a:t>
            </a:r>
            <a:br>
              <a:rPr lang="ru-RU" sz="1300" b="1" dirty="0">
                <a:solidFill>
                  <a:schemeClr val="bg1"/>
                </a:solidFill>
                <a:latin typeface="+mn-lt"/>
              </a:rPr>
            </a:br>
            <a:r>
              <a:rPr lang="ru-RU" sz="1300" b="1" dirty="0">
                <a:solidFill>
                  <a:schemeClr val="bg1"/>
                </a:solidFill>
                <a:latin typeface="+mn-lt"/>
              </a:rPr>
              <a:t>на практике</a:t>
            </a:r>
          </a:p>
        </p:txBody>
      </p:sp>
      <p:grpSp>
        <p:nvGrpSpPr>
          <p:cNvPr id="32783" name="Группа 151"/>
          <p:cNvGrpSpPr>
            <a:grpSpLocks/>
          </p:cNvGrpSpPr>
          <p:nvPr/>
        </p:nvGrpSpPr>
        <p:grpSpPr bwMode="auto">
          <a:xfrm>
            <a:off x="9018588" y="2268538"/>
            <a:ext cx="500062" cy="346075"/>
            <a:chOff x="7600328" y="5068896"/>
            <a:chExt cx="500064" cy="345810"/>
          </a:xfrm>
        </p:grpSpPr>
        <p:cxnSp>
          <p:nvCxnSpPr>
            <p:cNvPr id="4" name="Прямая соединительная линия 152"/>
            <p:cNvCxnSpPr/>
            <p:nvPr/>
          </p:nvCxnSpPr>
          <p:spPr>
            <a:xfrm>
              <a:off x="7812360" y="5068896"/>
              <a:ext cx="288032" cy="345810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" name="Прямая соединительная линия 153"/>
            <p:cNvCxnSpPr/>
            <p:nvPr/>
          </p:nvCxnSpPr>
          <p:spPr>
            <a:xfrm>
              <a:off x="7600328" y="4958427"/>
              <a:ext cx="212032" cy="0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8" name="Овал 47"/>
          <p:cNvSpPr/>
          <p:nvPr/>
        </p:nvSpPr>
        <p:spPr>
          <a:xfrm>
            <a:off x="9432154" y="4160289"/>
            <a:ext cx="1224868" cy="793423"/>
          </a:xfrm>
          <a:prstGeom prst="ellipse">
            <a:avLst/>
          </a:prstGeom>
          <a:solidFill>
            <a:schemeClr val="bg1">
              <a:alpha val="85000"/>
            </a:schemeClr>
          </a:solidFill>
          <a:ln w="12700" cap="flat">
            <a:solidFill>
              <a:srgbClr val="47CF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32785" name="Группа 151"/>
          <p:cNvGrpSpPr>
            <a:grpSpLocks/>
          </p:cNvGrpSpPr>
          <p:nvPr/>
        </p:nvGrpSpPr>
        <p:grpSpPr bwMode="auto">
          <a:xfrm>
            <a:off x="8875713" y="4284663"/>
            <a:ext cx="500062" cy="346075"/>
            <a:chOff x="7600328" y="5068896"/>
            <a:chExt cx="500064" cy="345810"/>
          </a:xfrm>
        </p:grpSpPr>
        <p:cxnSp>
          <p:nvCxnSpPr>
            <p:cNvPr id="153" name="Прямая соединительная линия 152"/>
            <p:cNvCxnSpPr/>
            <p:nvPr/>
          </p:nvCxnSpPr>
          <p:spPr>
            <a:xfrm>
              <a:off x="7812360" y="5068896"/>
              <a:ext cx="288032" cy="345810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7600328" y="4960076"/>
              <a:ext cx="212032" cy="0"/>
            </a:xfrm>
            <a:prstGeom prst="line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7" name="TextBox 46"/>
          <p:cNvSpPr txBox="1"/>
          <p:nvPr/>
        </p:nvSpPr>
        <p:spPr>
          <a:xfrm>
            <a:off x="9495892" y="4383118"/>
            <a:ext cx="1195115" cy="4514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91440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46A4"/>
                </a:solidFill>
                <a:latin typeface="+mn-lt"/>
              </a:rPr>
              <a:t>Дополнительная информация</a:t>
            </a:r>
          </a:p>
        </p:txBody>
      </p:sp>
      <p:sp>
        <p:nvSpPr>
          <p:cNvPr id="6" name="Овал 31"/>
          <p:cNvSpPr/>
          <p:nvPr/>
        </p:nvSpPr>
        <p:spPr>
          <a:xfrm>
            <a:off x="6767358" y="1073114"/>
            <a:ext cx="1142962" cy="519346"/>
          </a:xfrm>
          <a:prstGeom prst="ellipse">
            <a:avLst/>
          </a:prstGeom>
          <a:solidFill>
            <a:srgbClr val="0046A4"/>
          </a:solidFill>
          <a:ln w="12700" cap="flat">
            <a:solidFill>
              <a:srgbClr val="47CF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46A4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22500" y="1143794"/>
            <a:ext cx="1142961" cy="4514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91440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+mn-lt"/>
              </a:rPr>
              <a:t>Мотивация </a:t>
            </a:r>
            <a:br>
              <a:rPr lang="ru-RU" sz="1300" b="1" dirty="0">
                <a:solidFill>
                  <a:schemeClr val="bg1"/>
                </a:solidFill>
                <a:latin typeface="+mn-lt"/>
              </a:rPr>
            </a:br>
            <a:r>
              <a:rPr lang="ru-RU" sz="1300" b="1" dirty="0">
                <a:solidFill>
                  <a:schemeClr val="bg1"/>
                </a:solidFill>
                <a:latin typeface="+mn-lt"/>
              </a:rPr>
              <a:t>к уроку</a:t>
            </a:r>
          </a:p>
        </p:txBody>
      </p:sp>
      <p:sp>
        <p:nvSpPr>
          <p:cNvPr id="7" name="TextBox 28"/>
          <p:cNvSpPr txBox="1"/>
          <p:nvPr/>
        </p:nvSpPr>
        <p:spPr>
          <a:xfrm>
            <a:off x="7375" y="3375819"/>
            <a:ext cx="1142961" cy="4514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defTabSz="91440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+mn-lt"/>
              </a:rPr>
              <a:t>Мотивация </a:t>
            </a:r>
            <a:br>
              <a:rPr lang="ru-RU" sz="1300" b="1" dirty="0">
                <a:solidFill>
                  <a:schemeClr val="bg1"/>
                </a:solidFill>
                <a:latin typeface="+mn-lt"/>
              </a:rPr>
            </a:br>
            <a:r>
              <a:rPr lang="ru-RU" sz="1300" b="1" dirty="0">
                <a:solidFill>
                  <a:schemeClr val="bg1"/>
                </a:solidFill>
                <a:latin typeface="+mn-lt"/>
              </a:rPr>
              <a:t>к уроку</a:t>
            </a:r>
          </a:p>
        </p:txBody>
      </p:sp>
      <p:grpSp>
        <p:nvGrpSpPr>
          <p:cNvPr id="32790" name="Группа 82"/>
          <p:cNvGrpSpPr>
            <a:grpSpLocks/>
          </p:cNvGrpSpPr>
          <p:nvPr/>
        </p:nvGrpSpPr>
        <p:grpSpPr bwMode="auto">
          <a:xfrm>
            <a:off x="3186113" y="1547813"/>
            <a:ext cx="3522662" cy="407987"/>
            <a:chOff x="4166812" y="2060848"/>
            <a:chExt cx="3522680" cy="406901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4553998" y="2060848"/>
              <a:ext cx="3135494" cy="256958"/>
            </a:xfrm>
            <a:prstGeom prst="line">
              <a:avLst/>
            </a:prstGeom>
            <a:noFill/>
            <a:ln w="1270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flipV="1">
              <a:off x="4166812" y="2317806"/>
              <a:ext cx="405188" cy="149943"/>
            </a:xfrm>
            <a:prstGeom prst="line">
              <a:avLst/>
            </a:prstGeom>
            <a:noFill/>
            <a:ln w="12700" cap="flat">
              <a:solidFill>
                <a:srgbClr val="00B0F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2413"/>
            <a:ext cx="10531475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1150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4625" cy="70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кругленный прямоугольник 98"/>
          <p:cNvSpPr>
            <a:spLocks noChangeArrowheads="1"/>
          </p:cNvSpPr>
          <p:nvPr/>
        </p:nvSpPr>
        <p:spPr bwMode="auto">
          <a:xfrm>
            <a:off x="1243013" y="180975"/>
            <a:ext cx="7189787" cy="477838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91424" tIns="45712" rIns="91424" bIns="45712" anchor="ctr"/>
          <a:lstStyle/>
          <a:p>
            <a:pPr algn="ctr" eaLnBrk="0" hangingPunct="0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ДОСТИЖЕНИЕ ЛИЧНОСТНЫХ РЕЗУЛЬТАТОВ</a:t>
            </a:r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49213"/>
            <a:ext cx="1889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2813"/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3795" name="Прямоугольник 14"/>
          <p:cNvSpPr>
            <a:spLocks noChangeArrowheads="1"/>
          </p:cNvSpPr>
          <p:nvPr/>
        </p:nvSpPr>
        <p:spPr bwMode="auto">
          <a:xfrm>
            <a:off x="293688" y="781050"/>
            <a:ext cx="9725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b="1">
                <a:solidFill>
                  <a:schemeClr val="tx2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Воспитание российской гражданской идентичности: </a:t>
            </a:r>
          </a:p>
          <a:p>
            <a:pPr algn="just"/>
            <a:r>
              <a:rPr lang="ru-RU" b="1">
                <a:solidFill>
                  <a:schemeClr val="tx2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патриотизма, любви и уважения к Отечеству, </a:t>
            </a:r>
          </a:p>
          <a:p>
            <a:pPr algn="just"/>
            <a:r>
              <a:rPr lang="ru-RU" b="1">
                <a:solidFill>
                  <a:schemeClr val="tx2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чувство гордости за свою Родину…</a:t>
            </a:r>
          </a:p>
        </p:txBody>
      </p:sp>
      <p:sp>
        <p:nvSpPr>
          <p:cNvPr id="33796" name="Заголовок 1"/>
          <p:cNvSpPr txBox="1">
            <a:spLocks/>
          </p:cNvSpPr>
          <p:nvPr/>
        </p:nvSpPr>
        <p:spPr bwMode="auto">
          <a:xfrm>
            <a:off x="9893300" y="72247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defTabSz="1189038"/>
            <a:r>
              <a:rPr lang="ru-RU" sz="1400">
                <a:solidFill>
                  <a:schemeClr val="tx2"/>
                </a:solidFill>
                <a:latin typeface="Trebuchet MS" pitchFamily="34" charset="0"/>
              </a:rPr>
              <a:t>8</a:t>
            </a:r>
          </a:p>
        </p:txBody>
      </p:sp>
      <p:pic>
        <p:nvPicPr>
          <p:cNvPr id="33797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0750" y="7202488"/>
            <a:ext cx="465138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3798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863" y="3852863"/>
            <a:ext cx="19335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0888" y="5037138"/>
            <a:ext cx="2143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" y="1763713"/>
            <a:ext cx="1866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4100" y="2339975"/>
            <a:ext cx="2019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33813" y="1763713"/>
            <a:ext cx="2419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775" y="4932363"/>
            <a:ext cx="23145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2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1425"/>
            <a:ext cx="29702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33588" y="1836738"/>
            <a:ext cx="1657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15350" y="539750"/>
            <a:ext cx="1866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38863" y="1116013"/>
            <a:ext cx="2305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3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138" y="5586413"/>
            <a:ext cx="273843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49213"/>
            <a:ext cx="1889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 anchor="ctr">
            <a:spAutoFit/>
          </a:bodyPr>
          <a:lstStyle/>
          <a:p>
            <a:pPr defTabSz="912813"/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6866" name="Скругленный прямоугольник 16"/>
          <p:cNvSpPr>
            <a:spLocks noChangeArrowheads="1"/>
          </p:cNvSpPr>
          <p:nvPr/>
        </p:nvSpPr>
        <p:spPr bwMode="auto">
          <a:xfrm>
            <a:off x="396875" y="287338"/>
            <a:ext cx="9705975" cy="14303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91424" tIns="45712" rIns="91424" bIns="45712" anchor="ctr"/>
          <a:lstStyle/>
          <a:p>
            <a:pPr algn="r"/>
            <a:r>
              <a:rPr lang="ru-RU" altLang="ru-RU" sz="1800" b="1">
                <a:solidFill>
                  <a:srgbClr val="FF0000"/>
                </a:solidFill>
                <a:latin typeface="Trebuchet MS" pitchFamily="34" charset="0"/>
              </a:rPr>
              <a:t>ДОСТИЖЕНИЕ МЕТАПРЕДМЕТНЫХ РЕЗУЛЬТАТОВ</a:t>
            </a:r>
          </a:p>
          <a:p>
            <a:pPr algn="r"/>
            <a:endParaRPr lang="en-US" altLang="ru-RU" sz="1100" b="1">
              <a:solidFill>
                <a:srgbClr val="7F7F7F"/>
              </a:solidFill>
              <a:latin typeface="Trebuchet MS" pitchFamily="34" charset="0"/>
            </a:endParaRPr>
          </a:p>
          <a:p>
            <a:r>
              <a:rPr lang="ru-RU" altLang="ru-RU" sz="1700" b="1">
                <a:solidFill>
                  <a:schemeClr val="tx2"/>
                </a:solidFill>
                <a:latin typeface="Trebuchet MS" pitchFamily="34" charset="0"/>
              </a:rPr>
              <a:t>систематизировать, сопоставлять, анализировать, обобщать и интерпретировать информацию, содержащуюся в готовых информационных объектах</a:t>
            </a:r>
          </a:p>
        </p:txBody>
      </p:sp>
      <p:pic>
        <p:nvPicPr>
          <p:cNvPr id="3686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438" y="4284663"/>
            <a:ext cx="243363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4313238"/>
            <a:ext cx="22955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0838"/>
            <a:ext cx="4321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975" y="4429125"/>
            <a:ext cx="24257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8363" y="1476375"/>
            <a:ext cx="32575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9000" y="1620838"/>
            <a:ext cx="2371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2575" y="525463"/>
            <a:ext cx="9623425" cy="635000"/>
          </a:xfrm>
        </p:spPr>
        <p:txBody>
          <a:bodyPr/>
          <a:lstStyle/>
          <a:p>
            <a:pPr algn="r"/>
            <a:r>
              <a:rPr lang="ru-RU" sz="35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Как организовать подготовку к уроку</a:t>
            </a:r>
            <a:r>
              <a:rPr lang="en-US" sz="3000" b="1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?</a:t>
            </a:r>
            <a:r>
              <a:rPr kumimoji="1" lang="ru-RU" sz="2800" b="1" smtClean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/>
            </a:r>
            <a:br>
              <a:rPr kumimoji="1" lang="ru-RU" sz="2800" b="1" smtClean="0">
                <a:solidFill>
                  <a:srgbClr val="FF0000"/>
                </a:solidFill>
                <a:latin typeface="Trebuchet MS" pitchFamily="34" charset="0"/>
                <a:cs typeface="Arial" charset="0"/>
              </a:rPr>
            </a:br>
            <a:endParaRPr kumimoji="1" lang="ru-RU" sz="2800" b="1" smtClean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44035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613" y="5364163"/>
            <a:ext cx="126523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1189038"/>
            <a:ext cx="1782762" cy="2779712"/>
          </a:xfrm>
          <a:prstGeom prst="rect">
            <a:avLst/>
          </a:prstGeom>
          <a:noFill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075" y="1260475"/>
            <a:ext cx="1800225" cy="2736850"/>
          </a:xfrm>
          <a:prstGeom prst="rect">
            <a:avLst/>
          </a:prstGeom>
          <a:noFill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175" y="1260475"/>
            <a:ext cx="1800225" cy="2736850"/>
          </a:xfrm>
          <a:prstGeom prst="rect">
            <a:avLst/>
          </a:prstGeom>
          <a:noFill/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863" y="1260475"/>
            <a:ext cx="1963737" cy="2736850"/>
          </a:xfrm>
          <a:prstGeom prst="rect">
            <a:avLst/>
          </a:prstGeom>
          <a:noFill/>
        </p:spPr>
      </p:pic>
      <p:pic>
        <p:nvPicPr>
          <p:cNvPr id="44042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1150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888" y="1260475"/>
            <a:ext cx="1800225" cy="2736850"/>
          </a:xfrm>
          <a:prstGeom prst="rect">
            <a:avLst/>
          </a:prstGeom>
          <a:noFill/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313" y="4140200"/>
            <a:ext cx="5329237" cy="2736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4860925"/>
            <a:ext cx="10404475" cy="1944688"/>
          </a:xfrm>
          <a:prstGeom prst="rect">
            <a:avLst/>
          </a:prstGeom>
        </p:spPr>
        <p:txBody>
          <a:bodyPr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rebuchet MS" pitchFamily="34" charset="0"/>
              </a:rPr>
              <a:t>Особенности</a:t>
            </a: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● Система заданий, направленная на формирование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/>
            </a:r>
            <a:b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  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универсальных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учебных действий (ФГОС);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●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Единая навигационная система;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● Фиксированный формат;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● Красочный иллюстративный ряд;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● Возможность работы с  актуальной информацией 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2530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77050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867900" y="6948488"/>
            <a:ext cx="442913" cy="365125"/>
          </a:xfrm>
          <a:prstGeom prst="rect">
            <a:avLst/>
          </a:prstGeom>
        </p:spPr>
        <p:txBody>
          <a:bodyPr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9428163" y="2676525"/>
            <a:ext cx="744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2534" name="Заголовок 1"/>
          <p:cNvSpPr txBox="1">
            <a:spLocks/>
          </p:cNvSpPr>
          <p:nvPr/>
        </p:nvSpPr>
        <p:spPr bwMode="auto">
          <a:xfrm>
            <a:off x="9426575" y="5318125"/>
            <a:ext cx="7445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2535" name="Заголовок 1"/>
          <p:cNvSpPr txBox="1">
            <a:spLocks/>
          </p:cNvSpPr>
          <p:nvPr/>
        </p:nvSpPr>
        <p:spPr bwMode="auto">
          <a:xfrm>
            <a:off x="1025525" y="2197100"/>
            <a:ext cx="340836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</a:t>
            </a:r>
          </a:p>
        </p:txBody>
      </p:sp>
      <p:sp>
        <p:nvSpPr>
          <p:cNvPr id="22536" name="Заголовок 1"/>
          <p:cNvSpPr txBox="1">
            <a:spLocks/>
          </p:cNvSpPr>
          <p:nvPr/>
        </p:nvSpPr>
        <p:spPr bwMode="auto">
          <a:xfrm>
            <a:off x="695325" y="4525963"/>
            <a:ext cx="11239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Новинка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0" y="2555875"/>
            <a:ext cx="3095625" cy="1716088"/>
          </a:xfrm>
          <a:prstGeom prst="rect">
            <a:avLst/>
          </a:prstGeom>
        </p:spPr>
        <p:txBody>
          <a:bodyPr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ru-RU" sz="16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rebuchet MS" pitchFamily="34" charset="0"/>
              </a:rPr>
              <a:t>Состав УМК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● Учебник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●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Рабочая программа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●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Поурочные методические рекомендации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● Рабочая тетрадь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538" name="Заголовок 1"/>
          <p:cNvSpPr txBox="1">
            <a:spLocks/>
          </p:cNvSpPr>
          <p:nvPr/>
        </p:nvSpPr>
        <p:spPr bwMode="auto">
          <a:xfrm>
            <a:off x="141288" y="1547813"/>
            <a:ext cx="105521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FF0000"/>
                </a:solidFill>
                <a:latin typeface="Trebuchet MS" pitchFamily="34" charset="0"/>
              </a:rPr>
              <a:t>Авторский коллектив</a:t>
            </a:r>
          </a:p>
          <a:p>
            <a:r>
              <a:rPr lang="ru-RU" sz="1200">
                <a:latin typeface="Calibri" pitchFamily="34" charset="0"/>
              </a:rPr>
              <a:t>к. ист. н., заместитель директора ФГБНУ «ФИПИ» по научно-методической работе </a:t>
            </a:r>
            <a:r>
              <a:rPr lang="ru-RU" sz="1200" i="1">
                <a:latin typeface="Trebuchet MS" pitchFamily="34" charset="0"/>
              </a:rPr>
              <a:t> </a:t>
            </a:r>
            <a:r>
              <a:rPr lang="ru-RU" sz="1600">
                <a:latin typeface="Trebuchet MS" pitchFamily="34" charset="0"/>
              </a:rPr>
              <a:t>Котова О.А., </a:t>
            </a:r>
          </a:p>
          <a:p>
            <a:r>
              <a:rPr lang="ru-RU" sz="1200">
                <a:latin typeface="Calibri" pitchFamily="34" charset="0"/>
              </a:rPr>
              <a:t>к. п. н., доцент, ведущий научный сотрудник ФГБНУ «ФИПИ»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ru-RU" sz="1600">
                <a:latin typeface="Trebuchet MS" pitchFamily="34" charset="0"/>
              </a:rPr>
              <a:t>Лискова Т.Е.</a:t>
            </a:r>
          </a:p>
          <a:p>
            <a:r>
              <a:rPr lang="ru-RU" sz="1600" b="1">
                <a:solidFill>
                  <a:srgbClr val="A6A6A6"/>
                </a:solidFill>
                <a:latin typeface="Trebuchet MS" pitchFamily="34" charset="0"/>
              </a:rPr>
              <a:t> </a:t>
            </a:r>
            <a:endParaRPr lang="ru-RU" sz="1600" b="1">
              <a:solidFill>
                <a:srgbClr val="7F7F7F"/>
              </a:solidFill>
              <a:latin typeface="Trebuchet MS" pitchFamily="34" charset="0"/>
            </a:endParaRPr>
          </a:p>
          <a:p>
            <a:endParaRPr lang="ru-RU" sz="1800">
              <a:solidFill>
                <a:srgbClr val="7F7F7F"/>
              </a:solidFill>
              <a:latin typeface="Trebuchet MS" pitchFamily="34" charset="0"/>
            </a:endParaRPr>
          </a:p>
          <a:p>
            <a:endParaRPr lang="ru-RU" sz="18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19" name="Shape 453"/>
          <p:cNvSpPr/>
          <p:nvPr/>
        </p:nvSpPr>
        <p:spPr>
          <a:xfrm>
            <a:off x="-6350" y="11113"/>
            <a:ext cx="10706100" cy="1465262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22540" name="Заголовок 1"/>
          <p:cNvSpPr txBox="1">
            <a:spLocks/>
          </p:cNvSpPr>
          <p:nvPr/>
        </p:nvSpPr>
        <p:spPr bwMode="auto">
          <a:xfrm>
            <a:off x="231775" y="252413"/>
            <a:ext cx="10461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5500"/>
              </a:lnSpc>
            </a:pPr>
            <a:r>
              <a:rPr lang="ru-RU" sz="50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</a:rPr>
              <a:t>СФЕРЫ</a:t>
            </a:r>
            <a:r>
              <a:rPr lang="ru-RU" sz="2600" b="1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ru-RU" sz="50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</a:rPr>
              <a:t>1-11</a:t>
            </a:r>
            <a:endParaRPr lang="en-US" sz="500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</a:endParaRPr>
          </a:p>
          <a:p>
            <a:pPr algn="ctr">
              <a:lnSpc>
                <a:spcPts val="5500"/>
              </a:lnSpc>
            </a:pPr>
            <a:r>
              <a:rPr lang="en-US" sz="50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</a:rPr>
              <a:t> </a:t>
            </a:r>
            <a:r>
              <a:rPr lang="ru-RU" sz="50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</a:rPr>
              <a:t>Обществознание 6-11</a:t>
            </a:r>
            <a:r>
              <a:rPr lang="en-US" sz="50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</a:rPr>
              <a:t> </a:t>
            </a:r>
            <a:endParaRPr lang="ru-RU" sz="500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</a:endParaRPr>
          </a:p>
          <a:p>
            <a:endParaRPr lang="ru-RU" sz="1600" b="1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7" name="Picture 2" descr="D:\обложки для 1С\OBSH-6_Ob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313" y="2555875"/>
            <a:ext cx="1800225" cy="24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" name="Picture 2" descr="C:\Documents and Settings\NTryapitsina\Мои документы\Обществознание\слайды\Обложки\OBSH-7_OB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75" y="2578100"/>
            <a:ext cx="1800225" cy="240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D:\обложки для 1С\OBL_Obsh-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788" y="2555875"/>
            <a:ext cx="1800225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3" name="Рисунок 22" descr="C:\Documents and Settings\NTryapitsina\Мои документы\Обществознание\слайды\Обложки\OBSH-8_OBL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100" y="2555875"/>
            <a:ext cx="1800225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325" y="4984750"/>
            <a:ext cx="1800225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575" y="4932363"/>
            <a:ext cx="1806575" cy="241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550" y="1331913"/>
            <a:ext cx="8504238" cy="4867275"/>
          </a:xfrm>
          <a:prstGeom prst="rect">
            <a:avLst/>
          </a:prstGeom>
          <a:noFill/>
        </p:spPr>
      </p:pic>
      <p:pic>
        <p:nvPicPr>
          <p:cNvPr id="55301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1150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6210300" y="3492500"/>
            <a:ext cx="1849438" cy="390525"/>
          </a:xfrm>
          <a:prstGeom prst="rect">
            <a:avLst/>
          </a:prstGeom>
          <a:solidFill>
            <a:srgbClr val="F2F2F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900" b="1">
                <a:latin typeface="Times New Roman" pitchFamily="18" charset="0"/>
                <a:cs typeface="Times New Roman" pitchFamily="18" charset="0"/>
              </a:rPr>
              <a:t>Личностные</a:t>
            </a:r>
          </a:p>
        </p:txBody>
      </p:sp>
      <p:cxnSp>
        <p:nvCxnSpPr>
          <p:cNvPr id="14" name="Прямая со стрелкой 13"/>
          <p:cNvCxnSpPr>
            <a:stCxn id="8" idx="1"/>
          </p:cNvCxnSpPr>
          <p:nvPr/>
        </p:nvCxnSpPr>
        <p:spPr>
          <a:xfrm flipH="1" flipV="1">
            <a:off x="5418138" y="2989263"/>
            <a:ext cx="720725" cy="508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4763" y="6372225"/>
            <a:ext cx="1957387" cy="347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lIns="80147" tIns="40074" rIns="80147" bIns="40074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859588" y="5724525"/>
            <a:ext cx="396875" cy="5953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15350" y="4284663"/>
            <a:ext cx="1435100" cy="34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lIns="80147" tIns="40074" rIns="80147" bIns="40074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9018588" y="4645025"/>
            <a:ext cx="100012" cy="4524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636963"/>
            <a:ext cx="2339975" cy="727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lIns="80147" tIns="40074" rIns="80147" bIns="40074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Темы, входящие в разделы примерной программы</a:t>
            </a:r>
          </a:p>
        </p:txBody>
      </p:sp>
      <p:cxnSp>
        <p:nvCxnSpPr>
          <p:cNvPr id="2" name="Прямая со стрелкой 14"/>
          <p:cNvCxnSpPr/>
          <p:nvPr/>
        </p:nvCxnSpPr>
        <p:spPr>
          <a:xfrm>
            <a:off x="1746250" y="4356100"/>
            <a:ext cx="100013" cy="4524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58913" y="5076825"/>
            <a:ext cx="2016125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lIns="80147" tIns="40074" rIns="80147" bIns="40074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содержание по темам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609850" y="3636963"/>
            <a:ext cx="862013" cy="12239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/>
          </p:cNvSpPr>
          <p:nvPr>
            <p:ph type="ctrTitle" idx="4294967295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Благодарю за внимание</a:t>
            </a:r>
          </a:p>
        </p:txBody>
      </p:sp>
      <p:sp>
        <p:nvSpPr>
          <p:cNvPr id="47106" name="Rectangle 5"/>
          <p:cNvSpPr>
            <a:spLocks noGrp="1"/>
          </p:cNvSpPr>
          <p:nvPr>
            <p:ph type="subTitle" idx="4294967295"/>
          </p:nvPr>
        </p:nvSpPr>
        <p:spPr>
          <a:xfrm>
            <a:off x="1603375" y="4284663"/>
            <a:ext cx="7486650" cy="9366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Лискова Татьяна Евгеньевна </a:t>
            </a:r>
          </a:p>
        </p:txBody>
      </p:sp>
      <p:pic>
        <p:nvPicPr>
          <p:cNvPr id="47107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539750"/>
            <a:ext cx="1155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7150" y="5508625"/>
            <a:ext cx="126523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9313" y="694848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9867900" y="6948488"/>
            <a:ext cx="442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24580" name="Заголовок 1"/>
          <p:cNvSpPr txBox="1">
            <a:spLocks/>
          </p:cNvSpPr>
          <p:nvPr/>
        </p:nvSpPr>
        <p:spPr bwMode="auto">
          <a:xfrm>
            <a:off x="9428163" y="2676525"/>
            <a:ext cx="744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4581" name="Заголовок 1"/>
          <p:cNvSpPr txBox="1">
            <a:spLocks/>
          </p:cNvSpPr>
          <p:nvPr/>
        </p:nvSpPr>
        <p:spPr bwMode="auto">
          <a:xfrm>
            <a:off x="9426575" y="5318125"/>
            <a:ext cx="7445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4582" name="Заголовок 1"/>
          <p:cNvSpPr txBox="1">
            <a:spLocks/>
          </p:cNvSpPr>
          <p:nvPr/>
        </p:nvSpPr>
        <p:spPr bwMode="auto">
          <a:xfrm>
            <a:off x="1001713" y="2292350"/>
            <a:ext cx="340836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</a:t>
            </a:r>
          </a:p>
        </p:txBody>
      </p:sp>
      <p:sp>
        <p:nvSpPr>
          <p:cNvPr id="24583" name="Заголовок 1"/>
          <p:cNvSpPr txBox="1">
            <a:spLocks/>
          </p:cNvSpPr>
          <p:nvPr/>
        </p:nvSpPr>
        <p:spPr bwMode="auto">
          <a:xfrm>
            <a:off x="2586038" y="1598613"/>
            <a:ext cx="7945437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rebuchet MS" pitchFamily="34" charset="0"/>
              </a:rPr>
              <a:t>Методические и содержательные особенности построения УМК</a:t>
            </a:r>
            <a:endParaRPr lang="en-US" sz="18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just"/>
            <a:endParaRPr lang="ru-RU" sz="1000" dirty="0">
              <a:solidFill>
                <a:srgbClr val="7F7F7F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F7F7F"/>
                </a:solidFill>
                <a:latin typeface="Trebuchet MS" pitchFamily="34" charset="0"/>
              </a:rPr>
              <a:t>особое </a:t>
            </a:r>
            <a:r>
              <a:rPr lang="ru-RU" sz="1400" dirty="0">
                <a:solidFill>
                  <a:srgbClr val="7F7F7F"/>
                </a:solidFill>
                <a:latin typeface="Trebuchet MS" pitchFamily="34" charset="0"/>
              </a:rPr>
              <a:t>значение уделяется раскрытию понятий и теоретических </a:t>
            </a:r>
            <a:r>
              <a:rPr lang="ru-RU" sz="1400" dirty="0" smtClean="0">
                <a:solidFill>
                  <a:srgbClr val="7F7F7F"/>
                </a:solidFill>
                <a:latin typeface="Trebuchet MS" pitchFamily="34" charset="0"/>
              </a:rPr>
              <a:t>положений базовых для школьного обществознания социально-гуманитарных наук с опорой на личный социальный опыт учащихся;</a:t>
            </a:r>
            <a:endParaRPr lang="ru-RU" sz="1400" dirty="0">
              <a:solidFill>
                <a:srgbClr val="7F7F7F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dirty="0">
              <a:solidFill>
                <a:srgbClr val="7F7F7F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400" dirty="0">
                <a:solidFill>
                  <a:srgbClr val="7F7F7F"/>
                </a:solidFill>
                <a:latin typeface="Trebuchet MS" pitchFamily="34" charset="0"/>
              </a:rPr>
              <a:t>акцент на развитие самостоятельности и самоорганизации </a:t>
            </a:r>
            <a:r>
              <a:rPr lang="ru-RU" sz="1400" dirty="0" smtClean="0">
                <a:solidFill>
                  <a:srgbClr val="7F7F7F"/>
                </a:solidFill>
                <a:latin typeface="Trebuchet MS" pitchFamily="34" charset="0"/>
              </a:rPr>
              <a:t>учащихся, а именно способность самому ориентироваться </a:t>
            </a:r>
            <a:r>
              <a:rPr lang="ru-RU" sz="1400" dirty="0">
                <a:solidFill>
                  <a:srgbClr val="7F7F7F"/>
                </a:solidFill>
                <a:latin typeface="Trebuchet MS" pitchFamily="34" charset="0"/>
              </a:rPr>
              <a:t>(понимать и давать оценку</a:t>
            </a:r>
            <a:r>
              <a:rPr lang="ru-RU" sz="1400" dirty="0" smtClean="0">
                <a:solidFill>
                  <a:srgbClr val="7F7F7F"/>
                </a:solidFill>
                <a:latin typeface="Trebuchet MS" pitchFamily="34" charset="0"/>
              </a:rPr>
              <a:t>) в материалах, связанных с жизнью общества, </a:t>
            </a:r>
            <a:r>
              <a:rPr lang="ru-RU" sz="1400" dirty="0">
                <a:solidFill>
                  <a:srgbClr val="7F7F7F"/>
                </a:solidFill>
                <a:latin typeface="Trebuchet MS" pitchFamily="34" charset="0"/>
              </a:rPr>
              <a:t>которые могут быть получены из самых разных источников </a:t>
            </a:r>
            <a:r>
              <a:rPr lang="ru-RU" sz="1400" dirty="0" smtClean="0">
                <a:solidFill>
                  <a:srgbClr val="7F7F7F"/>
                </a:solidFill>
                <a:latin typeface="Trebuchet MS" pitchFamily="34" charset="0"/>
              </a:rPr>
              <a:t>(СМИ, </a:t>
            </a:r>
            <a:r>
              <a:rPr lang="ru-RU" sz="1400" dirty="0">
                <a:solidFill>
                  <a:srgbClr val="7F7F7F"/>
                </a:solidFill>
                <a:latin typeface="Trebuchet MS" pitchFamily="34" charset="0"/>
              </a:rPr>
              <a:t>научной и художественной литературы, житейского опыта и т.д.).</a:t>
            </a:r>
          </a:p>
          <a:p>
            <a:pPr algn="just"/>
            <a:endParaRPr lang="ru-RU" sz="1400" dirty="0">
              <a:solidFill>
                <a:srgbClr val="7F7F7F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F7F7F"/>
                </a:solidFill>
                <a:latin typeface="Trebuchet MS" pitchFamily="34" charset="0"/>
              </a:rPr>
              <a:t> множество красочных </a:t>
            </a:r>
            <a:r>
              <a:rPr lang="ru-RU" sz="1400" dirty="0">
                <a:solidFill>
                  <a:srgbClr val="7F7F7F"/>
                </a:solidFill>
                <a:latin typeface="Trebuchet MS" pitchFamily="34" charset="0"/>
              </a:rPr>
              <a:t>схем и иллюстраций, обладающих высокой информативностью и призванных способствовать лучшему усвоению тем параграфов;</a:t>
            </a:r>
          </a:p>
          <a:p>
            <a:pPr algn="just">
              <a:buFont typeface="Wingdings" pitchFamily="2" charset="2"/>
              <a:buChar char="q"/>
            </a:pPr>
            <a:endParaRPr lang="ru-RU" sz="1400" dirty="0">
              <a:solidFill>
                <a:srgbClr val="7F7F7F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F7F7F"/>
                </a:solidFill>
                <a:latin typeface="Trebuchet MS" pitchFamily="34" charset="0"/>
              </a:rPr>
              <a:t>направленность на </a:t>
            </a:r>
            <a:r>
              <a:rPr lang="ru-RU" sz="1400" dirty="0">
                <a:solidFill>
                  <a:srgbClr val="7F7F7F"/>
                </a:solidFill>
                <a:latin typeface="Trebuchet MS" pitchFamily="34" charset="0"/>
              </a:rPr>
              <a:t>формирование общегражданской российской идентичности молодых граждан России, их патриотических чувств, толерантности, социальной ответственности, правовой, духовно-нравственной и политической культуры, самостоятельности, а также приверженности ценностям, закреплённым в Конституции Российской Федерации;</a:t>
            </a:r>
          </a:p>
          <a:p>
            <a:pPr algn="just">
              <a:buFont typeface="Wingdings" pitchFamily="2" charset="2"/>
              <a:buChar char="q"/>
            </a:pPr>
            <a:endParaRPr lang="ru-RU" sz="1400" dirty="0">
              <a:solidFill>
                <a:srgbClr val="7F7F7F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400" dirty="0">
                <a:solidFill>
                  <a:srgbClr val="7F7F7F"/>
                </a:solidFill>
                <a:latin typeface="Trebuchet MS" pitchFamily="34" charset="0"/>
              </a:rPr>
              <a:t>наглядность, логика и особая системность подачи учебного материала призваны обеспечить успешную подготовку к сдаче Основного государственного экзамена (ОГЭ).</a:t>
            </a:r>
          </a:p>
        </p:txBody>
      </p:sp>
      <p:sp>
        <p:nvSpPr>
          <p:cNvPr id="16" name="Shape 453"/>
          <p:cNvSpPr/>
          <p:nvPr/>
        </p:nvSpPr>
        <p:spPr>
          <a:xfrm>
            <a:off x="-6350" y="11113"/>
            <a:ext cx="10706100" cy="1587500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24585" name="Shape 455"/>
          <p:cNvSpPr txBox="1">
            <a:spLocks/>
          </p:cNvSpPr>
          <p:nvPr/>
        </p:nvSpPr>
        <p:spPr bwMode="auto">
          <a:xfrm>
            <a:off x="0" y="0"/>
            <a:ext cx="106934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0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  <a:sym typeface="Helvetica Neue Black Condensed"/>
              </a:rPr>
              <a:t>ОБЩЕСТВОЗНАНИЕ</a:t>
            </a:r>
            <a:r>
              <a:rPr lang="en-US" sz="50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  <a:sym typeface="Helvetica Neue Black Condensed"/>
              </a:rPr>
              <a:t> (6-9)</a:t>
            </a:r>
            <a:endParaRPr lang="ru-RU" sz="500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1219200"/>
            <a:ext cx="1592263" cy="214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50" y="1763713"/>
            <a:ext cx="1570038" cy="206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3852863"/>
            <a:ext cx="1587500" cy="211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38" y="4572000"/>
            <a:ext cx="1573212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9428163" y="2676525"/>
            <a:ext cx="744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5603" name="Заголовок 1"/>
          <p:cNvSpPr txBox="1">
            <a:spLocks/>
          </p:cNvSpPr>
          <p:nvPr/>
        </p:nvSpPr>
        <p:spPr bwMode="auto">
          <a:xfrm>
            <a:off x="9426575" y="5318125"/>
            <a:ext cx="7445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5604" name="Заголовок 1"/>
          <p:cNvSpPr txBox="1">
            <a:spLocks/>
          </p:cNvSpPr>
          <p:nvPr/>
        </p:nvSpPr>
        <p:spPr bwMode="auto">
          <a:xfrm>
            <a:off x="1001713" y="2292350"/>
            <a:ext cx="340836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538413" y="1476375"/>
            <a:ext cx="8064500" cy="5389563"/>
          </a:xfrm>
          <a:prstGeom prst="rect">
            <a:avLst/>
          </a:prstGeom>
        </p:spPr>
        <p:txBody>
          <a:bodyPr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rebuchet MS" pitchFamily="34" charset="0"/>
              </a:rPr>
              <a:t>			Программа курса 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I. Что связывает людей в общество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11 ч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)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: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Человек; Деятельность человека; Как человек познаёт мир и самого себя; Труд и образ жизни; Семья в жизни человека; Человек и общество; Межличностные отношения; От чего зависит положение человека в обществе.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II. Сферы общественной жизни (8 ч):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Общественная жизнь и общественное развитие; Экономика — основа жизни общества; Социальная сфера современного общества; Что такое государство; Богатство духовной культуры.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III. Как развивается общество (5 ч):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Типы обществ; Информационное общество; Глобальные проблемы человечества; Международные организации для решения глобальных проблем.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IV. Современное российское общество (9 ч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): Российское общество в начале нового века; Ресурсы и возможности экономики нашей страны; Как в Конституции РФ определены основы строя нашего государства; Современное Российское государство; Духовные ценности российского народа; Место нашей Родины среди современных государств. </a:t>
            </a:r>
            <a:b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</a:b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" name="Shape 453"/>
          <p:cNvSpPr/>
          <p:nvPr/>
        </p:nvSpPr>
        <p:spPr>
          <a:xfrm>
            <a:off x="-12700" y="11113"/>
            <a:ext cx="10706100" cy="1465262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850" y="323850"/>
            <a:ext cx="10152063" cy="1223963"/>
          </a:xfrm>
          <a:prstGeom prst="rect">
            <a:avLst/>
          </a:prstGeom>
        </p:spPr>
        <p:txBody>
          <a:bodyPr anchor="ctr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Обществознание</a:t>
            </a:r>
            <a:r>
              <a:rPr lang="ru-RU" sz="26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6-9</a:t>
            </a:r>
            <a:endParaRPr lang="en-US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6 класс</a:t>
            </a:r>
            <a:endParaRPr lang="ru-RU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spcAft>
                <a:spcPts val="0"/>
              </a:spcAft>
              <a:defRPr/>
            </a:pPr>
            <a:endParaRPr lang="ru-RU" sz="26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5608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6434138"/>
            <a:ext cx="2244726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5364163"/>
            <a:ext cx="11541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обложки для 1С\OBSH-6_Ob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404938"/>
            <a:ext cx="1920875" cy="25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77050"/>
            <a:ext cx="10693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9428163" y="2676525"/>
            <a:ext cx="744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6627" name="Заголовок 1"/>
          <p:cNvSpPr txBox="1">
            <a:spLocks/>
          </p:cNvSpPr>
          <p:nvPr/>
        </p:nvSpPr>
        <p:spPr bwMode="auto">
          <a:xfrm>
            <a:off x="9426575" y="5318125"/>
            <a:ext cx="7445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6628" name="Заголовок 1"/>
          <p:cNvSpPr txBox="1">
            <a:spLocks/>
          </p:cNvSpPr>
          <p:nvPr/>
        </p:nvSpPr>
        <p:spPr bwMode="auto">
          <a:xfrm>
            <a:off x="1001713" y="2292350"/>
            <a:ext cx="340836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</a:t>
            </a:r>
          </a:p>
        </p:txBody>
      </p:sp>
      <p:sp>
        <p:nvSpPr>
          <p:cNvPr id="26629" name="Заголовок 1"/>
          <p:cNvSpPr txBox="1">
            <a:spLocks/>
          </p:cNvSpPr>
          <p:nvPr/>
        </p:nvSpPr>
        <p:spPr bwMode="auto">
          <a:xfrm>
            <a:off x="2538413" y="1476375"/>
            <a:ext cx="80645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>
                <a:solidFill>
                  <a:srgbClr val="FF0000"/>
                </a:solidFill>
                <a:latin typeface="Trebuchet MS" pitchFamily="34" charset="0"/>
              </a:rPr>
              <a:t>			Программа курса </a:t>
            </a:r>
          </a:p>
          <a:p>
            <a:pPr>
              <a:lnSpc>
                <a:spcPts val="2050"/>
              </a:lnSpc>
            </a:pPr>
            <a:r>
              <a:rPr lang="ru-RU" sz="1400" b="1">
                <a:solidFill>
                  <a:srgbClr val="7F7F7F"/>
                </a:solidFill>
                <a:latin typeface="Trebuchet MS" pitchFamily="34" charset="0"/>
              </a:rPr>
              <a:t>Тема V. Регулирование поведения людей в обществе </a:t>
            </a:r>
            <a:r>
              <a:rPr lang="ru-RU" sz="1400" b="1">
                <a:solidFill>
                  <a:srgbClr val="7F7F7F"/>
                </a:solidFill>
                <a:latin typeface="Calibri" pitchFamily="34" charset="0"/>
              </a:rPr>
              <a:t>(</a:t>
            </a:r>
            <a:r>
              <a:rPr lang="ru-RU" sz="1400" b="1">
                <a:solidFill>
                  <a:srgbClr val="7F7F7F"/>
                </a:solidFill>
                <a:latin typeface="Trebuchet MS" pitchFamily="34" charset="0"/>
              </a:rPr>
              <a:t>7</a:t>
            </a:r>
            <a:r>
              <a:rPr lang="ru-RU" sz="1400" b="1">
                <a:solidFill>
                  <a:srgbClr val="7F7F7F"/>
                </a:solidFill>
                <a:latin typeface="Calibri" pitchFamily="34" charset="0"/>
              </a:rPr>
              <a:t> ч)</a:t>
            </a:r>
            <a:r>
              <a:rPr lang="ru-RU" sz="1400" b="1">
                <a:solidFill>
                  <a:srgbClr val="7F7F7F"/>
                </a:solidFill>
                <a:latin typeface="Trebuchet MS" pitchFamily="34" charset="0"/>
              </a:rPr>
              <a:t>: </a:t>
            </a:r>
            <a:r>
              <a:rPr lang="ru-RU" sz="1400" i="1">
                <a:solidFill>
                  <a:srgbClr val="7F7F7F"/>
                </a:solidFill>
                <a:latin typeface="Trebuchet MS" pitchFamily="34" charset="0"/>
              </a:rPr>
              <a:t>По каким правилам живёт общество; Общественные ценности и общественное сознание; Как мораль влияет на жизнь человека и общества; Как право регулирует жизнь общества; Нормы и отрасли права; Правоотношения.</a:t>
            </a:r>
          </a:p>
          <a:p>
            <a:pPr>
              <a:lnSpc>
                <a:spcPts val="2050"/>
              </a:lnSpc>
            </a:pPr>
            <a:r>
              <a:rPr lang="ru-RU" sz="1400" b="1">
                <a:solidFill>
                  <a:srgbClr val="7F7F7F"/>
                </a:solidFill>
                <a:latin typeface="Trebuchet MS" pitchFamily="34" charset="0"/>
              </a:rPr>
              <a:t>Тема VI. Права и свободы человека и система их защиты (7 ч): </a:t>
            </a:r>
            <a:r>
              <a:rPr lang="ru-RU" sz="1400" i="1">
                <a:solidFill>
                  <a:srgbClr val="7F7F7F"/>
                </a:solidFill>
                <a:latin typeface="Trebuchet MS" pitchFamily="34" charset="0"/>
              </a:rPr>
              <a:t>Основные права и свободы человека и гражданина РФ; Правоохранительные органы РФ; Как осуществляется правосудие в РФ; Способы защиты прав человека в РФ; Международная система защиты прав человека.</a:t>
            </a:r>
          </a:p>
          <a:p>
            <a:pPr>
              <a:lnSpc>
                <a:spcPts val="2050"/>
              </a:lnSpc>
            </a:pPr>
            <a:r>
              <a:rPr lang="ru-RU" sz="1400" b="1">
                <a:solidFill>
                  <a:srgbClr val="7F7F7F"/>
                </a:solidFill>
                <a:latin typeface="Trebuchet MS" pitchFamily="34" charset="0"/>
              </a:rPr>
              <a:t>Тема VII. Гражданские правоотношения в РФ (4 ч): </a:t>
            </a:r>
            <a:r>
              <a:rPr lang="ru-RU" sz="1400" i="1">
                <a:solidFill>
                  <a:srgbClr val="7F7F7F"/>
                </a:solidFill>
                <a:latin typeface="Trebuchet MS" pitchFamily="34" charset="0"/>
              </a:rPr>
              <a:t>Дееспособность и правоспособность гражданина РФ; Какие права и законные интересы человека защищает гражданское право; Как решаются гражданско-правовые споры.</a:t>
            </a:r>
          </a:p>
          <a:p>
            <a:pPr>
              <a:lnSpc>
                <a:spcPts val="2050"/>
              </a:lnSpc>
            </a:pPr>
            <a:r>
              <a:rPr lang="ru-RU" sz="1400" b="1">
                <a:solidFill>
                  <a:srgbClr val="7F7F7F"/>
                </a:solidFill>
                <a:latin typeface="Trebuchet MS" pitchFamily="34" charset="0"/>
              </a:rPr>
              <a:t>Тема VIII. Семейные правоотношения в РФ (4 ч): </a:t>
            </a:r>
            <a:r>
              <a:rPr lang="ru-RU" sz="1400" i="1">
                <a:solidFill>
                  <a:srgbClr val="7F7F7F"/>
                </a:solidFill>
                <a:latin typeface="Trebuchet MS" pitchFamily="34" charset="0"/>
              </a:rPr>
              <a:t>Заключение и расторжение брака; Права и обязанности супругов; Права и обязанности родителей и детей.</a:t>
            </a:r>
          </a:p>
          <a:p>
            <a:pPr>
              <a:lnSpc>
                <a:spcPts val="2050"/>
              </a:lnSpc>
            </a:pPr>
            <a:r>
              <a:rPr lang="ru-RU" sz="1400" b="1">
                <a:solidFill>
                  <a:srgbClr val="7F7F7F"/>
                </a:solidFill>
                <a:latin typeface="Trebuchet MS" pitchFamily="34" charset="0"/>
              </a:rPr>
              <a:t>Тема IX. Трудовые правоотношения в РФ (4 ч): </a:t>
            </a:r>
            <a:r>
              <a:rPr lang="ru-RU" sz="1400" i="1">
                <a:solidFill>
                  <a:srgbClr val="7F7F7F"/>
                </a:solidFill>
                <a:latin typeface="Trebuchet MS" pitchFamily="34" charset="0"/>
              </a:rPr>
              <a:t>Право на труд и трудовые отношения в РФ; Права и обязанности работника и работодателя; Особенности трудоустройства несовершеннолетних.</a:t>
            </a:r>
          </a:p>
          <a:p>
            <a:pPr>
              <a:lnSpc>
                <a:spcPts val="2050"/>
              </a:lnSpc>
            </a:pPr>
            <a:r>
              <a:rPr lang="ru-RU" sz="1400" b="1">
                <a:solidFill>
                  <a:srgbClr val="7F7F7F"/>
                </a:solidFill>
                <a:latin typeface="Trebuchet MS" pitchFamily="34" charset="0"/>
              </a:rPr>
              <a:t>Тема X. Юридическая ответственность в РФ. (6 ч): </a:t>
            </a:r>
            <a:r>
              <a:rPr lang="ru-RU" sz="1400" i="1">
                <a:solidFill>
                  <a:srgbClr val="7F7F7F"/>
                </a:solidFill>
                <a:latin typeface="Trebuchet MS" pitchFamily="34" charset="0"/>
              </a:rPr>
              <a:t>Правонарушение; Что такое юридическая ответственность; Административные правонарушения и виды административных наказаний; Преступления и наказания в уголовном праве; Особенности юридической ответственности несовершеннолетних.</a:t>
            </a:r>
            <a:endParaRPr lang="ru-RU" sz="14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20" name="Shape 453"/>
          <p:cNvSpPr/>
          <p:nvPr/>
        </p:nvSpPr>
        <p:spPr>
          <a:xfrm>
            <a:off x="-12700" y="11113"/>
            <a:ext cx="10706100" cy="1465262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850" y="323850"/>
            <a:ext cx="10152063" cy="1223963"/>
          </a:xfrm>
          <a:prstGeom prst="rect">
            <a:avLst/>
          </a:prstGeom>
        </p:spPr>
        <p:txBody>
          <a:bodyPr anchor="ctr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Обществознание</a:t>
            </a:r>
            <a:r>
              <a:rPr lang="ru-RU" sz="26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6-9</a:t>
            </a:r>
            <a:endParaRPr lang="en-US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7 класс</a:t>
            </a:r>
            <a:endParaRPr lang="ru-RU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spcAft>
                <a:spcPts val="0"/>
              </a:spcAft>
              <a:defRPr/>
            </a:pPr>
            <a:endParaRPr lang="ru-RU" sz="26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663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6434138"/>
            <a:ext cx="2244726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5437188"/>
            <a:ext cx="1155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NTryapitsina\Мои документы\Обществознание\слайды\Обложки\OBSH-7_OB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836738"/>
            <a:ext cx="2260600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9428163" y="2676525"/>
            <a:ext cx="744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9426575" y="5318125"/>
            <a:ext cx="7445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1001713" y="2292350"/>
            <a:ext cx="340836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538413" y="1476375"/>
            <a:ext cx="8064500" cy="5389563"/>
          </a:xfrm>
          <a:prstGeom prst="rect">
            <a:avLst/>
          </a:prstGeom>
        </p:spPr>
        <p:txBody>
          <a:bodyPr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rebuchet MS" pitchFamily="34" charset="0"/>
              </a:rPr>
              <a:t>			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rebuchet MS" pitchFamily="34" charset="0"/>
              </a:rPr>
              <a:t>Программа курса 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XI.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Мир экономики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15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ч)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: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Экономика и ее роль в жизни общества; Собственность и экономические системы; Спрос и предложение; Как рынок регулирует экономику; Экономика фирмы; Роль государства в экономике; Деньги и их функции; Для чего нужны банки и биржи; Занятость и безработица; Налоги; Государственный бюджет; Как развивается экономика.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XII. Человек в экономических отношениях (9 ч):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Труд в современной экономике; Предпринимательство; Личные финансы; Экономика семьи; Права потребителя.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XIII. Мир социальных отношений (7 ч):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Социальная структура общества; Как изменяется социальная структура общества; Какие группы составляют современное российское общество; Этнические общности. Россия — многонациональное государство; Социальная политика современного российского государства.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" name="Shape 453"/>
          <p:cNvSpPr/>
          <p:nvPr/>
        </p:nvSpPr>
        <p:spPr>
          <a:xfrm>
            <a:off x="-12700" y="11113"/>
            <a:ext cx="10706100" cy="1465262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850" y="323850"/>
            <a:ext cx="10152063" cy="1223963"/>
          </a:xfrm>
          <a:prstGeom prst="rect">
            <a:avLst/>
          </a:prstGeom>
        </p:spPr>
        <p:txBody>
          <a:bodyPr anchor="ctr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Обществознание</a:t>
            </a:r>
            <a:r>
              <a:rPr lang="ru-RU" sz="26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6-9</a:t>
            </a:r>
            <a:endParaRPr lang="en-US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8 класс</a:t>
            </a:r>
            <a:endParaRPr lang="ru-RU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spcAft>
                <a:spcPts val="0"/>
              </a:spcAft>
              <a:defRPr/>
            </a:pPr>
            <a:endParaRPr lang="ru-RU" sz="26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7656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6434138"/>
            <a:ext cx="2244726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5437188"/>
            <a:ext cx="1155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NTryapitsina\Мои документы\Обществознание\слайды\Обложки\OBSH-8_OBL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836738"/>
            <a:ext cx="223202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9428163" y="2676525"/>
            <a:ext cx="744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9426575" y="5318125"/>
            <a:ext cx="7445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28676" name="Заголовок 1"/>
          <p:cNvSpPr txBox="1">
            <a:spLocks/>
          </p:cNvSpPr>
          <p:nvPr/>
        </p:nvSpPr>
        <p:spPr bwMode="auto">
          <a:xfrm>
            <a:off x="1001713" y="2292350"/>
            <a:ext cx="340836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538413" y="1476375"/>
            <a:ext cx="8064500" cy="5389563"/>
          </a:xfrm>
          <a:prstGeom prst="rect">
            <a:avLst/>
          </a:prstGeom>
        </p:spPr>
        <p:txBody>
          <a:bodyPr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rebuchet MS" pitchFamily="34" charset="0"/>
              </a:rPr>
              <a:t>			Программа курса 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XIV. Политическая жизнь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общества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(8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ч)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: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Политика и власть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; Государство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, его сущность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; Форма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государства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; Политические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режимы. Демократия; Участие граждан в политической жизни;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Политические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партии и движения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; Гражданское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общество и правовое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государство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.</a:t>
            </a: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XV. Российское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государство (9 ч):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Конституция РФ. Основы конституционного строя; Федеративное устройство РФ; Гражданство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РФ; Президент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РФ; Федеральное Собрание РФ; Правительство РФ; Судебная система РФ; Местное самоуправление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.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XVI. Культурно-информационная среда общественной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жизни (8 ч):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Культура, её многообразие и основные формы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; Наука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в жизни современного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общества; Образование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и его значимость в условиях современного общества; Роль религии в жизни общества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; Искусство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как элемент духовной культуры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общества; Информация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и способы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её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распространения. СМИ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.</a:t>
            </a: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Тема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XVII. Человек в меняющемся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обществе (8 ч):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Глобализация и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её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противоречия; Войны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и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вооруженные конфликты. Международно-правовая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защита жертв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вооруженных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конфликтов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; Можно ли предвидеть будущее?; Мир современных профессий;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/>
            </a:r>
            <a:b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</a:b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Образ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жизни и здоровье.</a:t>
            </a:r>
            <a:endParaRPr lang="ru-RU" sz="1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  <a:p>
            <a:pPr algn="l" fontAlgn="auto">
              <a:lnSpc>
                <a:spcPts val="2050"/>
              </a:lnSpc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" name="Shape 453"/>
          <p:cNvSpPr/>
          <p:nvPr/>
        </p:nvSpPr>
        <p:spPr>
          <a:xfrm>
            <a:off x="-12700" y="11113"/>
            <a:ext cx="10706100" cy="1465262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850" y="323850"/>
            <a:ext cx="10152063" cy="1223963"/>
          </a:xfrm>
          <a:prstGeom prst="rect">
            <a:avLst/>
          </a:prstGeom>
        </p:spPr>
        <p:txBody>
          <a:bodyPr anchor="ctr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Обществознание</a:t>
            </a:r>
            <a:r>
              <a:rPr lang="ru-RU" sz="26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6-9</a:t>
            </a:r>
            <a:endParaRPr lang="en-US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9 класс</a:t>
            </a:r>
            <a:endParaRPr lang="ru-RU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spcAft>
                <a:spcPts val="0"/>
              </a:spcAft>
              <a:defRPr/>
            </a:pPr>
            <a:endParaRPr lang="ru-RU" sz="26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8680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6434138"/>
            <a:ext cx="2244726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5437188"/>
            <a:ext cx="1155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D:\обложки для 1С\OBL_Obsh-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836738"/>
            <a:ext cx="223202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Заголовок 1"/>
          <p:cNvSpPr txBox="1">
            <a:spLocks/>
          </p:cNvSpPr>
          <p:nvPr/>
        </p:nvSpPr>
        <p:spPr bwMode="auto">
          <a:xfrm>
            <a:off x="9428163" y="2676525"/>
            <a:ext cx="744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56324" name="Заголовок 1"/>
          <p:cNvSpPr txBox="1">
            <a:spLocks/>
          </p:cNvSpPr>
          <p:nvPr/>
        </p:nvSpPr>
        <p:spPr bwMode="auto">
          <a:xfrm>
            <a:off x="9426575" y="5318125"/>
            <a:ext cx="7445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56325" name="Заголовок 1"/>
          <p:cNvSpPr txBox="1">
            <a:spLocks/>
          </p:cNvSpPr>
          <p:nvPr/>
        </p:nvSpPr>
        <p:spPr bwMode="auto">
          <a:xfrm>
            <a:off x="1001713" y="2292350"/>
            <a:ext cx="340836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</a:t>
            </a:r>
          </a:p>
        </p:txBody>
      </p:sp>
      <p:sp>
        <p:nvSpPr>
          <p:cNvPr id="56326" name="Заголовок 1"/>
          <p:cNvSpPr txBox="1">
            <a:spLocks/>
          </p:cNvSpPr>
          <p:nvPr/>
        </p:nvSpPr>
        <p:spPr bwMode="auto">
          <a:xfrm>
            <a:off x="2786063" y="1854200"/>
            <a:ext cx="73739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800" b="1" dirty="0">
                <a:solidFill>
                  <a:srgbClr val="FF0000"/>
                </a:solidFill>
                <a:latin typeface="Trebuchet MS" pitchFamily="34" charset="0"/>
              </a:rPr>
              <a:t>Методические и содержательные особенности построения УМК</a:t>
            </a:r>
            <a:endParaRPr lang="en-US" sz="18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just"/>
            <a:endParaRPr lang="ru-RU" sz="18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F7F7F"/>
                </a:solidFill>
                <a:latin typeface="Trebuchet MS" pitchFamily="34" charset="0"/>
              </a:rPr>
              <a:t>курс строится с ориентацией</a:t>
            </a:r>
            <a:r>
              <a:rPr lang="en-US" sz="1800" dirty="0" smtClean="0">
                <a:solidFill>
                  <a:srgbClr val="7F7F7F"/>
                </a:solidFill>
                <a:latin typeface="Trebuchet MS" pitchFamily="34" charset="0"/>
              </a:rPr>
              <a:t/>
            </a:r>
            <a:br>
              <a:rPr lang="en-US" sz="1800" dirty="0" smtClean="0">
                <a:solidFill>
                  <a:srgbClr val="7F7F7F"/>
                </a:solidFill>
                <a:latin typeface="Trebuchet MS" pitchFamily="34" charset="0"/>
              </a:rPr>
            </a:br>
            <a:r>
              <a:rPr lang="ru-RU" sz="1800" dirty="0" smtClean="0">
                <a:solidFill>
                  <a:srgbClr val="7F7F7F"/>
                </a:solidFill>
                <a:latin typeface="Trebuchet MS" pitchFamily="34" charset="0"/>
              </a:rPr>
              <a:t>на самостоятельность, ответственность и расширяющийся социальный опыт учащихся;  </a:t>
            </a:r>
            <a:endParaRPr lang="ru-RU" sz="1800" dirty="0">
              <a:solidFill>
                <a:srgbClr val="7F7F7F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>
                <a:solidFill>
                  <a:srgbClr val="7F7F7F"/>
                </a:solidFill>
                <a:latin typeface="Trebuchet MS" pitchFamily="34" charset="0"/>
              </a:rPr>
              <a:t>курс сохраняет преемственность оформления и подачи материала пособий основной школы, углубляет и расширяет полученные в основной школе знания </a:t>
            </a:r>
            <a:r>
              <a:rPr lang="ru-RU" sz="1800" dirty="0" smtClean="0">
                <a:solidFill>
                  <a:srgbClr val="7F7F7F"/>
                </a:solidFill>
                <a:latin typeface="Trebuchet MS" pitchFamily="34" charset="0"/>
              </a:rPr>
              <a:t>и умения; </a:t>
            </a:r>
            <a:r>
              <a:rPr lang="ru-RU" sz="1800" dirty="0">
                <a:solidFill>
                  <a:srgbClr val="7F7F7F"/>
                </a:solidFill>
                <a:latin typeface="Trebuchet MS" pitchFamily="34" charset="0"/>
              </a:rPr>
              <a:t>в учебных пособиях для старшей школы созданы новые сопровождающие рубрики параграфов, содержащие дополнительную информацию и задания;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>
                <a:solidFill>
                  <a:srgbClr val="7F7F7F"/>
                </a:solidFill>
                <a:latin typeface="Trebuchet MS" pitchFamily="34" charset="0"/>
              </a:rPr>
              <a:t>наглядность, логика и особая системность подачи учебного материала призваны обеспечить успешную подготовку к сдаче Единого государственного экзамена (ЕГЭ</a:t>
            </a:r>
            <a:r>
              <a:rPr lang="ru-RU" sz="1800" dirty="0" smtClean="0">
                <a:solidFill>
                  <a:srgbClr val="7F7F7F"/>
                </a:solidFill>
                <a:latin typeface="Trebuchet MS" pitchFamily="34" charset="0"/>
              </a:rPr>
              <a:t>).</a:t>
            </a:r>
          </a:p>
          <a:p>
            <a:pPr algn="just"/>
            <a:endParaRPr lang="ru-RU" sz="1800" dirty="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16" name="Shape 453"/>
          <p:cNvSpPr/>
          <p:nvPr/>
        </p:nvSpPr>
        <p:spPr>
          <a:xfrm>
            <a:off x="-6350" y="11113"/>
            <a:ext cx="10706100" cy="1587500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56328" name="Shape 455"/>
          <p:cNvSpPr txBox="1">
            <a:spLocks/>
          </p:cNvSpPr>
          <p:nvPr/>
        </p:nvSpPr>
        <p:spPr bwMode="auto">
          <a:xfrm>
            <a:off x="0" y="0"/>
            <a:ext cx="106934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0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  <a:sym typeface="Helvetica Neue Black Condensed"/>
              </a:rPr>
              <a:t>ОБЩЕСТВОЗНАНИЕ</a:t>
            </a:r>
            <a:r>
              <a:rPr lang="en-US" sz="50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  <a:sym typeface="Helvetica Neue Black Condensed"/>
              </a:rPr>
              <a:t> (10-11)</a:t>
            </a:r>
            <a:endParaRPr lang="ru-RU" sz="500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8" y="2089150"/>
            <a:ext cx="1495425" cy="198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" name="Рисунок 20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75" y="4078288"/>
            <a:ext cx="1604963" cy="214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938"/>
            <a:ext cx="1069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Заголовок 1"/>
          <p:cNvSpPr txBox="1">
            <a:spLocks/>
          </p:cNvSpPr>
          <p:nvPr/>
        </p:nvSpPr>
        <p:spPr bwMode="auto">
          <a:xfrm>
            <a:off x="9428163" y="2676525"/>
            <a:ext cx="744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57348" name="Заголовок 1"/>
          <p:cNvSpPr txBox="1">
            <a:spLocks/>
          </p:cNvSpPr>
          <p:nvPr/>
        </p:nvSpPr>
        <p:spPr bwMode="auto">
          <a:xfrm>
            <a:off x="9426575" y="5318125"/>
            <a:ext cx="7445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ХИТ!</a:t>
            </a:r>
          </a:p>
        </p:txBody>
      </p:sp>
      <p:sp>
        <p:nvSpPr>
          <p:cNvPr id="57349" name="Заголовок 1"/>
          <p:cNvSpPr txBox="1">
            <a:spLocks/>
          </p:cNvSpPr>
          <p:nvPr/>
        </p:nvSpPr>
        <p:spPr bwMode="auto">
          <a:xfrm>
            <a:off x="1001713" y="2292350"/>
            <a:ext cx="3408362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chemeClr val="bg1"/>
                </a:solidFill>
                <a:latin typeface="Trebuchet MS" pitchFamily="34" charset="0"/>
              </a:rPr>
              <a:t>ХИТ</a:t>
            </a:r>
          </a:p>
        </p:txBody>
      </p:sp>
      <p:sp>
        <p:nvSpPr>
          <p:cNvPr id="57350" name="Заголовок 1"/>
          <p:cNvSpPr txBox="1">
            <a:spLocks/>
          </p:cNvSpPr>
          <p:nvPr/>
        </p:nvSpPr>
        <p:spPr bwMode="auto">
          <a:xfrm>
            <a:off x="2538413" y="1476375"/>
            <a:ext cx="80645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>
                <a:solidFill>
                  <a:srgbClr val="FF0000"/>
                </a:solidFill>
                <a:latin typeface="Trebuchet MS" pitchFamily="34" charset="0"/>
              </a:rPr>
              <a:t>			Программа курса </a:t>
            </a:r>
          </a:p>
          <a:p>
            <a:pPr>
              <a:lnSpc>
                <a:spcPts val="2050"/>
              </a:lnSpc>
            </a:pPr>
            <a:r>
              <a:rPr lang="ru-RU" sz="1800" b="1">
                <a:solidFill>
                  <a:srgbClr val="7F7F7F"/>
                </a:solidFill>
                <a:latin typeface="Trebuchet MS" pitchFamily="34" charset="0"/>
              </a:rPr>
              <a:t>Тема I.</a:t>
            </a:r>
            <a:r>
              <a:rPr lang="ru-RU" sz="1800">
                <a:solidFill>
                  <a:srgbClr val="7F7F7F"/>
                </a:solidFill>
                <a:latin typeface="Trebuchet MS" pitchFamily="34" charset="0"/>
              </a:rPr>
              <a:t> </a:t>
            </a:r>
            <a:r>
              <a:rPr lang="ru-RU" sz="1800" b="1">
                <a:solidFill>
                  <a:srgbClr val="7F7F7F"/>
                </a:solidFill>
                <a:latin typeface="Trebuchet MS" pitchFamily="34" charset="0"/>
              </a:rPr>
              <a:t>Человек (12 ч): </a:t>
            </a:r>
            <a:r>
              <a:rPr lang="ru-RU" sz="1800" i="1">
                <a:solidFill>
                  <a:srgbClr val="7F7F7F"/>
                </a:solidFill>
                <a:latin typeface="Trebuchet MS" pitchFamily="34" charset="0"/>
              </a:rPr>
              <a:t>Человек как результат биологической и социокультурной эволюции; Культура и духовный мир человека; Познание мира человеком.</a:t>
            </a:r>
          </a:p>
          <a:p>
            <a:pPr>
              <a:lnSpc>
                <a:spcPts val="2050"/>
              </a:lnSpc>
            </a:pPr>
            <a:endParaRPr lang="ru-RU" sz="1800" i="1">
              <a:solidFill>
                <a:srgbClr val="7F7F7F"/>
              </a:solidFill>
              <a:latin typeface="Trebuchet MS" pitchFamily="34" charset="0"/>
            </a:endParaRPr>
          </a:p>
          <a:p>
            <a:pPr>
              <a:lnSpc>
                <a:spcPts val="2050"/>
              </a:lnSpc>
            </a:pPr>
            <a:r>
              <a:rPr lang="ru-RU" sz="1800" b="1">
                <a:solidFill>
                  <a:srgbClr val="7F7F7F"/>
                </a:solidFill>
                <a:latin typeface="Trebuchet MS" pitchFamily="34" charset="0"/>
              </a:rPr>
              <a:t>Тема II. Общество и социальные отношения (15 ч): </a:t>
            </a:r>
            <a:r>
              <a:rPr lang="ru-RU" sz="1800" i="1">
                <a:solidFill>
                  <a:srgbClr val="7F7F7F"/>
                </a:solidFill>
                <a:latin typeface="Trebuchet MS" pitchFamily="34" charset="0"/>
              </a:rPr>
              <a:t>Общество как система; Образование как социальный институт; Семья как социальная группа и социальный институт; Социальная структура общества; Социальные взаимодействия и социальные отношения.</a:t>
            </a:r>
          </a:p>
          <a:p>
            <a:pPr>
              <a:lnSpc>
                <a:spcPts val="2050"/>
              </a:lnSpc>
            </a:pPr>
            <a:endParaRPr lang="ru-RU" sz="1800">
              <a:solidFill>
                <a:srgbClr val="7F7F7F"/>
              </a:solidFill>
              <a:latin typeface="Trebuchet MS" pitchFamily="34" charset="0"/>
            </a:endParaRPr>
          </a:p>
          <a:p>
            <a:pPr>
              <a:lnSpc>
                <a:spcPts val="2050"/>
              </a:lnSpc>
            </a:pPr>
            <a:r>
              <a:rPr lang="ru-RU" sz="1800" b="1">
                <a:solidFill>
                  <a:srgbClr val="7F7F7F"/>
                </a:solidFill>
                <a:latin typeface="Trebuchet MS" pitchFamily="34" charset="0"/>
              </a:rPr>
              <a:t>Тема III. Рыночное регулирование экономики (19 ч): </a:t>
            </a:r>
            <a:r>
              <a:rPr lang="ru-RU" sz="1800" i="1">
                <a:solidFill>
                  <a:srgbClr val="7F7F7F"/>
                </a:solidFill>
                <a:latin typeface="Trebuchet MS" pitchFamily="34" charset="0"/>
              </a:rPr>
              <a:t>Экономика как хозяйство и наука; Рыночный механизм; Спрос; Предложение; Экономика фирмы; Источники финансирования фирмы; Конкуренция как элемент рыночного механизма; Рыночное равновесие.</a:t>
            </a:r>
          </a:p>
          <a:p>
            <a:pPr>
              <a:lnSpc>
                <a:spcPts val="2050"/>
              </a:lnSpc>
            </a:pPr>
            <a:endParaRPr lang="ru-RU" sz="1800">
              <a:solidFill>
                <a:srgbClr val="7F7F7F"/>
              </a:solidFill>
              <a:latin typeface="Trebuchet MS" pitchFamily="34" charset="0"/>
            </a:endParaRPr>
          </a:p>
          <a:p>
            <a:pPr>
              <a:lnSpc>
                <a:spcPts val="2050"/>
              </a:lnSpc>
            </a:pPr>
            <a:r>
              <a:rPr lang="ru-RU" sz="1800" b="1">
                <a:solidFill>
                  <a:srgbClr val="7F7F7F"/>
                </a:solidFill>
                <a:latin typeface="Trebuchet MS" pitchFamily="34" charset="0"/>
              </a:rPr>
              <a:t>Тема IV. Государство и экономика (19 ч): </a:t>
            </a:r>
            <a:r>
              <a:rPr lang="ru-RU" sz="1800" i="1">
                <a:solidFill>
                  <a:srgbClr val="7F7F7F"/>
                </a:solidFill>
                <a:latin typeface="Trebuchet MS" pitchFamily="34" charset="0"/>
              </a:rPr>
              <a:t>Проблемы денежного обращения; Банковская система; Роль государства в экономике; Государственные финансы и налоги; Занятость и безработица; Экономический рост и его измерители; Особенности современной экономики России; Мировая экономика.</a:t>
            </a:r>
            <a:endParaRPr lang="ru-RU" sz="180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20" name="Shape 453"/>
          <p:cNvSpPr/>
          <p:nvPr/>
        </p:nvSpPr>
        <p:spPr>
          <a:xfrm>
            <a:off x="-12700" y="11113"/>
            <a:ext cx="10706100" cy="1465262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FFFF"/>
              </a:solidFill>
              <a:latin typeface="+mn-lt"/>
              <a:sym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850" y="323850"/>
            <a:ext cx="10152063" cy="1223963"/>
          </a:xfrm>
          <a:prstGeom prst="rect">
            <a:avLst/>
          </a:prstGeom>
        </p:spPr>
        <p:txBody>
          <a:bodyPr anchor="ctr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Обществознание</a:t>
            </a:r>
            <a:r>
              <a:rPr lang="ru-RU" sz="26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10-11</a:t>
            </a:r>
            <a:endParaRPr lang="en-US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lnSpc>
                <a:spcPts val="57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Impact" panose="020B0806030902050204" pitchFamily="34" charset="0"/>
                <a:ea typeface="Helvetica Neue Black Condensed"/>
                <a:cs typeface="Helvetica Neue Black Condensed"/>
              </a:rPr>
              <a:t>10 класс</a:t>
            </a:r>
            <a:endParaRPr lang="ru-RU" dirty="0">
              <a:solidFill>
                <a:srgbClr val="FFFFFF"/>
              </a:solidFill>
              <a:latin typeface="Impact" panose="020B0806030902050204" pitchFamily="34" charset="0"/>
              <a:ea typeface="Helvetica Neue Black Condensed"/>
              <a:cs typeface="Helvetica Neue Black Condensed"/>
            </a:endParaRPr>
          </a:p>
          <a:p>
            <a:pPr fontAlgn="auto">
              <a:spcAft>
                <a:spcPts val="0"/>
              </a:spcAft>
              <a:defRPr/>
            </a:pPr>
            <a:endParaRPr lang="ru-RU" sz="26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7353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6434138"/>
            <a:ext cx="2244726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5364163"/>
            <a:ext cx="11541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8" y="2219325"/>
            <a:ext cx="1863725" cy="247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23239</TotalTime>
  <Words>507</Words>
  <Application>Microsoft Office PowerPoint</Application>
  <PresentationFormat>Произвольный</PresentationFormat>
  <Paragraphs>167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организовать подготовку к уроку? </vt:lpstr>
      <vt:lpstr>Презентация PowerPoint</vt:lpstr>
      <vt:lpstr>Благодарю за внимание</vt:lpstr>
    </vt:vector>
  </TitlesOfParts>
  <Company>granit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artanova</dc:creator>
  <cp:lastModifiedBy>Анастасия Черепнева</cp:lastModifiedBy>
  <cp:revision>480</cp:revision>
  <cp:lastPrinted>2016-07-11T10:06:24Z</cp:lastPrinted>
  <dcterms:created xsi:type="dcterms:W3CDTF">2013-10-29T10:48:12Z</dcterms:created>
  <dcterms:modified xsi:type="dcterms:W3CDTF">2019-04-22T14:25:56Z</dcterms:modified>
</cp:coreProperties>
</file>