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2" r:id="rId2"/>
    <p:sldMasterId id="2147483731" r:id="rId3"/>
    <p:sldMasterId id="2147483740" r:id="rId4"/>
  </p:sldMasterIdLst>
  <p:notesMasterIdLst>
    <p:notesMasterId r:id="rId69"/>
  </p:notesMasterIdLst>
  <p:sldIdLst>
    <p:sldId id="628" r:id="rId5"/>
    <p:sldId id="595" r:id="rId6"/>
    <p:sldId id="596" r:id="rId7"/>
    <p:sldId id="597" r:id="rId8"/>
    <p:sldId id="625" r:id="rId9"/>
    <p:sldId id="618" r:id="rId10"/>
    <p:sldId id="619" r:id="rId11"/>
    <p:sldId id="620" r:id="rId12"/>
    <p:sldId id="621" r:id="rId13"/>
    <p:sldId id="622" r:id="rId14"/>
    <p:sldId id="598" r:id="rId15"/>
    <p:sldId id="617" r:id="rId16"/>
    <p:sldId id="623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9" r:id="rId27"/>
    <p:sldId id="610" r:id="rId28"/>
    <p:sldId id="611" r:id="rId29"/>
    <p:sldId id="613" r:id="rId30"/>
    <p:sldId id="608" r:id="rId31"/>
    <p:sldId id="612" r:id="rId32"/>
    <p:sldId id="614" r:id="rId33"/>
    <p:sldId id="615" r:id="rId34"/>
    <p:sldId id="624" r:id="rId35"/>
    <p:sldId id="495" r:id="rId36"/>
    <p:sldId id="496" r:id="rId37"/>
    <p:sldId id="497" r:id="rId38"/>
    <p:sldId id="505" r:id="rId39"/>
    <p:sldId id="506" r:id="rId40"/>
    <p:sldId id="589" r:id="rId41"/>
    <p:sldId id="507" r:id="rId42"/>
    <p:sldId id="528" r:id="rId43"/>
    <p:sldId id="509" r:id="rId44"/>
    <p:sldId id="510" r:id="rId45"/>
    <p:sldId id="511" r:id="rId46"/>
    <p:sldId id="512" r:id="rId47"/>
    <p:sldId id="493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90" r:id="rId56"/>
    <p:sldId id="626" r:id="rId57"/>
    <p:sldId id="520" r:id="rId58"/>
    <p:sldId id="521" r:id="rId59"/>
    <p:sldId id="522" r:id="rId60"/>
    <p:sldId id="593" r:id="rId61"/>
    <p:sldId id="523" r:id="rId62"/>
    <p:sldId id="524" r:id="rId63"/>
    <p:sldId id="627" r:id="rId64"/>
    <p:sldId id="526" r:id="rId65"/>
    <p:sldId id="527" r:id="rId66"/>
    <p:sldId id="325" r:id="rId67"/>
    <p:sldId id="491" r:id="rId68"/>
  </p:sldIdLst>
  <p:sldSz cx="12192000" cy="6858000"/>
  <p:notesSz cx="9944100" cy="6805613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E22A8B"/>
    <a:srgbClr val="E1E8F5"/>
    <a:srgbClr val="E4E4E4"/>
    <a:srgbClr val="A5A5A5"/>
    <a:srgbClr val="89ABEF"/>
    <a:srgbClr val="59B9B7"/>
    <a:srgbClr val="8C7EB1"/>
    <a:srgbClr val="4D5972"/>
    <a:srgbClr val="ACF2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 autoAdjust="0"/>
    <p:restoredTop sz="78375" autoAdjust="0"/>
  </p:normalViewPr>
  <p:slideViewPr>
    <p:cSldViewPr snapToGrid="0">
      <p:cViewPr>
        <p:scale>
          <a:sx n="70" d="100"/>
          <a:sy n="70" d="100"/>
        </p:scale>
        <p:origin x="-432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6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80BA9-A08E-499C-A92B-34371D8B9C2E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74870633-B3C7-45CE-8EE1-3C8E710DCB48}">
      <dgm:prSet phldrT="[Текст]" phldr="1"/>
      <dgm:spPr/>
      <dgm:t>
        <a:bodyPr/>
        <a:lstStyle/>
        <a:p>
          <a:endParaRPr lang="ru-RU" dirty="0"/>
        </a:p>
      </dgm:t>
    </dgm:pt>
    <dgm:pt modelId="{AA1A59D7-9AAF-4F1B-BA05-B5463AF4DF7D}" type="parTrans" cxnId="{903032D6-3A06-4853-BA94-7CC7937EA6BA}">
      <dgm:prSet/>
      <dgm:spPr/>
      <dgm:t>
        <a:bodyPr/>
        <a:lstStyle/>
        <a:p>
          <a:endParaRPr lang="ru-RU"/>
        </a:p>
      </dgm:t>
    </dgm:pt>
    <dgm:pt modelId="{071BAEBB-4503-44DC-8AAE-5A9FCA04C2C0}" type="sibTrans" cxnId="{903032D6-3A06-4853-BA94-7CC7937EA6BA}">
      <dgm:prSet/>
      <dgm:spPr/>
      <dgm:t>
        <a:bodyPr/>
        <a:lstStyle/>
        <a:p>
          <a:endParaRPr lang="ru-RU"/>
        </a:p>
      </dgm:t>
    </dgm:pt>
    <dgm:pt modelId="{9B6DD655-7E6D-4025-9DA9-61FBFC96C9C4}">
      <dgm:prSet phldrT="[Текст]" phldr="1"/>
      <dgm:spPr/>
      <dgm:t>
        <a:bodyPr/>
        <a:lstStyle/>
        <a:p>
          <a:endParaRPr lang="ru-RU" dirty="0"/>
        </a:p>
      </dgm:t>
    </dgm:pt>
    <dgm:pt modelId="{19EC38BE-C0CA-4456-925A-A5CF15AAA0A4}" type="sibTrans" cxnId="{92F41ED4-A13D-41E4-AFDD-1A6E993477A0}">
      <dgm:prSet/>
      <dgm:spPr/>
      <dgm:t>
        <a:bodyPr/>
        <a:lstStyle/>
        <a:p>
          <a:endParaRPr lang="ru-RU"/>
        </a:p>
      </dgm:t>
    </dgm:pt>
    <dgm:pt modelId="{DCC21F0D-9046-42AE-BE74-5034EF31037D}" type="parTrans" cxnId="{92F41ED4-A13D-41E4-AFDD-1A6E993477A0}">
      <dgm:prSet/>
      <dgm:spPr/>
      <dgm:t>
        <a:bodyPr/>
        <a:lstStyle/>
        <a:p>
          <a:endParaRPr lang="ru-RU"/>
        </a:p>
      </dgm:t>
    </dgm:pt>
    <dgm:pt modelId="{BA853B69-08DB-43C0-B0B6-5CF5DE08C09B}" type="pres">
      <dgm:prSet presAssocID="{22F80BA9-A08E-499C-A92B-34371D8B9C2E}" presName="Name0" presStyleCnt="0">
        <dgm:presLayoutVars>
          <dgm:dir/>
          <dgm:animLvl val="lvl"/>
          <dgm:resizeHandles val="exact"/>
        </dgm:presLayoutVars>
      </dgm:prSet>
      <dgm:spPr/>
    </dgm:pt>
    <dgm:pt modelId="{6875C021-40A4-4A31-A1E7-D3AC2BDE33CD}" type="pres">
      <dgm:prSet presAssocID="{9B6DD655-7E6D-4025-9DA9-61FBFC96C9C4}" presName="Name8" presStyleCnt="0"/>
      <dgm:spPr/>
    </dgm:pt>
    <dgm:pt modelId="{A34ADCA4-98E8-40AE-A140-E383DBE840BD}" type="pres">
      <dgm:prSet presAssocID="{9B6DD655-7E6D-4025-9DA9-61FBFC96C9C4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1FAA3-5AF5-422F-896C-D522B0786266}" type="pres">
      <dgm:prSet presAssocID="{9B6DD655-7E6D-4025-9DA9-61FBFC96C9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80FC6-FBEF-478A-AEAA-E0067C18C651}" type="pres">
      <dgm:prSet presAssocID="{74870633-B3C7-45CE-8EE1-3C8E710DCB48}" presName="Name8" presStyleCnt="0"/>
      <dgm:spPr/>
    </dgm:pt>
    <dgm:pt modelId="{5D49C70D-889B-4574-B73E-1A97109762F9}" type="pres">
      <dgm:prSet presAssocID="{74870633-B3C7-45CE-8EE1-3C8E710DCB48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D3A0-0537-49AF-A37F-E31141593AE3}" type="pres">
      <dgm:prSet presAssocID="{74870633-B3C7-45CE-8EE1-3C8E710DCB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EA043-803F-484B-B6D6-E6B2A35A8902}" type="presOf" srcId="{9B6DD655-7E6D-4025-9DA9-61FBFC96C9C4}" destId="{F481FAA3-5AF5-422F-896C-D522B0786266}" srcOrd="1" destOrd="0" presId="urn:microsoft.com/office/officeart/2005/8/layout/pyramid1"/>
    <dgm:cxn modelId="{92F41ED4-A13D-41E4-AFDD-1A6E993477A0}" srcId="{22F80BA9-A08E-499C-A92B-34371D8B9C2E}" destId="{9B6DD655-7E6D-4025-9DA9-61FBFC96C9C4}" srcOrd="0" destOrd="0" parTransId="{DCC21F0D-9046-42AE-BE74-5034EF31037D}" sibTransId="{19EC38BE-C0CA-4456-925A-A5CF15AAA0A4}"/>
    <dgm:cxn modelId="{D62BF9F5-9F8C-4F80-A104-41525DC5B372}" type="presOf" srcId="{22F80BA9-A08E-499C-A92B-34371D8B9C2E}" destId="{BA853B69-08DB-43C0-B0B6-5CF5DE08C09B}" srcOrd="0" destOrd="0" presId="urn:microsoft.com/office/officeart/2005/8/layout/pyramid1"/>
    <dgm:cxn modelId="{8A2CC14B-0A6F-4C34-84C3-7ED788C8C630}" type="presOf" srcId="{9B6DD655-7E6D-4025-9DA9-61FBFC96C9C4}" destId="{A34ADCA4-98E8-40AE-A140-E383DBE840BD}" srcOrd="0" destOrd="0" presId="urn:microsoft.com/office/officeart/2005/8/layout/pyramid1"/>
    <dgm:cxn modelId="{903032D6-3A06-4853-BA94-7CC7937EA6BA}" srcId="{22F80BA9-A08E-499C-A92B-34371D8B9C2E}" destId="{74870633-B3C7-45CE-8EE1-3C8E710DCB48}" srcOrd="1" destOrd="0" parTransId="{AA1A59D7-9AAF-4F1B-BA05-B5463AF4DF7D}" sibTransId="{071BAEBB-4503-44DC-8AAE-5A9FCA04C2C0}"/>
    <dgm:cxn modelId="{80007114-C475-4A01-BFEC-717DB170068E}" type="presOf" srcId="{74870633-B3C7-45CE-8EE1-3C8E710DCB48}" destId="{1766D3A0-0537-49AF-A37F-E31141593AE3}" srcOrd="1" destOrd="0" presId="urn:microsoft.com/office/officeart/2005/8/layout/pyramid1"/>
    <dgm:cxn modelId="{4C2011F7-43B3-4225-B147-4BA1E265FFB1}" type="presOf" srcId="{74870633-B3C7-45CE-8EE1-3C8E710DCB48}" destId="{5D49C70D-889B-4574-B73E-1A97109762F9}" srcOrd="0" destOrd="0" presId="urn:microsoft.com/office/officeart/2005/8/layout/pyramid1"/>
    <dgm:cxn modelId="{2AB15336-4B87-4304-B820-818D1C75E989}" type="presParOf" srcId="{BA853B69-08DB-43C0-B0B6-5CF5DE08C09B}" destId="{6875C021-40A4-4A31-A1E7-D3AC2BDE33CD}" srcOrd="0" destOrd="0" presId="urn:microsoft.com/office/officeart/2005/8/layout/pyramid1"/>
    <dgm:cxn modelId="{D2231A64-FFE6-4CBA-86E7-E5697478AE74}" type="presParOf" srcId="{6875C021-40A4-4A31-A1E7-D3AC2BDE33CD}" destId="{A34ADCA4-98E8-40AE-A140-E383DBE840BD}" srcOrd="0" destOrd="0" presId="urn:microsoft.com/office/officeart/2005/8/layout/pyramid1"/>
    <dgm:cxn modelId="{3016F181-49BC-49BD-89DC-99A3E8B099BE}" type="presParOf" srcId="{6875C021-40A4-4A31-A1E7-D3AC2BDE33CD}" destId="{F481FAA3-5AF5-422F-896C-D522B0786266}" srcOrd="1" destOrd="0" presId="urn:microsoft.com/office/officeart/2005/8/layout/pyramid1"/>
    <dgm:cxn modelId="{59C4C565-F4CB-493D-BEB7-53EDDB7F1FFF}" type="presParOf" srcId="{BA853B69-08DB-43C0-B0B6-5CF5DE08C09B}" destId="{FDD80FC6-FBEF-478A-AEAA-E0067C18C651}" srcOrd="1" destOrd="0" presId="urn:microsoft.com/office/officeart/2005/8/layout/pyramid1"/>
    <dgm:cxn modelId="{4145CD31-777A-4BE2-9038-F447F75D8DFB}" type="presParOf" srcId="{FDD80FC6-FBEF-478A-AEAA-E0067C18C651}" destId="{5D49C70D-889B-4574-B73E-1A97109762F9}" srcOrd="0" destOrd="0" presId="urn:microsoft.com/office/officeart/2005/8/layout/pyramid1"/>
    <dgm:cxn modelId="{C980F9A4-3ECE-400F-BEDE-5BDCBF068EAF}" type="presParOf" srcId="{FDD80FC6-FBEF-478A-AEAA-E0067C18C651}" destId="{1766D3A0-0537-49AF-A37F-E31141593AE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D2110-4EC4-493C-A107-14CB77C18B00}" type="doc">
      <dgm:prSet loTypeId="urn:microsoft.com/office/officeart/2005/8/layout/hierarchy6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E162DB-9387-46E9-813C-F9CCEFC7C311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Три ключевых направления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AC1D66D2-4866-4AA4-8E4C-9407043A7E68}" type="par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8338009-96FD-48F6-847B-DC13EEEBF5AC}" type="sib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87D0B9CE-6186-496E-8682-2123632EDEB2}">
      <dgm:prSet phldrT="[Текст]"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Теория: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EEB2E082-FA09-4A44-8D0B-76FD249D5941}" type="par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0213F51-A596-4E8C-A0EE-DE753D659B5B}" type="sib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A2117C6-5C38-4F51-9152-3B7F34473DD8}">
      <dgm:prSet phldrT="[Текст]"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Профориентация: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8E863B38-5858-4F79-BD82-C078F824EEBA}" type="par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39F765B4-0CA3-4057-BC73-83F1993C9E8D}" type="sib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79C936E5-232F-43A6-BDD0-9337F6297223}">
      <dgm:prSet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Практика: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2442B38E-C6E7-4975-9597-6C75BA40B9CD}" type="par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F2744A59-FD1F-41B2-B424-21450A630855}" type="sib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2B57318-BC4E-46B7-9284-0269FABEE86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 Narrow" panose="020B0606020202030204" pitchFamily="34" charset="0"/>
            </a:rPr>
            <a:t>современные и традиционные технологии</a:t>
          </a:r>
        </a:p>
      </dgm:t>
    </dgm:pt>
    <dgm:pt modelId="{06D507EE-D8DB-4A4A-B5D2-B2E1AC5516FB}" type="par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B1B6F012-F6E7-4C23-B68A-75B572C0A416}" type="sib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DA8DB2AF-B001-4C85-B8CB-641F2A53F291}">
      <dgm:prSet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трудовое воспитание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80C3D2B5-3ACE-46D3-BC5F-A1FB270814A9}" type="par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18B78BA-41EB-4605-A887-5F64D655D6EE}" type="sib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B3AD6A4-B5AB-4AC6-810C-EDCB2CDE5F1B}">
      <dgm:prSet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профессиональные пробы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84193ECB-5EF9-4E1A-9E71-F78E3772631B}" type="par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ADD5A493-B1D8-40B9-AD6F-898814BD6C2F}" type="sib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2F095A6-CB3F-4850-A4B4-CCE0C0DB55F1}" type="pres">
      <dgm:prSet presAssocID="{687D2110-4EC4-493C-A107-14CB77C18B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A702C-54C5-4AEC-A7C2-EE75B31B06CD}" type="pres">
      <dgm:prSet presAssocID="{687D2110-4EC4-493C-A107-14CB77C18B00}" presName="hierFlow" presStyleCnt="0"/>
      <dgm:spPr/>
      <dgm:t>
        <a:bodyPr/>
        <a:lstStyle/>
        <a:p>
          <a:endParaRPr lang="ru-RU"/>
        </a:p>
      </dgm:t>
    </dgm:pt>
    <dgm:pt modelId="{41201749-E1BE-42F6-87D2-70AE47C2126F}" type="pres">
      <dgm:prSet presAssocID="{687D2110-4EC4-493C-A107-14CB77C18B0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3D2EAF-0ECE-4469-88CD-F8E9E9434D19}" type="pres">
      <dgm:prSet presAssocID="{C0E162DB-9387-46E9-813C-F9CCEFC7C311}" presName="Name14" presStyleCnt="0"/>
      <dgm:spPr/>
      <dgm:t>
        <a:bodyPr/>
        <a:lstStyle/>
        <a:p>
          <a:endParaRPr lang="ru-RU"/>
        </a:p>
      </dgm:t>
    </dgm:pt>
    <dgm:pt modelId="{EE90FFF5-FB76-463E-8018-7B6605A785E5}" type="pres">
      <dgm:prSet presAssocID="{C0E162DB-9387-46E9-813C-F9CCEFC7C311}" presName="level1Shape" presStyleLbl="node0" presStyleIdx="0" presStyleCnt="1" custScaleX="160062" custScaleY="73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60E80-894D-4620-AE7B-EBAE69213BFD}" type="pres">
      <dgm:prSet presAssocID="{C0E162DB-9387-46E9-813C-F9CCEFC7C311}" presName="hierChild2" presStyleCnt="0"/>
      <dgm:spPr/>
      <dgm:t>
        <a:bodyPr/>
        <a:lstStyle/>
        <a:p>
          <a:endParaRPr lang="ru-RU"/>
        </a:p>
      </dgm:t>
    </dgm:pt>
    <dgm:pt modelId="{B88FFB8A-9D6E-4609-A16E-367679DC68E6}" type="pres">
      <dgm:prSet presAssocID="{EEB2E082-FA09-4A44-8D0B-76FD249D594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A55F04AB-6D02-49EF-9AFD-E73F7A5E6731}" type="pres">
      <dgm:prSet presAssocID="{87D0B9CE-6186-496E-8682-2123632EDEB2}" presName="Name21" presStyleCnt="0"/>
      <dgm:spPr/>
      <dgm:t>
        <a:bodyPr/>
        <a:lstStyle/>
        <a:p>
          <a:endParaRPr lang="ru-RU"/>
        </a:p>
      </dgm:t>
    </dgm:pt>
    <dgm:pt modelId="{40B029CD-2355-4645-AE00-B7E4C4B8E5EF}" type="pres">
      <dgm:prSet presAssocID="{87D0B9CE-6186-496E-8682-2123632EDEB2}" presName="level2Shape" presStyleLbl="node2" presStyleIdx="0" presStyleCnt="3" custScaleX="120159" custScaleY="46286"/>
      <dgm:spPr/>
      <dgm:t>
        <a:bodyPr/>
        <a:lstStyle/>
        <a:p>
          <a:endParaRPr lang="ru-RU"/>
        </a:p>
      </dgm:t>
    </dgm:pt>
    <dgm:pt modelId="{41CD7566-BBB6-4D01-89DA-03D6148B6A86}" type="pres">
      <dgm:prSet presAssocID="{87D0B9CE-6186-496E-8682-2123632EDEB2}" presName="hierChild3" presStyleCnt="0"/>
      <dgm:spPr/>
      <dgm:t>
        <a:bodyPr/>
        <a:lstStyle/>
        <a:p>
          <a:endParaRPr lang="ru-RU"/>
        </a:p>
      </dgm:t>
    </dgm:pt>
    <dgm:pt modelId="{CF4F2A0D-4F2D-43E5-87E3-4D0C98035A9F}" type="pres">
      <dgm:prSet presAssocID="{06D507EE-D8DB-4A4A-B5D2-B2E1AC5516FB}" presName="Name19" presStyleLbl="parChTrans1D3" presStyleIdx="0" presStyleCnt="3"/>
      <dgm:spPr/>
      <dgm:t>
        <a:bodyPr/>
        <a:lstStyle/>
        <a:p>
          <a:endParaRPr lang="ru-RU"/>
        </a:p>
      </dgm:t>
    </dgm:pt>
    <dgm:pt modelId="{C4C3D044-5E09-4FE2-ADC8-61D986B23BAB}" type="pres">
      <dgm:prSet presAssocID="{E2B57318-BC4E-46B7-9284-0269FABEE864}" presName="Name21" presStyleCnt="0"/>
      <dgm:spPr/>
      <dgm:t>
        <a:bodyPr/>
        <a:lstStyle/>
        <a:p>
          <a:endParaRPr lang="ru-RU"/>
        </a:p>
      </dgm:t>
    </dgm:pt>
    <dgm:pt modelId="{C93FC5A2-1304-4383-9F82-F5BEB158C74B}" type="pres">
      <dgm:prSet presAssocID="{E2B57318-BC4E-46B7-9284-0269FABEE864}" presName="level2Shape" presStyleLbl="node3" presStyleIdx="0" presStyleCnt="3" custScaleX="120159" custScaleY="73833"/>
      <dgm:spPr/>
      <dgm:t>
        <a:bodyPr/>
        <a:lstStyle/>
        <a:p>
          <a:endParaRPr lang="ru-RU"/>
        </a:p>
      </dgm:t>
    </dgm:pt>
    <dgm:pt modelId="{128D3A57-7CD5-4E60-8C9C-A74AF7BAA7A9}" type="pres">
      <dgm:prSet presAssocID="{E2B57318-BC4E-46B7-9284-0269FABEE864}" presName="hierChild3" presStyleCnt="0"/>
      <dgm:spPr/>
      <dgm:t>
        <a:bodyPr/>
        <a:lstStyle/>
        <a:p>
          <a:endParaRPr lang="ru-RU"/>
        </a:p>
      </dgm:t>
    </dgm:pt>
    <dgm:pt modelId="{6709BC23-CD66-4C6B-A01C-1248F08DE87B}" type="pres">
      <dgm:prSet presAssocID="{2442B38E-C6E7-4975-9597-6C75BA40B9C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41EA5040-CF03-4562-B911-33B7FD850A7F}" type="pres">
      <dgm:prSet presAssocID="{79C936E5-232F-43A6-BDD0-9337F6297223}" presName="Name21" presStyleCnt="0"/>
      <dgm:spPr/>
      <dgm:t>
        <a:bodyPr/>
        <a:lstStyle/>
        <a:p>
          <a:endParaRPr lang="ru-RU"/>
        </a:p>
      </dgm:t>
    </dgm:pt>
    <dgm:pt modelId="{511C6DEC-355D-4C98-9A5C-F4BF63592011}" type="pres">
      <dgm:prSet presAssocID="{79C936E5-232F-43A6-BDD0-9337F6297223}" presName="level2Shape" presStyleLbl="node2" presStyleIdx="1" presStyleCnt="3" custScaleX="120159" custScaleY="46286"/>
      <dgm:spPr/>
      <dgm:t>
        <a:bodyPr/>
        <a:lstStyle/>
        <a:p>
          <a:endParaRPr lang="ru-RU"/>
        </a:p>
      </dgm:t>
    </dgm:pt>
    <dgm:pt modelId="{52DF7528-7DBD-4A8B-AE4A-11129DFE0DAB}" type="pres">
      <dgm:prSet presAssocID="{79C936E5-232F-43A6-BDD0-9337F6297223}" presName="hierChild3" presStyleCnt="0"/>
      <dgm:spPr/>
      <dgm:t>
        <a:bodyPr/>
        <a:lstStyle/>
        <a:p>
          <a:endParaRPr lang="ru-RU"/>
        </a:p>
      </dgm:t>
    </dgm:pt>
    <dgm:pt modelId="{146C2440-D9CA-447F-8F72-D461F0F8CEE9}" type="pres">
      <dgm:prSet presAssocID="{80C3D2B5-3ACE-46D3-BC5F-A1FB270814A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80706DC1-5642-4586-86B5-EB891F8A0620}" type="pres">
      <dgm:prSet presAssocID="{DA8DB2AF-B001-4C85-B8CB-641F2A53F291}" presName="Name21" presStyleCnt="0"/>
      <dgm:spPr/>
      <dgm:t>
        <a:bodyPr/>
        <a:lstStyle/>
        <a:p>
          <a:endParaRPr lang="ru-RU"/>
        </a:p>
      </dgm:t>
    </dgm:pt>
    <dgm:pt modelId="{613CFF79-C4BC-43DF-A116-18E6D1337233}" type="pres">
      <dgm:prSet presAssocID="{DA8DB2AF-B001-4C85-B8CB-641F2A53F291}" presName="level2Shape" presStyleLbl="node3" presStyleIdx="1" presStyleCnt="3" custScaleX="120159" custScaleY="73833"/>
      <dgm:spPr/>
      <dgm:t>
        <a:bodyPr/>
        <a:lstStyle/>
        <a:p>
          <a:endParaRPr lang="ru-RU"/>
        </a:p>
      </dgm:t>
    </dgm:pt>
    <dgm:pt modelId="{9BDB33E7-38E9-4817-87A0-6408E96F073C}" type="pres">
      <dgm:prSet presAssocID="{DA8DB2AF-B001-4C85-B8CB-641F2A53F291}" presName="hierChild3" presStyleCnt="0"/>
      <dgm:spPr/>
      <dgm:t>
        <a:bodyPr/>
        <a:lstStyle/>
        <a:p>
          <a:endParaRPr lang="ru-RU"/>
        </a:p>
      </dgm:t>
    </dgm:pt>
    <dgm:pt modelId="{31F983FD-DD0B-4ED6-A9AD-1350D8AF6567}" type="pres">
      <dgm:prSet presAssocID="{8E863B38-5858-4F79-BD82-C078F824EEBA}" presName="Name19" presStyleLbl="parChTrans1D2" presStyleIdx="2" presStyleCnt="3"/>
      <dgm:spPr/>
      <dgm:t>
        <a:bodyPr/>
        <a:lstStyle/>
        <a:p>
          <a:endParaRPr lang="ru-RU"/>
        </a:p>
      </dgm:t>
    </dgm:pt>
    <dgm:pt modelId="{6FD42367-F995-46FB-AAAC-299FA74F518F}" type="pres">
      <dgm:prSet presAssocID="{2A2117C6-5C38-4F51-9152-3B7F34473DD8}" presName="Name21" presStyleCnt="0"/>
      <dgm:spPr/>
      <dgm:t>
        <a:bodyPr/>
        <a:lstStyle/>
        <a:p>
          <a:endParaRPr lang="ru-RU"/>
        </a:p>
      </dgm:t>
    </dgm:pt>
    <dgm:pt modelId="{DC648053-4E31-44B9-9E42-6348F642B775}" type="pres">
      <dgm:prSet presAssocID="{2A2117C6-5C38-4F51-9152-3B7F34473DD8}" presName="level2Shape" presStyleLbl="node2" presStyleIdx="2" presStyleCnt="3" custScaleX="120159" custScaleY="46286"/>
      <dgm:spPr/>
      <dgm:t>
        <a:bodyPr/>
        <a:lstStyle/>
        <a:p>
          <a:endParaRPr lang="ru-RU"/>
        </a:p>
      </dgm:t>
    </dgm:pt>
    <dgm:pt modelId="{AA37F30C-D1A8-44D3-9245-8B7F60F6346C}" type="pres">
      <dgm:prSet presAssocID="{2A2117C6-5C38-4F51-9152-3B7F34473DD8}" presName="hierChild3" presStyleCnt="0"/>
      <dgm:spPr/>
      <dgm:t>
        <a:bodyPr/>
        <a:lstStyle/>
        <a:p>
          <a:endParaRPr lang="ru-RU"/>
        </a:p>
      </dgm:t>
    </dgm:pt>
    <dgm:pt modelId="{7231D881-9CB5-43AD-AE22-84BB11C04AED}" type="pres">
      <dgm:prSet presAssocID="{84193ECB-5EF9-4E1A-9E71-F78E3772631B}" presName="Name19" presStyleLbl="parChTrans1D3" presStyleIdx="2" presStyleCnt="3"/>
      <dgm:spPr/>
      <dgm:t>
        <a:bodyPr/>
        <a:lstStyle/>
        <a:p>
          <a:endParaRPr lang="ru-RU"/>
        </a:p>
      </dgm:t>
    </dgm:pt>
    <dgm:pt modelId="{F835D90A-7B66-467C-990F-564D690CFE52}" type="pres">
      <dgm:prSet presAssocID="{2B3AD6A4-B5AB-4AC6-810C-EDCB2CDE5F1B}" presName="Name21" presStyleCnt="0"/>
      <dgm:spPr/>
      <dgm:t>
        <a:bodyPr/>
        <a:lstStyle/>
        <a:p>
          <a:endParaRPr lang="ru-RU"/>
        </a:p>
      </dgm:t>
    </dgm:pt>
    <dgm:pt modelId="{0DB44458-B78F-4F1D-9F91-03B8E41AB7DD}" type="pres">
      <dgm:prSet presAssocID="{2B3AD6A4-B5AB-4AC6-810C-EDCB2CDE5F1B}" presName="level2Shape" presStyleLbl="node3" presStyleIdx="2" presStyleCnt="3" custScaleX="120159" custScaleY="73833"/>
      <dgm:spPr/>
      <dgm:t>
        <a:bodyPr/>
        <a:lstStyle/>
        <a:p>
          <a:endParaRPr lang="ru-RU"/>
        </a:p>
      </dgm:t>
    </dgm:pt>
    <dgm:pt modelId="{F48E1477-B508-41F1-875E-4A30B58A0390}" type="pres">
      <dgm:prSet presAssocID="{2B3AD6A4-B5AB-4AC6-810C-EDCB2CDE5F1B}" presName="hierChild3" presStyleCnt="0"/>
      <dgm:spPr/>
      <dgm:t>
        <a:bodyPr/>
        <a:lstStyle/>
        <a:p>
          <a:endParaRPr lang="ru-RU"/>
        </a:p>
      </dgm:t>
    </dgm:pt>
    <dgm:pt modelId="{9AB33941-4FF6-46BD-8706-49938F379736}" type="pres">
      <dgm:prSet presAssocID="{687D2110-4EC4-493C-A107-14CB77C18B00}" presName="bgShapesFlow" presStyleCnt="0"/>
      <dgm:spPr/>
      <dgm:t>
        <a:bodyPr/>
        <a:lstStyle/>
        <a:p>
          <a:endParaRPr lang="ru-RU"/>
        </a:p>
      </dgm:t>
    </dgm:pt>
  </dgm:ptLst>
  <dgm:cxnLst>
    <dgm:cxn modelId="{A914A7D8-E39B-4190-A5A6-6C96E06C8142}" type="presOf" srcId="{2442B38E-C6E7-4975-9597-6C75BA40B9CD}" destId="{6709BC23-CD66-4C6B-A01C-1248F08DE87B}" srcOrd="0" destOrd="0" presId="urn:microsoft.com/office/officeart/2005/8/layout/hierarchy6"/>
    <dgm:cxn modelId="{DE9A8D88-6FA5-4B6E-ABB2-6402FD7B2B14}" type="presOf" srcId="{C0E162DB-9387-46E9-813C-F9CCEFC7C311}" destId="{EE90FFF5-FB76-463E-8018-7B6605A785E5}" srcOrd="0" destOrd="0" presId="urn:microsoft.com/office/officeart/2005/8/layout/hierarchy6"/>
    <dgm:cxn modelId="{4C773856-4C33-4787-9C56-41FBA2F86B5F}" type="presOf" srcId="{687D2110-4EC4-493C-A107-14CB77C18B00}" destId="{92F095A6-CB3F-4850-A4B4-CCE0C0DB55F1}" srcOrd="0" destOrd="0" presId="urn:microsoft.com/office/officeart/2005/8/layout/hierarchy6"/>
    <dgm:cxn modelId="{9365F90E-A4D4-4A02-A7FC-FF4EB39CAA83}" type="presOf" srcId="{DA8DB2AF-B001-4C85-B8CB-641F2A53F291}" destId="{613CFF79-C4BC-43DF-A116-18E6D1337233}" srcOrd="0" destOrd="0" presId="urn:microsoft.com/office/officeart/2005/8/layout/hierarchy6"/>
    <dgm:cxn modelId="{FA1953CE-EEDC-4BF2-AF28-46C80293A99F}" type="presOf" srcId="{06D507EE-D8DB-4A4A-B5D2-B2E1AC5516FB}" destId="{CF4F2A0D-4F2D-43E5-87E3-4D0C98035A9F}" srcOrd="0" destOrd="0" presId="urn:microsoft.com/office/officeart/2005/8/layout/hierarchy6"/>
    <dgm:cxn modelId="{34A5C729-8911-4D74-86AE-3C7F01F7FCAF}" type="presOf" srcId="{80C3D2B5-3ACE-46D3-BC5F-A1FB270814A9}" destId="{146C2440-D9CA-447F-8F72-D461F0F8CEE9}" srcOrd="0" destOrd="0" presId="urn:microsoft.com/office/officeart/2005/8/layout/hierarchy6"/>
    <dgm:cxn modelId="{00792B1F-2A48-4A5D-8CE4-CC5BE0904D1F}" srcId="{2A2117C6-5C38-4F51-9152-3B7F34473DD8}" destId="{2B3AD6A4-B5AB-4AC6-810C-EDCB2CDE5F1B}" srcOrd="0" destOrd="0" parTransId="{84193ECB-5EF9-4E1A-9E71-F78E3772631B}" sibTransId="{ADD5A493-B1D8-40B9-AD6F-898814BD6C2F}"/>
    <dgm:cxn modelId="{03B0BEBC-362B-41F3-AEE8-47513B08EC04}" srcId="{C0E162DB-9387-46E9-813C-F9CCEFC7C311}" destId="{87D0B9CE-6186-496E-8682-2123632EDEB2}" srcOrd="0" destOrd="0" parTransId="{EEB2E082-FA09-4A44-8D0B-76FD249D5941}" sibTransId="{E0213F51-A596-4E8C-A0EE-DE753D659B5B}"/>
    <dgm:cxn modelId="{2123DC42-C493-4DB8-9CB5-D4DCB681ADD2}" srcId="{687D2110-4EC4-493C-A107-14CB77C18B00}" destId="{C0E162DB-9387-46E9-813C-F9CCEFC7C311}" srcOrd="0" destOrd="0" parTransId="{AC1D66D2-4866-4AA4-8E4C-9407043A7E68}" sibTransId="{98338009-96FD-48F6-847B-DC13EEEBF5AC}"/>
    <dgm:cxn modelId="{499B61C0-CD87-42AF-A45B-E1D5FFDE77F0}" type="presOf" srcId="{8E863B38-5858-4F79-BD82-C078F824EEBA}" destId="{31F983FD-DD0B-4ED6-A9AD-1350D8AF6567}" srcOrd="0" destOrd="0" presId="urn:microsoft.com/office/officeart/2005/8/layout/hierarchy6"/>
    <dgm:cxn modelId="{91BECF3A-DA53-43A5-B912-99BC3C3C3DFD}" srcId="{C0E162DB-9387-46E9-813C-F9CCEFC7C311}" destId="{2A2117C6-5C38-4F51-9152-3B7F34473DD8}" srcOrd="2" destOrd="0" parTransId="{8E863B38-5858-4F79-BD82-C078F824EEBA}" sibTransId="{39F765B4-0CA3-4057-BC73-83F1993C9E8D}"/>
    <dgm:cxn modelId="{D5E7704C-A073-4E25-BAF1-9C12E8B353B2}" type="presOf" srcId="{2B3AD6A4-B5AB-4AC6-810C-EDCB2CDE5F1B}" destId="{0DB44458-B78F-4F1D-9F91-03B8E41AB7DD}" srcOrd="0" destOrd="0" presId="urn:microsoft.com/office/officeart/2005/8/layout/hierarchy6"/>
    <dgm:cxn modelId="{2A910249-E9CC-4F91-A545-F869011E447A}" srcId="{C0E162DB-9387-46E9-813C-F9CCEFC7C311}" destId="{79C936E5-232F-43A6-BDD0-9337F6297223}" srcOrd="1" destOrd="0" parTransId="{2442B38E-C6E7-4975-9597-6C75BA40B9CD}" sibTransId="{F2744A59-FD1F-41B2-B424-21450A630855}"/>
    <dgm:cxn modelId="{08F8415D-C7BB-4293-A206-391B0CAA94F4}" srcId="{79C936E5-232F-43A6-BDD0-9337F6297223}" destId="{DA8DB2AF-B001-4C85-B8CB-641F2A53F291}" srcOrd="0" destOrd="0" parTransId="{80C3D2B5-3ACE-46D3-BC5F-A1FB270814A9}" sibTransId="{918B78BA-41EB-4605-A887-5F64D655D6EE}"/>
    <dgm:cxn modelId="{E5D63025-0567-46BA-95A0-5EB48DF74F50}" type="presOf" srcId="{2A2117C6-5C38-4F51-9152-3B7F34473DD8}" destId="{DC648053-4E31-44B9-9E42-6348F642B775}" srcOrd="0" destOrd="0" presId="urn:microsoft.com/office/officeart/2005/8/layout/hierarchy6"/>
    <dgm:cxn modelId="{129E8DD3-1C7E-459A-8F28-1657C4C8A0AA}" type="presOf" srcId="{87D0B9CE-6186-496E-8682-2123632EDEB2}" destId="{40B029CD-2355-4645-AE00-B7E4C4B8E5EF}" srcOrd="0" destOrd="0" presId="urn:microsoft.com/office/officeart/2005/8/layout/hierarchy6"/>
    <dgm:cxn modelId="{595C0C3F-BD83-4668-AB4F-5F63310434B9}" srcId="{87D0B9CE-6186-496E-8682-2123632EDEB2}" destId="{E2B57318-BC4E-46B7-9284-0269FABEE864}" srcOrd="0" destOrd="0" parTransId="{06D507EE-D8DB-4A4A-B5D2-B2E1AC5516FB}" sibTransId="{B1B6F012-F6E7-4C23-B68A-75B572C0A416}"/>
    <dgm:cxn modelId="{91C36969-77D5-48F6-9E20-75D21C5E8ABA}" type="presOf" srcId="{79C936E5-232F-43A6-BDD0-9337F6297223}" destId="{511C6DEC-355D-4C98-9A5C-F4BF63592011}" srcOrd="0" destOrd="0" presId="urn:microsoft.com/office/officeart/2005/8/layout/hierarchy6"/>
    <dgm:cxn modelId="{1251BC84-DE22-4FD9-B99E-0EC58FFCE37A}" type="presOf" srcId="{84193ECB-5EF9-4E1A-9E71-F78E3772631B}" destId="{7231D881-9CB5-43AD-AE22-84BB11C04AED}" srcOrd="0" destOrd="0" presId="urn:microsoft.com/office/officeart/2005/8/layout/hierarchy6"/>
    <dgm:cxn modelId="{ADC1DF1B-FC7A-4ABE-A50B-8A38053B0751}" type="presOf" srcId="{EEB2E082-FA09-4A44-8D0B-76FD249D5941}" destId="{B88FFB8A-9D6E-4609-A16E-367679DC68E6}" srcOrd="0" destOrd="0" presId="urn:microsoft.com/office/officeart/2005/8/layout/hierarchy6"/>
    <dgm:cxn modelId="{DE49DE06-1097-469E-B19A-E41365267AD0}" type="presOf" srcId="{E2B57318-BC4E-46B7-9284-0269FABEE864}" destId="{C93FC5A2-1304-4383-9F82-F5BEB158C74B}" srcOrd="0" destOrd="0" presId="urn:microsoft.com/office/officeart/2005/8/layout/hierarchy6"/>
    <dgm:cxn modelId="{4E957F75-733B-423E-BF3E-8F520E528E52}" type="presParOf" srcId="{92F095A6-CB3F-4850-A4B4-CCE0C0DB55F1}" destId="{B03A702C-54C5-4AEC-A7C2-EE75B31B06CD}" srcOrd="0" destOrd="0" presId="urn:microsoft.com/office/officeart/2005/8/layout/hierarchy6"/>
    <dgm:cxn modelId="{8E8AB8E9-A421-427E-902F-39CF96A446C6}" type="presParOf" srcId="{B03A702C-54C5-4AEC-A7C2-EE75B31B06CD}" destId="{41201749-E1BE-42F6-87D2-70AE47C2126F}" srcOrd="0" destOrd="0" presId="urn:microsoft.com/office/officeart/2005/8/layout/hierarchy6"/>
    <dgm:cxn modelId="{13FFFB7A-7FB6-47F2-8FD4-651EF34ABD50}" type="presParOf" srcId="{41201749-E1BE-42F6-87D2-70AE47C2126F}" destId="{5F3D2EAF-0ECE-4469-88CD-F8E9E9434D19}" srcOrd="0" destOrd="0" presId="urn:microsoft.com/office/officeart/2005/8/layout/hierarchy6"/>
    <dgm:cxn modelId="{DEEF15A4-A7D6-45A2-9AC4-090CB83FEBD5}" type="presParOf" srcId="{5F3D2EAF-0ECE-4469-88CD-F8E9E9434D19}" destId="{EE90FFF5-FB76-463E-8018-7B6605A785E5}" srcOrd="0" destOrd="0" presId="urn:microsoft.com/office/officeart/2005/8/layout/hierarchy6"/>
    <dgm:cxn modelId="{2050407F-80A0-4321-B37A-221D6F715715}" type="presParOf" srcId="{5F3D2EAF-0ECE-4469-88CD-F8E9E9434D19}" destId="{61560E80-894D-4620-AE7B-EBAE69213BFD}" srcOrd="1" destOrd="0" presId="urn:microsoft.com/office/officeart/2005/8/layout/hierarchy6"/>
    <dgm:cxn modelId="{60101AD9-D45A-453C-AB64-4A450F154368}" type="presParOf" srcId="{61560E80-894D-4620-AE7B-EBAE69213BFD}" destId="{B88FFB8A-9D6E-4609-A16E-367679DC68E6}" srcOrd="0" destOrd="0" presId="urn:microsoft.com/office/officeart/2005/8/layout/hierarchy6"/>
    <dgm:cxn modelId="{9A24EC60-627E-4C6D-884B-E4988E90B7D2}" type="presParOf" srcId="{61560E80-894D-4620-AE7B-EBAE69213BFD}" destId="{A55F04AB-6D02-49EF-9AFD-E73F7A5E6731}" srcOrd="1" destOrd="0" presId="urn:microsoft.com/office/officeart/2005/8/layout/hierarchy6"/>
    <dgm:cxn modelId="{7E632AB4-638F-48F4-BB05-E39409A8F6FB}" type="presParOf" srcId="{A55F04AB-6D02-49EF-9AFD-E73F7A5E6731}" destId="{40B029CD-2355-4645-AE00-B7E4C4B8E5EF}" srcOrd="0" destOrd="0" presId="urn:microsoft.com/office/officeart/2005/8/layout/hierarchy6"/>
    <dgm:cxn modelId="{B5C2847A-5064-4067-87D0-A39C136E4327}" type="presParOf" srcId="{A55F04AB-6D02-49EF-9AFD-E73F7A5E6731}" destId="{41CD7566-BBB6-4D01-89DA-03D6148B6A86}" srcOrd="1" destOrd="0" presId="urn:microsoft.com/office/officeart/2005/8/layout/hierarchy6"/>
    <dgm:cxn modelId="{7D838460-493F-4B3A-826B-3C82EA1CB0C0}" type="presParOf" srcId="{41CD7566-BBB6-4D01-89DA-03D6148B6A86}" destId="{CF4F2A0D-4F2D-43E5-87E3-4D0C98035A9F}" srcOrd="0" destOrd="0" presId="urn:microsoft.com/office/officeart/2005/8/layout/hierarchy6"/>
    <dgm:cxn modelId="{B6B9F7A2-B85B-4848-A02C-79E0829FAD52}" type="presParOf" srcId="{41CD7566-BBB6-4D01-89DA-03D6148B6A86}" destId="{C4C3D044-5E09-4FE2-ADC8-61D986B23BAB}" srcOrd="1" destOrd="0" presId="urn:microsoft.com/office/officeart/2005/8/layout/hierarchy6"/>
    <dgm:cxn modelId="{AA05EBBA-E45A-4877-BDBA-236568E25321}" type="presParOf" srcId="{C4C3D044-5E09-4FE2-ADC8-61D986B23BAB}" destId="{C93FC5A2-1304-4383-9F82-F5BEB158C74B}" srcOrd="0" destOrd="0" presId="urn:microsoft.com/office/officeart/2005/8/layout/hierarchy6"/>
    <dgm:cxn modelId="{985142F1-A5FC-410A-9320-EEE1DBC4D0AD}" type="presParOf" srcId="{C4C3D044-5E09-4FE2-ADC8-61D986B23BAB}" destId="{128D3A57-7CD5-4E60-8C9C-A74AF7BAA7A9}" srcOrd="1" destOrd="0" presId="urn:microsoft.com/office/officeart/2005/8/layout/hierarchy6"/>
    <dgm:cxn modelId="{108EECFC-86BE-40CB-925E-07BF08262D09}" type="presParOf" srcId="{61560E80-894D-4620-AE7B-EBAE69213BFD}" destId="{6709BC23-CD66-4C6B-A01C-1248F08DE87B}" srcOrd="2" destOrd="0" presId="urn:microsoft.com/office/officeart/2005/8/layout/hierarchy6"/>
    <dgm:cxn modelId="{066A4379-5A9C-4A71-BD03-EE0EB5876B8C}" type="presParOf" srcId="{61560E80-894D-4620-AE7B-EBAE69213BFD}" destId="{41EA5040-CF03-4562-B911-33B7FD850A7F}" srcOrd="3" destOrd="0" presId="urn:microsoft.com/office/officeart/2005/8/layout/hierarchy6"/>
    <dgm:cxn modelId="{9A7B500C-C4EC-40B7-8620-7666090D20B4}" type="presParOf" srcId="{41EA5040-CF03-4562-B911-33B7FD850A7F}" destId="{511C6DEC-355D-4C98-9A5C-F4BF63592011}" srcOrd="0" destOrd="0" presId="urn:microsoft.com/office/officeart/2005/8/layout/hierarchy6"/>
    <dgm:cxn modelId="{F71D1235-731F-4C48-881C-826CE2CEF9C5}" type="presParOf" srcId="{41EA5040-CF03-4562-B911-33B7FD850A7F}" destId="{52DF7528-7DBD-4A8B-AE4A-11129DFE0DAB}" srcOrd="1" destOrd="0" presId="urn:microsoft.com/office/officeart/2005/8/layout/hierarchy6"/>
    <dgm:cxn modelId="{91871CD7-C707-4023-A2BC-81D3D92DECD4}" type="presParOf" srcId="{52DF7528-7DBD-4A8B-AE4A-11129DFE0DAB}" destId="{146C2440-D9CA-447F-8F72-D461F0F8CEE9}" srcOrd="0" destOrd="0" presId="urn:microsoft.com/office/officeart/2005/8/layout/hierarchy6"/>
    <dgm:cxn modelId="{467EBA83-A10B-4D2F-ABF5-B2CCCB36FC6F}" type="presParOf" srcId="{52DF7528-7DBD-4A8B-AE4A-11129DFE0DAB}" destId="{80706DC1-5642-4586-86B5-EB891F8A0620}" srcOrd="1" destOrd="0" presId="urn:microsoft.com/office/officeart/2005/8/layout/hierarchy6"/>
    <dgm:cxn modelId="{53CE1D82-F870-4C1C-8D23-D195D73CFDBB}" type="presParOf" srcId="{80706DC1-5642-4586-86B5-EB891F8A0620}" destId="{613CFF79-C4BC-43DF-A116-18E6D1337233}" srcOrd="0" destOrd="0" presId="urn:microsoft.com/office/officeart/2005/8/layout/hierarchy6"/>
    <dgm:cxn modelId="{D292EA67-5DAB-4D92-B2F5-35C2830CC775}" type="presParOf" srcId="{80706DC1-5642-4586-86B5-EB891F8A0620}" destId="{9BDB33E7-38E9-4817-87A0-6408E96F073C}" srcOrd="1" destOrd="0" presId="urn:microsoft.com/office/officeart/2005/8/layout/hierarchy6"/>
    <dgm:cxn modelId="{58003F72-6FF0-4D29-A5EF-5099EB7F208B}" type="presParOf" srcId="{61560E80-894D-4620-AE7B-EBAE69213BFD}" destId="{31F983FD-DD0B-4ED6-A9AD-1350D8AF6567}" srcOrd="4" destOrd="0" presId="urn:microsoft.com/office/officeart/2005/8/layout/hierarchy6"/>
    <dgm:cxn modelId="{586D8A55-51B7-4C3A-98CF-D58C9A9DAD76}" type="presParOf" srcId="{61560E80-894D-4620-AE7B-EBAE69213BFD}" destId="{6FD42367-F995-46FB-AAAC-299FA74F518F}" srcOrd="5" destOrd="0" presId="urn:microsoft.com/office/officeart/2005/8/layout/hierarchy6"/>
    <dgm:cxn modelId="{1E23D613-ED38-4FAE-9B4F-BD86C3C9D7A5}" type="presParOf" srcId="{6FD42367-F995-46FB-AAAC-299FA74F518F}" destId="{DC648053-4E31-44B9-9E42-6348F642B775}" srcOrd="0" destOrd="0" presId="urn:microsoft.com/office/officeart/2005/8/layout/hierarchy6"/>
    <dgm:cxn modelId="{98268EE8-2ED1-4F23-8716-1FE265584E97}" type="presParOf" srcId="{6FD42367-F995-46FB-AAAC-299FA74F518F}" destId="{AA37F30C-D1A8-44D3-9245-8B7F60F6346C}" srcOrd="1" destOrd="0" presId="urn:microsoft.com/office/officeart/2005/8/layout/hierarchy6"/>
    <dgm:cxn modelId="{F5F171D7-15F1-4DD5-ACDD-9D6DB25A7BE6}" type="presParOf" srcId="{AA37F30C-D1A8-44D3-9245-8B7F60F6346C}" destId="{7231D881-9CB5-43AD-AE22-84BB11C04AED}" srcOrd="0" destOrd="0" presId="urn:microsoft.com/office/officeart/2005/8/layout/hierarchy6"/>
    <dgm:cxn modelId="{9AC940B4-79D7-4418-80D7-A12EC1E3419B}" type="presParOf" srcId="{AA37F30C-D1A8-44D3-9245-8B7F60F6346C}" destId="{F835D90A-7B66-467C-990F-564D690CFE52}" srcOrd="1" destOrd="0" presId="urn:microsoft.com/office/officeart/2005/8/layout/hierarchy6"/>
    <dgm:cxn modelId="{81C94344-E15C-48C8-ABC2-0A257A7F86AD}" type="presParOf" srcId="{F835D90A-7B66-467C-990F-564D690CFE52}" destId="{0DB44458-B78F-4F1D-9F91-03B8E41AB7DD}" srcOrd="0" destOrd="0" presId="urn:microsoft.com/office/officeart/2005/8/layout/hierarchy6"/>
    <dgm:cxn modelId="{F1A2F6F3-DE8B-4615-8863-276FDC59228F}" type="presParOf" srcId="{F835D90A-7B66-467C-990F-564D690CFE52}" destId="{F48E1477-B508-41F1-875E-4A30B58A0390}" srcOrd="1" destOrd="0" presId="urn:microsoft.com/office/officeart/2005/8/layout/hierarchy6"/>
    <dgm:cxn modelId="{6FE5582A-A59E-4DBE-9297-DF4D8EFD1CFD}" type="presParOf" srcId="{92F095A6-CB3F-4850-A4B4-CCE0C0DB55F1}" destId="{9AB33941-4FF6-46BD-8706-49938F3797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8118B-9595-4674-AED8-B128B336610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447395-F70E-4614-8A4C-B9CC6DEA0ADE}">
      <dgm:prSet phldrT="[Текст]" custT="1"/>
      <dgm:spPr/>
      <dgm:t>
        <a:bodyPr/>
        <a:lstStyle/>
        <a:p>
          <a:r>
            <a:rPr lang="ru-RU" sz="3200" dirty="0" smtClean="0"/>
            <a:t>Локальная модель</a:t>
          </a:r>
          <a:endParaRPr lang="ru-RU" sz="3200" dirty="0"/>
        </a:p>
      </dgm:t>
    </dgm:pt>
    <dgm:pt modelId="{1BC58512-623E-4B8F-BF6A-132C0503145F}" type="parTrans" cxnId="{6F73EB9F-58DF-4490-9C35-232A013320AE}">
      <dgm:prSet/>
      <dgm:spPr/>
      <dgm:t>
        <a:bodyPr/>
        <a:lstStyle/>
        <a:p>
          <a:endParaRPr lang="ru-RU" sz="1000"/>
        </a:p>
      </dgm:t>
    </dgm:pt>
    <dgm:pt modelId="{FCE6BF91-DBF0-477F-9A8D-7B1837993B23}" type="sibTrans" cxnId="{6F73EB9F-58DF-4490-9C35-232A013320AE}">
      <dgm:prSet/>
      <dgm:spPr/>
      <dgm:t>
        <a:bodyPr/>
        <a:lstStyle/>
        <a:p>
          <a:endParaRPr lang="ru-RU" sz="1000"/>
        </a:p>
      </dgm:t>
    </dgm:pt>
    <dgm:pt modelId="{B087D762-F8F5-4CEA-866F-D62D183F10D2}">
      <dgm:prSet phldrT="[Текст]" custT="1"/>
      <dgm:spPr/>
      <dgm:t>
        <a:bodyPr/>
        <a:lstStyle/>
        <a:p>
          <a:r>
            <a:rPr lang="ru-RU" sz="3200" dirty="0" smtClean="0"/>
            <a:t>Сетевая модель</a:t>
          </a:r>
          <a:endParaRPr lang="ru-RU" sz="3200" dirty="0"/>
        </a:p>
      </dgm:t>
    </dgm:pt>
    <dgm:pt modelId="{C338BF12-7C2D-43E1-B0AF-BB97CDB00246}" type="parTrans" cxnId="{E0F15D75-8759-4354-AB98-5B9160CBF48C}">
      <dgm:prSet/>
      <dgm:spPr/>
      <dgm:t>
        <a:bodyPr/>
        <a:lstStyle/>
        <a:p>
          <a:endParaRPr lang="ru-RU" sz="1000"/>
        </a:p>
      </dgm:t>
    </dgm:pt>
    <dgm:pt modelId="{50EC856B-3224-4CF2-8C80-8077AEF228BB}" type="sibTrans" cxnId="{E0F15D75-8759-4354-AB98-5B9160CBF48C}">
      <dgm:prSet/>
      <dgm:spPr/>
      <dgm:t>
        <a:bodyPr/>
        <a:lstStyle/>
        <a:p>
          <a:endParaRPr lang="ru-RU" sz="1000"/>
        </a:p>
      </dgm:t>
    </dgm:pt>
    <dgm:pt modelId="{3016E775-F17B-4A92-9D1A-BC5628B0B659}" type="pres">
      <dgm:prSet presAssocID="{C028118B-9595-4674-AED8-B128B33661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3E2EF-6289-4F0C-82E3-5A8338DCF3A6}" type="pres">
      <dgm:prSet presAssocID="{AE447395-F70E-4614-8A4C-B9CC6DEA0A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6DFF1-E494-4F67-872B-21020405B296}" type="pres">
      <dgm:prSet presAssocID="{FCE6BF91-DBF0-477F-9A8D-7B1837993B23}" presName="sibTrans" presStyleCnt="0"/>
      <dgm:spPr/>
    </dgm:pt>
    <dgm:pt modelId="{0AEFDF07-6E39-4CB7-B587-6B239CD293B5}" type="pres">
      <dgm:prSet presAssocID="{B087D762-F8F5-4CEA-866F-D62D183F10D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A836A-465B-436B-AFC8-8B41C528770B}" type="presOf" srcId="{C028118B-9595-4674-AED8-B128B336610C}" destId="{3016E775-F17B-4A92-9D1A-BC5628B0B659}" srcOrd="0" destOrd="0" presId="urn:microsoft.com/office/officeart/2005/8/layout/default"/>
    <dgm:cxn modelId="{EF1D7016-6E8E-48F6-9C59-0756DE99D851}" type="presOf" srcId="{AE447395-F70E-4614-8A4C-B9CC6DEA0ADE}" destId="{2C13E2EF-6289-4F0C-82E3-5A8338DCF3A6}" srcOrd="0" destOrd="0" presId="urn:microsoft.com/office/officeart/2005/8/layout/default"/>
    <dgm:cxn modelId="{6F73EB9F-58DF-4490-9C35-232A013320AE}" srcId="{C028118B-9595-4674-AED8-B128B336610C}" destId="{AE447395-F70E-4614-8A4C-B9CC6DEA0ADE}" srcOrd="0" destOrd="0" parTransId="{1BC58512-623E-4B8F-BF6A-132C0503145F}" sibTransId="{FCE6BF91-DBF0-477F-9A8D-7B1837993B23}"/>
    <dgm:cxn modelId="{A47D079E-099D-4E6B-A61F-AB888F875354}" type="presOf" srcId="{B087D762-F8F5-4CEA-866F-D62D183F10D2}" destId="{0AEFDF07-6E39-4CB7-B587-6B239CD293B5}" srcOrd="0" destOrd="0" presId="urn:microsoft.com/office/officeart/2005/8/layout/default"/>
    <dgm:cxn modelId="{E0F15D75-8759-4354-AB98-5B9160CBF48C}" srcId="{C028118B-9595-4674-AED8-B128B336610C}" destId="{B087D762-F8F5-4CEA-866F-D62D183F10D2}" srcOrd="1" destOrd="0" parTransId="{C338BF12-7C2D-43E1-B0AF-BB97CDB00246}" sibTransId="{50EC856B-3224-4CF2-8C80-8077AEF228BB}"/>
    <dgm:cxn modelId="{356EC9B6-344E-4B28-8C68-DB04028197BD}" type="presParOf" srcId="{3016E775-F17B-4A92-9D1A-BC5628B0B659}" destId="{2C13E2EF-6289-4F0C-82E3-5A8338DCF3A6}" srcOrd="0" destOrd="0" presId="urn:microsoft.com/office/officeart/2005/8/layout/default"/>
    <dgm:cxn modelId="{E974461D-DF49-41C7-9D7D-35E9170777FD}" type="presParOf" srcId="{3016E775-F17B-4A92-9D1A-BC5628B0B659}" destId="{6E66DFF1-E494-4F67-872B-21020405B296}" srcOrd="1" destOrd="0" presId="urn:microsoft.com/office/officeart/2005/8/layout/default"/>
    <dgm:cxn modelId="{E1BB20F0-E49F-4658-87B1-A686E0D139F4}" type="presParOf" srcId="{3016E775-F17B-4A92-9D1A-BC5628B0B659}" destId="{0AEFDF07-6E39-4CB7-B587-6B239CD293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0E2289-6E3D-4C80-BDC3-03D404044BA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6E2D48-A15A-4FB5-98FE-E2D872636AFD}">
      <dgm:prSet custT="1"/>
      <dgm:spPr>
        <a:xfrm>
          <a:off x="0" y="24709"/>
          <a:ext cx="7522804" cy="119340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32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Содержательные блоки предметной области «Технология» </a:t>
          </a:r>
          <a:endParaRPr lang="ru-RU" sz="32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0AD6B36-2994-4DB8-AC8F-DCEF7490340B}" type="parTrans" cxnId="{A405C8C8-7BBB-45DB-8F12-B178A898E4FE}">
      <dgm:prSet/>
      <dgm:spPr/>
      <dgm:t>
        <a:bodyPr/>
        <a:lstStyle/>
        <a:p>
          <a:endParaRPr lang="ru-RU"/>
        </a:p>
      </dgm:t>
    </dgm:pt>
    <dgm:pt modelId="{D9D8F3A8-AD26-4F52-9EA4-A7E2AEB39340}" type="sibTrans" cxnId="{A405C8C8-7BBB-45DB-8F12-B178A898E4FE}">
      <dgm:prSet/>
      <dgm:spPr/>
      <dgm:t>
        <a:bodyPr/>
        <a:lstStyle/>
        <a:p>
          <a:endParaRPr lang="ru-RU"/>
        </a:p>
      </dgm:t>
    </dgm:pt>
    <dgm:pt modelId="{08C281BC-080A-43D6-952C-9F9617140250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Современные материальные, информационные и гуманитарные технологии и перспективы их развития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D962D214-C026-474B-A88D-BFA0DC620D7C}" type="parTrans" cxnId="{94B495BB-A58F-474C-B21F-B4807E3AB68A}">
      <dgm:prSet/>
      <dgm:spPr/>
      <dgm:t>
        <a:bodyPr/>
        <a:lstStyle/>
        <a:p>
          <a:endParaRPr lang="ru-RU"/>
        </a:p>
      </dgm:t>
    </dgm:pt>
    <dgm:pt modelId="{032E1CE0-83C4-4540-9031-4F5B2505C603}" type="sibTrans" cxnId="{94B495BB-A58F-474C-B21F-B4807E3AB68A}">
      <dgm:prSet/>
      <dgm:spPr/>
      <dgm:t>
        <a:bodyPr/>
        <a:lstStyle/>
        <a:p>
          <a:endParaRPr lang="ru-RU"/>
        </a:p>
      </dgm:t>
    </dgm:pt>
    <dgm:pt modelId="{B4C7F1E3-B1F4-431E-934B-6934D55D310C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ct val="0"/>
            </a:spcBef>
            <a:spcAft>
              <a:spcPct val="200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Построение образовательных траекторий и планов в области профессионального самоопределения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0DB3AA72-5ECC-423F-A0BD-0D41A4D1D5DD}" type="parTrans" cxnId="{A951D409-D10D-4561-B02B-FEDB1BCD82D4}">
      <dgm:prSet/>
      <dgm:spPr/>
      <dgm:t>
        <a:bodyPr/>
        <a:lstStyle/>
        <a:p>
          <a:endParaRPr lang="ru-RU"/>
        </a:p>
      </dgm:t>
    </dgm:pt>
    <dgm:pt modelId="{C5F4A6D3-DF93-4FAB-BD89-6395FC624487}" type="sibTrans" cxnId="{A951D409-D10D-4561-B02B-FEDB1BCD82D4}">
      <dgm:prSet/>
      <dgm:spPr/>
      <dgm:t>
        <a:bodyPr/>
        <a:lstStyle/>
        <a:p>
          <a:endParaRPr lang="ru-RU"/>
        </a:p>
      </dgm:t>
    </dgm:pt>
    <dgm:pt modelId="{53820AD0-1CC9-44E9-91AD-B00D7AC541D2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Формирование технологической культуры и проектно-технологического мышления обучающихся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5AD2833A-F318-4B1C-94C6-A26EE7232F6D}" type="sibTrans" cxnId="{E0EC69D2-DA9A-4366-9C01-72EFE01DB9E7}">
      <dgm:prSet/>
      <dgm:spPr/>
      <dgm:t>
        <a:bodyPr/>
        <a:lstStyle/>
        <a:p>
          <a:endParaRPr lang="ru-RU"/>
        </a:p>
      </dgm:t>
    </dgm:pt>
    <dgm:pt modelId="{2EF7D405-3896-41FF-94C2-68AF8D10B0CF}" type="parTrans" cxnId="{E0EC69D2-DA9A-4366-9C01-72EFE01DB9E7}">
      <dgm:prSet/>
      <dgm:spPr/>
      <dgm:t>
        <a:bodyPr/>
        <a:lstStyle/>
        <a:p>
          <a:endParaRPr lang="ru-RU"/>
        </a:p>
      </dgm:t>
    </dgm:pt>
    <dgm:pt modelId="{81877FB0-2E02-46FF-878E-D4B0E1949C81}" type="pres">
      <dgm:prSet presAssocID="{9F0E2289-6E3D-4C80-BDC3-03D404044B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08AB2-44F9-4E28-B845-E29C4F2328D4}" type="pres">
      <dgm:prSet presAssocID="{5C6E2D48-A15A-4FB5-98FE-E2D872636AFD}" presName="parentText" presStyleLbl="node1" presStyleIdx="0" presStyleCnt="1" custScaleY="113676" custLinFactNeighborX="143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83B38-2BC8-4E21-8B95-69665B0B9F50}" type="pres">
      <dgm:prSet presAssocID="{5C6E2D48-A15A-4FB5-98FE-E2D872636AFD}" presName="childText" presStyleLbl="revTx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4B495BB-A58F-474C-B21F-B4807E3AB68A}" srcId="{5C6E2D48-A15A-4FB5-98FE-E2D872636AFD}" destId="{08C281BC-080A-43D6-952C-9F9617140250}" srcOrd="0" destOrd="0" parTransId="{D962D214-C026-474B-A88D-BFA0DC620D7C}" sibTransId="{032E1CE0-83C4-4540-9031-4F5B2505C603}"/>
    <dgm:cxn modelId="{E0EC69D2-DA9A-4366-9C01-72EFE01DB9E7}" srcId="{5C6E2D48-A15A-4FB5-98FE-E2D872636AFD}" destId="{53820AD0-1CC9-44E9-91AD-B00D7AC541D2}" srcOrd="1" destOrd="0" parTransId="{2EF7D405-3896-41FF-94C2-68AF8D10B0CF}" sibTransId="{5AD2833A-F318-4B1C-94C6-A26EE7232F6D}"/>
    <dgm:cxn modelId="{A951D409-D10D-4561-B02B-FEDB1BCD82D4}" srcId="{5C6E2D48-A15A-4FB5-98FE-E2D872636AFD}" destId="{B4C7F1E3-B1F4-431E-934B-6934D55D310C}" srcOrd="2" destOrd="0" parTransId="{0DB3AA72-5ECC-423F-A0BD-0D41A4D1D5DD}" sibTransId="{C5F4A6D3-DF93-4FAB-BD89-6395FC624487}"/>
    <dgm:cxn modelId="{62DC2E1B-7473-4521-AB61-C78B9818C1A5}" type="presOf" srcId="{53820AD0-1CC9-44E9-91AD-B00D7AC541D2}" destId="{D3283B38-2BC8-4E21-8B95-69665B0B9F50}" srcOrd="0" destOrd="1" presId="urn:microsoft.com/office/officeart/2005/8/layout/vList2"/>
    <dgm:cxn modelId="{F2CE0003-952D-46FC-9FE1-B67B76280A67}" type="presOf" srcId="{08C281BC-080A-43D6-952C-9F9617140250}" destId="{D3283B38-2BC8-4E21-8B95-69665B0B9F50}" srcOrd="0" destOrd="0" presId="urn:microsoft.com/office/officeart/2005/8/layout/vList2"/>
    <dgm:cxn modelId="{80B85548-053A-4829-96FE-558F868FBCF4}" type="presOf" srcId="{B4C7F1E3-B1F4-431E-934B-6934D55D310C}" destId="{D3283B38-2BC8-4E21-8B95-69665B0B9F50}" srcOrd="0" destOrd="2" presId="urn:microsoft.com/office/officeart/2005/8/layout/vList2"/>
    <dgm:cxn modelId="{A405C8C8-7BBB-45DB-8F12-B178A898E4FE}" srcId="{9F0E2289-6E3D-4C80-BDC3-03D404044BA8}" destId="{5C6E2D48-A15A-4FB5-98FE-E2D872636AFD}" srcOrd="0" destOrd="0" parTransId="{20AD6B36-2994-4DB8-AC8F-DCEF7490340B}" sibTransId="{D9D8F3A8-AD26-4F52-9EA4-A7E2AEB39340}"/>
    <dgm:cxn modelId="{D3D04D25-75B8-42AD-BB1E-DCED3CFB984D}" type="presOf" srcId="{5C6E2D48-A15A-4FB5-98FE-E2D872636AFD}" destId="{79008AB2-44F9-4E28-B845-E29C4F2328D4}" srcOrd="0" destOrd="0" presId="urn:microsoft.com/office/officeart/2005/8/layout/vList2"/>
    <dgm:cxn modelId="{2D9C1F89-278B-44E0-9C7F-431134B1ABA9}" type="presOf" srcId="{9F0E2289-6E3D-4C80-BDC3-03D404044BA8}" destId="{81877FB0-2E02-46FF-878E-D4B0E1949C81}" srcOrd="0" destOrd="0" presId="urn:microsoft.com/office/officeart/2005/8/layout/vList2"/>
    <dgm:cxn modelId="{C8CF3D95-4EEF-41F8-8F88-4909D95D3C02}" type="presParOf" srcId="{81877FB0-2E02-46FF-878E-D4B0E1949C81}" destId="{79008AB2-44F9-4E28-B845-E29C4F2328D4}" srcOrd="0" destOrd="0" presId="urn:microsoft.com/office/officeart/2005/8/layout/vList2"/>
    <dgm:cxn modelId="{FB69FEDB-9678-42DD-A8EB-852758A8E5D6}" type="presParOf" srcId="{81877FB0-2E02-46FF-878E-D4B0E1949C81}" destId="{D3283B38-2BC8-4E21-8B95-69665B0B9F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2706688" y="511175"/>
            <a:ext cx="4533900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1325881" y="3232667"/>
            <a:ext cx="7292340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«Успех каждого ребёнка» призван помочь каждому понять своё предназначение, найти любимое дело, получать удовольствие от работы, стать счастливым. Какие же условия способствуют достижению успеха? 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Свою задачу, прежде всего, мы видим в том, чтобы помочь всем детям быть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здоровыми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вести активный образ жизни, заниматься физкультурой и спортом. 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Помочь детям найти себя, раскрыть свой потенциал, состояться в профессиональной деятельности призвана система проб: свободно выбираемые занятия во второй половине дня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внеурочная деятельность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профессиональных тестов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на старшей ступни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 выбранный профиль.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Успех каждого ребенка</a:t>
            </a:r>
          </a:p>
          <a:p>
            <a:r>
              <a:rPr lang="ru-RU" sz="2400" dirty="0" smtClean="0"/>
              <a:t>Построение индивидуальных учебных планов</a:t>
            </a:r>
          </a:p>
          <a:p>
            <a:r>
              <a:rPr lang="ru-RU" sz="2400" dirty="0" smtClean="0"/>
              <a:t>Реализация дополнительных общеобразовательных</a:t>
            </a:r>
            <a:r>
              <a:rPr lang="ru-RU" sz="2400" baseline="0" dirty="0" smtClean="0"/>
              <a:t> </a:t>
            </a:r>
            <a:r>
              <a:rPr lang="ru-RU" sz="2400" dirty="0" smtClean="0"/>
              <a:t>программ («</a:t>
            </a:r>
            <a:r>
              <a:rPr lang="ru-RU" sz="2400" dirty="0" err="1" smtClean="0"/>
              <a:t>Кванториумы</a:t>
            </a:r>
            <a:r>
              <a:rPr lang="ru-RU" sz="2400" dirty="0" smtClean="0"/>
              <a:t>» в каждом регионе, </a:t>
            </a:r>
            <a:r>
              <a:rPr lang="ru-RU" sz="2400" dirty="0" err="1" smtClean="0"/>
              <a:t>ЦМИТы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Обеспечение участия детей в открытых онлайн-уроках,  направленных на раннюю профориентацию (социально-профессиональные пробы, социальные практики)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Главные цифры проекта (к 2024 году):</a:t>
            </a:r>
          </a:p>
          <a:p>
            <a:r>
              <a:rPr lang="ru-RU" dirty="0" smtClean="0"/>
              <a:t>создание в 85 субъектах России региональных центров выявления, поддержки и развития способностей и талантов у детей и </a:t>
            </a:r>
            <a:r>
              <a:rPr lang="ru-RU" dirty="0" err="1" smtClean="0"/>
              <a:t>молодежи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обновление материально-технической базы в сельской местности для занятий физкультурой и спортом для 935 тысяч детей, </a:t>
            </a:r>
          </a:p>
          <a:p>
            <a:r>
              <a:rPr lang="ru-RU" dirty="0" smtClean="0"/>
              <a:t>создание 245 детских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и 340 мобильных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для 2 млн детей, </a:t>
            </a:r>
          </a:p>
          <a:p>
            <a:r>
              <a:rPr lang="ru-RU" dirty="0" smtClean="0"/>
              <a:t>охват дополнительными общеобразовательными программами не менее 70% детей с ограниченными возможностями здоровья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7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Цифровая образовательная среда</a:t>
            </a:r>
          </a:p>
          <a:p>
            <a:r>
              <a:rPr lang="ru-RU" dirty="0" smtClean="0"/>
              <a:t>Внедрение цифровой образовательной среды</a:t>
            </a:r>
          </a:p>
          <a:p>
            <a:r>
              <a:rPr lang="ru-RU" dirty="0" smtClean="0"/>
              <a:t>Повышение квалификации педагогов в области  технологий онлайн-обучения.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Главные цифры проекта (к 2024 году):</a:t>
            </a:r>
          </a:p>
          <a:p>
            <a:r>
              <a:rPr lang="ru-RU" b="0" dirty="0" smtClean="0"/>
              <a:t>внедрение целевой модели цифровой образовательной среды по всей стране</a:t>
            </a:r>
          </a:p>
          <a:p>
            <a:r>
              <a:rPr lang="ru-RU" b="0" dirty="0" smtClean="0"/>
              <a:t>внедрение современных цифровых технологий в образовательные программы 25% общеобразовательных организаций 75 субъектов Российской Федерации для как минимум 500 тысяч детей</a:t>
            </a:r>
          </a:p>
          <a:p>
            <a:r>
              <a:rPr lang="ru-RU" b="0" dirty="0" smtClean="0"/>
              <a:t>обеспечение 100% образовательных организаций в городах Интернетом со скоростью соединения не менее 100 Мб/с, в сельской местности – 50 Мб/с</a:t>
            </a:r>
          </a:p>
          <a:p>
            <a:r>
              <a:rPr lang="ru-RU" b="0" dirty="0" smtClean="0"/>
              <a:t>создание сети центров цифрового образования, охватывающей в год не менее 136 тысяч детей.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45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Главные цифры проекта (к 2024 году):</a:t>
            </a:r>
          </a:p>
          <a:p>
            <a:r>
              <a:rPr lang="ru-RU" dirty="0" smtClean="0"/>
              <a:t>повышение уровня профессионального мастерства 50% педагогических работников, </a:t>
            </a:r>
          </a:p>
          <a:p>
            <a:r>
              <a:rPr lang="ru-RU" dirty="0" smtClean="0"/>
              <a:t>создание сети центров непрерывного повышения квалификации во всех субъектах России, </a:t>
            </a:r>
          </a:p>
          <a:p>
            <a:r>
              <a:rPr lang="ru-RU" dirty="0" smtClean="0"/>
              <a:t>участие 70% учителей в возрасте до 35 лет в различных формах поддержки и сопровождения обучающихся в первые 3 года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176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Главные цифры проекта (к 2024 году):</a:t>
            </a:r>
          </a:p>
          <a:p>
            <a:r>
              <a:rPr lang="ru-RU" dirty="0" smtClean="0"/>
              <a:t>создание и внедрение в 85 субъектах Российской Федерации системы социальной поддержки граждан, систематически участвующих в </a:t>
            </a:r>
            <a:r>
              <a:rPr lang="ru-RU" dirty="0" err="1" smtClean="0"/>
              <a:t>волонтерских</a:t>
            </a:r>
            <a:r>
              <a:rPr lang="ru-RU" dirty="0" smtClean="0"/>
              <a:t> проектах, </a:t>
            </a:r>
          </a:p>
          <a:p>
            <a:r>
              <a:rPr lang="ru-RU" dirty="0" smtClean="0"/>
              <a:t>проведение информационных и рекламных кампаний с целью популяризации </a:t>
            </a:r>
            <a:r>
              <a:rPr lang="ru-RU" dirty="0" err="1" smtClean="0"/>
              <a:t>волонтерства</a:t>
            </a:r>
            <a:r>
              <a:rPr lang="ru-RU" dirty="0" smtClean="0"/>
              <a:t>, ежегодно охватывающих как минимум 10 млн человек.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60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версия Концепции была негативно встречена сообществом педагогов технологического образования, в первую очередь по причине </a:t>
            </a:r>
            <a:r>
              <a:rPr lang="ru-RU" b="1" dirty="0" smtClean="0"/>
              <a:t>преобладания информационных и цифровых технологий </a:t>
            </a:r>
            <a:r>
              <a:rPr lang="ru-RU" dirty="0" smtClean="0"/>
              <a:t>в предлагаемом содержании учебного материала, а также явной нацеленностью </a:t>
            </a:r>
            <a:r>
              <a:rPr lang="ru-RU" b="1" dirty="0" smtClean="0"/>
              <a:t>на объединение предметов технология и информатика </a:t>
            </a:r>
            <a:r>
              <a:rPr lang="ru-RU" dirty="0" smtClean="0"/>
              <a:t>с последующим устранением традиционных разделов для уроков технологии с 60—70-х годов двадцатого века.</a:t>
            </a:r>
          </a:p>
          <a:p>
            <a:r>
              <a:rPr lang="ru-RU" dirty="0" smtClean="0"/>
              <a:t>После многочисленных обсуждений Концепции на научно-практических конференциях, круглых столах, деловых программах крупных мероприятий для общественного обсуждения была представлена вторая версия Концепции развития предметной области «Технология». Обсуждение Концепции проходило с 17 по 31 января 2018 года на платформе «Преобразование».</a:t>
            </a:r>
          </a:p>
          <a:p>
            <a:endParaRPr lang="ru-RU" dirty="0" smtClean="0"/>
          </a:p>
          <a:p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Представленный вариант Концепции можно считать в какой-то степени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компромиссным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между сторонниками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традиционных материальных технологий 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 сторонниками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высоких и перспективных технологий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учитывает предыдущие предложения и обсуждения.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1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14" dirty="0" smtClean="0">
                <a:solidFill>
                  <a:srgbClr val="171717"/>
                </a:solidFill>
                <a:latin typeface="Arial"/>
                <a:cs typeface="Arial"/>
              </a:rPr>
              <a:t>Целью </a:t>
            </a:r>
            <a:r>
              <a:rPr lang="ru-RU" sz="1200" spc="-55" dirty="0" smtClean="0">
                <a:solidFill>
                  <a:srgbClr val="171717"/>
                </a:solidFill>
                <a:latin typeface="Arial"/>
                <a:cs typeface="Arial"/>
              </a:rPr>
              <a:t>Концепции </a:t>
            </a:r>
            <a:r>
              <a:rPr lang="ru-RU" sz="1200" spc="-114" dirty="0" smtClean="0">
                <a:solidFill>
                  <a:srgbClr val="171717"/>
                </a:solidFill>
                <a:latin typeface="Arial"/>
                <a:cs typeface="Arial"/>
              </a:rPr>
              <a:t>является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создание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условий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для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формирования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технологической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грамотности</a:t>
            </a:r>
            <a:r>
              <a:rPr lang="ru-RU" sz="1200" spc="-45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25" dirty="0" smtClean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lang="ru-RU" sz="1200" spc="0" baseline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spc="-55" dirty="0" smtClean="0">
                <a:solidFill>
                  <a:srgbClr val="171717"/>
                </a:solidFill>
                <a:latin typeface="Arial"/>
                <a:cs typeface="Arial"/>
              </a:rPr>
              <a:t>компетенций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обучающихся,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необходимых </a:t>
            </a: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для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перехода </a:t>
            </a:r>
            <a:r>
              <a:rPr lang="ru-RU" sz="1200" spc="45" dirty="0" smtClean="0">
                <a:solidFill>
                  <a:srgbClr val="171717"/>
                </a:solidFill>
                <a:latin typeface="Arial"/>
                <a:cs typeface="Arial"/>
              </a:rPr>
              <a:t>к </a:t>
            </a:r>
            <a:r>
              <a:rPr lang="ru-RU" sz="1200" spc="-50" dirty="0" smtClean="0">
                <a:solidFill>
                  <a:srgbClr val="171717"/>
                </a:solidFill>
                <a:latin typeface="Arial"/>
                <a:cs typeface="Arial"/>
              </a:rPr>
              <a:t>новым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приоритетам</a:t>
            </a:r>
            <a:r>
              <a:rPr lang="ru-RU" sz="1200" spc="-325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научно-технологического</a:t>
            </a:r>
            <a:r>
              <a:rPr lang="ru-RU" sz="1200" spc="0" baseline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развития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Российской</a:t>
            </a:r>
            <a:r>
              <a:rPr lang="ru-RU" sz="1200" spc="-145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Федерации.</a:t>
            </a:r>
            <a:endParaRPr lang="ru-RU" sz="1200" spc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90" dirty="0" smtClean="0">
              <a:solidFill>
                <a:srgbClr val="17171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Технологическое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образование </a:t>
            </a:r>
            <a:r>
              <a:rPr lang="ru-RU" sz="1200" spc="-114" dirty="0" smtClean="0">
                <a:solidFill>
                  <a:srgbClr val="171717"/>
                </a:solidFill>
                <a:latin typeface="Arial"/>
                <a:cs typeface="Arial"/>
              </a:rPr>
              <a:t>является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необходимым </a:t>
            </a:r>
            <a:r>
              <a:rPr lang="ru-RU" sz="1200" spc="-45" dirty="0" smtClean="0">
                <a:solidFill>
                  <a:srgbClr val="171717"/>
                </a:solidFill>
                <a:latin typeface="Arial"/>
                <a:cs typeface="Arial"/>
              </a:rPr>
              <a:t>компонентом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общего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образования,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предоставляя 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обучающимся </a:t>
            </a:r>
            <a:r>
              <a:rPr lang="ru-RU" sz="1200" spc="-60" dirty="0" smtClean="0">
                <a:solidFill>
                  <a:srgbClr val="171717"/>
                </a:solidFill>
                <a:latin typeface="Arial"/>
                <a:cs typeface="Arial"/>
              </a:rPr>
              <a:t>возможность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применять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на </a:t>
            </a:r>
            <a:r>
              <a:rPr lang="ru-RU" sz="1200" spc="-50" dirty="0" smtClean="0">
                <a:solidFill>
                  <a:srgbClr val="171717"/>
                </a:solidFill>
                <a:latin typeface="Arial"/>
                <a:cs typeface="Arial"/>
              </a:rPr>
              <a:t>практике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знания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основ </a:t>
            </a:r>
            <a:r>
              <a:rPr lang="ru-RU" sz="1200" spc="-45" dirty="0" smtClean="0">
                <a:solidFill>
                  <a:srgbClr val="171717"/>
                </a:solidFill>
                <a:latin typeface="Arial"/>
                <a:cs typeface="Arial"/>
              </a:rPr>
              <a:t>наук, </a:t>
            </a: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осваивать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общие </a:t>
            </a:r>
            <a:r>
              <a:rPr lang="ru-RU" sz="1200" spc="-45" dirty="0" smtClean="0">
                <a:solidFill>
                  <a:srgbClr val="171717"/>
                </a:solidFill>
                <a:latin typeface="Arial"/>
                <a:cs typeface="Arial"/>
              </a:rPr>
              <a:t>принципы </a:t>
            </a:r>
            <a:r>
              <a:rPr lang="ru-RU" sz="1200" spc="-25" dirty="0" smtClean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lang="ru-RU" sz="1200" spc="-25" baseline="0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50" dirty="0" smtClean="0">
                <a:solidFill>
                  <a:srgbClr val="171717"/>
                </a:solidFill>
                <a:latin typeface="Arial"/>
                <a:cs typeface="Arial"/>
              </a:rPr>
              <a:t>конкретные навыки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преобразующей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деятельности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человека, различные </a:t>
            </a:r>
            <a:r>
              <a:rPr lang="ru-RU" sz="1200" spc="-105" dirty="0" smtClean="0">
                <a:solidFill>
                  <a:srgbClr val="171717"/>
                </a:solidFill>
                <a:latin typeface="Arial"/>
                <a:cs typeface="Arial"/>
              </a:rPr>
              <a:t>формы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информационной </a:t>
            </a:r>
            <a:r>
              <a:rPr lang="ru-RU" sz="1200" spc="-25" dirty="0" smtClean="0">
                <a:solidFill>
                  <a:srgbClr val="171717"/>
                </a:solidFill>
                <a:latin typeface="Arial"/>
                <a:cs typeface="Arial"/>
              </a:rPr>
              <a:t>и 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материальной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культуры, </a:t>
            </a:r>
            <a:r>
              <a:rPr lang="ru-RU" sz="1200" spc="-120" dirty="0" smtClean="0">
                <a:solidFill>
                  <a:srgbClr val="171717"/>
                </a:solidFill>
                <a:latin typeface="Arial"/>
                <a:cs typeface="Arial"/>
              </a:rPr>
              <a:t>а </a:t>
            </a:r>
            <a:r>
              <a:rPr lang="ru-RU" sz="1200" spc="-60" dirty="0" smtClean="0">
                <a:solidFill>
                  <a:srgbClr val="171717"/>
                </a:solidFill>
                <a:latin typeface="Arial"/>
                <a:cs typeface="Arial"/>
              </a:rPr>
              <a:t>также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создания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новых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продуктов </a:t>
            </a:r>
            <a:r>
              <a:rPr lang="ru-RU" sz="1200" spc="-25" dirty="0" smtClean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lang="ru-RU" sz="1200" spc="-190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услуг.</a:t>
            </a:r>
            <a:endParaRPr lang="ru-RU" sz="1200" spc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14" dirty="0" smtClean="0">
              <a:solidFill>
                <a:srgbClr val="17171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95" dirty="0" smtClean="0">
                <a:solidFill>
                  <a:srgbClr val="171717"/>
                </a:solidFill>
                <a:latin typeface="Arial"/>
                <a:cs typeface="Arial"/>
              </a:rPr>
              <a:t>В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рамках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освоения </a:t>
            </a:r>
            <a:r>
              <a:rPr lang="ru-RU" sz="1200" spc="-60" dirty="0" smtClean="0">
                <a:solidFill>
                  <a:srgbClr val="171717"/>
                </a:solidFill>
                <a:latin typeface="Arial"/>
                <a:cs typeface="Arial"/>
              </a:rPr>
              <a:t>предметной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области «Технология»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происходит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приобретение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базовых </a:t>
            </a:r>
            <a:r>
              <a:rPr lang="ru-RU" sz="1200" spc="-60" dirty="0" smtClean="0">
                <a:solidFill>
                  <a:srgbClr val="171717"/>
                </a:solidFill>
                <a:latin typeface="Arial"/>
                <a:cs typeface="Arial"/>
              </a:rPr>
              <a:t>навыков 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работы </a:t>
            </a:r>
            <a:r>
              <a:rPr lang="ru-RU" sz="1200" spc="-125" dirty="0" smtClean="0">
                <a:solidFill>
                  <a:srgbClr val="171717"/>
                </a:solidFill>
                <a:latin typeface="Arial"/>
                <a:cs typeface="Arial"/>
              </a:rPr>
              <a:t>с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современным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технологичным оборудованием, освоение современных технологий,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знакомство  </a:t>
            </a:r>
            <a:r>
              <a:rPr lang="ru-RU" sz="1200" spc="-120" dirty="0" smtClean="0">
                <a:solidFill>
                  <a:srgbClr val="171717"/>
                </a:solidFill>
                <a:latin typeface="Arial"/>
                <a:cs typeface="Arial"/>
              </a:rPr>
              <a:t>с </a:t>
            </a:r>
            <a:r>
              <a:rPr lang="ru-RU" sz="1200" spc="-35" dirty="0" smtClean="0">
                <a:solidFill>
                  <a:srgbClr val="171717"/>
                </a:solidFill>
                <a:latin typeface="Arial"/>
                <a:cs typeface="Arial"/>
              </a:rPr>
              <a:t>миром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профессий,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самоопределение </a:t>
            </a:r>
            <a:r>
              <a:rPr lang="ru-RU" sz="1200" spc="-25" dirty="0" smtClean="0">
                <a:solidFill>
                  <a:srgbClr val="171717"/>
                </a:solidFill>
                <a:latin typeface="Arial"/>
                <a:cs typeface="Arial"/>
              </a:rPr>
              <a:t>и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ориентация </a:t>
            </a: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обучающихся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на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деятельность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в различных 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социальных </a:t>
            </a:r>
            <a:r>
              <a:rPr lang="ru-RU" sz="1200" spc="-120" dirty="0" smtClean="0">
                <a:solidFill>
                  <a:srgbClr val="171717"/>
                </a:solidFill>
                <a:latin typeface="Arial"/>
                <a:cs typeface="Arial"/>
              </a:rPr>
              <a:t>сферах; </a:t>
            </a:r>
            <a:r>
              <a:rPr lang="ru-RU" sz="1200" spc="-95" dirty="0" smtClean="0">
                <a:solidFill>
                  <a:srgbClr val="171717"/>
                </a:solidFill>
                <a:latin typeface="Arial"/>
                <a:cs typeface="Arial"/>
              </a:rPr>
              <a:t>обеспечивается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преемственность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перехода </a:t>
            </a: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обучающихся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от </a:t>
            </a:r>
            <a:r>
              <a:rPr lang="ru-RU" sz="1200" spc="-80" dirty="0" smtClean="0">
                <a:solidFill>
                  <a:srgbClr val="171717"/>
                </a:solidFill>
                <a:latin typeface="Arial"/>
                <a:cs typeface="Arial"/>
              </a:rPr>
              <a:t>общего </a:t>
            </a:r>
            <a:r>
              <a:rPr lang="ru-RU" sz="1200" spc="-70" dirty="0" smtClean="0">
                <a:solidFill>
                  <a:srgbClr val="171717"/>
                </a:solidFill>
                <a:latin typeface="Arial"/>
                <a:cs typeface="Arial"/>
              </a:rPr>
              <a:t>образования </a:t>
            </a:r>
            <a:r>
              <a:rPr lang="ru-RU" sz="1200" spc="45" dirty="0" smtClean="0">
                <a:solidFill>
                  <a:srgbClr val="171717"/>
                </a:solidFill>
                <a:latin typeface="Arial"/>
                <a:cs typeface="Arial"/>
              </a:rPr>
              <a:t>к  </a:t>
            </a:r>
            <a:r>
              <a:rPr lang="ru-RU" sz="1200" spc="-75" dirty="0" smtClean="0">
                <a:solidFill>
                  <a:srgbClr val="171717"/>
                </a:solidFill>
                <a:latin typeface="Arial"/>
                <a:cs typeface="Arial"/>
              </a:rPr>
              <a:t>среднему </a:t>
            </a:r>
            <a:r>
              <a:rPr lang="ru-RU" sz="1200" spc="-85" dirty="0" smtClean="0">
                <a:solidFill>
                  <a:srgbClr val="171717"/>
                </a:solidFill>
                <a:latin typeface="Arial"/>
                <a:cs typeface="Arial"/>
              </a:rPr>
              <a:t>профессиональному, </a:t>
            </a:r>
            <a:r>
              <a:rPr lang="ru-RU" sz="1200" spc="-90" dirty="0" smtClean="0">
                <a:solidFill>
                  <a:srgbClr val="171717"/>
                </a:solidFill>
                <a:latin typeface="Arial"/>
                <a:cs typeface="Arial"/>
              </a:rPr>
              <a:t>высшему</a:t>
            </a:r>
            <a:r>
              <a:rPr lang="ru-RU" sz="1200" spc="-160" dirty="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lang="ru-RU" sz="1200" spc="-65" dirty="0" smtClean="0">
                <a:solidFill>
                  <a:srgbClr val="171717"/>
                </a:solidFill>
                <a:latin typeface="Arial"/>
                <a:cs typeface="Arial"/>
              </a:rPr>
              <a:t>образованию</a:t>
            </a:r>
            <a:endParaRPr lang="ru-RU" sz="1200" dirty="0" smtClean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81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006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985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522913" y="381000"/>
            <a:ext cx="3375025" cy="1898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УМК и пособия издательства «Просвещение» могут помочь учителям технологии в достижении результатов ФГОС и реализации Примерной основной образовательной программы.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73135F-DFD3-44D4-BC51-3AF0C8B69AB4}" type="slidenum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5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предметной области «Технология» реализуются три взаимосвязанных ключевых направления,</a:t>
            </a:r>
          </a:p>
          <a:p>
            <a:pPr marL="12700">
              <a:lnSpc>
                <a:spcPct val="100000"/>
              </a:lnSpc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содержательно соответствующих требованиям ПООП ООО:</a:t>
            </a:r>
          </a:p>
          <a:p>
            <a:pPr marL="299085" marR="267970" indent="-286385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Char char="•"/>
              <a:tabLst>
                <a:tab pos="299085" algn="l"/>
                <a:tab pos="299720" algn="l"/>
              </a:tabLst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 в контекст создания и использования современных и традиционных технологий,  технологической эволюции человечества, ее закономерностей, современных тенденций, сущности  инновационной деятельности;</a:t>
            </a:r>
          </a:p>
          <a:p>
            <a:pPr marL="299085" marR="5080" indent="-286385">
              <a:lnSpc>
                <a:spcPct val="100000"/>
              </a:lnSpc>
              <a:spcBef>
                <a:spcPts val="605"/>
              </a:spcBef>
              <a:buClr>
                <a:srgbClr val="2C3493"/>
              </a:buClr>
              <a:buChar char="•"/>
              <a:tabLst>
                <a:tab pos="299085" algn="l"/>
                <a:tab pos="299720" algn="l"/>
              </a:tabLst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опыта персонифицированного действия и трудовое воспитание в процессе разработки  технологических решений и их применения, изучения и анализа меняющихся потребностей человека  и общества;</a:t>
            </a:r>
          </a:p>
          <a:p>
            <a:pPr marL="299085" marR="553720" indent="-286385">
              <a:lnSpc>
                <a:spcPct val="100000"/>
              </a:lnSpc>
              <a:spcBef>
                <a:spcPts val="605"/>
              </a:spcBef>
              <a:buClr>
                <a:srgbClr val="2C3493"/>
              </a:buClr>
              <a:buChar char="•"/>
              <a:tabLst>
                <a:tab pos="299085" algn="l"/>
                <a:tab pos="299720" algn="l"/>
              </a:tabLst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 в мир профессий, включая профессии будущего, профессиональное самоопределение  (профессиональные пробы на основе видов трудовой деятельности, структуры рынка труда,</a:t>
            </a:r>
          </a:p>
          <a:p>
            <a:pPr marL="299085">
              <a:lnSpc>
                <a:spcPct val="100000"/>
              </a:lnSpc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инновационного предпринимательства и их организации в регионе проживания, стандартов</a:t>
            </a:r>
          </a:p>
          <a:p>
            <a:pPr marL="299085">
              <a:lnSpc>
                <a:spcPct val="100000"/>
              </a:lnSpc>
            </a:pP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Ворлдскиллс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RU" b="0" i="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21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целях осуществления прорывного научно-технологического и социально-экономического развития Российской  Федерации, повышения уровня жизни граждан, создания комфортных условий для их проживания, а также условий  и возможностей для самореализации и раскрытия таланта каждого человека постановляю:</a:t>
            </a:r>
          </a:p>
          <a:p>
            <a:r>
              <a:rPr lang="ru-RU" dirty="0" smtClean="0"/>
              <a:t>п.5. Правительству РФ при разработке национального проекта в сфере образования исходить из того, что к 2024 г.  необходимо обеспечить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достижение следующих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целей и целевых показателей: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решение следующих задач: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внедрение на уровнях основного общего и среднего общего образования </a:t>
            </a:r>
            <a:r>
              <a:rPr lang="ru-RU" b="1" dirty="0" smtClean="0"/>
              <a:t>новых методов обучения и воспитания</a:t>
            </a:r>
            <a:r>
              <a:rPr lang="ru-RU" dirty="0" smtClean="0"/>
              <a:t>,  образовательных технологий, обеспечивающих освоение обучающимися базовых навыков и умений, повышение их  мотивации к обучению и вовлеченности в образовательный процесс, а также </a:t>
            </a:r>
            <a:r>
              <a:rPr lang="ru-RU" b="1" dirty="0" smtClean="0"/>
              <a:t>обновление содержания и  совершенствование методов обучения в предметной области "Технология"</a:t>
            </a:r>
            <a:r>
              <a:rPr lang="ru-RU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эффективной системы </a:t>
            </a:r>
            <a:r>
              <a:rPr lang="ru-RU" b="1" dirty="0" smtClean="0"/>
              <a:t>выявления, поддержки и развития способностей и талантов у детей и  </a:t>
            </a:r>
            <a:r>
              <a:rPr lang="ru-RU" b="1" dirty="0" err="1" smtClean="0"/>
              <a:t>молодежи</a:t>
            </a:r>
            <a:r>
              <a:rPr lang="ru-RU" dirty="0" smtClean="0"/>
              <a:t>, основанной на принципах справедливости, всеобщности и направленной на самоопределение и  профессиональную ориентацию всех обучающихся;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/>
              <a:t>создание современной и безопасной цифровой образовательной среды</a:t>
            </a:r>
            <a:r>
              <a:rPr lang="ru-RU" dirty="0" smtClean="0"/>
              <a:t>, обеспечивающей высокое качество и</a:t>
            </a:r>
            <a:r>
              <a:rPr lang="ru-RU" baseline="0" dirty="0" smtClean="0"/>
              <a:t> </a:t>
            </a:r>
            <a:r>
              <a:rPr lang="ru-RU" dirty="0" smtClean="0"/>
              <a:t>доступность образования всех видов и уровней.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669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при этом Концепция</a:t>
            </a:r>
            <a:r>
              <a:rPr lang="ru-RU" baseline="0" dirty="0" smtClean="0"/>
              <a:t> имеет ряд </a:t>
            </a:r>
            <a:r>
              <a:rPr lang="ru-RU" baseline="0" dirty="0" err="1" smtClean="0"/>
              <a:t>недочетов</a:t>
            </a:r>
            <a:r>
              <a:rPr lang="ru-RU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Разночтения</a:t>
            </a:r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-  это соблюдение правил безопасной работы, положений санитарии и гигиены,</a:t>
            </a:r>
          </a:p>
          <a:p>
            <a:pPr marL="0" indent="0">
              <a:buNone/>
            </a:pP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-  это технологии направленные на сохранение природы.</a:t>
            </a:r>
          </a:p>
          <a:p>
            <a:pPr marL="0" indent="0">
              <a:buNone/>
            </a:pPr>
            <a:r>
              <a:rPr lang="ru-RU" dirty="0" smtClean="0"/>
              <a:t>Таким образом, 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</a:t>
            </a: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не должны составлять самостоятельные модули образовательной программы, а как бы пронизывать все остальные модули. </a:t>
            </a:r>
          </a:p>
          <a:p>
            <a:pPr marL="0" indent="0">
              <a:buNone/>
            </a:pPr>
            <a:r>
              <a:rPr lang="ru-RU" dirty="0" smtClean="0"/>
              <a:t>Во избежание разночтений, здесь необходимо дать </a:t>
            </a:r>
            <a:r>
              <a:rPr lang="ru-RU" dirty="0" err="1" smtClean="0"/>
              <a:t>развернутое</a:t>
            </a:r>
            <a:r>
              <a:rPr lang="ru-RU" dirty="0" smtClean="0"/>
              <a:t> представление перечисленных видов технологий.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В Концепции сказано, что: «ведущей формой учебной деятельности в ходе освоения предметной области «Технология» является проектная деятельность в полном цикле: «от выделения проблемы до внедрения результата».</a:t>
            </a:r>
            <a:r>
              <a:rPr lang="ru-RU" baseline="0" dirty="0" smtClean="0"/>
              <a:t> </a:t>
            </a:r>
            <a:r>
              <a:rPr lang="ru-RU" dirty="0" smtClean="0"/>
              <a:t>Говорить о «внедрении результата» с обучающимися начальной и основной школы не совсем верно. Вероятно, здесь стоит сказать о достижении результата (создании объекта), его обосновании и о защите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710936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3) В концепции написано, что целесообразно</a:t>
            </a:r>
            <a:r>
              <a:rPr lang="ru-RU" baseline="0" dirty="0" smtClean="0"/>
              <a:t> </a:t>
            </a:r>
            <a:r>
              <a:rPr lang="ru-RU" dirty="0" smtClean="0"/>
              <a:t>интегрировать ИКТ в учебный предмет «Технологи». Однако мы рассматриваем ИКТ только как средство</a:t>
            </a:r>
            <a:r>
              <a:rPr lang="ru-RU" baseline="0" dirty="0" smtClean="0"/>
              <a:t> достижения предметных целей.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 все положения концепции достаточно полно раскрывают содержание курса технологии и его реализацию. Необходима доработка материала.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747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 smtClean="0"/>
              <a:t>Для эффективной реализации основных задач предметной области необходимо использовать ресурсы </a:t>
            </a:r>
            <a:r>
              <a:rPr lang="ru-RU" baseline="0" dirty="0" err="1" smtClean="0"/>
              <a:t>ЦМИТов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кванториумов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Фаблабов</a:t>
            </a:r>
            <a:r>
              <a:rPr lang="ru-RU" baseline="0" dirty="0" smtClean="0"/>
              <a:t>, центров компетенций (</a:t>
            </a:r>
            <a:r>
              <a:rPr lang="ru-RU" baseline="0" dirty="0" err="1" smtClean="0"/>
              <a:t>Ворлдскиллс</a:t>
            </a:r>
            <a:r>
              <a:rPr lang="ru-RU" baseline="0" dirty="0" smtClean="0"/>
              <a:t> и т.д.). Однако в большинстве городов их нет. А что делать на селе?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 все положения концепции достаточно полно раскрывают содержание курса технологии и его реализацию. Необходима доработка материала.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949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Локальная модель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2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(внутри</a:t>
            </a:r>
            <a:r>
              <a:rPr lang="ru-RU" sz="12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lang="ru-RU" sz="1200" spc="0" baseline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организации)</a:t>
            </a: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Единая </a:t>
            </a:r>
            <a:r>
              <a:rPr lang="ru-RU" sz="1200" b="1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образовательная </a:t>
            </a:r>
            <a:r>
              <a:rPr lang="ru-RU" sz="12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программа </a:t>
            </a:r>
            <a:r>
              <a:rPr lang="ru-RU" sz="1200" b="1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технологической</a:t>
            </a:r>
            <a:r>
              <a:rPr lang="ru-RU" sz="1200" b="1" spc="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1200" b="1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подготовки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Универсальная</a:t>
            </a:r>
            <a:r>
              <a:rPr lang="ru-RU" sz="1200" b="1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направленность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Профильная</a:t>
            </a:r>
            <a:r>
              <a:rPr lang="ru-RU" sz="1200" b="1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направленность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1200" spc="-10" dirty="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Сетевая модель</a:t>
            </a: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(социально-образовательное</a:t>
            </a:r>
            <a:r>
              <a:rPr lang="ru-RU" sz="12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err="1" smtClean="0">
                <a:solidFill>
                  <a:srgbClr val="171717"/>
                </a:solidFill>
                <a:latin typeface="Times New Roman"/>
                <a:cs typeface="Times New Roman"/>
              </a:rPr>
              <a:t>партнерство</a:t>
            </a:r>
            <a:r>
              <a:rPr lang="ru-RU" sz="12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)</a:t>
            </a: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12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45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28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значит что каждая образовательная организация самостоятельно разрабатывает образовательные программы на каждый уровень образования ориентируясь на ФГОС и ПООП.</a:t>
            </a:r>
          </a:p>
        </p:txBody>
      </p:sp>
    </p:spTree>
    <p:extLst>
      <p:ext uri="{BB962C8B-B14F-4D97-AF65-F5344CB8AC3E}">
        <p14:creationId xmlns:p14="http://schemas.microsoft.com/office/powerpoint/2010/main" val="2150338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04707">
              <a:lnSpc>
                <a:spcPct val="90000"/>
              </a:lnSpc>
              <a:spcBef>
                <a:spcPts val="989"/>
              </a:spcBef>
            </a:pPr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П.9. «ПООП разрабатываются … на основе ФГОС…»</a:t>
            </a:r>
          </a:p>
          <a:p>
            <a:pPr algn="l" defTabSz="904707">
              <a:lnSpc>
                <a:spcPct val="90000"/>
              </a:lnSpc>
              <a:spcBef>
                <a:spcPts val="989"/>
              </a:spcBef>
            </a:pPr>
            <a:endParaRPr lang="ru-RU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defTabSz="904707">
              <a:lnSpc>
                <a:spcPct val="90000"/>
              </a:lnSpc>
              <a:spcBef>
                <a:spcPts val="989"/>
              </a:spcBef>
            </a:pPr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П.10. «ПООП включаются по результатам экспертизы в реестр ПООП, являющейся государственной информационной системой»</a:t>
            </a:r>
          </a:p>
        </p:txBody>
      </p:sp>
    </p:spTree>
    <p:extLst>
      <p:ext uri="{BB962C8B-B14F-4D97-AF65-F5344CB8AC3E}">
        <p14:creationId xmlns:p14="http://schemas.microsoft.com/office/powerpoint/2010/main" val="3876543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26177"/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П.7. «Образовательные организации разрабатывают образовательные программы в соответствии с Федеральными Государственными Образовательными Стандартами и с учётом соответствующих Примерных Основных Образовательных Программ»</a:t>
            </a:r>
          </a:p>
        </p:txBody>
      </p:sp>
    </p:spTree>
    <p:extLst>
      <p:ext uri="{BB962C8B-B14F-4D97-AF65-F5344CB8AC3E}">
        <p14:creationId xmlns:p14="http://schemas.microsoft.com/office/powerpoint/2010/main" val="4177158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1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8. Стандарт устанавливает требования к результатам освоения обучающимися основной образовательной программы основного общего образования:</a:t>
            </a: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личностным,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 </a:t>
            </a:r>
          </a:p>
          <a:p>
            <a:endParaRPr lang="ru-RU" sz="1100" b="0" i="0" u="none" strike="noStrike" baseline="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метапредметным,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 </a:t>
            </a:r>
          </a:p>
          <a:p>
            <a:endParaRPr lang="ru-RU" sz="1100" b="0" i="0" u="none" strike="noStrike" baseline="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предметным,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приёмами.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1E1F-1E50-409C-9E67-67BBDF06159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5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п.5. Правительству РФ при разработке национального проекта в сфере образования исходить из того, что к 2024 г.  необходимо обеспечить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достижение следующих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целей и целевых показателей: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301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Примерная программа не может быть использована в качестве рабочей, поскольку не задают последовательности изучения материала и распределения его по классам или годам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332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26177"/>
            <a:r>
              <a:rPr lang="ru-RU" dirty="0">
                <a:solidFill>
                  <a:schemeClr val="tx1"/>
                </a:solidFill>
              </a:rPr>
              <a:t>Примерная основная образовательная программа определяет цель, задачи, планируемые результаты, содержание и организацию образовательной деятельности  при получении общего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0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83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3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21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09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366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Поскольку рабочие программы учебных предметов, курсов являются компонентом основной общеобразовательной программы ступени образования, их разработка и утверждение относится к компетенции образовательной организации (ст. 12 п. 5 ФЗ «Об образовании в РФ»).</a:t>
            </a:r>
          </a:p>
          <a:p>
            <a:pPr algn="just"/>
            <a:r>
              <a:rPr lang="ru-RU" dirty="0" smtClean="0"/>
              <a:t>Следовательно, регламентировать структуру и содержание рабочей программы в образовательной организации может локальный акт, например, «Положение о рабочей программе учебного предмета, курса». Данный локальный акт определяет правила, нормы, объективно отражающие требования к рабочим программам.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16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пояснительную записку, в которой конкретизируются цели  общего образования с </a:t>
            </a:r>
            <a:r>
              <a:rPr lang="ru-RU" dirty="0" err="1"/>
              <a:t>учетом</a:t>
            </a:r>
            <a:r>
              <a:rPr lang="ru-RU" dirty="0"/>
              <a:t> специфики учебного предмета;</a:t>
            </a:r>
          </a:p>
          <a:p>
            <a:r>
              <a:rPr lang="ru-RU" dirty="0"/>
              <a:t>общую характеристику учебного предмета, курса;</a:t>
            </a:r>
          </a:p>
          <a:p>
            <a:r>
              <a:rPr lang="ru-RU" dirty="0"/>
              <a:t>описание места учебного предмета, курса в учебном плане;</a:t>
            </a:r>
          </a:p>
          <a:p>
            <a:r>
              <a:rPr lang="ru-RU" dirty="0"/>
              <a:t>личностные, метапредметные и предметные результаты</a:t>
            </a:r>
          </a:p>
          <a:p>
            <a:r>
              <a:rPr lang="ru-RU" dirty="0"/>
              <a:t>освоения конкретного учебного предмета, курса;</a:t>
            </a:r>
          </a:p>
          <a:p>
            <a:r>
              <a:rPr lang="ru-RU" dirty="0"/>
              <a:t>содержание учебного предмета, курса;</a:t>
            </a:r>
          </a:p>
          <a:p>
            <a:r>
              <a:rPr lang="ru-RU" dirty="0"/>
              <a:t>тематическое планирование с определением основных  видов учебной деятельности;</a:t>
            </a:r>
          </a:p>
          <a:p>
            <a:r>
              <a:rPr lang="ru-RU" dirty="0"/>
              <a:t>описание учебно-методического и материально-</a:t>
            </a:r>
          </a:p>
          <a:p>
            <a:r>
              <a:rPr lang="ru-RU" dirty="0"/>
              <a:t>технического обеспечения образовательной деятельности;</a:t>
            </a:r>
          </a:p>
          <a:p>
            <a:r>
              <a:rPr lang="ru-RU" dirty="0"/>
              <a:t>планируемые результаты изучения учебного предмета,  курса.</a:t>
            </a:r>
          </a:p>
        </p:txBody>
      </p:sp>
    </p:spTree>
    <p:extLst>
      <p:ext uri="{BB962C8B-B14F-4D97-AF65-F5344CB8AC3E}">
        <p14:creationId xmlns:p14="http://schemas.microsoft.com/office/powerpoint/2010/main" val="1319550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«Современная школа» предполагает внедрение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новых методов и образовательных технологий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педагогических и информационных, – которые способствуют: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вовлечению учащихся в учебный процесс, повышению их мотивации,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получению прочных базовых знаний и умений,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формированию умения применять полученные знания в жизни на благо обществу.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Иными словами, современная школа – это такая школа, в которой широко используются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практики развивающего обучения: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учебных ситуаций,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инициирующих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учебную деятельность учащихся,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мотивирующих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их на учебную деятельность;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учение в общении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учебное сотрудничество),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 на работу в парах и малых группах;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поисковая активность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задания поискового характера, учебные исследования, проекты;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оценочная самостоятельность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школьников, задания на само-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взаимооценку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эти практики широко представлены в учебниках «Просвещения».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494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55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877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99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86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350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803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8. Сопоставить содержание выбранной авторской рабочей программы с содержанием ПООП. Выделить перечень тем и отдельных вопросов, содержащихся в ПООП по учебному предмету, учебного плана, но не включённых в рабочую программу. Определить разделы, темы, вопросы авторской рабочей программы, которые носят избыточный характер в рамках реализации ОП ОО.</a:t>
            </a:r>
          </a:p>
          <a:p>
            <a:r>
              <a:rPr lang="ru-RU" dirty="0" smtClean="0"/>
              <a:t>Шаг</a:t>
            </a:r>
            <a:r>
              <a:rPr lang="ru-RU" baseline="0" dirty="0" smtClean="0"/>
              <a:t> </a:t>
            </a:r>
            <a:r>
              <a:rPr lang="ru-RU" dirty="0" smtClean="0"/>
              <a:t>9. Включить (или исключить) в (из) содержание(я) Рабочей программы разделы, темы, вопросы, которые были выделены в ходе анализа избыточного и недостающего информационного материала двух 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5438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48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перечень  проверяемых умений (кодификатор) согласно этапу обучения и цели  контроля; подобрать контролирующие задания, направленные на  проверку планируемых умений; составить схему анализа работы в  контексте поставленной цели контроля, позволяющую получить  объективную информацию для коррекции учебного процесса</a:t>
            </a:r>
          </a:p>
          <a:p>
            <a:endParaRPr lang="ru-RU" dirty="0" smtClean="0"/>
          </a:p>
          <a:p>
            <a:r>
              <a:rPr lang="ru-RU" dirty="0" smtClean="0"/>
              <a:t>Учителя технологии (вариантов А и Б) совместно планируют подходы к выполнению программы. Составляют рабочую программу и утверждают в администрации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758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рабочих программ </a:t>
            </a:r>
            <a:b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чего она зависит…</a:t>
            </a:r>
          </a:p>
          <a:p>
            <a:endParaRPr lang="ru-RU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учителя </a:t>
            </a:r>
          </a:p>
          <a:p>
            <a:r>
              <a:rPr lang="ru-RU" dirty="0" smtClean="0"/>
              <a:t>Материально-техническая база </a:t>
            </a:r>
          </a:p>
          <a:p>
            <a:endParaRPr lang="ru-RU" dirty="0" smtClean="0"/>
          </a:p>
          <a:p>
            <a:r>
              <a:rPr lang="ru-RU" b="1" dirty="0" smtClean="0"/>
              <a:t>Группа А</a:t>
            </a:r>
            <a:r>
              <a:rPr lang="ru-RU" dirty="0" smtClean="0"/>
              <a:t> направлена на более подробное изучение технологии получения и преобразования древесины, технологии получения и преобразования металлов.</a:t>
            </a:r>
          </a:p>
          <a:p>
            <a:endParaRPr lang="ru-RU" dirty="0" smtClean="0"/>
          </a:p>
          <a:p>
            <a:r>
              <a:rPr lang="ru-RU" b="1" dirty="0" smtClean="0"/>
              <a:t>Группа В</a:t>
            </a:r>
            <a:r>
              <a:rPr lang="ru-RU" dirty="0" smtClean="0"/>
              <a:t> нацелена на более подробное изучение технологии получения и преобразования текстильных материалов, технологии обработки пищевых продуктов.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03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 УМК по технологии Казакевича В.М. и др.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Знакомит учащихся не только с традиционными технологиями (обработка древесины, металлов, тканей, пищевых продуктов), но и с миром современных технологий.</a:t>
            </a: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 курса переводит учащихся от технологий ручного труда в 5-7 классах к развивающимся и перспективным технологическим процессам в 8-9 классах (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нанотехнология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робототехника, технология 3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-формообразования и пр.).</a:t>
            </a: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Даёт возможность формирования групп по интересам, руководствуясь не только гендерным признаком.</a:t>
            </a: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Содержит лабораторно-практические, исследовательские, проектные и творческие задания для работы в учебных кабинетах, мастерских и на пришкольном участке.</a:t>
            </a: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Включает актуальную информацию о мире профессий в различных сферах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7668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перечень  проверяемых умений (кодификатор) согласно этапу обучения и цели  контроля; подобрать контролирующие задания, направленные на  проверку планируемых умений; составить схему анализа работы в  контексте поставленной цели контроля, позволяющую получить  объективную информацию для коррекции учебного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81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Наши учебники помогают учителю реализовать эти практики. В</a:t>
            </a:r>
            <a:r>
              <a:rPr lang="ru-RU" baseline="0" dirty="0" smtClean="0"/>
              <a:t> нашем </a:t>
            </a:r>
            <a:r>
              <a:rPr lang="ru-RU" dirty="0" smtClean="0"/>
              <a:t>в комплекте учебников каждый новый раздел или модуль начинается с целеполагания. </a:t>
            </a:r>
          </a:p>
          <a:p>
            <a:r>
              <a:rPr lang="ru-RU" dirty="0" smtClean="0"/>
              <a:t>Учебники помогают учителю: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вовлечь учащихся в целесообразную учебную деятельность;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сориентировать детей в том, какого результата они хотят добиться;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в чём заключается этот результат, как он будет проверяться и оцениваться.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7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dirty="0" smtClean="0"/>
              <a:t>Учебное сотрудничество – важнейшая и необходимая составляющая учебной самостоятельности (т. е. умения самостоятельно учить себя). </a:t>
            </a:r>
          </a:p>
          <a:p>
            <a:pPr marL="0" marR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Ещё в школе дети должны понять, что может быть и иное мнение, научиться </a:t>
            </a:r>
            <a:r>
              <a:rPr lang="ru-RU" i="1" dirty="0" smtClean="0"/>
              <a:t>слушать и слышать мнение партнёра</a:t>
            </a:r>
            <a:r>
              <a:rPr lang="ru-RU" dirty="0" smtClean="0"/>
              <a:t>. Обмен мнениями, позициями по поводу учебного задания – </a:t>
            </a:r>
            <a:r>
              <a:rPr lang="ru-RU" i="1" dirty="0" smtClean="0"/>
              <a:t>А ты как понял задание? А ты как будешь делать? А как ты делал? … –  </a:t>
            </a:r>
            <a:r>
              <a:rPr lang="ru-RU" dirty="0" smtClean="0"/>
              <a:t>и позволяет ребёнку </a:t>
            </a:r>
            <a:r>
              <a:rPr lang="ru-RU" i="1" dirty="0" smtClean="0"/>
              <a:t>понять учебную задачу</a:t>
            </a:r>
            <a:r>
              <a:rPr lang="ru-RU" dirty="0" smtClean="0"/>
              <a:t>, </a:t>
            </a:r>
            <a:r>
              <a:rPr lang="ru-RU" i="1" dirty="0" smtClean="0"/>
              <a:t>увидеть противоречия</a:t>
            </a:r>
            <a:r>
              <a:rPr lang="ru-RU" dirty="0" smtClean="0"/>
              <a:t>, </a:t>
            </a:r>
            <a:r>
              <a:rPr lang="ru-RU" i="1" dirty="0" smtClean="0"/>
              <a:t>задать вопрос </a:t>
            </a:r>
            <a:r>
              <a:rPr lang="ru-RU" dirty="0" smtClean="0"/>
              <a:t>учителю, </a:t>
            </a:r>
            <a:r>
              <a:rPr lang="ru-RU" i="1" dirty="0" smtClean="0"/>
              <a:t>сформулировать образовательный запрос</a:t>
            </a:r>
            <a:r>
              <a:rPr lang="ru-RU" dirty="0" smtClean="0"/>
              <a:t>.</a:t>
            </a:r>
          </a:p>
          <a:p>
            <a:pPr indent="287970"/>
            <a:r>
              <a:rPr lang="ru-RU" dirty="0" smtClean="0"/>
              <a:t>Дети учатся уважительно обращаться друг к другу, осваивают речевые обороты (формулы) для прояснения позиций и порядка обсуждения, учатся действовать в ситуации несогласия, выявлять противоречия и конструктивно разрешать конфликты.</a:t>
            </a:r>
          </a:p>
          <a:p>
            <a:pPr indent="287970"/>
            <a:r>
              <a:rPr lang="ru-RU" dirty="0" smtClean="0"/>
              <a:t>Они учатся </a:t>
            </a:r>
            <a:r>
              <a:rPr lang="ru-RU" i="1" dirty="0" smtClean="0"/>
              <a:t>сотрудничать</a:t>
            </a:r>
            <a:r>
              <a:rPr lang="ru-RU" dirty="0" smtClean="0"/>
              <a:t>: осознавать необходимость сотрудничества в определённых ситуациях, распределять обязанности, определять вклад каждого, личный вклад, осваивать роли как лидера, так и члена команды. Осваивают роли, соответствующие тем или иным функциям учебной деятельности.</a:t>
            </a:r>
          </a:p>
          <a:p>
            <a:pPr indent="287970"/>
            <a:r>
              <a:rPr lang="ru-RU" dirty="0" smtClean="0"/>
              <a:t>Навык позиционного сотрудничества лежит и в основе любой творческой деятельности, поскольку </a:t>
            </a:r>
            <a:r>
              <a:rPr lang="ru-RU" b="1" dirty="0" smtClean="0"/>
              <a:t>приучает детей всё время рассматривать объекты, явления, суждения с разных точек зрения, с разных позиций</a:t>
            </a:r>
            <a:r>
              <a:rPr lang="ru-RU" dirty="0" smtClean="0"/>
              <a:t>; </a:t>
            </a:r>
            <a:r>
              <a:rPr lang="ru-RU" b="1" dirty="0" smtClean="0"/>
              <a:t>учит сомневаться</a:t>
            </a:r>
            <a:r>
              <a:rPr lang="ru-RU" dirty="0" smtClean="0"/>
              <a:t>, </a:t>
            </a:r>
            <a:r>
              <a:rPr lang="ru-RU" b="1" dirty="0" smtClean="0"/>
              <a:t>ставить проблемы </a:t>
            </a:r>
            <a:r>
              <a:rPr lang="ru-RU" dirty="0" smtClean="0"/>
              <a:t>и </a:t>
            </a:r>
            <a:r>
              <a:rPr lang="ru-RU" b="1" dirty="0" smtClean="0"/>
              <a:t>предлагать решения</a:t>
            </a:r>
            <a:r>
              <a:rPr lang="ru-RU" dirty="0" smtClean="0"/>
              <a:t>.</a:t>
            </a:r>
          </a:p>
          <a:p>
            <a:pPr indent="287970"/>
            <a:r>
              <a:rPr lang="ru-RU" dirty="0" smtClean="0"/>
              <a:t>Лучший способ формировать навыки учебного сотрудничества</a:t>
            </a:r>
            <a:r>
              <a:rPr lang="ru-RU" baseline="0" dirty="0" smtClean="0"/>
              <a:t> (позиционного сотрудничества), навыки учения в общении – это предоставить детям возможность </a:t>
            </a:r>
            <a:r>
              <a:rPr lang="ru-RU" b="1" baseline="0" dirty="0" smtClean="0"/>
              <a:t>работать в парах и малых группах</a:t>
            </a:r>
            <a:r>
              <a:rPr lang="ru-RU" baseline="0" dirty="0" smtClean="0"/>
              <a:t>. Такие задания широко представлены во всех наших учебниках начиная с 1 класса.</a:t>
            </a:r>
            <a:endParaRPr lang="ru-RU" dirty="0" smtClean="0"/>
          </a:p>
          <a:p>
            <a:pPr indent="287970"/>
            <a:endParaRPr lang="ru-RU" dirty="0" smtClean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4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Поисковая активность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т. е. готовность и способность вести как целенаправленный поиск решения, например на основе гипотезы, так и искать ответы и решения с помощью простого перебора вариантов в сочетании с анализом как получаемых результатов, так и способов решения –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ключевой компонент учебной деятельности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Освоить навыки поисковой активности – означает освоить одну из наиболее эффективных стратегий поведения в ситуации неопределённости. 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Навыки поисковой активности – это умение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наблюдать и задавать вопросы, ставить исследовательские вопросы,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высказывать предположения (например, в ответ на вопрос учителя «А ты как думаешь?»),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рассматривать любое утверждение с разных позиций и выявлять противоречия, выявлять и формулировать проблему,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предлагать возможные способы проверки высказанных предположений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(обращаться к личному опыту, прибегать к рассуждениям и аргументации, прибегать к разумным и адекватным методам проверки – наблюдениям, эксперименту, измерениям, опросу, анкетированию, интервью, моделированию, пробным образцам и др., обращаться к надёжным источникам информации – словарям , справочникам и текстам, картам, статистике, хронологии и т. д.)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использовать различные методы и способы фиксации информации – делать выписки, записывать тезисы и основные выводы, строить таблицы, графики, диаграммы, картосхемы, опорные схемы и т. п.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 всех учебных изданиях представлена система заданий на формирование навыков поисковой активности: задания на поиск информации и работу с ней, на анализ и интерпретацию, на оценки, на выявление противоречий, на постановку проблемы (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Кто прав?, Как проверить? А что, если.. ?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др.).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Особое значение для формирования навыков поисковой активности имеют такие формы учебной работы как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учебный проект и учебное исследование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Поисковые и исследовательские задания включены во все без исключения учебники.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Есть и </a:t>
            </a:r>
            <a:r>
              <a:rPr lang="ru-RU" sz="1200" b="1" dirty="0" smtClean="0"/>
              <a:t>специализированные учебные издания</a:t>
            </a:r>
            <a:r>
              <a:rPr lang="ru-RU" sz="1200" dirty="0" smtClean="0"/>
              <a:t>, посвящённые целенаправленному формированию исследовательских умений как в ходе уроков, так и во </a:t>
            </a:r>
            <a:r>
              <a:rPr lang="ru-RU" sz="1200" b="1" dirty="0" smtClean="0"/>
              <a:t>внеурочной деятельности</a:t>
            </a:r>
            <a:r>
              <a:rPr lang="ru-RU" sz="12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4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того, кто выполняет функции контроля и оценки, – присваивает ли учитель эти функции только себе или делится ими с ребёнком, – во многом зависит эффективность обучения.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Включение ребёнка в самостоятельную оценочную деятельность – лучший способ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снять его/её зависимость от внешней оценки (учителя, взрослых),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помочь ребёнку осознать,</a:t>
            </a:r>
          </a:p>
          <a:p>
            <a:pPr marL="457200" marR="0" lvl="1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в чём у него/неё проблемы,</a:t>
            </a:r>
          </a:p>
          <a:p>
            <a:pPr marL="457200" marR="0" lvl="1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что нужно делать, чему нужно научиться, чтобы этих проблем не стало,</a:t>
            </a:r>
          </a:p>
          <a:p>
            <a:pPr marL="457200" marR="0" lvl="1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как это можно сделать.</a:t>
            </a:r>
          </a:p>
          <a:p>
            <a:pPr marL="0" marR="0" lvl="0" indent="28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Обретение оценочной самостоятельности основано на овладении школьниками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измерительными инструментами,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критериями, нормами и шкалами,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правилами вынесения оценочных суждений.</a:t>
            </a:r>
          </a:p>
          <a:p>
            <a:pPr marL="0" marR="0" lvl="1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Овладение этими умениями помогает школьникам отделить область своего ЗНАНИЯ от области НЕЗНАНИЯ, что является необходимым условием умения ставить личные познавательные цели.</a:t>
            </a:r>
          </a:p>
          <a:p>
            <a:pPr marL="0" marR="0" lvl="1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Во всех наших учебных изданиях – и в учебниках, и в пособиях, и рабочих материалах – представлены системы заданий на</a:t>
            </a:r>
          </a:p>
          <a:p>
            <a:pPr marL="628633" marR="0" lvl="1" indent="-17143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взаимо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и самооценку,</a:t>
            </a:r>
          </a:p>
          <a:p>
            <a:pPr marL="628633" marR="0" lvl="1" indent="-17143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оценку по критериям,</a:t>
            </a:r>
          </a:p>
          <a:p>
            <a:pPr marL="628633" marR="0" lvl="1" indent="-17143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выработку критериев,</a:t>
            </a:r>
          </a:p>
          <a:p>
            <a:pPr marL="628633" marR="0" lvl="1" indent="-17143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рефлексию и принятие личных решений (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Что учить? Что мне важно и для чего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? и т. п.).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3" y="6799275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1481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l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6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" y="1"/>
            <a:ext cx="12182951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3042" tIns="43042" rIns="43042" bIns="43042" anchor="ctr"/>
          <a:lstStyle/>
          <a:p>
            <a:pPr defTabSz="856845" eaLnBrk="1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500">
              <a:solidFill>
                <a:srgbClr val="FFFFFF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24438" y="33120"/>
            <a:ext cx="1174312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86088" tIns="43045" rIns="86088" bIns="4304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5465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302668"/>
            <a:ext cx="12191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086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501905"/>
            <a:ext cx="12192000" cy="2701187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75" name="Заголовок 1"/>
          <p:cNvSpPr txBox="1">
            <a:spLocks/>
          </p:cNvSpPr>
          <p:nvPr userDrawn="1"/>
        </p:nvSpPr>
        <p:spPr>
          <a:xfrm>
            <a:off x="0" y="192753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СПАСИБО ЗА ВНИМАНИЕ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901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005840"/>
            <a:ext cx="12192000" cy="82391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1"/>
            <a:ext cx="5157787" cy="4447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058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9751"/>
            <a:ext cx="5183188" cy="4447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35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421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311" y="6223438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75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7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 userDrawn="1"/>
        </p:nvSpPr>
        <p:spPr>
          <a:xfrm rot="10800000">
            <a:off x="7112000" y="1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6060876" cy="12278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09700"/>
            <a:ext cx="6060877" cy="47672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9950" y="1409700"/>
            <a:ext cx="4867275" cy="4767263"/>
          </a:xfrm>
        </p:spPr>
        <p:txBody>
          <a:bodyPr>
            <a:normAutofit/>
          </a:bodyPr>
          <a:lstStyle>
            <a:lvl1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53799" y="431371"/>
            <a:ext cx="575431" cy="365125"/>
          </a:xfrm>
        </p:spPr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1" descr="C:\Users\lmartynova\AppData\Local\Microsoft\Windows\Temporary Internet Files\Content.Outlook\59X04JPV\logo_prosveschenie-01 (2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876" y="6146394"/>
            <a:ext cx="1473201" cy="6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0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6" y="96253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9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55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35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987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311" y="6223438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4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30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 userDrawn="1"/>
        </p:nvSpPr>
        <p:spPr>
          <a:xfrm rot="10800000">
            <a:off x="7112000" y="1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6060876" cy="12278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09700"/>
            <a:ext cx="6060877" cy="47672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9950" y="1409700"/>
            <a:ext cx="4867275" cy="4767263"/>
          </a:xfrm>
        </p:spPr>
        <p:txBody>
          <a:bodyPr>
            <a:normAutofit/>
          </a:bodyPr>
          <a:lstStyle>
            <a:lvl1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53799" y="431371"/>
            <a:ext cx="575431" cy="365125"/>
          </a:xfrm>
        </p:spPr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1" descr="C:\Users\lmartynova\AppData\Local\Microsoft\Windows\Temporary Internet Files\Content.Outlook\59X04JPV\logo_prosveschenie-01 (2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876" y="6146394"/>
            <a:ext cx="1473201" cy="6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19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96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7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35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37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311" y="6223438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009651"/>
          </a:xfrm>
        </p:spPr>
        <p:txBody>
          <a:bodyPr/>
          <a:lstStyle>
            <a:lvl1pPr>
              <a:defRPr lang="ru-RU" sz="3200" b="1" kern="1200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430000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5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 userDrawn="1"/>
        </p:nvSpPr>
        <p:spPr>
          <a:xfrm rot="10800000">
            <a:off x="7112000" y="1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ru-RU" sz="180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6060876" cy="12278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09700"/>
            <a:ext cx="6060877" cy="47672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9950" y="1409700"/>
            <a:ext cx="4867275" cy="4767263"/>
          </a:xfrm>
        </p:spPr>
        <p:txBody>
          <a:bodyPr>
            <a:normAutofit/>
          </a:bodyPr>
          <a:lstStyle>
            <a:lvl1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ru-RU" sz="1600" b="1" kern="1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53799" y="431371"/>
            <a:ext cx="575431" cy="365125"/>
          </a:xfrm>
        </p:spPr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1" descr="C:\Users\lmartynova\AppData\Local\Microsoft\Windows\Temporary Internet Files\Content.Outlook\59X04JPV\logo_prosveschenie-01 (2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876" y="6146394"/>
            <a:ext cx="1473201" cy="6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3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09700"/>
            <a:ext cx="5181600" cy="4767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3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7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fld id="{3BD9EBC3-1554-42AE-B388-EFCB1C77785B}" type="datetimeFigureOut">
              <a:rPr lang="ru-RU" sz="1800" kern="1200" smtClean="0">
                <a:solidFill>
                  <a:prstClr val="black"/>
                </a:solidFill>
              </a:rPr>
              <a:pPr algn="l" defTabSz="914400" hangingPunct="1"/>
              <a:t>10.10.2019</a:t>
            </a:fld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defTabSz="914400" hangingPunct="1"/>
            <a:endParaRPr lang="ru-RU" sz="1800" kern="12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8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0"/>
            <a:ext cx="5181600" cy="5171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0"/>
            <a:ext cx="5181600" cy="5171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1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1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8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405447"/>
            <a:ext cx="5157787" cy="3789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839788" y="12939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888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05447"/>
            <a:ext cx="5183188" cy="3789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939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45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0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9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27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35.xml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0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019791" y="6200878"/>
            <a:ext cx="682923" cy="345423"/>
          </a:xfrm>
          <a:prstGeom prst="rect">
            <a:avLst/>
          </a:prstGeom>
        </p:spPr>
        <p:txBody>
          <a:bodyPr vert="horz" lIns="78230" tIns="39115" rIns="78230" bIns="39115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350" b="1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ru-RU" sz="105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0" y="97974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068286" y="192428"/>
            <a:ext cx="2050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 userDrawn="1"/>
        </p:nvGrpSpPr>
        <p:grpSpPr>
          <a:xfrm>
            <a:off x="316597" y="256608"/>
            <a:ext cx="1440066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4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1" r:id="rId5"/>
    <p:sldLayoutId id="2147483712" r:id="rId6"/>
    <p:sldLayoutId id="2147483704" r:id="rId7"/>
    <p:sldLayoutId id="2147483713" r:id="rId8"/>
    <p:sldLayoutId id="2147483705" r:id="rId9"/>
    <p:sldLayoutId id="2147483706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300" b="1" kern="1200" spc="-4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62185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Слайд think-cell" r:id="rId13" imgW="359" imgH="360" progId="TCLayout.ActiveDocument.1">
                  <p:embed/>
                </p:oleObj>
              </mc:Choice>
              <mc:Fallback>
                <p:oleObj name="Слайд think-cell" r:id="rId13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defTabSz="914400" hangingPunct="1"/>
            <a:endParaRPr lang="ru-RU" sz="4400" kern="12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39524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kern="1200" spc="-4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63120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Слайд think-cell" r:id="rId13" imgW="359" imgH="360" progId="TCLayout.ActiveDocument.1">
                  <p:embed/>
                </p:oleObj>
              </mc:Choice>
              <mc:Fallback>
                <p:oleObj name="Слайд think-cell" r:id="rId13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defTabSz="914400" hangingPunct="1"/>
            <a:endParaRPr lang="ru-RU" sz="4400" kern="12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39524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kern="1200" spc="-4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60275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Слайд think-cell" r:id="rId13" imgW="359" imgH="360" progId="TCLayout.ActiveDocument.1">
                  <p:embed/>
                </p:oleObj>
              </mc:Choice>
              <mc:Fallback>
                <p:oleObj name="Слайд think-cell" r:id="rId13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defTabSz="914400" hangingPunct="1"/>
            <a:endParaRPr lang="ru-RU" sz="4400" kern="12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39524" y="431371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kern="1200" spc="-4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21" Type="http://schemas.openxmlformats.org/officeDocument/2006/relationships/image" Target="../media/image67.png"/><Relationship Id="rId7" Type="http://schemas.openxmlformats.org/officeDocument/2006/relationships/image" Target="../media/image58.jpeg"/><Relationship Id="rId12" Type="http://schemas.microsoft.com/office/2007/relationships/diagramDrawing" Target="../diagrams/drawing1.xml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6.jpeg"/><Relationship Id="rId15" Type="http://schemas.openxmlformats.org/officeDocument/2006/relationships/image" Target="../media/image61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65.png"/><Relationship Id="rId4" Type="http://schemas.openxmlformats.org/officeDocument/2006/relationships/image" Target="../media/image55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hyperlink" Target="https://shop.prosv.ru/texnologiya--rabochie-programmy--5-9-klassy3036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mycareer.prosv.ru/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shop.prosv.ru/texnologiya--metodicheskoe-posobie--5-9-klassy11238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technology.prosv.ru/umk/3.html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11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4.png"/><Relationship Id="rId17" Type="http://schemas.openxmlformats.org/officeDocument/2006/relationships/image" Target="../media/image15.jpeg"/><Relationship Id="rId2" Type="http://schemas.openxmlformats.org/officeDocument/2006/relationships/tags" Target="../tags/tag9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5.png"/><Relationship Id="rId4" Type="http://schemas.openxmlformats.org/officeDocument/2006/relationships/notesSlide" Target="../notesSlides/notesSlide7.xml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emf"/><Relationship Id="rId17" Type="http://schemas.openxmlformats.org/officeDocument/2006/relationships/image" Target="../media/image14.jpeg"/><Relationship Id="rId2" Type="http://schemas.openxmlformats.org/officeDocument/2006/relationships/tags" Target="../tags/tag10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jpeg"/><Relationship Id="rId15" Type="http://schemas.openxmlformats.org/officeDocument/2006/relationships/image" Target="../media/image28.png"/><Relationship Id="rId4" Type="http://schemas.openxmlformats.org/officeDocument/2006/relationships/notesSlide" Target="../notesSlides/notesSlide8.xml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emf"/><Relationship Id="rId17" Type="http://schemas.openxmlformats.org/officeDocument/2006/relationships/image" Target="../media/image16.jpeg"/><Relationship Id="rId2" Type="http://schemas.openxmlformats.org/officeDocument/2006/relationships/tags" Target="../tags/tag11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0.png"/><Relationship Id="rId15" Type="http://schemas.openxmlformats.org/officeDocument/2006/relationships/image" Target="../media/image31.png"/><Relationship Id="rId4" Type="http://schemas.openxmlformats.org/officeDocument/2006/relationships/notesSlide" Target="../notesSlides/notesSlide9.xml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280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646" y="659425"/>
            <a:ext cx="11763558" cy="2387600"/>
          </a:xfrm>
        </p:spPr>
        <p:txBody>
          <a:bodyPr anchor="ctr">
            <a:noAutofit/>
          </a:bodyPr>
          <a:lstStyle/>
          <a:p>
            <a:r>
              <a:rPr lang="ru-RU" sz="4000" b="0" dirty="0">
                <a:solidFill>
                  <a:schemeClr val="bg1"/>
                </a:solidFill>
              </a:rPr>
              <a:t>МОДЕРНИЗАЦИЯ ТЕХНОЛОГИЧЕСКОГО ОБРАЗОВАНИЯ В УСЛОВИЯ РЕАЛИЗАЦИИ ПРЕДМЕТНОЙ КОНЦЕПЦИИ И НАЦИОНАЛЬНОГО ПРОЕКТА «ОБРАЗОВАНИЕ»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646" y="2923132"/>
            <a:ext cx="4674729" cy="782025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Реализуем национальный проект «Образование» вместе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9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 </a:t>
            </a:r>
            <a:r>
              <a:rPr lang="ru-RU" dirty="0"/>
              <a:t>по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technology.prosv.ru/_data/news/114/prikaz_84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1409700"/>
            <a:ext cx="3930632" cy="531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echnology.prosv.ru/_data/news/114/grafik_k_prikaz_84_str3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01"/>
          <a:stretch/>
        </p:blipFill>
        <p:spPr bwMode="auto">
          <a:xfrm>
            <a:off x="3609825" y="2184400"/>
            <a:ext cx="8271015" cy="454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633.gbou.ru/wp-content/uploads/2015/10/12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09700"/>
            <a:ext cx="3505200" cy="1277782"/>
          </a:xfrm>
          <a:prstGeom prst="rect">
            <a:avLst/>
          </a:prstGeom>
          <a:noFill/>
          <a:ln w="28575">
            <a:solidFill>
              <a:srgbClr val="2E75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082416" y="1262893"/>
            <a:ext cx="936000" cy="936000"/>
            <a:chOff x="797410" y="912402"/>
            <a:chExt cx="936000" cy="936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2EF426BB-FC3B-4A1D-9874-257B372DD233}"/>
                </a:ext>
              </a:extLst>
            </p:cNvPr>
            <p:cNvSpPr/>
            <p:nvPr/>
          </p:nvSpPr>
          <p:spPr>
            <a:xfrm>
              <a:off x="797410" y="912402"/>
              <a:ext cx="936000" cy="936000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defTabSz="914400" hangingPunct="1"/>
              <a:endParaRPr lang="ru-RU" sz="2800" kern="1200" dirty="0">
                <a:solidFill>
                  <a:prstClr val="white">
                    <a:lumMod val="85000"/>
                  </a:prst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F3C698A-7E61-48BE-9F93-63FA2F4A3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633" y="1078625"/>
              <a:ext cx="603555" cy="60355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Успех каждого </a:t>
            </a:r>
            <a:r>
              <a:rPr lang="ru-RU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</a:t>
            </a:r>
            <a:endParaRPr lang="ru-RU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081719"/>
            <a:ext cx="6060877" cy="4305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3500" b="1" dirty="0" smtClean="0">
                <a:latin typeface="+mj-lt"/>
              </a:rPr>
              <a:t>Задача </a:t>
            </a:r>
            <a:r>
              <a:rPr lang="ru-RU" sz="3500" b="1" dirty="0">
                <a:latin typeface="+mj-lt"/>
              </a:rPr>
              <a:t>проекта</a:t>
            </a:r>
            <a:r>
              <a:rPr lang="ru-RU" sz="3500" b="1" dirty="0" smtClean="0">
                <a:latin typeface="+mj-lt"/>
              </a:rPr>
              <a:t>:</a:t>
            </a:r>
            <a:endParaRPr lang="ru-RU" sz="3500" b="1" dirty="0">
              <a:latin typeface="+mj-lt"/>
            </a:endParaRPr>
          </a:p>
          <a:p>
            <a:r>
              <a:rPr lang="ru-RU" sz="2400" dirty="0">
                <a:latin typeface="+mj-lt"/>
              </a:rPr>
              <a:t>формирование эффективной системы выявления, поддержки и развития способностей и талантов у детей и </a:t>
            </a:r>
            <a:r>
              <a:rPr lang="ru-RU" sz="2400" dirty="0" err="1">
                <a:latin typeface="+mj-lt"/>
              </a:rPr>
              <a:t>молодежи</a:t>
            </a:r>
            <a:r>
              <a:rPr lang="ru-RU" sz="2400" dirty="0">
                <a:latin typeface="+mj-lt"/>
              </a:rPr>
              <a:t>, направленной на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самоопределение </a:t>
            </a:r>
            <a:r>
              <a:rPr lang="ru-RU" sz="2400" dirty="0" smtClean="0">
                <a:solidFill>
                  <a:srgbClr val="E22A8B"/>
                </a:solidFill>
                <a:latin typeface="+mj-lt"/>
              </a:rPr>
              <a:t>и профессиональную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ориентацию</a:t>
            </a:r>
            <a:r>
              <a:rPr lang="ru-RU" sz="2400" dirty="0">
                <a:latin typeface="+mj-lt"/>
              </a:rPr>
              <a:t> всех обучающихся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9950" y="1409700"/>
            <a:ext cx="4867275" cy="5173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0" dirty="0"/>
              <a:t>Главные цифры проекта (к 2024 году):</a:t>
            </a:r>
          </a:p>
          <a:p>
            <a:r>
              <a:rPr lang="ru-RU" b="0" dirty="0" smtClean="0"/>
              <a:t>создание </a:t>
            </a:r>
            <a:r>
              <a:rPr lang="ru-RU" b="0" dirty="0"/>
              <a:t>в 85 субъектах России региональных центров выявления, поддержки и развития способностей и талантов у детей и </a:t>
            </a:r>
            <a:r>
              <a:rPr lang="ru-RU" b="0" dirty="0" err="1" smtClean="0"/>
              <a:t>молодежи</a:t>
            </a:r>
            <a:endParaRPr lang="ru-RU" b="0" dirty="0" smtClean="0"/>
          </a:p>
          <a:p>
            <a:r>
              <a:rPr lang="ru-RU" b="0" dirty="0" smtClean="0"/>
              <a:t>обновление МТБ </a:t>
            </a:r>
            <a:r>
              <a:rPr lang="ru-RU" b="0" dirty="0"/>
              <a:t>в сельской местности для занятий физкультурой и </a:t>
            </a:r>
            <a:r>
              <a:rPr lang="ru-RU" b="0" dirty="0" smtClean="0"/>
              <a:t>спортом</a:t>
            </a:r>
          </a:p>
          <a:p>
            <a:r>
              <a:rPr lang="ru-RU" b="0" dirty="0" smtClean="0"/>
              <a:t>создание </a:t>
            </a:r>
            <a:r>
              <a:rPr lang="ru-RU" b="0" dirty="0"/>
              <a:t>245 детских технопарков «</a:t>
            </a:r>
            <a:r>
              <a:rPr lang="ru-RU" b="0" dirty="0" err="1"/>
              <a:t>Кванториум</a:t>
            </a:r>
            <a:r>
              <a:rPr lang="ru-RU" b="0" dirty="0"/>
              <a:t>» и 340 мобильных технопарков «</a:t>
            </a:r>
            <a:r>
              <a:rPr lang="ru-RU" b="0" dirty="0" err="1" smtClean="0"/>
              <a:t>Кванториум</a:t>
            </a:r>
            <a:r>
              <a:rPr lang="ru-RU" b="0" dirty="0" smtClean="0"/>
              <a:t>»</a:t>
            </a:r>
          </a:p>
          <a:p>
            <a:r>
              <a:rPr lang="ru-RU" b="0" dirty="0" smtClean="0"/>
              <a:t>охват </a:t>
            </a:r>
            <a:r>
              <a:rPr lang="ru-RU" b="0" dirty="0"/>
              <a:t>дополнительными общеобразовательными программами не менее 70% детей с </a:t>
            </a:r>
            <a:r>
              <a:rPr lang="ru-RU" b="0" dirty="0" smtClean="0"/>
              <a:t>ОВЗ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525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Серия «Моя будущая профессия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910" y="1794596"/>
            <a:ext cx="2943490" cy="3889901"/>
          </a:xfrm>
          <a:prstGeom prst="rect">
            <a:avLst/>
          </a:prstGeom>
        </p:spPr>
      </p:pic>
      <p:pic>
        <p:nvPicPr>
          <p:cNvPr id="8" name="Picture 6" descr="C:\Users\ATolmacheva\Desktop\Тесты по профориентации. 9 кла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981" y="1794592"/>
            <a:ext cx="2702416" cy="388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Tolmacheva\Desktop\Тесты по профориентации. 8 кла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698" y="1794596"/>
            <a:ext cx="2817769" cy="388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Успех каждого ребёнка</a:t>
            </a:r>
          </a:p>
        </p:txBody>
      </p:sp>
      <p:pic>
        <p:nvPicPr>
          <p:cNvPr id="6" name="Picture 69" descr="IMG_19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628" y="1384300"/>
            <a:ext cx="4370933" cy="344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deita.ru/media/images/____cV3iHNH.2e16d0ba.fill-9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43" y="2498889"/>
            <a:ext cx="4957514" cy="330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´ÐµÑÑÐºÐ¸Ð¹ ÑÐµÑÐ½Ð¾Ð¿Ð°ÑÐº ÐºÐ²Ð°Ð½ÑÐ¾ÑÐ¸ÑÐ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384300"/>
            <a:ext cx="2892425" cy="19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Ð¾Ð¼ Ð½Ð°ÑÑÐ½Ð¾Ð¹ ÐºÐ¾Ð»Ð»Ð°Ð±Ð¾ÑÐ°ÑÐ¸Ð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3648074"/>
            <a:ext cx="4872441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082416" y="1262893"/>
            <a:ext cx="936000" cy="936000"/>
            <a:chOff x="315620" y="1881352"/>
            <a:chExt cx="1090829" cy="111043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7D321514-DB09-401C-B13E-899FC68BE37B}"/>
                </a:ext>
              </a:extLst>
            </p:cNvPr>
            <p:cNvSpPr/>
            <p:nvPr/>
          </p:nvSpPr>
          <p:spPr>
            <a:xfrm>
              <a:off x="315620" y="1881352"/>
              <a:ext cx="1090829" cy="1110436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defTabSz="914400" hangingPunct="1"/>
              <a:endParaRPr lang="ru-RU" sz="2800" kern="1200" dirty="0">
                <a:solidFill>
                  <a:prstClr val="white">
                    <a:lumMod val="85000"/>
                  </a:prst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4D61A4A0-2FB7-4276-A854-D8C2D272A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147" y="2158564"/>
              <a:ext cx="746327" cy="62433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образовательная </a:t>
            </a:r>
            <a:r>
              <a:rPr lang="ru-RU" dirty="0" smtClean="0"/>
              <a:t>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081719"/>
            <a:ext cx="6060877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3500" b="1" dirty="0" smtClean="0">
                <a:latin typeface="+mj-lt"/>
              </a:rPr>
              <a:t>Задача проекта:</a:t>
            </a:r>
          </a:p>
          <a:p>
            <a:r>
              <a:rPr lang="ru-RU" sz="2400" dirty="0" smtClean="0">
                <a:latin typeface="+mj-lt"/>
              </a:rPr>
              <a:t>создание </a:t>
            </a:r>
            <a:r>
              <a:rPr lang="ru-RU" sz="2400" dirty="0">
                <a:latin typeface="+mj-lt"/>
              </a:rPr>
              <a:t>современной и безопасной цифровой образовательной среды, обеспечивающей высокое качество и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доступность образования всех видов и уровней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0" dirty="0"/>
              <a:t>Главные цифры проекта (к 2024 году</a:t>
            </a:r>
            <a:r>
              <a:rPr lang="ru-RU" sz="3000" b="0" dirty="0" smtClean="0"/>
              <a:t>):</a:t>
            </a:r>
            <a:endParaRPr lang="ru-RU" sz="3000" b="0" dirty="0"/>
          </a:p>
          <a:p>
            <a:r>
              <a:rPr lang="ru-RU" b="0" dirty="0"/>
              <a:t>внедрение целевой модели цифровой образовательной среды по всей </a:t>
            </a:r>
            <a:r>
              <a:rPr lang="ru-RU" b="0" dirty="0" smtClean="0"/>
              <a:t>стране</a:t>
            </a:r>
          </a:p>
          <a:p>
            <a:r>
              <a:rPr lang="ru-RU" b="0" dirty="0" smtClean="0"/>
              <a:t>внедрение </a:t>
            </a:r>
            <a:r>
              <a:rPr lang="ru-RU" b="0" dirty="0"/>
              <a:t>современных цифровых технологий в образовательные программы 25% общеобразовательных организаций 75 субъектов Российской Федерации для как минимум 500 тысяч </a:t>
            </a:r>
            <a:r>
              <a:rPr lang="ru-RU" b="0" dirty="0" smtClean="0"/>
              <a:t>детей</a:t>
            </a:r>
          </a:p>
          <a:p>
            <a:r>
              <a:rPr lang="ru-RU" b="0" dirty="0" smtClean="0"/>
              <a:t>обеспечение </a:t>
            </a:r>
            <a:r>
              <a:rPr lang="ru-RU" b="0" dirty="0"/>
              <a:t>100% образовательных организаций в городах Интернетом со скоростью соединения не менее 100 Мб/с, в сельской местности – 50 </a:t>
            </a:r>
            <a:r>
              <a:rPr lang="ru-RU" b="0" dirty="0" smtClean="0"/>
              <a:t>Мб/с</a:t>
            </a:r>
          </a:p>
          <a:p>
            <a:r>
              <a:rPr lang="ru-RU" b="0" dirty="0" smtClean="0"/>
              <a:t>создание </a:t>
            </a:r>
            <a:r>
              <a:rPr lang="ru-RU" b="0" dirty="0"/>
              <a:t>сети центров цифрового образования, охватывающей в год не менее 136 тысяч детей.</a:t>
            </a:r>
          </a:p>
        </p:txBody>
      </p:sp>
    </p:spTree>
    <p:extLst>
      <p:ext uri="{BB962C8B-B14F-4D97-AF65-F5344CB8AC3E}">
        <p14:creationId xmlns:p14="http://schemas.microsoft.com/office/powerpoint/2010/main" val="36262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93AE289-D650-42D0-AF04-7AA6E609EDB1}"/>
              </a:ext>
            </a:extLst>
          </p:cNvPr>
          <p:cNvSpPr/>
          <p:nvPr/>
        </p:nvSpPr>
        <p:spPr>
          <a:xfrm>
            <a:off x="3082416" y="1261891"/>
            <a:ext cx="936000" cy="936000"/>
          </a:xfrm>
          <a:prstGeom prst="ellips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defTabSz="914400" hangingPunct="1"/>
            <a:endParaRPr lang="ru-RU" sz="2800" kern="1200" dirty="0">
              <a:solidFill>
                <a:prstClr val="white">
                  <a:lumMod val="85000"/>
                </a:prst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0D1A8DA-8B7C-4433-9C5B-32003A4CD7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02" y="1394989"/>
            <a:ext cx="671808" cy="671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Учитель будущего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081719"/>
            <a:ext cx="6060877" cy="41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3500" b="1" dirty="0" smtClean="0">
                <a:latin typeface="+mj-lt"/>
              </a:rPr>
              <a:t>Задача </a:t>
            </a:r>
            <a:r>
              <a:rPr lang="ru-RU" sz="3500" b="1" dirty="0">
                <a:latin typeface="+mj-lt"/>
              </a:rPr>
              <a:t>проекта:</a:t>
            </a:r>
          </a:p>
          <a:p>
            <a:r>
              <a:rPr lang="ru-RU" sz="2400" dirty="0" smtClean="0">
                <a:latin typeface="+mj-lt"/>
              </a:rPr>
              <a:t>внедрение </a:t>
            </a:r>
            <a:r>
              <a:rPr lang="ru-RU" sz="2400" dirty="0">
                <a:latin typeface="+mj-lt"/>
              </a:rPr>
              <a:t>национальной системы профессионального роста педагогических работников, охватывающей не менее 50% учителей общеобразовательных организаций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Главные цифры проекта (к 2024 году):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уровня профессионального мастерства 50% педагогических работников,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сети центров непрерывного повышения квалификации во всех субъектах России, </a:t>
            </a:r>
            <a:endParaRPr lang="ru-RU" dirty="0" smtClean="0"/>
          </a:p>
          <a:p>
            <a:r>
              <a:rPr lang="ru-RU" dirty="0" smtClean="0"/>
              <a:t>участие </a:t>
            </a:r>
            <a:r>
              <a:rPr lang="ru-RU" dirty="0"/>
              <a:t>70% учителей в возрасте до 35 лет в различных формах поддержки и сопровождения обучающихся в первые 3 года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2554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082416" y="1262893"/>
            <a:ext cx="936000" cy="936000"/>
            <a:chOff x="350650" y="2123090"/>
            <a:chExt cx="1051455" cy="103198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8C85DE25-B4A0-4F3E-B875-CF523A70292B}"/>
                </a:ext>
              </a:extLst>
            </p:cNvPr>
            <p:cNvSpPr/>
            <p:nvPr/>
          </p:nvSpPr>
          <p:spPr>
            <a:xfrm>
              <a:off x="350650" y="2123090"/>
              <a:ext cx="1051455" cy="1031980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defTabSz="914400" hangingPunct="1"/>
              <a:endParaRPr lang="ru-RU" sz="2800" kern="1200" dirty="0">
                <a:solidFill>
                  <a:prstClr val="white">
                    <a:lumMod val="85000"/>
                  </a:prst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A7A324AD-47DB-4B75-9E38-F96469EC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55" y="2380471"/>
              <a:ext cx="624804" cy="6248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081719"/>
            <a:ext cx="6060877" cy="381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3500" b="1" dirty="0" smtClean="0">
                <a:latin typeface="+mj-lt"/>
              </a:rPr>
              <a:t>Задача проекта:</a:t>
            </a:r>
            <a:endParaRPr lang="ru-RU" sz="3500" b="1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создание </a:t>
            </a:r>
            <a:r>
              <a:rPr lang="ru-RU" sz="2400" dirty="0">
                <a:latin typeface="+mj-lt"/>
              </a:rPr>
              <a:t>условий для развития наставничества, поддержки общественных инициатив и проектов, в том числе в сфере </a:t>
            </a:r>
            <a:r>
              <a:rPr lang="ru-RU" sz="2400" dirty="0" err="1">
                <a:solidFill>
                  <a:srgbClr val="E22A8B"/>
                </a:solidFill>
                <a:latin typeface="+mj-lt"/>
              </a:rPr>
              <a:t>волонтерства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Главные цифры проекта (к 2024 году):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и внедрение в 85 субъектах Российской Федерации системы социальной поддержки граждан, систематически участвующих в </a:t>
            </a:r>
            <a:r>
              <a:rPr lang="ru-RU" dirty="0" err="1"/>
              <a:t>волонтерских</a:t>
            </a:r>
            <a:r>
              <a:rPr lang="ru-RU" dirty="0"/>
              <a:t> проектах,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информационных и рекламных кампаний с целью популяризации </a:t>
            </a:r>
            <a:r>
              <a:rPr lang="ru-RU" dirty="0" err="1"/>
              <a:t>волонтерства</a:t>
            </a:r>
            <a:r>
              <a:rPr lang="ru-RU" dirty="0"/>
              <a:t>, ежегодно охватывающих как минимум 10 млн </a:t>
            </a:r>
            <a:r>
              <a:rPr lang="ru-RU" dirty="0" smtClean="0"/>
              <a:t>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Концепция преподавания учебного предмета «Технология»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E22A8B"/>
                </a:solidFill>
                <a:latin typeface="+mj-lt"/>
              </a:rPr>
              <a:t>Концепция</a:t>
            </a:r>
            <a:r>
              <a:rPr lang="ru-RU" dirty="0" smtClean="0">
                <a:latin typeface="+mj-lt"/>
              </a:rPr>
              <a:t> … </a:t>
            </a:r>
            <a:r>
              <a:rPr lang="ru-RU" dirty="0" smtClean="0">
                <a:solidFill>
                  <a:srgbClr val="E22A8B"/>
                </a:solidFill>
                <a:latin typeface="+mj-lt"/>
              </a:rPr>
              <a:t>представляет собой систему взглядов </a:t>
            </a:r>
            <a:r>
              <a:rPr lang="ru-RU" dirty="0" smtClean="0">
                <a:latin typeface="+mj-lt"/>
              </a:rPr>
              <a:t>на основные проблемы, базовые принципы, цели, задачи и направления развития предметной области «Технология»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18" y="2792943"/>
            <a:ext cx="6704049" cy="378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4410943" y="6043961"/>
            <a:ext cx="5099429" cy="737877"/>
            <a:chOff x="3271837" y="5157192"/>
            <a:chExt cx="5683807" cy="8224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914400" hangingPunct="1"/>
              <a:r>
                <a:rPr lang="en-US" sz="2000" u="sng" kern="1200" dirty="0">
                  <a:solidFill>
                    <a:srgbClr val="0070C0"/>
                  </a:solidFill>
                  <a:latin typeface="Calibri Light"/>
                </a:rPr>
                <a:t>https://docs.edu.gov.ru/document/c4d7feb359d9563f114aea8106c9a2aa/</a:t>
              </a:r>
              <a:endParaRPr lang="ru-RU" sz="2000" u="sng" kern="1200" dirty="0">
                <a:solidFill>
                  <a:srgbClr val="0070C0"/>
                </a:solidFill>
                <a:latin typeface="Calibri Light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2473" y="5471629"/>
              <a:ext cx="507999" cy="507999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8873867" y="5643851"/>
            <a:ext cx="303160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 defTabSz="914400" hangingPunct="1">
              <a:spcBef>
                <a:spcPts val="100"/>
              </a:spcBef>
            </a:pP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Утверждена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Министерством Просвещения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РФ</a:t>
            </a:r>
          </a:p>
          <a:p>
            <a:pPr marL="12700" algn="r" defTabSz="914400" hangingPunct="1">
              <a:spcBef>
                <a:spcPts val="100"/>
              </a:spcBef>
            </a:pP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24 декабря 2018 года</a:t>
            </a:r>
            <a:endParaRPr lang="ru-RU" sz="1000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76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Концепция преподавания учебного предмета «Технология»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+mj-lt"/>
              </a:rPr>
              <a:t>Цель технологического образования </a:t>
            </a:r>
            <a:r>
              <a:rPr lang="ru-RU" sz="2400" dirty="0" smtClean="0">
                <a:latin typeface="+mj-lt"/>
              </a:rPr>
              <a:t>– формирование </a:t>
            </a:r>
            <a:r>
              <a:rPr lang="ru-RU" sz="2400" dirty="0">
                <a:latin typeface="+mj-lt"/>
              </a:rPr>
              <a:t>технологической грамотности, критического и креативного мышления, глобальных </a:t>
            </a:r>
            <a:r>
              <a:rPr lang="ru-RU" sz="2400" dirty="0" smtClean="0">
                <a:latin typeface="+mj-lt"/>
              </a:rPr>
              <a:t>компетенций.</a:t>
            </a:r>
            <a:endParaRPr lang="ru-RU" sz="2400" dirty="0">
              <a:latin typeface="+mj-lt"/>
            </a:endParaRPr>
          </a:p>
          <a:p>
            <a:pPr marL="0" indent="0" algn="just">
              <a:buNone/>
            </a:pPr>
            <a:endParaRPr lang="ru-RU" sz="1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Для </a:t>
            </a:r>
            <a:r>
              <a:rPr lang="ru-RU" sz="2400" dirty="0">
                <a:latin typeface="+mj-lt"/>
              </a:rPr>
              <a:t>достижения этой цели необходимо решить следующие задачи:</a:t>
            </a:r>
          </a:p>
          <a:p>
            <a:pPr marL="1828800" lvl="4" indent="0" algn="just">
              <a:buNone/>
            </a:pPr>
            <a:r>
              <a:rPr lang="ru-RU" sz="2400" dirty="0">
                <a:latin typeface="+mj-lt"/>
              </a:rPr>
              <a:t>модернизация содержания, методик и технологий преподавания предметной области «Технология», ее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материально-технического</a:t>
            </a:r>
            <a:r>
              <a:rPr lang="ru-RU" sz="2400" dirty="0">
                <a:latin typeface="+mj-lt"/>
              </a:rPr>
              <a:t> и кадрового обеспечения …; изучение элементов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как традиционных, так и наиболее перспективных </a:t>
            </a:r>
            <a:r>
              <a:rPr lang="ru-RU" sz="2400" dirty="0">
                <a:latin typeface="+mj-lt"/>
              </a:rPr>
              <a:t>технологических направлений …</a:t>
            </a:r>
          </a:p>
        </p:txBody>
      </p:sp>
      <p:grpSp>
        <p:nvGrpSpPr>
          <p:cNvPr id="4" name="Группа 31"/>
          <p:cNvGrpSpPr/>
          <p:nvPr/>
        </p:nvGrpSpPr>
        <p:grpSpPr>
          <a:xfrm>
            <a:off x="1552362" y="2962779"/>
            <a:ext cx="838200" cy="1018629"/>
            <a:chOff x="684213" y="839788"/>
            <a:chExt cx="1165225" cy="1416049"/>
          </a:xfrm>
        </p:grpSpPr>
        <p:sp>
          <p:nvSpPr>
            <p:cNvPr id="5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pic>
          <p:nvPicPr>
            <p:cNvPr id="9" name="Picture 45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osbkurgan.ru/upload/derevoobrabotk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01131" y="4453618"/>
            <a:ext cx="2414385" cy="16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kinozal.ru/sites/default/files/smart-home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4636" y="4453618"/>
            <a:ext cx="3449164" cy="16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z.kovka-svarka.ru/wp-content/uploads/2015/01/laz-rez-alyum-lazernaya-rezka-alyuminiya-1024x1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041" y="4453618"/>
            <a:ext cx="1610070" cy="161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9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329" y="2026153"/>
            <a:ext cx="6765471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914400" hangingPunct="1"/>
            <a:r>
              <a:rPr lang="ru-RU" sz="2400" kern="1200" dirty="0">
                <a:solidFill>
                  <a:prstClr val="black"/>
                </a:solidFill>
                <a:latin typeface="Calibri Light"/>
              </a:rPr>
              <a:t>У нас почти полностью </a:t>
            </a:r>
            <a:r>
              <a:rPr lang="ru-RU" sz="2400" kern="1200" dirty="0">
                <a:solidFill>
                  <a:srgbClr val="E22A8B"/>
                </a:solidFill>
                <a:latin typeface="Calibri Light"/>
              </a:rPr>
              <a:t>обновляется содержание предмета "Технология". </a:t>
            </a:r>
            <a:r>
              <a:rPr lang="ru-RU" sz="2400" kern="1200" dirty="0">
                <a:solidFill>
                  <a:prstClr val="black"/>
                </a:solidFill>
                <a:latin typeface="Calibri Light"/>
              </a:rPr>
              <a:t>Появляется направление, которое позволит детям знакомиться с высокотехнологичными системами. Но мы сохраним и ту часть, которая требует развития навыков ручного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0559" y="4684721"/>
            <a:ext cx="8093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hangingPunct="1"/>
            <a:r>
              <a:rPr lang="ru-RU" sz="2400" b="1" kern="1200" dirty="0">
                <a:solidFill>
                  <a:prstClr val="black"/>
                </a:solidFill>
                <a:latin typeface="Calibri Light"/>
              </a:rPr>
              <a:t>Министр просвещения </a:t>
            </a:r>
            <a:r>
              <a:rPr lang="ru-RU" sz="2400" b="1" kern="1200" dirty="0" smtClean="0">
                <a:solidFill>
                  <a:prstClr val="black"/>
                </a:solidFill>
                <a:latin typeface="Calibri Light"/>
              </a:rPr>
              <a:t>РФ</a:t>
            </a:r>
            <a:endParaRPr lang="ru-RU" sz="2400" b="1" kern="12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4" y="1231123"/>
            <a:ext cx="4000601" cy="3992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3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808" y="1734065"/>
            <a:ext cx="9353550" cy="34576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2600" dirty="0" smtClean="0">
                <a:latin typeface="Calibri Light" panose="020F0302020204030204"/>
              </a:rPr>
              <a:t>П.5</a:t>
            </a:r>
            <a:r>
              <a:rPr lang="ru-RU" sz="2600" dirty="0">
                <a:latin typeface="Calibri Light" panose="020F0302020204030204"/>
              </a:rPr>
              <a:t> </a:t>
            </a:r>
            <a:r>
              <a:rPr lang="ru-RU" sz="2600" dirty="0" smtClean="0">
                <a:latin typeface="Calibri Light" panose="020F0302020204030204"/>
              </a:rPr>
              <a:t>Правительству </a:t>
            </a:r>
            <a:r>
              <a:rPr lang="ru-RU" sz="2600" dirty="0">
                <a:latin typeface="Calibri Light" panose="020F0302020204030204"/>
              </a:rPr>
              <a:t>РФ при разработке национального проекта в сфере образования </a:t>
            </a:r>
            <a:r>
              <a:rPr lang="ru-RU" sz="2600" dirty="0" smtClean="0">
                <a:latin typeface="Calibri Light" panose="020F0302020204030204"/>
              </a:rPr>
              <a:t>… необходимо обеспечить:</a:t>
            </a:r>
          </a:p>
          <a:p>
            <a:pPr algn="just">
              <a:defRPr/>
            </a:pPr>
            <a:endParaRPr lang="ru-RU" sz="8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971550" lvl="1" indent="-514350" algn="just">
              <a:buFont typeface="+mj-lt"/>
              <a:buAutoNum type="arabicParenR"/>
            </a:pPr>
            <a:r>
              <a:rPr lang="ru-RU" sz="2600" dirty="0" smtClean="0">
                <a:solidFill>
                  <a:prstClr val="black"/>
                </a:solidFill>
                <a:latin typeface="Calibri Light" panose="020F0302020204030204"/>
              </a:rPr>
              <a:t>достижение </a:t>
            </a:r>
            <a:r>
              <a:rPr lang="ru-RU" sz="2600" dirty="0">
                <a:solidFill>
                  <a:prstClr val="black"/>
                </a:solidFill>
                <a:latin typeface="Calibri Light" panose="020F0302020204030204"/>
              </a:rPr>
              <a:t>следующих </a:t>
            </a:r>
            <a:r>
              <a:rPr lang="ru-RU" sz="2600" b="1" dirty="0">
                <a:solidFill>
                  <a:prstClr val="black"/>
                </a:solidFill>
                <a:latin typeface="Calibri Light" panose="020F0302020204030204"/>
              </a:rPr>
              <a:t>целей </a:t>
            </a:r>
            <a:r>
              <a:rPr lang="ru-RU" sz="2600" dirty="0">
                <a:solidFill>
                  <a:prstClr val="black"/>
                </a:solidFill>
                <a:latin typeface="Calibri Light" panose="020F0302020204030204"/>
              </a:rPr>
              <a:t>и целевых показателей: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 Light" panose="020F0302020204030204"/>
              </a:rPr>
              <a:t>вхождение 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РФ в число 10 ведущих стран мира по качеству общего образования;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воспитание гармонично развитой и социально ответственной </a:t>
            </a:r>
            <a:r>
              <a:rPr lang="ru-RU" sz="2000" dirty="0" smtClean="0">
                <a:solidFill>
                  <a:prstClr val="black"/>
                </a:solidFill>
                <a:latin typeface="Calibri Light" panose="020F0302020204030204"/>
              </a:rPr>
              <a:t>личности</a:t>
            </a:r>
          </a:p>
          <a:p>
            <a:pPr marL="914400" lvl="2" indent="0" algn="just"/>
            <a:endParaRPr lang="ru-RU" sz="8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971550" lvl="1" indent="-514350" algn="just">
              <a:buFont typeface="+mj-lt"/>
              <a:buAutoNum type="arabicParenR"/>
            </a:pPr>
            <a:r>
              <a:rPr lang="ru-RU" sz="2600" dirty="0">
                <a:solidFill>
                  <a:prstClr val="black"/>
                </a:solidFill>
                <a:latin typeface="Calibri Light" panose="020F0302020204030204"/>
              </a:rPr>
              <a:t>решение следующих </a:t>
            </a:r>
            <a:r>
              <a:rPr lang="ru-RU" sz="2600" b="1" dirty="0">
                <a:solidFill>
                  <a:prstClr val="black"/>
                </a:solidFill>
                <a:latin typeface="Calibri Light" panose="020F0302020204030204"/>
              </a:rPr>
              <a:t>задач: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3399"/>
                </a:solidFill>
                <a:latin typeface="Calibri Light" panose="020F0302020204030204"/>
              </a:rPr>
              <a:t>обновление </a:t>
            </a:r>
            <a:r>
              <a:rPr lang="ru-RU" sz="2000" dirty="0">
                <a:solidFill>
                  <a:srgbClr val="FF3399"/>
                </a:solidFill>
                <a:latin typeface="Calibri Light" panose="020F0302020204030204"/>
              </a:rPr>
              <a:t>содержания и совершенствование методов обучения предметной области «Технология»</a:t>
            </a:r>
          </a:p>
        </p:txBody>
      </p:sp>
      <p:pic>
        <p:nvPicPr>
          <p:cNvPr id="6" name="Picture 4" descr="https://cdn.promdevelop.ru/wp-content/uploads/2018/02/orig-1516625574d964813f6fe708c23b4a4fa2600a0f9c-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025" y="2571750"/>
            <a:ext cx="2289783" cy="2400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модернизации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47558" y="5430381"/>
            <a:ext cx="6977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«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О национальных целях и стратегических задачах развития РФ на период до 2024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года»  </a:t>
            </a:r>
          </a:p>
          <a:p>
            <a:pPr algn="r"/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Указ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президента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Российской Федерации </a:t>
            </a:r>
          </a:p>
          <a:p>
            <a:pPr algn="r"/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от 07 мая 2018 года</a:t>
            </a:r>
            <a:endParaRPr lang="ru-RU" sz="1000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8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Концепция преподавания учебного предмета «Технология»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достижения этой цели необходимо решить следующие задачи:</a:t>
            </a:r>
          </a:p>
          <a:p>
            <a:pPr marL="1828800" lvl="4" indent="0" algn="just">
              <a:buNone/>
            </a:pPr>
            <a:endParaRPr lang="ru-RU" sz="1400" dirty="0" smtClean="0">
              <a:solidFill>
                <a:srgbClr val="E22A8B"/>
              </a:solidFill>
              <a:latin typeface="+mj-lt"/>
            </a:endParaRPr>
          </a:p>
          <a:p>
            <a:pPr marL="1828800" lvl="4" indent="0" algn="just">
              <a:buNone/>
            </a:pPr>
            <a:r>
              <a:rPr lang="ru-RU" sz="2400" dirty="0" smtClean="0">
                <a:solidFill>
                  <a:srgbClr val="E22A8B"/>
                </a:solidFill>
                <a:latin typeface="+mj-lt"/>
              </a:rPr>
              <a:t>изменение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статуса </a:t>
            </a:r>
            <a:r>
              <a:rPr lang="ru-RU" sz="2400" dirty="0">
                <a:latin typeface="+mj-lt"/>
              </a:rPr>
              <a:t>предметной области «Технология» в соответствии с ее ключевой ролью в обеспечении связи фундаментального знания с преобразующей деятельностью человека </a:t>
            </a:r>
            <a:r>
              <a:rPr lang="ru-RU" sz="2400" dirty="0" smtClean="0">
                <a:latin typeface="+mj-lt"/>
              </a:rPr>
              <a:t>…</a:t>
            </a:r>
          </a:p>
          <a:p>
            <a:pPr marL="1828800" lvl="4" indent="0" algn="just">
              <a:buNone/>
            </a:pPr>
            <a:endParaRPr lang="ru-RU" sz="500" dirty="0" smtClean="0">
              <a:latin typeface="+mj-lt"/>
            </a:endParaRPr>
          </a:p>
          <a:p>
            <a:pPr marL="1828800" lvl="4" indent="0" algn="just">
              <a:buNone/>
            </a:pPr>
            <a:r>
              <a:rPr lang="ru-RU" sz="2400" dirty="0">
                <a:solidFill>
                  <a:srgbClr val="E22A8B"/>
                </a:solidFill>
                <a:latin typeface="+mj-lt"/>
              </a:rPr>
              <a:t>формирование</a:t>
            </a:r>
            <a:r>
              <a:rPr lang="ru-RU" sz="2400" dirty="0">
                <a:latin typeface="+mj-lt"/>
              </a:rPr>
              <a:t> у обучающихся </a:t>
            </a:r>
            <a:r>
              <a:rPr lang="ru-RU" sz="2400" dirty="0">
                <a:solidFill>
                  <a:srgbClr val="E22A8B"/>
                </a:solidFill>
                <a:latin typeface="+mj-lt"/>
              </a:rPr>
              <a:t>культуры проектной и исследовательской деятельности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…</a:t>
            </a:r>
          </a:p>
          <a:p>
            <a:pPr marL="1828800" lvl="4" indent="0" algn="just">
              <a:buNone/>
            </a:pPr>
            <a:endParaRPr lang="ru-RU" sz="500" dirty="0" smtClean="0">
              <a:latin typeface="+mj-lt"/>
            </a:endParaRPr>
          </a:p>
          <a:p>
            <a:pPr marL="1828800" lvl="4" indent="0" algn="just">
              <a:buNone/>
            </a:pPr>
            <a:r>
              <a:rPr lang="ru-RU" sz="2400" dirty="0">
                <a:solidFill>
                  <a:srgbClr val="E22A8B"/>
                </a:solidFill>
                <a:latin typeface="+mj-lt"/>
              </a:rPr>
              <a:t>создание системы преемственного технологического образования </a:t>
            </a:r>
            <a:r>
              <a:rPr lang="ru-RU" sz="2400" dirty="0">
                <a:latin typeface="+mj-lt"/>
              </a:rPr>
              <a:t>на всех уровнях общего образования</a:t>
            </a:r>
          </a:p>
          <a:p>
            <a:pPr marL="1828800" lvl="4" indent="0" algn="just">
              <a:buNone/>
            </a:pPr>
            <a:endParaRPr lang="ru-RU" sz="2400" dirty="0">
              <a:latin typeface="+mj-lt"/>
            </a:endParaRPr>
          </a:p>
        </p:txBody>
      </p:sp>
      <p:grpSp>
        <p:nvGrpSpPr>
          <p:cNvPr id="10" name="Группа 31"/>
          <p:cNvGrpSpPr/>
          <p:nvPr/>
        </p:nvGrpSpPr>
        <p:grpSpPr>
          <a:xfrm>
            <a:off x="1658678" y="2343991"/>
            <a:ext cx="731883" cy="889426"/>
            <a:chOff x="684213" y="839788"/>
            <a:chExt cx="1165225" cy="1416049"/>
          </a:xfrm>
        </p:grpSpPr>
        <p:sp>
          <p:nvSpPr>
            <p:cNvPr id="1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pic>
          <p:nvPicPr>
            <p:cNvPr id="15" name="Picture 45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31"/>
          <p:cNvGrpSpPr/>
          <p:nvPr/>
        </p:nvGrpSpPr>
        <p:grpSpPr>
          <a:xfrm>
            <a:off x="1658678" y="3546036"/>
            <a:ext cx="731883" cy="889426"/>
            <a:chOff x="684213" y="839788"/>
            <a:chExt cx="1165225" cy="1416049"/>
          </a:xfrm>
        </p:grpSpPr>
        <p:sp>
          <p:nvSpPr>
            <p:cNvPr id="17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8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9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20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pic>
          <p:nvPicPr>
            <p:cNvPr id="21" name="Picture 45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31"/>
          <p:cNvGrpSpPr/>
          <p:nvPr/>
        </p:nvGrpSpPr>
        <p:grpSpPr>
          <a:xfrm>
            <a:off x="1658678" y="4418459"/>
            <a:ext cx="731883" cy="889426"/>
            <a:chOff x="684213" y="839788"/>
            <a:chExt cx="1165225" cy="1416049"/>
          </a:xfrm>
        </p:grpSpPr>
        <p:sp>
          <p:nvSpPr>
            <p:cNvPr id="2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27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28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2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pic>
          <p:nvPicPr>
            <p:cNvPr id="30" name="Picture 45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25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79" y="1992713"/>
            <a:ext cx="1298206" cy="17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166" y="1992713"/>
            <a:ext cx="1301859" cy="17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152" y="1992713"/>
            <a:ext cx="1301859" cy="17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588" y="1992713"/>
            <a:ext cx="1301409" cy="17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50" y="1992713"/>
            <a:ext cx="1324042" cy="1749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Преемственность технологического образования в УМК издательства «Просвещение»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05159" y="1383630"/>
          <a:ext cx="3140301" cy="463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061284" y="4322611"/>
            <a:ext cx="2339784" cy="1150039"/>
            <a:chOff x="3208019" y="2376310"/>
            <a:chExt cx="3089204" cy="168940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08019" y="2376310"/>
              <a:ext cx="3089204" cy="168940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290489" y="2458780"/>
              <a:ext cx="2924264" cy="1524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97401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/>
                </a:rPr>
                <a:t>Начальное общее образование</a:t>
              </a:r>
            </a:p>
            <a:p>
              <a:pPr defTabSz="97401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/>
                </a:rPr>
                <a:t>(1-4 класс)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61284" y="2102050"/>
            <a:ext cx="2339784" cy="1150039"/>
            <a:chOff x="3208019" y="475726"/>
            <a:chExt cx="3089204" cy="168940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08019" y="475726"/>
              <a:ext cx="3089204" cy="168940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290489" y="558196"/>
              <a:ext cx="2924264" cy="1524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97401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/>
                </a:rPr>
                <a:t>Основное общее образование</a:t>
              </a:r>
            </a:p>
            <a:p>
              <a:pPr defTabSz="97401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/>
                </a:rPr>
                <a:t>(5-9 класс)</a:t>
              </a:r>
            </a:p>
          </p:txBody>
        </p:sp>
      </p:grpSp>
      <p:pic>
        <p:nvPicPr>
          <p:cNvPr id="26" name="Picture 6" descr="C:\Users\ATolmacheva\Desktop\Тесты по профориентации. 9 класс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109" y="1992713"/>
            <a:ext cx="1215602" cy="17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Tolmacheva\Desktop\Тесты по профориентации. 8 класс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899" y="1992716"/>
            <a:ext cx="1267490" cy="174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15896" y="3945756"/>
            <a:ext cx="3129561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914400" hangingPunct="1"/>
            <a:r>
              <a:rPr lang="ru-RU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Школа России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8588" y="3945757"/>
            <a:ext cx="3607797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914400" hangingPunct="1"/>
            <a:r>
              <a:rPr lang="ru-RU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Перспектива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8588" y="1318321"/>
            <a:ext cx="3607797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914400" hangingPunct="1"/>
            <a:r>
              <a:rPr lang="ru-RU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УМК «Технология» под ред.             В.М. Казакевича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15896" y="1318321"/>
            <a:ext cx="2838696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914400" hangingPunct="1"/>
            <a:r>
              <a:rPr lang="ru-RU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Серия «Моя будущая профессия»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320" y="4416940"/>
            <a:ext cx="133506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92" y="4416940"/>
            <a:ext cx="1312318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63" y="4416940"/>
            <a:ext cx="1308819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88" y="4416940"/>
            <a:ext cx="133156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642" y="4416939"/>
            <a:ext cx="133681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76" y="4416940"/>
            <a:ext cx="133506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311" y="4416940"/>
            <a:ext cx="133506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896" y="4416940"/>
            <a:ext cx="1333315" cy="1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08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КОНЦЕПЦИЯ ПРЕПОДАВАНИЯ УЧЕБНОГО ПРЕДМЕТА «ТЕХНОЛОГИЯ»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867295" y="1172095"/>
          <a:ext cx="10457411" cy="519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4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735634" y="2057513"/>
            <a:ext cx="376755" cy="658782"/>
          </a:xfrm>
          <a:custGeom>
            <a:avLst/>
            <a:gdLst/>
            <a:ahLst/>
            <a:cxnLst>
              <a:cxn ang="0">
                <a:pos x="841" y="2672"/>
              </a:cxn>
              <a:cxn ang="0">
                <a:pos x="841" y="881"/>
              </a:cxn>
              <a:cxn ang="0">
                <a:pos x="393" y="1334"/>
              </a:cxn>
              <a:cxn ang="0">
                <a:pos x="0" y="921"/>
              </a:cxn>
              <a:cxn ang="0">
                <a:pos x="933" y="0"/>
              </a:cxn>
              <a:cxn ang="0">
                <a:pos x="1530" y="0"/>
              </a:cxn>
              <a:cxn ang="0">
                <a:pos x="1530" y="2672"/>
              </a:cxn>
              <a:cxn ang="0">
                <a:pos x="841" y="2672"/>
              </a:cxn>
            </a:cxnLst>
            <a:rect l="0" t="0" r="r" b="b"/>
            <a:pathLst>
              <a:path w="1530" h="2672">
                <a:moveTo>
                  <a:pt x="841" y="2672"/>
                </a:moveTo>
                <a:lnTo>
                  <a:pt x="841" y="881"/>
                </a:lnTo>
                <a:lnTo>
                  <a:pt x="393" y="1334"/>
                </a:lnTo>
                <a:lnTo>
                  <a:pt x="0" y="921"/>
                </a:lnTo>
                <a:lnTo>
                  <a:pt x="933" y="0"/>
                </a:lnTo>
                <a:lnTo>
                  <a:pt x="1530" y="0"/>
                </a:lnTo>
                <a:lnTo>
                  <a:pt x="1530" y="2672"/>
                </a:lnTo>
                <a:lnTo>
                  <a:pt x="841" y="2672"/>
                </a:lnTo>
                <a:close/>
              </a:path>
            </a:pathLst>
          </a:custGeom>
          <a:solidFill>
            <a:srgbClr val="DAE3F3">
              <a:alpha val="81961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hangingPunct="1"/>
            <a:endParaRPr lang="ru-RU" sz="1800" kern="12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3792" y="3759419"/>
            <a:ext cx="100501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ведущей формой учебной деятельности в ходе освоения предметной области «Технология» является </a:t>
            </a:r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проектная деятельность в полном цикле: «от выделения проблемы до внедрения </a:t>
            </a:r>
            <a:r>
              <a:rPr lang="ru-RU" sz="2800" b="1" kern="1200" dirty="0" smtClean="0">
                <a:solidFill>
                  <a:srgbClr val="C00000"/>
                </a:solidFill>
                <a:latin typeface="Calibri Light"/>
              </a:rPr>
              <a:t>результата»</a:t>
            </a:r>
            <a:endParaRPr lang="ru-RU" sz="2800" b="1" kern="1200" dirty="0">
              <a:solidFill>
                <a:srgbClr val="C00000"/>
              </a:solidFill>
              <a:latin typeface="Calibri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развития предметной области «Технология»</a:t>
            </a:r>
            <a:endParaRPr lang="ru-RU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54901" y="4333125"/>
            <a:ext cx="538221" cy="668470"/>
          </a:xfrm>
          <a:custGeom>
            <a:avLst/>
            <a:gdLst/>
            <a:ahLst/>
            <a:cxnLst>
              <a:cxn ang="0">
                <a:pos x="88" y="2711"/>
              </a:cxn>
              <a:cxn ang="0">
                <a:pos x="88" y="2175"/>
              </a:cxn>
              <a:cxn ang="0">
                <a:pos x="791" y="1658"/>
              </a:cxn>
              <a:cxn ang="0">
                <a:pos x="1210" y="1315"/>
              </a:cxn>
              <a:cxn ang="0">
                <a:pos x="1410" y="1083"/>
              </a:cxn>
              <a:cxn ang="0">
                <a:pos x="1462" y="889"/>
              </a:cxn>
              <a:cxn ang="0">
                <a:pos x="1352" y="679"/>
              </a:cxn>
              <a:cxn ang="0">
                <a:pos x="1094" y="608"/>
              </a:cxn>
              <a:cxn ang="0">
                <a:pos x="697" y="687"/>
              </a:cxn>
              <a:cxn ang="0">
                <a:pos x="381" y="901"/>
              </a:cxn>
              <a:cxn ang="0">
                <a:pos x="0" y="444"/>
              </a:cxn>
              <a:cxn ang="0">
                <a:pos x="236" y="244"/>
              </a:cxn>
              <a:cxn ang="0">
                <a:pos x="507" y="106"/>
              </a:cxn>
              <a:cxn ang="0">
                <a:pos x="795" y="26"/>
              </a:cxn>
              <a:cxn ang="0">
                <a:pos x="1082" y="0"/>
              </a:cxn>
              <a:cxn ang="0">
                <a:pos x="1516" y="64"/>
              </a:cxn>
              <a:cxn ang="0">
                <a:pos x="1859" y="244"/>
              </a:cxn>
              <a:cxn ang="0">
                <a:pos x="2083" y="524"/>
              </a:cxn>
              <a:cxn ang="0">
                <a:pos x="2163" y="889"/>
              </a:cxn>
              <a:cxn ang="0">
                <a:pos x="2107" y="1187"/>
              </a:cxn>
              <a:cxn ang="0">
                <a:pos x="1933" y="1480"/>
              </a:cxn>
              <a:cxn ang="0">
                <a:pos x="1634" y="1782"/>
              </a:cxn>
              <a:cxn ang="0">
                <a:pos x="1206" y="2110"/>
              </a:cxn>
              <a:cxn ang="0">
                <a:pos x="2183" y="2110"/>
              </a:cxn>
              <a:cxn ang="0">
                <a:pos x="2183" y="2711"/>
              </a:cxn>
              <a:cxn ang="0">
                <a:pos x="88" y="2711"/>
              </a:cxn>
            </a:cxnLst>
            <a:rect l="0" t="0" r="r" b="b"/>
            <a:pathLst>
              <a:path w="2183" h="2711">
                <a:moveTo>
                  <a:pt x="88" y="2711"/>
                </a:moveTo>
                <a:lnTo>
                  <a:pt x="88" y="2175"/>
                </a:lnTo>
                <a:cubicBezTo>
                  <a:pt x="377" y="1966"/>
                  <a:pt x="611" y="1794"/>
                  <a:pt x="791" y="1658"/>
                </a:cubicBezTo>
                <a:cubicBezTo>
                  <a:pt x="971" y="1522"/>
                  <a:pt x="1111" y="1408"/>
                  <a:pt x="1210" y="1315"/>
                </a:cubicBezTo>
                <a:cubicBezTo>
                  <a:pt x="1309" y="1223"/>
                  <a:pt x="1375" y="1146"/>
                  <a:pt x="1410" y="1083"/>
                </a:cubicBezTo>
                <a:cubicBezTo>
                  <a:pt x="1445" y="1020"/>
                  <a:pt x="1462" y="956"/>
                  <a:pt x="1462" y="889"/>
                </a:cubicBezTo>
                <a:cubicBezTo>
                  <a:pt x="1462" y="795"/>
                  <a:pt x="1425" y="725"/>
                  <a:pt x="1352" y="679"/>
                </a:cubicBezTo>
                <a:cubicBezTo>
                  <a:pt x="1279" y="632"/>
                  <a:pt x="1192" y="608"/>
                  <a:pt x="1094" y="608"/>
                </a:cubicBezTo>
                <a:cubicBezTo>
                  <a:pt x="944" y="608"/>
                  <a:pt x="812" y="634"/>
                  <a:pt x="697" y="687"/>
                </a:cubicBezTo>
                <a:cubicBezTo>
                  <a:pt x="582" y="739"/>
                  <a:pt x="477" y="810"/>
                  <a:pt x="381" y="901"/>
                </a:cubicBezTo>
                <a:lnTo>
                  <a:pt x="0" y="444"/>
                </a:lnTo>
                <a:cubicBezTo>
                  <a:pt x="72" y="367"/>
                  <a:pt x="151" y="300"/>
                  <a:pt x="236" y="244"/>
                </a:cubicBezTo>
                <a:cubicBezTo>
                  <a:pt x="322" y="188"/>
                  <a:pt x="412" y="142"/>
                  <a:pt x="507" y="106"/>
                </a:cubicBezTo>
                <a:cubicBezTo>
                  <a:pt x="602" y="70"/>
                  <a:pt x="698" y="43"/>
                  <a:pt x="795" y="26"/>
                </a:cubicBezTo>
                <a:cubicBezTo>
                  <a:pt x="893" y="8"/>
                  <a:pt x="988" y="0"/>
                  <a:pt x="1082" y="0"/>
                </a:cubicBezTo>
                <a:cubicBezTo>
                  <a:pt x="1239" y="0"/>
                  <a:pt x="1384" y="21"/>
                  <a:pt x="1516" y="64"/>
                </a:cubicBezTo>
                <a:cubicBezTo>
                  <a:pt x="1648" y="106"/>
                  <a:pt x="1763" y="166"/>
                  <a:pt x="1859" y="244"/>
                </a:cubicBezTo>
                <a:cubicBezTo>
                  <a:pt x="1955" y="321"/>
                  <a:pt x="2030" y="415"/>
                  <a:pt x="2083" y="524"/>
                </a:cubicBezTo>
                <a:cubicBezTo>
                  <a:pt x="2136" y="634"/>
                  <a:pt x="2163" y="755"/>
                  <a:pt x="2163" y="889"/>
                </a:cubicBezTo>
                <a:cubicBezTo>
                  <a:pt x="2163" y="990"/>
                  <a:pt x="2144" y="1090"/>
                  <a:pt x="2107" y="1187"/>
                </a:cubicBezTo>
                <a:cubicBezTo>
                  <a:pt x="2070" y="1285"/>
                  <a:pt x="2012" y="1382"/>
                  <a:pt x="1933" y="1480"/>
                </a:cubicBezTo>
                <a:cubicBezTo>
                  <a:pt x="1854" y="1577"/>
                  <a:pt x="1755" y="1678"/>
                  <a:pt x="1634" y="1782"/>
                </a:cubicBezTo>
                <a:cubicBezTo>
                  <a:pt x="1514" y="1886"/>
                  <a:pt x="1371" y="1996"/>
                  <a:pt x="1206" y="2110"/>
                </a:cubicBezTo>
                <a:lnTo>
                  <a:pt x="2183" y="2110"/>
                </a:lnTo>
                <a:lnTo>
                  <a:pt x="2183" y="2711"/>
                </a:lnTo>
                <a:lnTo>
                  <a:pt x="88" y="271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hangingPunct="1"/>
            <a:endParaRPr lang="ru-RU" sz="1800" kern="120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792" y="1478963"/>
            <a:ext cx="10050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 на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каждом из уровней образования соответствующим образом и преемственно должны быть представлены следующие технологии: цифровые технологии, 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 </a:t>
            </a:r>
            <a:r>
              <a:rPr lang="ru-RU" sz="2800" b="1" kern="1200" dirty="0" smtClean="0">
                <a:solidFill>
                  <a:srgbClr val="C00000"/>
                </a:solidFill>
                <a:latin typeface="Calibri Light"/>
              </a:rPr>
              <a:t>технологии </a:t>
            </a:r>
            <a:r>
              <a:rPr lang="ru-RU" sz="2800" b="1" kern="1200" dirty="0" err="1">
                <a:solidFill>
                  <a:srgbClr val="C00000"/>
                </a:solidFill>
                <a:latin typeface="Calibri Light"/>
              </a:rPr>
              <a:t>здоровьесбережения</a:t>
            </a:r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, </a:t>
            </a:r>
            <a:r>
              <a:rPr lang="ru-RU" sz="2800" b="1" kern="1200" dirty="0" err="1">
                <a:solidFill>
                  <a:srgbClr val="C00000"/>
                </a:solidFill>
                <a:latin typeface="Calibri Light"/>
              </a:rPr>
              <a:t>природоподобные</a:t>
            </a:r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ru-RU" sz="2800" b="1" kern="1200" dirty="0" smtClean="0">
                <a:solidFill>
                  <a:srgbClr val="C00000"/>
                </a:solidFill>
                <a:latin typeface="Calibri Light"/>
              </a:rPr>
              <a:t>технологии, 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</a:t>
            </a:r>
            <a:endParaRPr lang="ru-RU" sz="2800" kern="12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8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развития предметной области «Технология»</a:t>
            </a:r>
            <a:endParaRPr lang="ru-RU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1672" y="2020379"/>
            <a:ext cx="544679" cy="680311"/>
          </a:xfrm>
          <a:custGeom>
            <a:avLst/>
            <a:gdLst/>
            <a:ahLst/>
            <a:cxnLst>
              <a:cxn ang="0">
                <a:pos x="1106" y="2760"/>
              </a:cxn>
              <a:cxn ang="0">
                <a:pos x="437" y="2640"/>
              </a:cxn>
              <a:cxn ang="0">
                <a:pos x="0" y="2339"/>
              </a:cxn>
              <a:cxn ang="0">
                <a:pos x="348" y="1871"/>
              </a:cxn>
              <a:cxn ang="0">
                <a:pos x="511" y="1995"/>
              </a:cxn>
              <a:cxn ang="0">
                <a:pos x="697" y="2081"/>
              </a:cxn>
              <a:cxn ang="0">
                <a:pos x="891" y="2133"/>
              </a:cxn>
              <a:cxn ang="0">
                <a:pos x="1077" y="2151"/>
              </a:cxn>
              <a:cxn ang="0">
                <a:pos x="1414" y="2077"/>
              </a:cxn>
              <a:cxn ang="0">
                <a:pos x="1526" y="1891"/>
              </a:cxn>
              <a:cxn ang="0">
                <a:pos x="1424" y="1722"/>
              </a:cxn>
              <a:cxn ang="0">
                <a:pos x="1049" y="1666"/>
              </a:cxn>
              <a:cxn ang="0">
                <a:pos x="949" y="1666"/>
              </a:cxn>
              <a:cxn ang="0">
                <a:pos x="841" y="1666"/>
              </a:cxn>
              <a:cxn ang="0">
                <a:pos x="747" y="1668"/>
              </a:cxn>
              <a:cxn ang="0">
                <a:pos x="689" y="1670"/>
              </a:cxn>
              <a:cxn ang="0">
                <a:pos x="689" y="1057"/>
              </a:cxn>
              <a:cxn ang="0">
                <a:pos x="753" y="1059"/>
              </a:cxn>
              <a:cxn ang="0">
                <a:pos x="851" y="1061"/>
              </a:cxn>
              <a:cxn ang="0">
                <a:pos x="959" y="1061"/>
              </a:cxn>
              <a:cxn ang="0">
                <a:pos x="1049" y="1061"/>
              </a:cxn>
              <a:cxn ang="0">
                <a:pos x="1370" y="1009"/>
              </a:cxn>
              <a:cxn ang="0">
                <a:pos x="1482" y="853"/>
              </a:cxn>
              <a:cxn ang="0">
                <a:pos x="1354" y="667"/>
              </a:cxn>
              <a:cxn ang="0">
                <a:pos x="1033" y="609"/>
              </a:cxn>
              <a:cxn ang="0">
                <a:pos x="368" y="865"/>
              </a:cxn>
              <a:cxn ang="0">
                <a:pos x="36" y="433"/>
              </a:cxn>
              <a:cxn ang="0">
                <a:pos x="469" y="120"/>
              </a:cxn>
              <a:cxn ang="0">
                <a:pos x="1106" y="0"/>
              </a:cxn>
              <a:cxn ang="0">
                <a:pos x="1893" y="200"/>
              </a:cxn>
              <a:cxn ang="0">
                <a:pos x="2167" y="733"/>
              </a:cxn>
              <a:cxn ang="0">
                <a:pos x="2121" y="951"/>
              </a:cxn>
              <a:cxn ang="0">
                <a:pos x="1995" y="1132"/>
              </a:cxn>
              <a:cxn ang="0">
                <a:pos x="1808" y="1262"/>
              </a:cxn>
              <a:cxn ang="0">
                <a:pos x="1582" y="1334"/>
              </a:cxn>
              <a:cxn ang="0">
                <a:pos x="1800" y="1392"/>
              </a:cxn>
              <a:cxn ang="0">
                <a:pos x="2003" y="1518"/>
              </a:cxn>
              <a:cxn ang="0">
                <a:pos x="2153" y="1710"/>
              </a:cxn>
              <a:cxn ang="0">
                <a:pos x="2211" y="1967"/>
              </a:cxn>
              <a:cxn ang="0">
                <a:pos x="2131" y="2289"/>
              </a:cxn>
              <a:cxn ang="0">
                <a:pos x="1907" y="2539"/>
              </a:cxn>
              <a:cxn ang="0">
                <a:pos x="1558" y="2702"/>
              </a:cxn>
              <a:cxn ang="0">
                <a:pos x="1106" y="2760"/>
              </a:cxn>
            </a:cxnLst>
            <a:rect l="0" t="0" r="r" b="b"/>
            <a:pathLst>
              <a:path w="2211" h="2760">
                <a:moveTo>
                  <a:pt x="1106" y="2760"/>
                </a:moveTo>
                <a:cubicBezTo>
                  <a:pt x="846" y="2760"/>
                  <a:pt x="624" y="2720"/>
                  <a:pt x="437" y="2640"/>
                </a:cubicBezTo>
                <a:cubicBezTo>
                  <a:pt x="250" y="2559"/>
                  <a:pt x="104" y="2459"/>
                  <a:pt x="0" y="2339"/>
                </a:cubicBezTo>
                <a:lnTo>
                  <a:pt x="348" y="1871"/>
                </a:lnTo>
                <a:cubicBezTo>
                  <a:pt x="397" y="1919"/>
                  <a:pt x="451" y="1960"/>
                  <a:pt x="511" y="1995"/>
                </a:cubicBezTo>
                <a:cubicBezTo>
                  <a:pt x="571" y="2029"/>
                  <a:pt x="633" y="2058"/>
                  <a:pt x="697" y="2081"/>
                </a:cubicBezTo>
                <a:cubicBezTo>
                  <a:pt x="761" y="2104"/>
                  <a:pt x="826" y="2121"/>
                  <a:pt x="891" y="2133"/>
                </a:cubicBezTo>
                <a:cubicBezTo>
                  <a:pt x="957" y="2145"/>
                  <a:pt x="1019" y="2151"/>
                  <a:pt x="1077" y="2151"/>
                </a:cubicBezTo>
                <a:cubicBezTo>
                  <a:pt x="1227" y="2151"/>
                  <a:pt x="1339" y="2126"/>
                  <a:pt x="1414" y="2077"/>
                </a:cubicBezTo>
                <a:cubicBezTo>
                  <a:pt x="1489" y="2027"/>
                  <a:pt x="1526" y="1965"/>
                  <a:pt x="1526" y="1891"/>
                </a:cubicBezTo>
                <a:cubicBezTo>
                  <a:pt x="1526" y="1816"/>
                  <a:pt x="1492" y="1760"/>
                  <a:pt x="1424" y="1722"/>
                </a:cubicBezTo>
                <a:cubicBezTo>
                  <a:pt x="1356" y="1685"/>
                  <a:pt x="1231" y="1666"/>
                  <a:pt x="1049" y="1666"/>
                </a:cubicBezTo>
                <a:cubicBezTo>
                  <a:pt x="1020" y="1666"/>
                  <a:pt x="987" y="1666"/>
                  <a:pt x="949" y="1666"/>
                </a:cubicBezTo>
                <a:cubicBezTo>
                  <a:pt x="912" y="1666"/>
                  <a:pt x="876" y="1666"/>
                  <a:pt x="841" y="1666"/>
                </a:cubicBezTo>
                <a:cubicBezTo>
                  <a:pt x="806" y="1666"/>
                  <a:pt x="775" y="1667"/>
                  <a:pt x="747" y="1668"/>
                </a:cubicBezTo>
                <a:cubicBezTo>
                  <a:pt x="719" y="1670"/>
                  <a:pt x="700" y="1670"/>
                  <a:pt x="689" y="1670"/>
                </a:cubicBezTo>
                <a:lnTo>
                  <a:pt x="689" y="1057"/>
                </a:lnTo>
                <a:cubicBezTo>
                  <a:pt x="702" y="1057"/>
                  <a:pt x="724" y="1058"/>
                  <a:pt x="753" y="1059"/>
                </a:cubicBezTo>
                <a:cubicBezTo>
                  <a:pt x="782" y="1061"/>
                  <a:pt x="815" y="1061"/>
                  <a:pt x="851" y="1061"/>
                </a:cubicBezTo>
                <a:cubicBezTo>
                  <a:pt x="887" y="1061"/>
                  <a:pt x="923" y="1061"/>
                  <a:pt x="959" y="1061"/>
                </a:cubicBezTo>
                <a:cubicBezTo>
                  <a:pt x="995" y="1061"/>
                  <a:pt x="1025" y="1061"/>
                  <a:pt x="1049" y="1061"/>
                </a:cubicBezTo>
                <a:cubicBezTo>
                  <a:pt x="1188" y="1061"/>
                  <a:pt x="1295" y="1044"/>
                  <a:pt x="1370" y="1009"/>
                </a:cubicBezTo>
                <a:cubicBezTo>
                  <a:pt x="1445" y="975"/>
                  <a:pt x="1482" y="923"/>
                  <a:pt x="1482" y="853"/>
                </a:cubicBezTo>
                <a:cubicBezTo>
                  <a:pt x="1482" y="768"/>
                  <a:pt x="1439" y="706"/>
                  <a:pt x="1354" y="667"/>
                </a:cubicBezTo>
                <a:cubicBezTo>
                  <a:pt x="1268" y="628"/>
                  <a:pt x="1162" y="609"/>
                  <a:pt x="1033" y="609"/>
                </a:cubicBezTo>
                <a:cubicBezTo>
                  <a:pt x="782" y="609"/>
                  <a:pt x="561" y="694"/>
                  <a:pt x="368" y="865"/>
                </a:cubicBezTo>
                <a:lnTo>
                  <a:pt x="36" y="433"/>
                </a:lnTo>
                <a:cubicBezTo>
                  <a:pt x="148" y="304"/>
                  <a:pt x="292" y="200"/>
                  <a:pt x="469" y="120"/>
                </a:cubicBezTo>
                <a:cubicBezTo>
                  <a:pt x="645" y="40"/>
                  <a:pt x="857" y="0"/>
                  <a:pt x="1106" y="0"/>
                </a:cubicBezTo>
                <a:cubicBezTo>
                  <a:pt x="1447" y="0"/>
                  <a:pt x="1710" y="67"/>
                  <a:pt x="1893" y="200"/>
                </a:cubicBezTo>
                <a:cubicBezTo>
                  <a:pt x="2075" y="334"/>
                  <a:pt x="2167" y="511"/>
                  <a:pt x="2167" y="733"/>
                </a:cubicBezTo>
                <a:cubicBezTo>
                  <a:pt x="2167" y="810"/>
                  <a:pt x="2152" y="883"/>
                  <a:pt x="2121" y="951"/>
                </a:cubicBezTo>
                <a:cubicBezTo>
                  <a:pt x="2090" y="1019"/>
                  <a:pt x="2048" y="1079"/>
                  <a:pt x="1995" y="1132"/>
                </a:cubicBezTo>
                <a:cubicBezTo>
                  <a:pt x="1941" y="1184"/>
                  <a:pt x="1879" y="1227"/>
                  <a:pt x="1808" y="1262"/>
                </a:cubicBezTo>
                <a:cubicBezTo>
                  <a:pt x="1738" y="1296"/>
                  <a:pt x="1662" y="1320"/>
                  <a:pt x="1582" y="1334"/>
                </a:cubicBezTo>
                <a:cubicBezTo>
                  <a:pt x="1654" y="1342"/>
                  <a:pt x="1727" y="1361"/>
                  <a:pt x="1800" y="1392"/>
                </a:cubicBezTo>
                <a:cubicBezTo>
                  <a:pt x="1874" y="1423"/>
                  <a:pt x="1941" y="1465"/>
                  <a:pt x="2003" y="1518"/>
                </a:cubicBezTo>
                <a:cubicBezTo>
                  <a:pt x="2064" y="1571"/>
                  <a:pt x="2114" y="1636"/>
                  <a:pt x="2153" y="1710"/>
                </a:cubicBezTo>
                <a:cubicBezTo>
                  <a:pt x="2192" y="1785"/>
                  <a:pt x="2211" y="1871"/>
                  <a:pt x="2211" y="1967"/>
                </a:cubicBezTo>
                <a:cubicBezTo>
                  <a:pt x="2211" y="2084"/>
                  <a:pt x="2184" y="2192"/>
                  <a:pt x="2131" y="2289"/>
                </a:cubicBezTo>
                <a:cubicBezTo>
                  <a:pt x="2077" y="2387"/>
                  <a:pt x="2003" y="2470"/>
                  <a:pt x="1907" y="2539"/>
                </a:cubicBezTo>
                <a:cubicBezTo>
                  <a:pt x="1810" y="2609"/>
                  <a:pt x="1694" y="2663"/>
                  <a:pt x="1558" y="2702"/>
                </a:cubicBezTo>
                <a:cubicBezTo>
                  <a:pt x="1422" y="2740"/>
                  <a:pt x="1271" y="2760"/>
                  <a:pt x="1106" y="2760"/>
                </a:cubicBezTo>
                <a:close/>
              </a:path>
            </a:pathLst>
          </a:custGeom>
          <a:solidFill>
            <a:srgbClr val="DAE3F3">
              <a:alpha val="81961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hangingPunct="1"/>
            <a:endParaRPr lang="ru-RU" sz="1800" kern="12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1445" y="4033407"/>
            <a:ext cx="565132" cy="658782"/>
          </a:xfrm>
          <a:custGeom>
            <a:avLst/>
            <a:gdLst/>
            <a:ahLst/>
            <a:cxnLst>
              <a:cxn ang="0">
                <a:pos x="1278" y="2672"/>
              </a:cxn>
              <a:cxn ang="0">
                <a:pos x="1278" y="2183"/>
              </a:cxn>
              <a:cxn ang="0">
                <a:pos x="0" y="2183"/>
              </a:cxn>
              <a:cxn ang="0">
                <a:pos x="0" y="1647"/>
              </a:cxn>
              <a:cxn ang="0">
                <a:pos x="1013" y="0"/>
              </a:cxn>
              <a:cxn ang="0">
                <a:pos x="1971" y="0"/>
              </a:cxn>
              <a:cxn ang="0">
                <a:pos x="1971" y="1579"/>
              </a:cxn>
              <a:cxn ang="0">
                <a:pos x="2295" y="1579"/>
              </a:cxn>
              <a:cxn ang="0">
                <a:pos x="2295" y="2183"/>
              </a:cxn>
              <a:cxn ang="0">
                <a:pos x="1971" y="2183"/>
              </a:cxn>
              <a:cxn ang="0">
                <a:pos x="1971" y="2672"/>
              </a:cxn>
              <a:cxn ang="0">
                <a:pos x="1278" y="2672"/>
              </a:cxn>
              <a:cxn ang="0">
                <a:pos x="1278" y="601"/>
              </a:cxn>
              <a:cxn ang="0">
                <a:pos x="669" y="1579"/>
              </a:cxn>
              <a:cxn ang="0">
                <a:pos x="1278" y="1579"/>
              </a:cxn>
              <a:cxn ang="0">
                <a:pos x="1278" y="601"/>
              </a:cxn>
            </a:cxnLst>
            <a:rect l="0" t="0" r="r" b="b"/>
            <a:pathLst>
              <a:path w="2295" h="2672">
                <a:moveTo>
                  <a:pt x="1278" y="2672"/>
                </a:moveTo>
                <a:lnTo>
                  <a:pt x="1278" y="2183"/>
                </a:lnTo>
                <a:lnTo>
                  <a:pt x="0" y="2183"/>
                </a:lnTo>
                <a:lnTo>
                  <a:pt x="0" y="1647"/>
                </a:lnTo>
                <a:lnTo>
                  <a:pt x="1013" y="0"/>
                </a:lnTo>
                <a:lnTo>
                  <a:pt x="1971" y="0"/>
                </a:lnTo>
                <a:lnTo>
                  <a:pt x="1971" y="1579"/>
                </a:lnTo>
                <a:lnTo>
                  <a:pt x="2295" y="1579"/>
                </a:lnTo>
                <a:lnTo>
                  <a:pt x="2295" y="2183"/>
                </a:lnTo>
                <a:lnTo>
                  <a:pt x="1971" y="2183"/>
                </a:lnTo>
                <a:lnTo>
                  <a:pt x="1971" y="2672"/>
                </a:lnTo>
                <a:lnTo>
                  <a:pt x="1278" y="2672"/>
                </a:lnTo>
                <a:close/>
                <a:moveTo>
                  <a:pt x="1278" y="601"/>
                </a:moveTo>
                <a:lnTo>
                  <a:pt x="669" y="1579"/>
                </a:lnTo>
                <a:lnTo>
                  <a:pt x="1278" y="1579"/>
                </a:lnTo>
                <a:lnTo>
                  <a:pt x="1278" y="6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hangingPunct="1"/>
            <a:endParaRPr lang="ru-RU" sz="1800" kern="120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3793" y="1452593"/>
            <a:ext cx="10050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 целесообразно </a:t>
            </a:r>
            <a:r>
              <a:rPr lang="ru-RU" sz="2800" b="1" kern="1200" dirty="0" smtClean="0">
                <a:solidFill>
                  <a:srgbClr val="C00000"/>
                </a:solidFill>
                <a:latin typeface="Calibri Light"/>
              </a:rPr>
              <a:t>интегрировать ИКТ в учебный предмет «Технология»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; при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этом учитель информатики может обеспечивать 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 преподавание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ИКТ в 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предметной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области «Технология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» …</a:t>
            </a:r>
            <a:endParaRPr lang="ru-RU" sz="2800" kern="1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3793" y="3670301"/>
            <a:ext cx="10050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оценивание результатов проектной деятельности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с участием в этой системе известных </a:t>
            </a:r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изобретателей, </a:t>
            </a:r>
            <a:r>
              <a:rPr lang="ru-RU" sz="2800" b="1" kern="1200" dirty="0" err="1">
                <a:solidFill>
                  <a:srgbClr val="C00000"/>
                </a:solidFill>
                <a:latin typeface="Calibri Light"/>
              </a:rPr>
              <a:t>ученых</a:t>
            </a:r>
            <a:r>
              <a:rPr lang="ru-RU" sz="2800" b="1" kern="1200" dirty="0">
                <a:solidFill>
                  <a:srgbClr val="C00000"/>
                </a:solidFill>
                <a:latin typeface="Calibri Light"/>
              </a:rPr>
              <a:t>, бизнесменов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с целью популяризации технологического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60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развития предметной области «Технология»</a:t>
            </a:r>
            <a:endParaRPr lang="ru-RU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52210" y="3263111"/>
            <a:ext cx="543603" cy="670623"/>
          </a:xfrm>
          <a:custGeom>
            <a:avLst/>
            <a:gdLst/>
            <a:ahLst/>
            <a:cxnLst>
              <a:cxn ang="0">
                <a:pos x="1078" y="2720"/>
              </a:cxn>
              <a:cxn ang="0">
                <a:pos x="455" y="2618"/>
              </a:cxn>
              <a:cxn ang="0">
                <a:pos x="0" y="2331"/>
              </a:cxn>
              <a:cxn ang="0">
                <a:pos x="377" y="1851"/>
              </a:cxn>
              <a:cxn ang="0">
                <a:pos x="697" y="2045"/>
              </a:cxn>
              <a:cxn ang="0">
                <a:pos x="1070" y="2111"/>
              </a:cxn>
              <a:cxn ang="0">
                <a:pos x="1398" y="2019"/>
              </a:cxn>
              <a:cxn ang="0">
                <a:pos x="1506" y="1803"/>
              </a:cxn>
              <a:cxn ang="0">
                <a:pos x="1402" y="1580"/>
              </a:cxn>
              <a:cxn ang="0">
                <a:pos x="1090" y="1494"/>
              </a:cxn>
              <a:cxn ang="0">
                <a:pos x="801" y="1542"/>
              </a:cxn>
              <a:cxn ang="0">
                <a:pos x="561" y="1694"/>
              </a:cxn>
              <a:cxn ang="0">
                <a:pos x="84" y="1578"/>
              </a:cxn>
              <a:cxn ang="0">
                <a:pos x="84" y="0"/>
              </a:cxn>
              <a:cxn ang="0">
                <a:pos x="2023" y="0"/>
              </a:cxn>
              <a:cxn ang="0">
                <a:pos x="2023" y="601"/>
              </a:cxn>
              <a:cxn ang="0">
                <a:pos x="773" y="601"/>
              </a:cxn>
              <a:cxn ang="0">
                <a:pos x="773" y="1118"/>
              </a:cxn>
              <a:cxn ang="0">
                <a:pos x="1018" y="965"/>
              </a:cxn>
              <a:cxn ang="0">
                <a:pos x="1346" y="905"/>
              </a:cxn>
              <a:cxn ang="0">
                <a:pos x="1671" y="965"/>
              </a:cxn>
              <a:cxn ang="0">
                <a:pos x="1947" y="1138"/>
              </a:cxn>
              <a:cxn ang="0">
                <a:pos x="2137" y="1412"/>
              </a:cxn>
              <a:cxn ang="0">
                <a:pos x="2207" y="1775"/>
              </a:cxn>
              <a:cxn ang="0">
                <a:pos x="2129" y="2165"/>
              </a:cxn>
              <a:cxn ang="0">
                <a:pos x="1903" y="2464"/>
              </a:cxn>
              <a:cxn ang="0">
                <a:pos x="1546" y="2654"/>
              </a:cxn>
              <a:cxn ang="0">
                <a:pos x="1078" y="2720"/>
              </a:cxn>
            </a:cxnLst>
            <a:rect l="0" t="0" r="r" b="b"/>
            <a:pathLst>
              <a:path w="2207" h="2720">
                <a:moveTo>
                  <a:pt x="1078" y="2720"/>
                </a:moveTo>
                <a:cubicBezTo>
                  <a:pt x="840" y="2720"/>
                  <a:pt x="632" y="2686"/>
                  <a:pt x="455" y="2618"/>
                </a:cubicBezTo>
                <a:cubicBezTo>
                  <a:pt x="277" y="2550"/>
                  <a:pt x="126" y="2454"/>
                  <a:pt x="0" y="2331"/>
                </a:cubicBezTo>
                <a:lnTo>
                  <a:pt x="377" y="1851"/>
                </a:lnTo>
                <a:cubicBezTo>
                  <a:pt x="470" y="1936"/>
                  <a:pt x="577" y="2001"/>
                  <a:pt x="697" y="2045"/>
                </a:cubicBezTo>
                <a:cubicBezTo>
                  <a:pt x="817" y="2089"/>
                  <a:pt x="942" y="2111"/>
                  <a:pt x="1070" y="2111"/>
                </a:cubicBezTo>
                <a:cubicBezTo>
                  <a:pt x="1217" y="2111"/>
                  <a:pt x="1326" y="2080"/>
                  <a:pt x="1398" y="2019"/>
                </a:cubicBezTo>
                <a:cubicBezTo>
                  <a:pt x="1470" y="1957"/>
                  <a:pt x="1506" y="1885"/>
                  <a:pt x="1506" y="1803"/>
                </a:cubicBezTo>
                <a:cubicBezTo>
                  <a:pt x="1506" y="1712"/>
                  <a:pt x="1472" y="1638"/>
                  <a:pt x="1402" y="1580"/>
                </a:cubicBezTo>
                <a:cubicBezTo>
                  <a:pt x="1333" y="1523"/>
                  <a:pt x="1229" y="1494"/>
                  <a:pt x="1090" y="1494"/>
                </a:cubicBezTo>
                <a:cubicBezTo>
                  <a:pt x="983" y="1494"/>
                  <a:pt x="887" y="1510"/>
                  <a:pt x="801" y="1542"/>
                </a:cubicBezTo>
                <a:cubicBezTo>
                  <a:pt x="716" y="1574"/>
                  <a:pt x="636" y="1625"/>
                  <a:pt x="561" y="1694"/>
                </a:cubicBezTo>
                <a:lnTo>
                  <a:pt x="84" y="1578"/>
                </a:lnTo>
                <a:lnTo>
                  <a:pt x="84" y="0"/>
                </a:lnTo>
                <a:lnTo>
                  <a:pt x="2023" y="0"/>
                </a:lnTo>
                <a:lnTo>
                  <a:pt x="2023" y="601"/>
                </a:lnTo>
                <a:lnTo>
                  <a:pt x="773" y="601"/>
                </a:lnTo>
                <a:lnTo>
                  <a:pt x="773" y="1118"/>
                </a:lnTo>
                <a:cubicBezTo>
                  <a:pt x="837" y="1056"/>
                  <a:pt x="919" y="1006"/>
                  <a:pt x="1018" y="965"/>
                </a:cubicBezTo>
                <a:cubicBezTo>
                  <a:pt x="1116" y="925"/>
                  <a:pt x="1226" y="905"/>
                  <a:pt x="1346" y="905"/>
                </a:cubicBezTo>
                <a:cubicBezTo>
                  <a:pt x="1458" y="905"/>
                  <a:pt x="1566" y="925"/>
                  <a:pt x="1671" y="965"/>
                </a:cubicBezTo>
                <a:cubicBezTo>
                  <a:pt x="1775" y="1006"/>
                  <a:pt x="1867" y="1063"/>
                  <a:pt x="1947" y="1138"/>
                </a:cubicBezTo>
                <a:cubicBezTo>
                  <a:pt x="2027" y="1212"/>
                  <a:pt x="2090" y="1304"/>
                  <a:pt x="2137" y="1412"/>
                </a:cubicBezTo>
                <a:cubicBezTo>
                  <a:pt x="2184" y="1520"/>
                  <a:pt x="2207" y="1641"/>
                  <a:pt x="2207" y="1775"/>
                </a:cubicBezTo>
                <a:cubicBezTo>
                  <a:pt x="2207" y="1919"/>
                  <a:pt x="2181" y="2049"/>
                  <a:pt x="2129" y="2165"/>
                </a:cubicBezTo>
                <a:cubicBezTo>
                  <a:pt x="2077" y="2281"/>
                  <a:pt x="2002" y="2381"/>
                  <a:pt x="1903" y="2464"/>
                </a:cubicBezTo>
                <a:cubicBezTo>
                  <a:pt x="1804" y="2546"/>
                  <a:pt x="1685" y="2610"/>
                  <a:pt x="1546" y="2654"/>
                </a:cubicBezTo>
                <a:cubicBezTo>
                  <a:pt x="1407" y="2698"/>
                  <a:pt x="1251" y="2720"/>
                  <a:pt x="1078" y="272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hangingPunct="1"/>
            <a:endParaRPr lang="ru-RU" sz="1800" kern="120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93" y="2475038"/>
            <a:ext cx="10050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 </a:t>
            </a:r>
            <a:r>
              <a:rPr lang="ru-RU" sz="2800" b="1" kern="1200" dirty="0" smtClean="0">
                <a:solidFill>
                  <a:srgbClr val="70AD47"/>
                </a:solidFill>
                <a:latin typeface="Calibri Light"/>
              </a:rPr>
              <a:t>необходимо </a:t>
            </a:r>
            <a:r>
              <a:rPr lang="ru-RU" sz="2800" b="1" kern="1200" dirty="0">
                <a:solidFill>
                  <a:srgbClr val="70AD47"/>
                </a:solidFill>
                <a:latin typeface="Calibri Light"/>
              </a:rPr>
              <a:t>использовать ресурсы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организаций дополнительного образования, центров технологической поддержки образования, </a:t>
            </a:r>
            <a:r>
              <a:rPr lang="ru-RU" sz="2800" b="1" kern="1200" dirty="0">
                <a:solidFill>
                  <a:srgbClr val="70AD47"/>
                </a:solidFill>
                <a:latin typeface="Calibri Light"/>
              </a:rPr>
              <a:t>детских технопарков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(включая «</a:t>
            </a:r>
            <a:r>
              <a:rPr lang="ru-RU" sz="2800" kern="1200" dirty="0" err="1">
                <a:solidFill>
                  <a:prstClr val="black"/>
                </a:solidFill>
                <a:latin typeface="Calibri Light"/>
              </a:rPr>
              <a:t>Кванториумы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», </a:t>
            </a:r>
            <a:r>
              <a:rPr lang="ru-RU" sz="2800" kern="1200" dirty="0" err="1">
                <a:solidFill>
                  <a:prstClr val="black"/>
                </a:solidFill>
                <a:latin typeface="Calibri Light"/>
              </a:rPr>
              <a:t>ЦМИТы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ru-RU" sz="2800" kern="1200" dirty="0" err="1">
                <a:solidFill>
                  <a:prstClr val="black"/>
                </a:solidFill>
                <a:latin typeface="Calibri Light"/>
              </a:rPr>
              <a:t>Фаблабы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), </a:t>
            </a:r>
            <a:r>
              <a:rPr lang="ru-RU" sz="2800" b="1" kern="1200" dirty="0">
                <a:solidFill>
                  <a:srgbClr val="70AD47"/>
                </a:solidFill>
                <a:latin typeface="Calibri Light"/>
              </a:rPr>
              <a:t>специализированных центров компетенций</a:t>
            </a:r>
            <a:r>
              <a:rPr lang="ru-RU" sz="2800" b="1" kern="1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(включая </a:t>
            </a:r>
            <a:r>
              <a:rPr lang="ru-RU" sz="2800" kern="1200" dirty="0" err="1">
                <a:solidFill>
                  <a:prstClr val="black"/>
                </a:solidFill>
                <a:latin typeface="Calibri Light"/>
              </a:rPr>
              <a:t>Ворлдскиллс</a:t>
            </a:r>
            <a:r>
              <a:rPr lang="ru-RU" sz="2800" kern="1200" dirty="0">
                <a:solidFill>
                  <a:prstClr val="black"/>
                </a:solidFill>
                <a:latin typeface="Calibri Light"/>
              </a:rPr>
              <a:t>), </a:t>
            </a:r>
            <a:r>
              <a:rPr lang="ru-RU" sz="2800" kern="1200" dirty="0" smtClean="0">
                <a:solidFill>
                  <a:prstClr val="black"/>
                </a:solidFill>
                <a:latin typeface="Calibri Light"/>
              </a:rPr>
              <a:t>…</a:t>
            </a:r>
            <a:endParaRPr lang="ru-RU" sz="2800" kern="12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93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организации технологической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Освоение учебного предмета «Технология» может осуществляться как в образовательных </a:t>
            </a:r>
            <a:r>
              <a:rPr lang="ru-RU" sz="2400" dirty="0" smtClean="0"/>
              <a:t>организациях, так </a:t>
            </a:r>
            <a:r>
              <a:rPr lang="ru-RU" sz="2400" dirty="0"/>
              <a:t>и в </a:t>
            </a:r>
            <a:r>
              <a:rPr lang="ru-RU" sz="2400" dirty="0" smtClean="0"/>
              <a:t>организациях-партнёрах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907339"/>
              </p:ext>
            </p:extLst>
          </p:nvPr>
        </p:nvGraphicFramePr>
        <p:xfrm>
          <a:off x="2032000" y="2162439"/>
          <a:ext cx="8128000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60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Организационные подходы к реализации Концепции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Содержание предметной области «Технология» реализуется через:</a:t>
            </a:r>
          </a:p>
          <a:p>
            <a:r>
              <a:rPr lang="ru-RU" dirty="0">
                <a:latin typeface="+mj-lt"/>
              </a:rPr>
              <a:t>учебный предмет «Технология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учебный предмет «Информатика и ИКТ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другие учебные </a:t>
            </a:r>
            <a:r>
              <a:rPr lang="ru-RU" dirty="0" smtClean="0">
                <a:latin typeface="+mj-lt"/>
              </a:rPr>
              <a:t>предметы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общественно-полезный труд и творческую деятельность в пространстве образовательной </a:t>
            </a:r>
            <a:r>
              <a:rPr lang="ru-RU" dirty="0" smtClean="0">
                <a:latin typeface="+mj-lt"/>
              </a:rPr>
              <a:t>организации и </a:t>
            </a:r>
            <a:r>
              <a:rPr lang="ru-RU" dirty="0">
                <a:latin typeface="+mj-lt"/>
              </a:rPr>
              <a:t>вне </a:t>
            </a:r>
            <a:r>
              <a:rPr lang="ru-RU" dirty="0" smtClean="0">
                <a:latin typeface="+mj-lt"/>
              </a:rPr>
              <a:t>его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внеурочную и внешкольную </a:t>
            </a:r>
            <a:r>
              <a:rPr lang="ru-RU" dirty="0" smtClean="0">
                <a:latin typeface="+mj-lt"/>
              </a:rPr>
              <a:t>деятельность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дополнительное </a:t>
            </a:r>
            <a:r>
              <a:rPr lang="ru-RU" dirty="0" smtClean="0">
                <a:latin typeface="+mj-lt"/>
              </a:rPr>
              <a:t>образование</a:t>
            </a:r>
          </a:p>
          <a:p>
            <a:r>
              <a:rPr lang="ru-RU" dirty="0">
                <a:latin typeface="+mj-lt"/>
              </a:rPr>
              <a:t>проект «Урок «Технологии» на базе высокотехнологичных организаций, в том числе на базе мобильных детских технопарков «Кванториум</a:t>
            </a:r>
            <a:r>
              <a:rPr lang="ru-RU" dirty="0" smtClean="0">
                <a:latin typeface="+mj-lt"/>
              </a:rPr>
              <a:t>»</a:t>
            </a:r>
          </a:p>
          <a:p>
            <a:r>
              <a:rPr lang="ru-RU" dirty="0" smtClean="0">
                <a:latin typeface="+mj-lt"/>
              </a:rPr>
              <a:t>проект </a:t>
            </a:r>
            <a:r>
              <a:rPr lang="ru-RU" dirty="0">
                <a:latin typeface="+mj-lt"/>
              </a:rPr>
              <a:t>ранней профессиональной ориентации обучающихся «Билет в будущее</a:t>
            </a:r>
            <a:r>
              <a:rPr lang="ru-RU" dirty="0" smtClean="0">
                <a:latin typeface="+mj-lt"/>
              </a:rPr>
              <a:t>»</a:t>
            </a:r>
          </a:p>
          <a:p>
            <a:r>
              <a:rPr lang="ru-RU" dirty="0" smtClean="0">
                <a:latin typeface="+mj-lt"/>
              </a:rPr>
              <a:t>систему </a:t>
            </a:r>
            <a:r>
              <a:rPr lang="ru-RU" dirty="0">
                <a:latin typeface="+mj-lt"/>
              </a:rPr>
              <a:t>открытых онлайн уроков «</a:t>
            </a:r>
            <a:r>
              <a:rPr lang="ru-RU" dirty="0" err="1">
                <a:latin typeface="+mj-lt"/>
              </a:rPr>
              <a:t>Проектория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0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организации технологической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+mj-lt"/>
              </a:rPr>
              <a:t>Обучение технологии </a:t>
            </a:r>
            <a:r>
              <a:rPr lang="ru-RU" dirty="0">
                <a:latin typeface="+mj-lt"/>
              </a:rPr>
              <a:t>в системе общего образования осуществляется </a:t>
            </a:r>
            <a:r>
              <a:rPr lang="ru-RU" b="1" dirty="0">
                <a:latin typeface="+mj-lt"/>
              </a:rPr>
              <a:t>по единой </a:t>
            </a:r>
            <a:r>
              <a:rPr lang="ru-RU" b="1" dirty="0" smtClean="0">
                <a:latin typeface="+mj-lt"/>
              </a:rPr>
              <a:t>программе </a:t>
            </a:r>
            <a:r>
              <a:rPr lang="ru-RU" dirty="0" smtClean="0">
                <a:latin typeface="+mj-lt"/>
              </a:rPr>
              <a:t>(неделимой </a:t>
            </a:r>
            <a:r>
              <a:rPr lang="ru-RU" dirty="0">
                <a:latin typeface="+mj-lt"/>
              </a:rPr>
              <a:t>по гендерному признаку и по содержательным линиям);</a:t>
            </a:r>
          </a:p>
          <a:p>
            <a:r>
              <a:rPr lang="ru-RU" dirty="0" smtClean="0">
                <a:latin typeface="+mj-lt"/>
              </a:rPr>
              <a:t>Предусмотрено </a:t>
            </a:r>
            <a:r>
              <a:rPr lang="ru-RU" b="1" dirty="0">
                <a:latin typeface="+mj-lt"/>
              </a:rPr>
              <a:t>деление класса на </a:t>
            </a:r>
            <a:r>
              <a:rPr lang="ru-RU" b="1" dirty="0" smtClean="0">
                <a:latin typeface="+mj-lt"/>
              </a:rPr>
              <a:t>2 </a:t>
            </a:r>
            <a:r>
              <a:rPr lang="ru-RU" b="1" dirty="0">
                <a:latin typeface="+mj-lt"/>
              </a:rPr>
              <a:t>подгруппы </a:t>
            </a:r>
            <a:r>
              <a:rPr lang="ru-RU" dirty="0">
                <a:latin typeface="+mj-lt"/>
              </a:rPr>
              <a:t>(и более)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Результаты </a:t>
            </a:r>
            <a:r>
              <a:rPr lang="ru-RU" dirty="0">
                <a:latin typeface="+mj-lt"/>
              </a:rPr>
              <a:t>технологической подготовки складываются из результатов обучения на уроках технологии,  итогов внеурочной деятельности (в рамках одной школы) и результатов социально-ориентированной  деятельности и дополнительного образования (</a:t>
            </a:r>
            <a:r>
              <a:rPr lang="ru-RU" b="1" dirty="0">
                <a:latin typeface="+mj-lt"/>
              </a:rPr>
              <a:t>требуется разработка обобщенных </a:t>
            </a:r>
            <a:r>
              <a:rPr lang="ru-RU" b="1" dirty="0" smtClean="0">
                <a:latin typeface="+mj-lt"/>
              </a:rPr>
              <a:t>критериев и </a:t>
            </a:r>
            <a:r>
              <a:rPr lang="ru-RU" b="1" dirty="0">
                <a:latin typeface="+mj-lt"/>
              </a:rPr>
              <a:t>показателей оценки качества технологической подготовки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в ПООП в разделе «Критерии и показатели эффективности деятельности организации,  осуществляющей образовательную деятельность, по обеспечению воспитания и социализации  обучающихся» есть рекомендации по разработке мониторинга эффективности </a:t>
            </a:r>
            <a:r>
              <a:rPr lang="ru-RU" dirty="0" smtClean="0">
                <a:latin typeface="+mj-lt"/>
              </a:rPr>
              <a:t>технологической подготовки </a:t>
            </a:r>
            <a:r>
              <a:rPr lang="ru-RU" dirty="0">
                <a:latin typeface="+mj-lt"/>
              </a:rPr>
              <a:t>школьников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6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организации технологической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Технологическая </a:t>
            </a:r>
            <a:r>
              <a:rPr lang="ru-RU" dirty="0">
                <a:latin typeface="+mj-lt"/>
              </a:rPr>
              <a:t>подготовка должна быть построена с учетом регионального содержания:</a:t>
            </a:r>
          </a:p>
          <a:p>
            <a:pPr lvl="2"/>
            <a:r>
              <a:rPr lang="ru-RU" dirty="0">
                <a:latin typeface="+mj-lt"/>
              </a:rPr>
              <a:t>Изучение реальной промышленной и сельскохозяйственной деятельности в регионе;</a:t>
            </a:r>
          </a:p>
          <a:p>
            <a:pPr lvl="2"/>
            <a:r>
              <a:rPr lang="ru-RU" dirty="0">
                <a:latin typeface="+mj-lt"/>
              </a:rPr>
              <a:t>Ознакомление с динамикой регионального рынка труда, количественного и качественного </a:t>
            </a:r>
            <a:r>
              <a:rPr lang="ru-RU" dirty="0" smtClean="0">
                <a:latin typeface="+mj-lt"/>
              </a:rPr>
              <a:t>аспектов спроса </a:t>
            </a:r>
            <a:r>
              <a:rPr lang="ru-RU" dirty="0">
                <a:latin typeface="+mj-lt"/>
              </a:rPr>
              <a:t>и предложения;</a:t>
            </a:r>
          </a:p>
          <a:p>
            <a:pPr lvl="2"/>
            <a:r>
              <a:rPr lang="ru-RU" dirty="0">
                <a:latin typeface="+mj-lt"/>
              </a:rPr>
              <a:t>Анализ ресурсов профессионального образования в регионе, формирование опыта </a:t>
            </a:r>
            <a:r>
              <a:rPr lang="ru-RU" dirty="0" smtClean="0">
                <a:latin typeface="+mj-lt"/>
              </a:rPr>
              <a:t>учета рыночной </a:t>
            </a:r>
            <a:r>
              <a:rPr lang="ru-RU" dirty="0">
                <a:latin typeface="+mj-lt"/>
              </a:rPr>
              <a:t>конъюнктуры в процессе профессионального самоопределения.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j-lt"/>
              </a:rPr>
              <a:t>При проектировании вариативной части должно быть обязательно сохранено базовое </a:t>
            </a:r>
            <a:r>
              <a:rPr lang="ru-RU" dirty="0" smtClean="0">
                <a:latin typeface="+mj-lt"/>
              </a:rPr>
              <a:t>содержание учебной </a:t>
            </a:r>
            <a:r>
              <a:rPr lang="ru-RU" dirty="0">
                <a:latin typeface="+mj-lt"/>
              </a:rPr>
              <a:t>программы; все тематические модули и дидактические единицы изучаются в полном объеме;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j-lt"/>
              </a:rPr>
              <a:t>Учебные программы по технологии на базовом уровне в сельских школах идентичных программам </a:t>
            </a:r>
            <a:r>
              <a:rPr lang="ru-RU" dirty="0" smtClean="0">
                <a:latin typeface="+mj-lt"/>
              </a:rPr>
              <a:t>для городских </a:t>
            </a:r>
            <a:r>
              <a:rPr lang="ru-RU" dirty="0">
                <a:latin typeface="+mj-lt"/>
              </a:rPr>
              <a:t>школ;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E22A8B"/>
                </a:solidFill>
                <a:latin typeface="+mj-lt"/>
              </a:rPr>
              <a:t>Изучение робототехники является обязательным направлением в школе, но на уроках технологии  осуществляется только общее ознакомление </a:t>
            </a:r>
            <a:r>
              <a:rPr lang="ru-RU" dirty="0">
                <a:latin typeface="+mj-lt"/>
              </a:rPr>
              <a:t>с принципами робототехники, основами моделирования,  конструирования и программирования робототехнических устройств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проект «Образование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1379432"/>
            <a:ext cx="7305676" cy="4851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" y="2692686"/>
            <a:ext cx="2647950" cy="30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Оснащение образовательного процесса для технологической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Учебно-методическое </a:t>
            </a:r>
            <a:r>
              <a:rPr lang="ru-RU" dirty="0">
                <a:latin typeface="+mj-lt"/>
              </a:rPr>
              <a:t>обеспечение</a:t>
            </a:r>
          </a:p>
          <a:p>
            <a:pPr lvl="2" algn="just"/>
            <a:r>
              <a:rPr lang="ru-RU" dirty="0">
                <a:latin typeface="+mj-lt"/>
              </a:rPr>
              <a:t>ФЗ «Об образовании в Российской Федерации» от 29.12.2012 г., №273-ФЗ: Статья 18</a:t>
            </a:r>
          </a:p>
          <a:p>
            <a:pPr lvl="2" algn="just"/>
            <a:r>
              <a:rPr lang="ru-RU" dirty="0">
                <a:latin typeface="+mj-lt"/>
              </a:rPr>
              <a:t>П.1 - В организациях, осуществляющих образовательную деятельность, в целях обеспечения реализации образовательных программ  формируются библиотеки, обеспечивающие доступ к профессиональным базам данных, справочным и поисковым системам, иным  информационным ресурсам. Библиотечный фонд должен быть укомплектован печатными и (или) электронными учебными </a:t>
            </a:r>
            <a:r>
              <a:rPr lang="ru-RU" dirty="0" smtClean="0">
                <a:latin typeface="+mj-lt"/>
              </a:rPr>
              <a:t>изданиями (включая</a:t>
            </a:r>
            <a:r>
              <a:rPr lang="ru-RU" dirty="0">
                <a:latin typeface="+mj-lt"/>
              </a:rPr>
              <a:t>	</a:t>
            </a:r>
            <a:r>
              <a:rPr lang="ru-RU" dirty="0" smtClean="0">
                <a:latin typeface="+mj-lt"/>
              </a:rPr>
              <a:t>учебники и учебные пособия), методическими и периодическими изданиями по всем реализуемым основным образовательным </a:t>
            </a:r>
            <a:r>
              <a:rPr lang="ru-RU" dirty="0">
                <a:latin typeface="+mj-lt"/>
              </a:rPr>
              <a:t>программам учебных предметов, курсов, дисциплин (модулей).</a:t>
            </a:r>
          </a:p>
          <a:p>
            <a:pPr lvl="2" algn="just"/>
            <a:r>
              <a:rPr lang="ru-RU" dirty="0">
                <a:latin typeface="+mj-lt"/>
              </a:rPr>
              <a:t>П.4. - Организации, осуществляющие образовательную деятельность по имеющим государственную аккредитацию образовательным  программам начального общего, основного общего, среднего общего образования, для использования при реализации указанных  образовательных программ </a:t>
            </a:r>
            <a:r>
              <a:rPr lang="ru-RU" dirty="0" smtClean="0">
                <a:latin typeface="+mj-lt"/>
              </a:rPr>
              <a:t>выбирают: </a:t>
            </a:r>
          </a:p>
          <a:p>
            <a:pPr lvl="2" algn="just"/>
            <a:r>
              <a:rPr lang="ru-RU" b="1" dirty="0" smtClean="0">
                <a:latin typeface="+mj-lt"/>
              </a:rPr>
              <a:t>учебники </a:t>
            </a:r>
            <a:r>
              <a:rPr lang="ru-RU" b="1" dirty="0">
                <a:latin typeface="+mj-lt"/>
              </a:rPr>
              <a:t>из числа входящих в федеральный перечень учебников</a:t>
            </a:r>
            <a:r>
              <a:rPr lang="ru-RU" dirty="0">
                <a:latin typeface="+mj-lt"/>
              </a:rPr>
              <a:t>, рекомендуемых к использованию при реализации имеющих  государственную аккредитацию образовательных программ начального общего, основного общего, среднего общего образования  (Приказ Министерства просвещения РФ №345 от 28.12.2018г.);</a:t>
            </a:r>
          </a:p>
          <a:p>
            <a:pPr lvl="2" algn="just"/>
            <a:r>
              <a:rPr lang="ru-RU" b="1" dirty="0" smtClean="0">
                <a:latin typeface="+mj-lt"/>
              </a:rPr>
              <a:t>учебные </a:t>
            </a:r>
            <a:r>
              <a:rPr lang="ru-RU" b="1" dirty="0">
                <a:latin typeface="+mj-lt"/>
              </a:rPr>
              <a:t>пособия</a:t>
            </a:r>
            <a:r>
              <a:rPr lang="ru-RU" dirty="0">
                <a:latin typeface="+mj-lt"/>
              </a:rPr>
              <a:t>, выпущенные организациями, осуществляющих выпуск учебных пособий, которые допускаются к  использованию при реализации имеющих государственную аккредитацию образовательных программ начального общего, основного  общего, среднего общего образования.</a:t>
            </a:r>
          </a:p>
          <a:p>
            <a:pPr algn="just"/>
            <a:r>
              <a:rPr lang="ru-RU" dirty="0">
                <a:latin typeface="+mj-lt"/>
              </a:rPr>
              <a:t>2) Оснащение учебных мастерских по технологии</a:t>
            </a:r>
          </a:p>
          <a:p>
            <a:pPr lvl="2" algn="just"/>
            <a:r>
              <a:rPr lang="ru-RU" dirty="0">
                <a:latin typeface="+mj-lt"/>
              </a:rPr>
              <a:t>Постановление Главного государственного санитарного врача РФ от 29.12.2010 № 189 (ред. от 24.11.2015) «Об утверждении СанПиН  2.4.2.2821-10»</a:t>
            </a:r>
          </a:p>
          <a:p>
            <a:pPr lvl="2" algn="just"/>
            <a:r>
              <a:rPr lang="ru-RU" dirty="0">
                <a:latin typeface="+mj-lt"/>
              </a:rPr>
              <a:t>Приказ Минобрнауки России от 30.03.2016 №336 «Об утверждении перечня средств обучения и воспитания, необходимых для  реализации образовательных программ начального общего, основного общего и среднего общего образования, </a:t>
            </a:r>
            <a:r>
              <a:rPr lang="ru-RU" dirty="0" smtClean="0">
                <a:latin typeface="+mj-lt"/>
              </a:rPr>
              <a:t>соответствующих современным </a:t>
            </a:r>
            <a:r>
              <a:rPr lang="ru-RU" dirty="0">
                <a:latin typeface="+mj-lt"/>
              </a:rPr>
              <a:t>условиям обучения, </a:t>
            </a:r>
            <a:r>
              <a:rPr lang="ru-RU" dirty="0" smtClean="0">
                <a:latin typeface="+mj-lt"/>
              </a:rPr>
              <a:t>…….»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49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3315"/>
            <a:ext cx="10515600" cy="487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Шаг 1. Изучить нормативную базу</a:t>
            </a:r>
          </a:p>
          <a:p>
            <a:pPr lvl="2" algn="just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Федеральный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закон «Об образовании в РФ»</a:t>
            </a:r>
          </a:p>
          <a:p>
            <a:pPr lvl="2" algn="just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Концепция преподавания учебного предмета «Технология»</a:t>
            </a:r>
          </a:p>
          <a:p>
            <a:pPr lvl="2" algn="just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Федеральный государственный образовательный стандарт основного общего образования (далее – ФГОС ООО)</a:t>
            </a:r>
          </a:p>
          <a:p>
            <a:pPr lvl="2" algn="just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Примерная основная образовательная программа основного общего образования (далее – ПООП ООО)</a:t>
            </a:r>
          </a:p>
          <a:p>
            <a:pPr lvl="2" algn="just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Образовательная программа образовательной организации</a:t>
            </a:r>
          </a:p>
          <a:p>
            <a:pPr lvl="2" algn="just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Письмо Минобрнауки России «О рабочих  программах учебных предметов» от 28.10.2015 г. № 08-1786</a:t>
            </a:r>
          </a:p>
        </p:txBody>
      </p:sp>
    </p:spTree>
    <p:extLst>
      <p:ext uri="{BB962C8B-B14F-4D97-AF65-F5344CB8AC3E}">
        <p14:creationId xmlns:p14="http://schemas.microsoft.com/office/powerpoint/2010/main" val="16317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ФЕДЕРАЛЬНЫЙ ЗАКОН «ОБ ОБРАЗОВАНИИ В РФ»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2564"/>
            <a:ext cx="6432933" cy="325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963" y="3079404"/>
            <a:ext cx="8149664" cy="190098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5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963" y="1647085"/>
            <a:ext cx="8149664" cy="126044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8C7EB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963" y="5152259"/>
            <a:ext cx="8149664" cy="145448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10054728" y="2037242"/>
            <a:ext cx="19977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ФГОС</a:t>
            </a:r>
            <a:endParaRPr lang="ru-RU" sz="2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54728" y="3789829"/>
            <a:ext cx="19977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ПООП</a:t>
            </a:r>
            <a:endParaRPr lang="ru-RU" sz="2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54728" y="5639435"/>
            <a:ext cx="19977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1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Образовательная программа</a:t>
            </a:r>
            <a:endParaRPr lang="ru-RU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634658" y="1940267"/>
            <a:ext cx="1152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34561" y="2158769"/>
            <a:ext cx="3744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48574" y="3368789"/>
            <a:ext cx="1836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953552" y="3587291"/>
            <a:ext cx="118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24586" y="4029267"/>
            <a:ext cx="334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576749" y="4247926"/>
            <a:ext cx="2196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465235" y="5454649"/>
            <a:ext cx="4284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40006" y="6102808"/>
            <a:ext cx="784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60202" y="6321310"/>
            <a:ext cx="2592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141" y="1998243"/>
            <a:ext cx="507776" cy="4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2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450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51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74" y="1155335"/>
            <a:ext cx="9318837" cy="36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«ОБ ОБРАЗОВАНИИ В РФ»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5249" y="2159077"/>
            <a:ext cx="7928551" cy="480131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П.9. «ПООП разрабатываются … на основе ФГОС…»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5249" y="2980841"/>
            <a:ext cx="7928551" cy="1255728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П.10. «ПООП включаются по результатам экспертизы в реестр ПООП, являющейся государственной информационной системой»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2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3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331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74" y="1155335"/>
            <a:ext cx="9318837" cy="36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«ОБ ОБРАЗОВАНИИ В РФ»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5249" y="2159077"/>
            <a:ext cx="7928551" cy="1643527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П.7. «Организации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осуществляющие образовательную деятельность …, разрабатывают образовательные программы в соответствии с ФГОС и с учётом соответствующих </a:t>
            </a: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ПООП»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677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ГОСУДАРСТВЕННЫЙ ОБРАЗОВАТЕЛЬНЫЙ СТАНДАРТ ОСНОВНОГО ОБЩЕГО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08271" y="3285909"/>
            <a:ext cx="6145530" cy="873772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>
                <a:solidFill>
                  <a:prstClr val="white"/>
                </a:solidFill>
              </a:rPr>
              <a:t>СТРУКТУРЕ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</a:t>
            </a:r>
          </a:p>
          <a:p>
            <a:pPr defTabSz="457200" hangingPunct="1">
              <a:defRPr/>
            </a:pPr>
            <a:r>
              <a:rPr lang="ru-RU" sz="2200" b="1" kern="1200" dirty="0" smtClean="0">
                <a:solidFill>
                  <a:prstClr val="white"/>
                </a:solidFill>
              </a:rPr>
              <a:t>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75693" y="3051007"/>
            <a:ext cx="466064" cy="46606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8271" y="2012214"/>
            <a:ext cx="6145530" cy="873772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 smtClean="0">
                <a:solidFill>
                  <a:prstClr val="white"/>
                </a:solidFill>
              </a:rPr>
              <a:t>РЕЗУЛЬТАТАМ </a:t>
            </a:r>
            <a:r>
              <a:rPr lang="ru-RU" sz="2200" b="1" kern="1200" dirty="0">
                <a:solidFill>
                  <a:prstClr val="white"/>
                </a:solidFill>
              </a:rPr>
              <a:t>ОСВОЕНИЯ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75693" y="1779182"/>
            <a:ext cx="466064" cy="466064"/>
          </a:xfrm>
          <a:prstGeom prst="ellipse">
            <a:avLst/>
          </a:prstGeom>
          <a:solidFill>
            <a:srgbClr val="E46C0A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8271" y="4559604"/>
            <a:ext cx="6145530" cy="873772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>
                <a:solidFill>
                  <a:prstClr val="white"/>
                </a:solidFill>
              </a:rPr>
              <a:t>УСЛОВИЯМ РЕАЛИЗАЦИИ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75693" y="4326571"/>
            <a:ext cx="466064" cy="4660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005840"/>
            <a:ext cx="3774273" cy="5260933"/>
          </a:xfrm>
          <a:prstGeom prst="rect">
            <a:avLst/>
          </a:prstGeom>
        </p:spPr>
      </p:pic>
      <p:grpSp>
        <p:nvGrpSpPr>
          <p:cNvPr id="20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2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5179985" y="1146723"/>
            <a:ext cx="6202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Стандарт включает в себя </a:t>
            </a: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требования к: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40256" y="3395406"/>
            <a:ext cx="3384000" cy="705645"/>
            <a:chOff x="633943" y="2490272"/>
            <a:chExt cx="2959483" cy="74724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3943" y="2490272"/>
              <a:ext cx="2959483" cy="747244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8"/>
            <p:cNvSpPr txBox="1"/>
            <p:nvPr/>
          </p:nvSpPr>
          <p:spPr>
            <a:xfrm>
              <a:off x="655829" y="2512158"/>
              <a:ext cx="2915711" cy="70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Смыслообразование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Мотивация (учебная и социальная)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421129" y="3770731"/>
            <a:ext cx="3384000" cy="1942658"/>
            <a:chOff x="3943910" y="1061308"/>
            <a:chExt cx="3890086" cy="188574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943910" y="1061308"/>
              <a:ext cx="3890086" cy="1885746"/>
            </a:xfrm>
            <a:prstGeom prst="roundRect">
              <a:avLst>
                <a:gd name="adj" fmla="val 5587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5"/>
            <p:cNvSpPr txBox="1"/>
            <p:nvPr/>
          </p:nvSpPr>
          <p:spPr>
            <a:xfrm>
              <a:off x="3999142" y="1116540"/>
              <a:ext cx="3779622" cy="177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Познавательные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с информацией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с учебными моделями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знаково-символических средств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Выполнение логических операций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границ собственного знания и незнания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051898" y="160757"/>
            <a:ext cx="8088204" cy="1080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prstClr val="white"/>
                </a:solidFill>
                <a:latin typeface="Calibri"/>
              </a:rPr>
              <a:t>ТРЕБОВАНИЯ К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РЕЗУЛЬТАТАМ ОСВОЕНИЯ ОСНОВНОЙ ОБРАЗОВАТЕЛЬНОЙ ПРОГРАММЫ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8436" y="415211"/>
            <a:ext cx="576064" cy="5760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2257" y="1387697"/>
            <a:ext cx="3240000" cy="720000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Личностные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3129" y="1393033"/>
            <a:ext cx="3240000" cy="7200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Метапредметные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4000" y="1391997"/>
            <a:ext cx="3240000" cy="7200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Предметные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202000" y="2206627"/>
            <a:ext cx="3384000" cy="512595"/>
            <a:chOff x="7988194" y="1061308"/>
            <a:chExt cx="2446693" cy="51259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988194" y="1061308"/>
              <a:ext cx="2446693" cy="512595"/>
            </a:xfrm>
            <a:prstGeom prst="roundRect">
              <a:avLst>
                <a:gd name="adj" fmla="val 10000"/>
              </a:avLst>
            </a:prstGeom>
            <a:ln>
              <a:solidFill>
                <a:srgbClr val="E46C0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8003207" y="1076321"/>
              <a:ext cx="2416667" cy="482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системы научных знаний</a:t>
              </a:r>
              <a:endParaRPr lang="ru-RU" sz="13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02000" y="2796322"/>
            <a:ext cx="3384000" cy="970602"/>
            <a:chOff x="7988194" y="1651003"/>
            <a:chExt cx="2446693" cy="97060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988194" y="1651003"/>
              <a:ext cx="2446693" cy="970602"/>
            </a:xfrm>
            <a:prstGeom prst="roundRect">
              <a:avLst>
                <a:gd name="adj" fmla="val 5093"/>
              </a:avLst>
            </a:prstGeom>
            <a:ln>
              <a:solidFill>
                <a:srgbClr val="E46C0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7"/>
            <p:cNvSpPr txBox="1"/>
            <p:nvPr/>
          </p:nvSpPr>
          <p:spPr>
            <a:xfrm>
              <a:off x="8016622" y="1679431"/>
              <a:ext cx="2389837" cy="91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Опыт предметной деятельности по получению, преобразованию и применению нового знания</a:t>
              </a:r>
              <a:endParaRPr lang="ru-RU" sz="13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0257" y="2207453"/>
            <a:ext cx="3384000" cy="1088197"/>
            <a:chOff x="633943" y="1061308"/>
            <a:chExt cx="2985792" cy="135186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33943" y="1061308"/>
              <a:ext cx="2985792" cy="1351865"/>
            </a:xfrm>
            <a:prstGeom prst="roundRect">
              <a:avLst>
                <a:gd name="adj" fmla="val 8165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5"/>
            <p:cNvSpPr txBox="1"/>
            <p:nvPr/>
          </p:nvSpPr>
          <p:spPr>
            <a:xfrm>
              <a:off x="673538" y="1100903"/>
              <a:ext cx="2906602" cy="1272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Самоопределение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Внутренняя позиция школьника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амоидентификация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амоуважение и самооценка</a:t>
              </a:r>
              <a:endParaRPr lang="ru-RU" sz="1400" i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40256" y="4200807"/>
            <a:ext cx="3384000" cy="2046612"/>
            <a:chOff x="627740" y="3314616"/>
            <a:chExt cx="2975761" cy="212532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27740" y="3314616"/>
              <a:ext cx="2975761" cy="2125326"/>
            </a:xfrm>
            <a:prstGeom prst="roundRect">
              <a:avLst>
                <a:gd name="adj" fmla="val 5426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11"/>
            <p:cNvSpPr txBox="1"/>
            <p:nvPr/>
          </p:nvSpPr>
          <p:spPr>
            <a:xfrm>
              <a:off x="689989" y="3376865"/>
              <a:ext cx="2851263" cy="2000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Ценностная и морально-этическая ориентация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Ориентация на выполнение морально-нравственных норм</a:t>
              </a: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Способность к решению моральных проблем на основе </a:t>
              </a:r>
              <a:r>
                <a:rPr lang="ru-RU" sz="1400" b="0" i="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децентрации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своих поступков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1129" y="2206627"/>
            <a:ext cx="3384000" cy="1470510"/>
            <a:chOff x="3943910" y="3024154"/>
            <a:chExt cx="3890086" cy="133699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943910" y="3024154"/>
              <a:ext cx="3890086" cy="1336991"/>
            </a:xfrm>
            <a:prstGeom prst="roundRect">
              <a:avLst>
                <a:gd name="adj" fmla="val 6114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8"/>
            <p:cNvSpPr txBox="1"/>
            <p:nvPr/>
          </p:nvSpPr>
          <p:spPr>
            <a:xfrm>
              <a:off x="3983069" y="3063313"/>
              <a:ext cx="3811768" cy="125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Регулятивные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Целеполагание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Прогнозирование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и коррекция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421129" y="5806983"/>
            <a:ext cx="3384000" cy="878304"/>
            <a:chOff x="3943910" y="4438244"/>
            <a:chExt cx="3890086" cy="76824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943910" y="4438244"/>
              <a:ext cx="3890086" cy="768243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11"/>
            <p:cNvSpPr txBox="1"/>
            <p:nvPr/>
          </p:nvSpPr>
          <p:spPr>
            <a:xfrm>
              <a:off x="3966411" y="4460745"/>
              <a:ext cx="3845084" cy="723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Коммуникативные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Речевая деятельность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Навыки сотрудничества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41335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4100" y="3136374"/>
            <a:ext cx="96393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«Производство и технологии»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«Технологии обработки материалов, пищевых продуктов»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«Робототехника»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«Автоматизированные системы»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«3D-моделирование,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прототипирование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и макетирование»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«Компьютерная графика, черчение»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«Растениеводство»*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Модуль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«Животноводство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»*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www.hastac.org/sites/default/files/styles/post_image/public/upload/images/post/8699798395_d918d842ec_o.png?itok=ZMpn9Qu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299" y="749485"/>
            <a:ext cx="2124075" cy="6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779185" y="5755018"/>
            <a:ext cx="5099429" cy="908001"/>
            <a:chOff x="3271837" y="5157192"/>
            <a:chExt cx="5683807" cy="10120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u="sng" dirty="0">
                  <a:solidFill>
                    <a:srgbClr val="0070C0"/>
                  </a:solidFill>
                  <a:latin typeface="+mj-lt"/>
                </a:rPr>
                <a:t>https://www.preobra.ru/improject-4612</a:t>
              </a:r>
              <a:endParaRPr lang="ru-RU" sz="2000" u="sng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ПРИМЕРНАЯ ОСНОВНАЯ ОБРАЗОВАТЕЛЬНАЯ ПРОГРАММА </a:t>
            </a:r>
            <a:br>
              <a:rPr lang="ru-RU" dirty="0" smtClean="0"/>
            </a:b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67832" y="1716299"/>
            <a:ext cx="6685968" cy="45504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Примерная программа – документ,  рекомендательного характера, который  детально раскрывает </a:t>
            </a:r>
            <a:r>
              <a:rPr lang="ru-RU" dirty="0" smtClean="0">
                <a:solidFill>
                  <a:srgbClr val="E22A8B"/>
                </a:solidFill>
              </a:rPr>
              <a:t>обязательную  часть содержания обучения и параметры качества усвоения учебного материала </a:t>
            </a:r>
            <a:r>
              <a:rPr lang="ru-RU" dirty="0" smtClean="0"/>
              <a:t>по конкретному предмету учебного плана.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59" y="1005839"/>
            <a:ext cx="3711559" cy="52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13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04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ОСНОВНАЯ ОБРАЗОВАТЕЛЬНАЯ ПРОГРАММА </a:t>
            </a:r>
            <a:br>
              <a:rPr lang="ru-RU" dirty="0" smtClean="0"/>
            </a:b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59" y="1005839"/>
            <a:ext cx="3711559" cy="52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4751480" y="1005839"/>
          <a:ext cx="7167399" cy="43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15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450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326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59280"/>
            <a:ext cx="6060877" cy="4317683"/>
          </a:xfrm>
        </p:spPr>
        <p:txBody>
          <a:bodyPr/>
          <a:lstStyle/>
          <a:p>
            <a:pPr marL="0" indent="0">
              <a:buNone/>
            </a:pPr>
            <a:endParaRPr lang="en-US" sz="3500" dirty="0">
              <a:latin typeface="+mj-lt"/>
            </a:endParaRPr>
          </a:p>
          <a:p>
            <a:pPr marL="0" indent="0">
              <a:buNone/>
            </a:pPr>
            <a:r>
              <a:rPr lang="ru-RU" sz="3500" b="1" dirty="0" smtClean="0">
                <a:latin typeface="+mj-lt"/>
              </a:rPr>
              <a:t>Задача проекта:</a:t>
            </a:r>
          </a:p>
          <a:p>
            <a:r>
              <a:rPr lang="ru-RU" dirty="0" smtClean="0">
                <a:latin typeface="+mj-lt"/>
              </a:rPr>
              <a:t>внедрение новых методов обучения и воспитания, современных образовательных технологий</a:t>
            </a:r>
          </a:p>
          <a:p>
            <a:r>
              <a:rPr lang="ru-RU" dirty="0" smtClean="0">
                <a:solidFill>
                  <a:srgbClr val="E22A8B"/>
                </a:solidFill>
                <a:latin typeface="+mj-lt"/>
              </a:rPr>
              <a:t>обновление содержания и совершенствование методов обучения предмету «Технология»</a:t>
            </a:r>
            <a:endParaRPr lang="ru-RU" dirty="0">
              <a:solidFill>
                <a:srgbClr val="E22A8B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b="0" dirty="0"/>
              <a:t>Главные цифры проекта (к 2024 году):</a:t>
            </a:r>
          </a:p>
          <a:p>
            <a:r>
              <a:rPr lang="ru-RU" b="0" dirty="0" smtClean="0"/>
              <a:t>проведение комплексной оценки качества общего образования</a:t>
            </a:r>
          </a:p>
          <a:p>
            <a:r>
              <a:rPr lang="ru-RU" b="0" dirty="0" smtClean="0"/>
              <a:t>создание современной МТБ в 16 тыс. школ в сельской местности и малых городах</a:t>
            </a:r>
          </a:p>
          <a:p>
            <a:r>
              <a:rPr lang="ru-RU" b="0" dirty="0" smtClean="0"/>
              <a:t>создание новых мест в общеобразовательных организациях для 230 тысяч детей</a:t>
            </a:r>
          </a:p>
          <a:p>
            <a:r>
              <a:rPr lang="ru-RU" b="0" dirty="0" smtClean="0"/>
              <a:t>участие 70% школьников в различных формах сопровождения и наставничества </a:t>
            </a:r>
          </a:p>
          <a:p>
            <a:r>
              <a:rPr lang="ru-RU" b="0" dirty="0" smtClean="0"/>
              <a:t>реализация общеобразовательных программ в сетевой форме 70% образовательных организаций </a:t>
            </a:r>
          </a:p>
          <a:p>
            <a:r>
              <a:rPr lang="ru-RU" b="0" dirty="0" smtClean="0"/>
              <a:t>строительство и введение в эксплуатацию не менее 25 школ с привлечением частных инвестиций</a:t>
            </a:r>
            <a:endParaRPr lang="ru-RU" b="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82771" y="1262893"/>
            <a:ext cx="935645" cy="935641"/>
            <a:chOff x="576954" y="1933225"/>
            <a:chExt cx="935645" cy="93564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defTabSz="914400" hangingPunct="1"/>
              <a:endParaRPr lang="ru-RU" sz="2800" kern="1200" dirty="0">
                <a:solidFill>
                  <a:prstClr val="white">
                    <a:lumMod val="85000"/>
                  </a:prst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62" y="1290327"/>
            <a:ext cx="9993734" cy="504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7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75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62" y="1233885"/>
            <a:ext cx="9993733" cy="482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65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62" y="2042251"/>
            <a:ext cx="9993733" cy="257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8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81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4487" y="1123721"/>
            <a:ext cx="10683026" cy="809685"/>
          </a:xfrm>
          <a:prstGeom prst="roundRect">
            <a:avLst>
              <a:gd name="adj" fmla="val 1862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200" dirty="0">
                <a:solidFill>
                  <a:schemeClr val="bg1"/>
                </a:solidFill>
                <a:latin typeface="+mj-lt"/>
              </a:rPr>
              <a:t>ПРИМЕРНАЯ ОСНОВНАЯ ОБРАЗОВАТЕЛЬНАЯ ПРОГРАММА (ПООП)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118" y="2820318"/>
            <a:ext cx="5052273" cy="2524788"/>
          </a:xfrm>
          <a:prstGeom prst="roundRect">
            <a:avLst>
              <a:gd name="adj" fmla="val 8082"/>
            </a:avLst>
          </a:prstGeom>
          <a:solidFill>
            <a:srgbClr val="31859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kern="1200" dirty="0" smtClean="0">
                <a:solidFill>
                  <a:schemeClr val="bg1"/>
                </a:solidFill>
                <a:latin typeface="+mj-lt"/>
              </a:rPr>
              <a:t>Рабочие </a:t>
            </a:r>
            <a:r>
              <a:rPr lang="ru-RU" sz="2800" b="1" kern="1200" dirty="0">
                <a:solidFill>
                  <a:schemeClr val="bg1"/>
                </a:solidFill>
                <a:latin typeface="+mj-lt"/>
              </a:rPr>
              <a:t>программы учебных </a:t>
            </a:r>
            <a:r>
              <a:rPr lang="ru-RU" sz="2800" b="1" kern="1200" dirty="0" smtClean="0">
                <a:solidFill>
                  <a:schemeClr val="bg1"/>
                </a:solidFill>
                <a:latin typeface="+mj-lt"/>
              </a:rPr>
              <a:t>предметов</a:t>
            </a:r>
          </a:p>
          <a:p>
            <a:endParaRPr lang="ru-RU" sz="2800" b="1" kern="1200" dirty="0">
              <a:solidFill>
                <a:schemeClr val="bg1"/>
              </a:solidFill>
              <a:latin typeface="+mj-lt"/>
            </a:endParaRPr>
          </a:p>
          <a:p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входят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</a:rPr>
              <a:t>в состав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образовательной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</a:rPr>
              <a:t>программы образовательной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организации (далее – ОП ОО)</a:t>
            </a:r>
          </a:p>
          <a:p>
            <a:endParaRPr lang="ru-RU" sz="2800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200000">
            <a:off x="2484182" y="2175909"/>
            <a:ext cx="1296144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-1200000">
            <a:off x="8551079" y="2175909"/>
            <a:ext cx="1296144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3015" y="2820318"/>
            <a:ext cx="5052273" cy="2524787"/>
          </a:xfrm>
          <a:prstGeom prst="roundRect">
            <a:avLst>
              <a:gd name="adj" fmla="val 808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Авторские программы учебных </a:t>
            </a:r>
            <a:r>
              <a:rPr lang="ru-RU" sz="2800" dirty="0" smtClean="0"/>
              <a:t>предметов</a:t>
            </a:r>
          </a:p>
          <a:p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1026" name="Picture 2" descr="http://technology.prosv.ru/_data/umk/3/rabochie_programmy_5-9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478" y="3916281"/>
            <a:ext cx="997345" cy="13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195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ЧТО ТАКОЕ  РАБОЧАЯ ПРОГРАММА?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2076"/>
            <a:ext cx="10515600" cy="5064697"/>
          </a:xfrm>
        </p:spPr>
        <p:txBody>
          <a:bodyPr/>
          <a:lstStyle/>
          <a:p>
            <a:pPr algn="just"/>
            <a:r>
              <a:rPr lang="ru-RU" dirty="0" smtClean="0"/>
              <a:t>Рабочая программа – это нормативно-управленческий документ образовательной организации, характеризующий систему организации образовательной деятельности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Рабочая программа – это учебная программа, </a:t>
            </a:r>
            <a:r>
              <a:rPr lang="ru-RU" b="1" dirty="0" smtClean="0"/>
              <a:t>разработанная педагогом на основе Примерной основной образовательной программы </a:t>
            </a:r>
            <a:r>
              <a:rPr lang="ru-RU" dirty="0" smtClean="0"/>
              <a:t>для конкретной образовательной организации и определённого класса, </a:t>
            </a:r>
            <a:r>
              <a:rPr lang="ru-RU" dirty="0" smtClean="0">
                <a:solidFill>
                  <a:srgbClr val="E22A8B"/>
                </a:solidFill>
              </a:rPr>
              <a:t>имеющая изменения и дополнения в содержании, последовательности изучения тем, количестве часов</a:t>
            </a:r>
            <a:r>
              <a:rPr lang="ru-RU" dirty="0" smtClean="0"/>
              <a:t>, использовании организационных форм обучения и т.п.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16" y="96253"/>
            <a:ext cx="9111916" cy="80611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>
                <a:tab pos="5442585" algn="l"/>
              </a:tabLst>
            </a:pPr>
            <a:r>
              <a:rPr lang="ru-RU" dirty="0"/>
              <a:t>ПИСЬМО МИНИСТЕРСТВА ОБРАЗОВАНИЯ И НАУКИ РФ</a:t>
            </a:r>
            <a:br>
              <a:rPr lang="ru-RU" dirty="0"/>
            </a:br>
            <a:r>
              <a:rPr lang="ru-RU" dirty="0"/>
              <a:t>«О РАБОЧИХ ПРОГРАММАХ УЧЕБНЫХ ПРЕДМЕТОВ» </a:t>
            </a:r>
            <a:r>
              <a:rPr lang="ru-RU" spc="-5" dirty="0"/>
              <a:t>ОТ</a:t>
            </a:r>
            <a:r>
              <a:rPr lang="ru-RU" spc="-100" dirty="0"/>
              <a:t> </a:t>
            </a:r>
            <a:r>
              <a:rPr lang="ru-RU" spc="-5" dirty="0"/>
              <a:t>28.10.</a:t>
            </a:r>
            <a:r>
              <a:rPr lang="ru-RU" spc="-20" dirty="0"/>
              <a:t>2015 Г. №</a:t>
            </a:r>
            <a:r>
              <a:rPr lang="en-US" spc="-20" dirty="0"/>
              <a:t> </a:t>
            </a:r>
            <a:r>
              <a:rPr lang="en-US" spc="-10" dirty="0"/>
              <a:t>08-1786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0968" y="1005840"/>
            <a:ext cx="6412832" cy="52609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соответствии с ФГОС рабочие программы учебных предметов, курсов </a:t>
            </a:r>
            <a:r>
              <a:rPr lang="ru-RU" dirty="0" smtClean="0">
                <a:solidFill>
                  <a:srgbClr val="E22A8B"/>
                </a:solidFill>
              </a:rPr>
              <a:t>являются обязательным компонентом </a:t>
            </a:r>
            <a:r>
              <a:rPr lang="ru-RU" dirty="0" smtClean="0"/>
              <a:t>содержательного раздела основной образовательной программы образовательной организации.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Рабочие </a:t>
            </a:r>
            <a:r>
              <a:rPr lang="ru-RU" dirty="0" smtClean="0"/>
              <a:t>программы разрабатываются </a:t>
            </a:r>
            <a:r>
              <a:rPr lang="ru-RU" dirty="0">
                <a:solidFill>
                  <a:srgbClr val="E22A8B"/>
                </a:solidFill>
              </a:rPr>
              <a:t>на основе  требований к результатам освоения основной образовательной  </a:t>
            </a:r>
            <a:r>
              <a:rPr lang="ru-RU" dirty="0" smtClean="0">
                <a:solidFill>
                  <a:srgbClr val="E22A8B"/>
                </a:solidFill>
              </a:rPr>
              <a:t>программы </a:t>
            </a:r>
            <a:r>
              <a:rPr lang="ru-RU" dirty="0" smtClean="0"/>
              <a:t>и </a:t>
            </a:r>
            <a:r>
              <a:rPr lang="ru-RU" dirty="0"/>
              <a:t>должны обеспечивать достижение планируемых  результатов освоения основной образовательной программы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05840"/>
            <a:ext cx="3945700" cy="5260933"/>
          </a:xfrm>
          <a:prstGeom prst="rect">
            <a:avLst/>
          </a:prstGeom>
        </p:spPr>
      </p:pic>
      <p:grpSp>
        <p:nvGrpSpPr>
          <p:cNvPr id="5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50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559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9117030" cy="817645"/>
          </a:xfrm>
        </p:spPr>
        <p:txBody>
          <a:bodyPr>
            <a:normAutofit fontScale="90000"/>
          </a:bodyPr>
          <a:lstStyle/>
          <a:p>
            <a:r>
              <a:rPr lang="ru-RU" dirty="0"/>
              <a:t>ПИСЬМО МИНИСТЕРСТВА ОБРАЗОВАНИЯ И НАУКИ РФ</a:t>
            </a:r>
            <a:br>
              <a:rPr lang="ru-RU" dirty="0"/>
            </a:br>
            <a:r>
              <a:rPr lang="ru-RU" dirty="0"/>
              <a:t>«О РАБОЧИХ ПРОГРАММАХ УЧЕБНЫХ ПРЕДМЕТОВ» </a:t>
            </a:r>
            <a:r>
              <a:rPr lang="ru-RU" spc="-5" dirty="0"/>
              <a:t>ОТ</a:t>
            </a:r>
            <a:r>
              <a:rPr lang="ru-RU" spc="-100" dirty="0"/>
              <a:t> </a:t>
            </a:r>
            <a:r>
              <a:rPr lang="ru-RU" spc="-5" dirty="0"/>
              <a:t>28.10.</a:t>
            </a:r>
            <a:r>
              <a:rPr lang="ru-RU" spc="-20" dirty="0"/>
              <a:t>2015 Г. №</a:t>
            </a:r>
            <a:r>
              <a:rPr lang="en-US" spc="-20" dirty="0"/>
              <a:t> </a:t>
            </a:r>
            <a:r>
              <a:rPr lang="en-US" spc="-10" dirty="0"/>
              <a:t>08-1786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7455" y="1005840"/>
            <a:ext cx="5299114" cy="823912"/>
          </a:xfrm>
        </p:spPr>
        <p:txBody>
          <a:bodyPr>
            <a:norm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2023745" algn="l"/>
              </a:tabLst>
            </a:pPr>
            <a:r>
              <a:rPr lang="ru-RU" spc="-10" dirty="0" smtClean="0"/>
              <a:t>В соответствии с ФГОС </a:t>
            </a:r>
            <a:r>
              <a:rPr lang="ru-RU" dirty="0" smtClean="0"/>
              <a:t>рабочая </a:t>
            </a:r>
            <a:r>
              <a:rPr lang="ru-RU" spc="-5" dirty="0" smtClean="0"/>
              <a:t>программа должна содержать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7455" y="1829751"/>
            <a:ext cx="5299114" cy="444722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пояснительную </a:t>
            </a:r>
            <a:r>
              <a:rPr lang="ru-RU" sz="2000" dirty="0" smtClean="0"/>
              <a:t>записку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общую </a:t>
            </a:r>
            <a:r>
              <a:rPr lang="ru-RU" sz="2000" dirty="0"/>
              <a:t>характеристику учебного </a:t>
            </a:r>
            <a:r>
              <a:rPr lang="ru-RU" sz="2000" dirty="0" smtClean="0"/>
              <a:t>предмета;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описание места учебного </a:t>
            </a:r>
            <a:r>
              <a:rPr lang="ru-RU" sz="2000" dirty="0" smtClean="0"/>
              <a:t>предмета в </a:t>
            </a:r>
            <a:r>
              <a:rPr lang="ru-RU" sz="2000" dirty="0"/>
              <a:t>учебном </a:t>
            </a:r>
            <a:r>
              <a:rPr lang="ru-RU" sz="2000" dirty="0" smtClean="0"/>
              <a:t>плане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личностные</a:t>
            </a:r>
            <a:r>
              <a:rPr lang="ru-RU" sz="2000" dirty="0"/>
              <a:t>, метапредметные и предметные </a:t>
            </a:r>
            <a:r>
              <a:rPr lang="ru-RU" sz="2000" dirty="0" smtClean="0"/>
              <a:t>результаты освоения </a:t>
            </a:r>
            <a:r>
              <a:rPr lang="ru-RU" sz="2000" dirty="0"/>
              <a:t>конкретного учебного </a:t>
            </a:r>
            <a:r>
              <a:rPr lang="ru-RU" sz="2000" dirty="0" smtClean="0"/>
              <a:t>предмета;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содержание учебного </a:t>
            </a:r>
            <a:r>
              <a:rPr lang="ru-RU" sz="2000" dirty="0" smtClean="0"/>
              <a:t>предмета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тематическое </a:t>
            </a:r>
            <a:r>
              <a:rPr lang="ru-RU" sz="2000" dirty="0" smtClean="0"/>
              <a:t>планирование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описание учебно-методического и </a:t>
            </a:r>
            <a:r>
              <a:rPr lang="ru-RU" sz="2000" dirty="0" smtClean="0"/>
              <a:t>материально-технического обеспечения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планируемые </a:t>
            </a:r>
            <a:r>
              <a:rPr lang="ru-RU" sz="2000" dirty="0"/>
              <a:t>результаты изучения учебного </a:t>
            </a:r>
            <a:r>
              <a:rPr lang="ru-RU" sz="2000" dirty="0" smtClean="0"/>
              <a:t>предмета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66052" y="1005840"/>
            <a:ext cx="5420300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соответствии с письмом Минобрнауки России рабочая программа должна содержать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566053" y="1829751"/>
            <a:ext cx="5420299" cy="444722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пояснительную записку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общую характеристику учебного предмета;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описание места учебного предмета в учебном плане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Планируемые </a:t>
            </a:r>
            <a:r>
              <a:rPr lang="ru-RU" sz="2000" dirty="0"/>
              <a:t>результаты освоения учебного предмета «Технология</a:t>
            </a:r>
            <a:r>
              <a:rPr lang="ru-RU" sz="2000" dirty="0" smtClean="0"/>
              <a:t>» </a:t>
            </a:r>
            <a:r>
              <a:rPr lang="ru-RU" sz="2000" dirty="0" smtClean="0">
                <a:solidFill>
                  <a:schemeClr val="bg1"/>
                </a:solidFill>
              </a:rPr>
              <a:t>………………. РРРРРРРРР,</a:t>
            </a:r>
            <a:endParaRPr lang="ru-RU" sz="20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Содержание учебной программы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Календарно-тематическое планирование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описание учебно-методического и </a:t>
            </a:r>
            <a:r>
              <a:rPr lang="ru-RU" sz="2000" dirty="0" smtClean="0">
                <a:solidFill>
                  <a:schemeClr val="bg1"/>
                </a:solidFill>
              </a:rPr>
              <a:t>материально-технического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815755" y="3934173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815755" y="4352172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815755" y="3158278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66" y="2700118"/>
            <a:ext cx="1853942" cy="5252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323" y="2032699"/>
            <a:ext cx="6050029" cy="6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06316" y="96253"/>
            <a:ext cx="9090466" cy="80611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ПИСЬМО МИНИСТЕРСТВА ОБРАЗОВАНИЯ И НАУКИ РФ</a:t>
            </a:r>
            <a:br>
              <a:rPr lang="ru-RU" dirty="0" smtClean="0"/>
            </a:br>
            <a:r>
              <a:rPr lang="ru-RU" dirty="0" smtClean="0"/>
              <a:t>«О РАБОЧИХ ПРОГРАММАХ УЧЕБНЫХ ПРЕДМЕТОВ» ОТ 28.10.2015 Г. №</a:t>
            </a:r>
            <a:r>
              <a:rPr lang="en-US" dirty="0" smtClean="0"/>
              <a:t> 08-1786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1" y="1005840"/>
            <a:ext cx="5840002" cy="5260933"/>
          </a:xfrm>
        </p:spPr>
        <p:txBody>
          <a:bodyPr/>
          <a:lstStyle/>
          <a:p>
            <a:pPr algn="just"/>
            <a:r>
              <a:rPr lang="ru-RU" dirty="0" smtClean="0"/>
              <a:t>Авторские программы учебных предметов,  разработанные в соответствии  с требованиями  ФГОС и с учётом ПООП, также </a:t>
            </a:r>
            <a:r>
              <a:rPr lang="ru-RU" dirty="0" smtClean="0">
                <a:solidFill>
                  <a:srgbClr val="E22A8B"/>
                </a:solidFill>
              </a:rPr>
              <a:t>могут рассматриваться  как рабочие программы учебных предметов</a:t>
            </a:r>
            <a:r>
              <a:rPr lang="ru-RU" dirty="0">
                <a:solidFill>
                  <a:srgbClr val="E22A8B"/>
                </a:solidFill>
              </a:rPr>
              <a:t>.</a:t>
            </a:r>
            <a:endParaRPr lang="ru-RU" dirty="0" smtClean="0">
              <a:solidFill>
                <a:srgbClr val="E22A8B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Решение о возможности их использования в  структуре основной образовательной программы  </a:t>
            </a:r>
            <a:r>
              <a:rPr lang="ru-RU" dirty="0" smtClean="0">
                <a:solidFill>
                  <a:srgbClr val="E22A8B"/>
                </a:solidFill>
              </a:rPr>
              <a:t>принимается на уровне образовательной  организации.</a:t>
            </a:r>
            <a:endParaRPr lang="ru-RU" dirty="0">
              <a:solidFill>
                <a:srgbClr val="E22A8B"/>
              </a:solidFill>
            </a:endParaRPr>
          </a:p>
        </p:txBody>
      </p:sp>
      <p:pic>
        <p:nvPicPr>
          <p:cNvPr id="10" name="Picture 2" descr="http://technology.prosv.ru/_data/umk/3/rabochie_programmy_5-9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063" y="1005840"/>
            <a:ext cx="3956737" cy="52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49745" y="573189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Рабочие программы (по учебным предметам)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39272" y="1034612"/>
            <a:ext cx="2067269" cy="350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НОО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7181" y="1034612"/>
            <a:ext cx="2067269" cy="3503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ДО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745" y="4865624"/>
            <a:ext cx="10679723" cy="700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Федеральный закон «Об образовании в Российской Федерации»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 29 декабря 2012 г. № 273-ФЗ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9745" y="2824514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Федеральные государственные образовательные стандарты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745" y="1698851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b="1" dirty="0">
                <a:solidFill>
                  <a:srgbClr val="E22A8B"/>
                </a:solidFill>
              </a:rPr>
              <a:t>Примерные основные образовательные программы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9745" y="3950176"/>
            <a:ext cx="10679723" cy="700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E22A8B"/>
                </a:solidFill>
              </a:rPr>
              <a:t>Концепция преподавания учебного предмета «Технология»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9745" y="5781071"/>
            <a:ext cx="10679723" cy="490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Конституция Российской Федерации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5634056" y="376285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5634056" y="5588626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634056" y="4673178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7181" y="3292745"/>
            <a:ext cx="2067269" cy="35038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ДО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9272" y="3292744"/>
            <a:ext cx="2067269" cy="35038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НОО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1364" y="3292744"/>
            <a:ext cx="2067269" cy="3503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ООО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43455" y="3292744"/>
            <a:ext cx="2067269" cy="35038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СОО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716574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4318229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6919884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9521539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37181" y="2151908"/>
            <a:ext cx="2067269" cy="350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ДО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39272" y="2155040"/>
            <a:ext cx="2067269" cy="350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НОО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1364" y="2151908"/>
            <a:ext cx="2067269" cy="3503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ООО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43455" y="2151908"/>
            <a:ext cx="2067269" cy="3503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СОО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3482" y="2645035"/>
            <a:ext cx="527855" cy="4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341364" y="1034612"/>
            <a:ext cx="2067269" cy="350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ООО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43455" y="1036833"/>
            <a:ext cx="2067269" cy="350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СОО</a:t>
            </a:r>
          </a:p>
        </p:txBody>
      </p:sp>
      <p:sp>
        <p:nvSpPr>
          <p:cNvPr id="27" name="Стрелка вверх 26"/>
          <p:cNvSpPr/>
          <p:nvPr/>
        </p:nvSpPr>
        <p:spPr>
          <a:xfrm>
            <a:off x="1716574" y="1521502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4318229" y="1520094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6919884" y="1520270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9521539" y="1520094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8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78605" y="1458930"/>
            <a:ext cx="11449693" cy="480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Шаг 1. </a:t>
            </a:r>
            <a:r>
              <a:rPr lang="ru-RU" sz="4000" dirty="0" smtClean="0"/>
              <a:t>Изучить нормативную базу</a:t>
            </a:r>
            <a:endParaRPr lang="ru-RU" sz="4000" dirty="0"/>
          </a:p>
          <a:p>
            <a:pPr marL="0" indent="0">
              <a:buNone/>
            </a:pPr>
            <a:r>
              <a:rPr lang="ru-RU" sz="4000" b="1" dirty="0"/>
              <a:t>Шаг 2. </a:t>
            </a:r>
            <a:r>
              <a:rPr lang="ru-RU" sz="4000" b="1" dirty="0" smtClean="0"/>
              <a:t>Выбрать программу </a:t>
            </a:r>
            <a:r>
              <a:rPr lang="ru-RU" sz="4000" b="1" dirty="0"/>
              <a:t>по учебному предмету и </a:t>
            </a:r>
            <a:r>
              <a:rPr lang="ru-RU" sz="4000" b="1" dirty="0">
                <a:solidFill>
                  <a:schemeClr val="bg1"/>
                </a:solidFill>
              </a:rPr>
              <a:t>………….</a:t>
            </a:r>
            <a:r>
              <a:rPr lang="ru-RU" sz="4000" b="1" dirty="0"/>
              <a:t>соответствующий ей учебник из </a:t>
            </a:r>
            <a:r>
              <a:rPr lang="ru-RU" sz="4000" b="1" dirty="0" smtClean="0"/>
              <a:t>ФПУ</a:t>
            </a:r>
          </a:p>
          <a:p>
            <a:endParaRPr lang="ru-RU" sz="4000" b="1" dirty="0"/>
          </a:p>
          <a:p>
            <a:pPr lvl="2"/>
            <a:r>
              <a:rPr lang="ru-RU" sz="2800" dirty="0" smtClean="0"/>
              <a:t>Федеральный </a:t>
            </a:r>
            <a:r>
              <a:rPr lang="ru-RU" sz="2800" dirty="0"/>
              <a:t>перечень учебников </a:t>
            </a:r>
            <a:r>
              <a:rPr lang="ru-RU" sz="2800" dirty="0">
                <a:solidFill>
                  <a:schemeClr val="bg1"/>
                </a:solidFill>
              </a:rPr>
              <a:t>…………………………………………</a:t>
            </a:r>
            <a:r>
              <a:rPr lang="ru-RU" sz="2800" dirty="0"/>
              <a:t> Приказ Министерства просвещения Российской Федерации     от 28.12.2018 г. № 345 «О федеральном перечне учебников …»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051"/>
          <p:cNvSpPr>
            <a:spLocks noGrp="1"/>
          </p:cNvSpPr>
          <p:nvPr>
            <p:ph sz="half" idx="4294967295"/>
          </p:nvPr>
        </p:nvSpPr>
        <p:spPr>
          <a:xfrm>
            <a:off x="331750" y="1404866"/>
            <a:ext cx="7155437" cy="517048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Рабочая программа</a:t>
            </a:r>
          </a:p>
          <a:p>
            <a:pPr marL="457200" lvl="1" indent="0">
              <a:buNone/>
            </a:pPr>
            <a:r>
              <a:rPr lang="ru-RU" sz="1400" u="sng" dirty="0" smtClean="0">
                <a:hlinkClick r:id="rId3"/>
              </a:rPr>
              <a:t>https</a:t>
            </a:r>
            <a:r>
              <a:rPr lang="ru-RU" sz="1400" u="sng" dirty="0">
                <a:hlinkClick r:id="rId3"/>
              </a:rPr>
              <a:t>://shop.prosv.ru/texnologiya--rabochie-programmy--5-9-klassy3036</a:t>
            </a:r>
            <a:endParaRPr lang="ru-RU" sz="1600" dirty="0"/>
          </a:p>
          <a:p>
            <a:pPr lvl="0"/>
            <a:r>
              <a:rPr lang="ru-RU" dirty="0" smtClean="0"/>
              <a:t>Учебник</a:t>
            </a:r>
          </a:p>
          <a:p>
            <a:pPr marL="457200" lvl="1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technology.prosv.ru/umk/3.html</a:t>
            </a:r>
            <a:endParaRPr lang="en-US" sz="1400" dirty="0" smtClean="0"/>
          </a:p>
          <a:p>
            <a:r>
              <a:rPr lang="ru-RU" dirty="0"/>
              <a:t>Учебник в электронной форме</a:t>
            </a:r>
            <a:endParaRPr lang="en-US" dirty="0"/>
          </a:p>
          <a:p>
            <a:pPr marL="457200" lvl="1" indent="0">
              <a:buNone/>
            </a:pPr>
            <a:r>
              <a:rPr lang="en-US" sz="1400" dirty="0">
                <a:solidFill>
                  <a:prstClr val="black"/>
                </a:solidFill>
                <a:hlinkClick r:id="rId4"/>
              </a:rPr>
              <a:t>http://technology.prosv.ru/umk/3.html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ru-RU" dirty="0" smtClean="0"/>
              <a:t>Методическое </a:t>
            </a:r>
            <a:r>
              <a:rPr lang="ru-RU" dirty="0"/>
              <a:t>пособие</a:t>
            </a:r>
          </a:p>
          <a:p>
            <a:pPr marL="457200" lvl="1" indent="0">
              <a:buNone/>
            </a:pPr>
            <a:r>
              <a:rPr lang="en-US" sz="1400" u="sng" dirty="0">
                <a:hlinkClick r:id="rId5"/>
              </a:rPr>
              <a:t>https://shop.prosv.ru/texnologiya--metodicheskoe-posobie--</a:t>
            </a:r>
            <a:r>
              <a:rPr lang="en-US" sz="1400" u="sng" dirty="0" smtClean="0">
                <a:hlinkClick r:id="rId5"/>
              </a:rPr>
              <a:t>5-9-klassy11238</a:t>
            </a:r>
            <a:endParaRPr lang="ru-RU" sz="1600" u="sng" dirty="0" smtClean="0"/>
          </a:p>
          <a:p>
            <a:r>
              <a:rPr lang="ru-RU" dirty="0"/>
              <a:t>Моя будущая профессия</a:t>
            </a:r>
          </a:p>
          <a:p>
            <a:pPr marL="457200" lvl="1" indent="0">
              <a:buNone/>
            </a:pPr>
            <a:r>
              <a:rPr lang="en-US" sz="1400" dirty="0">
                <a:hlinkClick r:id="rId6"/>
              </a:rPr>
              <a:t>http://mycareer.prosv.ru</a:t>
            </a:r>
            <a:r>
              <a:rPr lang="en-US" sz="1400" dirty="0" smtClean="0">
                <a:hlinkClick r:id="rId6"/>
              </a:rPr>
              <a:t>/</a:t>
            </a:r>
            <a:endParaRPr lang="ru-RU" sz="14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8893">
            <a:off x="7069028" y="843617"/>
            <a:ext cx="1654593" cy="221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1772">
            <a:off x="6568743" y="1994509"/>
            <a:ext cx="1651244" cy="221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8455">
            <a:off x="6262853" y="3145401"/>
            <a:ext cx="1649733" cy="22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30067">
            <a:off x="6138717" y="4296292"/>
            <a:ext cx="1650850" cy="22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281" y="1507993"/>
            <a:ext cx="1385770" cy="183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559" y="1507993"/>
            <a:ext cx="1377986" cy="183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«</a:t>
            </a:r>
            <a:r>
              <a:rPr lang="ru-RU" dirty="0" smtClean="0"/>
              <a:t>Технология. 5-9 классы» </a:t>
            </a:r>
            <a:r>
              <a:rPr lang="ru-RU" dirty="0"/>
              <a:t>под </a:t>
            </a:r>
            <a:r>
              <a:rPr lang="ru-RU" dirty="0" smtClean="0"/>
              <a:t>ред.</a:t>
            </a:r>
            <a:r>
              <a:rPr lang="en-US" dirty="0" smtClean="0"/>
              <a:t> </a:t>
            </a:r>
            <a:r>
              <a:rPr lang="ru-RU" dirty="0" smtClean="0"/>
              <a:t>В.М</a:t>
            </a:r>
            <a:r>
              <a:rPr lang="ru-RU" dirty="0"/>
              <a:t>. </a:t>
            </a:r>
            <a:r>
              <a:rPr lang="ru-RU" dirty="0" smtClean="0"/>
              <a:t>Казакевича</a:t>
            </a:r>
            <a:endParaRPr lang="ru-RU" dirty="0"/>
          </a:p>
        </p:txBody>
      </p:sp>
      <p:pic>
        <p:nvPicPr>
          <p:cNvPr id="21" name="Picture 6" descr="C:\Users\ATolmacheva\Desktop\Тесты по профориентации. 9 класс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3179" y="3761967"/>
            <a:ext cx="1272872" cy="183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Tolmacheva\Desktop\Тесты по профориентации. 8 класс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559" y="3761971"/>
            <a:ext cx="1327205" cy="183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ТЕХНОЛОГИЯ</a:t>
            </a:r>
            <a:br>
              <a:rPr lang="ru-RU" dirty="0"/>
            </a:br>
            <a:r>
              <a:rPr lang="ru-RU" dirty="0"/>
              <a:t>АЛЬТЕРНАТИВА УЧЕБНИКАМ, ИСКЛЮЧЁННЫМ ИЗ ФПУ</a:t>
            </a:r>
          </a:p>
        </p:txBody>
      </p:sp>
      <p:sp>
        <p:nvSpPr>
          <p:cNvPr id="15" name="Нашивка 66"/>
          <p:cNvSpPr/>
          <p:nvPr/>
        </p:nvSpPr>
        <p:spPr>
          <a:xfrm rot="5400000">
            <a:off x="10424071" y="2558460"/>
            <a:ext cx="484632" cy="512498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Нашивка 13"/>
          <p:cNvSpPr/>
          <p:nvPr/>
        </p:nvSpPr>
        <p:spPr>
          <a:xfrm rot="5400000">
            <a:off x="1258646" y="2558460"/>
            <a:ext cx="484632" cy="512498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Нашивка 34"/>
          <p:cNvSpPr/>
          <p:nvPr/>
        </p:nvSpPr>
        <p:spPr>
          <a:xfrm rot="5400000">
            <a:off x="4314138" y="2572393"/>
            <a:ext cx="484632" cy="484632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Нашивка 35"/>
          <p:cNvSpPr/>
          <p:nvPr/>
        </p:nvSpPr>
        <p:spPr>
          <a:xfrm rot="5400000">
            <a:off x="7369630" y="2572393"/>
            <a:ext cx="484632" cy="484632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59" y="3604379"/>
            <a:ext cx="1914857" cy="250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71" y="3604379"/>
            <a:ext cx="1912354" cy="250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69" y="3604379"/>
            <a:ext cx="1852280" cy="250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446" y="3604379"/>
            <a:ext cx="1877310" cy="250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2744425" y="2977717"/>
            <a:ext cx="6607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Технология. П</a:t>
            </a:r>
            <a:r>
              <a:rPr lang="ru-RU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од </a:t>
            </a:r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ред. Казакевича В.М. (5-9)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00374" y="25069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Альтернатива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34454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Синица Н.В.,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Самородский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П.С., Симоненко В.Д., Яковенко О.В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5-8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245439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Сасова И.А., Павлова М.Б., Гуревич М.И., Дж.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Питт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/ Под 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ред.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Сасовой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И.А. 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5-8) 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962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Казакевич В.М.,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Молева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Г.А., Кожина О.А. и др. </a:t>
            </a:r>
          </a:p>
          <a:p>
            <a:pPr fontAlgn="t"/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(5-8) (Дрофа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9946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Синица Н.В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., </a:t>
            </a:r>
          </a:p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Симоненко В.Д. и др. </a:t>
            </a:r>
          </a:p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5-9) 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48000" y="1054138"/>
            <a:ext cx="6096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Исключённые из ФПУ </a:t>
            </a:r>
            <a:r>
              <a:rPr lang="ru-RU" sz="1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учебники</a:t>
            </a:r>
            <a:endParaRPr lang="ru-RU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1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5840"/>
            <a:ext cx="10843517" cy="526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Шаг 1.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Изучить нормативную базу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Шаг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Выбрать программу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 учебному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предмету и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соответствующий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ей учебник из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ФПУ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Шаг 3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Сравнить цели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изучения учебного предмета в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выбранной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авторской рабочей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программе с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целями, сформулированными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ПООП,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а также с целями и задачами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ОП ОО</a:t>
            </a:r>
          </a:p>
          <a:p>
            <a:pPr marL="0" indent="1260000">
              <a:lnSpc>
                <a:spcPct val="50000"/>
              </a:lnSpc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1260000">
              <a:lnSpc>
                <a:spcPct val="50000"/>
              </a:lnSpc>
              <a:buNone/>
            </a:pP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учебно-методического и материально-технического обеспечения образовательного процесса с точки зрения его соответствия требованиям к условиям реализации ОП ОО</a:t>
            </a:r>
          </a:p>
          <a:p>
            <a:pPr lvl="2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Изучение возрастных особенностей и данных психолого-педагогической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диагностики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обучающихся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603" y="1449365"/>
            <a:ext cx="10342728" cy="250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clipartbest.com/cliparts/dc7/L4n/dc7L4nd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9" y="1381125"/>
            <a:ext cx="1825007" cy="13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 BENE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lipartbest.com/cliparts/dc7/L4n/dc7L4ndo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9" y="1381125"/>
            <a:ext cx="1825007" cy="13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 BENE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664" y="1328962"/>
            <a:ext cx="9741516" cy="41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663" y="4280761"/>
            <a:ext cx="9741517" cy="2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Шаг 4. Оформить планируемые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446" y="2445331"/>
            <a:ext cx="9463354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Планируемые результаты представляют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собой </a:t>
            </a:r>
            <a:r>
              <a:rPr lang="ru-RU" sz="2800" kern="1200" dirty="0" smtClean="0">
                <a:solidFill>
                  <a:srgbClr val="E22A8B"/>
                </a:solidFill>
                <a:latin typeface="+mj-lt"/>
              </a:rPr>
              <a:t>личностные, метапредметные и предметные результаты </a:t>
            </a: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обучения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, </a:t>
            </a: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выраженные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в действиях обучающихся и </a:t>
            </a:r>
            <a:r>
              <a:rPr lang="ru-RU" sz="2800" kern="1200" dirty="0">
                <a:solidFill>
                  <a:srgbClr val="E22A8B"/>
                </a:solidFill>
                <a:latin typeface="+mj-lt"/>
              </a:rPr>
              <a:t>реально </a:t>
            </a:r>
            <a:r>
              <a:rPr lang="ru-RU" sz="2800" kern="1200" dirty="0" smtClean="0">
                <a:solidFill>
                  <a:srgbClr val="E22A8B"/>
                </a:solidFill>
                <a:latin typeface="+mj-lt"/>
              </a:rPr>
              <a:t>измеримые</a:t>
            </a:r>
          </a:p>
          <a:p>
            <a:pPr marL="228600" lvl="0" indent="-228600" algn="just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Основанием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для выделения требований к уровню подготовки  обучающихся выступает ФГОС, ПООП и ОП ОО</a:t>
            </a:r>
          </a:p>
        </p:txBody>
      </p:sp>
    </p:spTree>
    <p:extLst>
      <p:ext uri="{BB962C8B-B14F-4D97-AF65-F5344CB8AC3E}">
        <p14:creationId xmlns:p14="http://schemas.microsoft.com/office/powerpoint/2010/main" val="30524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 ОСВОЕНИЯ КУРСА «ТЕХНОЛОГИЯ»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547" y="1405719"/>
            <a:ext cx="3931347" cy="52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849" y="1405719"/>
            <a:ext cx="3931347" cy="52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Шаг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Оформить содержание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учебной программы</a:t>
            </a:r>
          </a:p>
          <a:p>
            <a:pPr algn="just"/>
            <a:endParaRPr lang="ru-RU" sz="36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2" algn="just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Сопоставить содержание авторской рабочей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программы с содержанием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ПООП по предметной области «Технология».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17450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 BENE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0225" y="1514520"/>
            <a:ext cx="95535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Содержание курса включает </a:t>
            </a:r>
            <a:r>
              <a:rPr lang="ru-RU" sz="2800" dirty="0"/>
              <a:t>в себя изучение </a:t>
            </a:r>
            <a:r>
              <a:rPr lang="ru-RU" sz="2800" i="1" dirty="0" smtClean="0">
                <a:solidFill>
                  <a:schemeClr val="accent5"/>
                </a:solidFill>
              </a:rPr>
              <a:t>трёх блоков </a:t>
            </a:r>
            <a:r>
              <a:rPr lang="ru-RU" sz="2800" dirty="0" smtClean="0"/>
              <a:t>«</a:t>
            </a:r>
            <a:r>
              <a:rPr lang="ru-RU" sz="2800" dirty="0"/>
              <a:t>Современные материальные, информационные и </a:t>
            </a:r>
            <a:r>
              <a:rPr lang="ru-RU" sz="2800" dirty="0" smtClean="0"/>
              <a:t>гуманитарные технологии </a:t>
            </a:r>
            <a:r>
              <a:rPr lang="ru-RU" sz="2800" dirty="0"/>
              <a:t>и перспективы их развития</a:t>
            </a:r>
            <a:r>
              <a:rPr lang="ru-RU" sz="2800" dirty="0" smtClean="0"/>
              <a:t>» </a:t>
            </a:r>
            <a:r>
              <a:rPr lang="ru-RU" sz="2800" i="1" dirty="0" smtClean="0">
                <a:solidFill>
                  <a:schemeClr val="accent5"/>
                </a:solidFill>
              </a:rPr>
              <a:t>(1)</a:t>
            </a:r>
            <a:r>
              <a:rPr lang="ru-RU" sz="2800" dirty="0" smtClean="0"/>
              <a:t>, «</a:t>
            </a:r>
            <a:r>
              <a:rPr lang="ru-RU" sz="2800" dirty="0"/>
              <a:t>Формирование </a:t>
            </a:r>
            <a:r>
              <a:rPr lang="ru-RU" sz="2800" dirty="0" smtClean="0"/>
              <a:t>технологической культуры </a:t>
            </a:r>
            <a:r>
              <a:rPr lang="ru-RU" sz="2800" dirty="0"/>
              <a:t>и проектно-технологического мышления обучающихся</a:t>
            </a:r>
            <a:r>
              <a:rPr lang="ru-RU" sz="2800" dirty="0" smtClean="0"/>
              <a:t>» </a:t>
            </a:r>
            <a:r>
              <a:rPr lang="ru-RU" sz="2800" i="1" dirty="0" smtClean="0">
                <a:solidFill>
                  <a:schemeClr val="accent5"/>
                </a:solidFill>
              </a:rPr>
              <a:t>(2)</a:t>
            </a:r>
            <a:r>
              <a:rPr lang="ru-RU" sz="2800" dirty="0" smtClean="0"/>
              <a:t> и «</a:t>
            </a:r>
            <a:r>
              <a:rPr lang="ru-RU" sz="2800" dirty="0"/>
              <a:t>Построение образовательных траекторий и планов в </a:t>
            </a:r>
            <a:r>
              <a:rPr lang="ru-RU" sz="2800" dirty="0" smtClean="0"/>
              <a:t>области профессионального </a:t>
            </a:r>
            <a:r>
              <a:rPr lang="ru-RU" sz="2800" dirty="0"/>
              <a:t>самоопределения</a:t>
            </a:r>
            <a:r>
              <a:rPr lang="ru-RU" sz="2800" dirty="0" smtClean="0"/>
              <a:t>» </a:t>
            </a:r>
            <a:r>
              <a:rPr lang="ru-RU" sz="2800" i="1" dirty="0" smtClean="0">
                <a:solidFill>
                  <a:schemeClr val="accent5"/>
                </a:solidFill>
              </a:rPr>
              <a:t>(3)</a:t>
            </a:r>
            <a:endParaRPr lang="ru-RU" sz="2800" i="1" dirty="0">
              <a:solidFill>
                <a:schemeClr val="accent5"/>
              </a:solidFill>
            </a:endParaRPr>
          </a:p>
        </p:txBody>
      </p:sp>
      <p:pic>
        <p:nvPicPr>
          <p:cNvPr id="4" name="Picture 6" descr="http://www.clipartbest.com/cliparts/dc7/L4n/dc7L4ndo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9" y="1381125"/>
            <a:ext cx="1825007" cy="13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СОДЕРЖАНИЕ УЧЕБНОЙ ПРОГРАММЫ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26" y="1364774"/>
            <a:ext cx="3972849" cy="530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812" y="1364775"/>
            <a:ext cx="3979849" cy="530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00" y="1614420"/>
            <a:ext cx="11608558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Шаг 6. Оформить календарно-тематическое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планирование.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Структурировать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содержание учебного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материала определив последовательность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тем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 количество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часов на изучение каждой</a:t>
            </a:r>
          </a:p>
        </p:txBody>
      </p:sp>
    </p:spTree>
    <p:extLst>
      <p:ext uri="{BB962C8B-B14F-4D97-AF65-F5344CB8AC3E}">
        <p14:creationId xmlns:p14="http://schemas.microsoft.com/office/powerpoint/2010/main" val="10808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«Технология» под ред. В.М. Казакевича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47" y="1354352"/>
            <a:ext cx="3920775" cy="524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621" y="2796033"/>
            <a:ext cx="2837523" cy="380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68722" y="1354352"/>
            <a:ext cx="6561467" cy="956773"/>
            <a:chOff x="368723" y="1802520"/>
            <a:chExt cx="6561467" cy="95677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139A723-A86E-478B-9A92-20F301586D2E}"/>
                </a:ext>
              </a:extLst>
            </p:cNvPr>
            <p:cNvSpPr txBox="1"/>
            <p:nvPr/>
          </p:nvSpPr>
          <p:spPr>
            <a:xfrm>
              <a:off x="368723" y="1802520"/>
              <a:ext cx="6561467" cy="9567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           Инициирование </a:t>
              </a:r>
              <a:r>
                <a:rPr lang="ru-RU" dirty="0"/>
                <a:t>учебной деятельности: </a:t>
              </a:r>
              <a:r>
                <a:rPr lang="ru-RU" dirty="0" smtClean="0"/>
                <a:t>целеполагание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75353" y="1920277"/>
              <a:ext cx="728340" cy="728336"/>
              <a:chOff x="7559745" y="1617031"/>
              <a:chExt cx="728340" cy="728336"/>
            </a:xfrm>
          </p:grpSpPr>
          <p:sp>
            <p:nvSpPr>
              <p:cNvPr id="9" name="Овал 8">
                <a:extLst>
                  <a:ext uri="{FF2B5EF4-FFF2-40B4-BE49-F238E27FC236}">
                    <a16:creationId xmlns="" xmlns:a16="http://schemas.microsoft.com/office/drawing/2014/main" id="{1B3EF5EA-9F06-4458-A78A-6CE112383FDD}"/>
                  </a:ext>
                </a:extLst>
              </p:cNvPr>
              <p:cNvSpPr/>
              <p:nvPr/>
            </p:nvSpPr>
            <p:spPr>
              <a:xfrm>
                <a:off x="7559745" y="1617031"/>
                <a:ext cx="728340" cy="728336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2800" dirty="0">
                  <a:solidFill>
                    <a:schemeClr val="bg1">
                      <a:lumMod val="8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pic>
            <p:nvPicPr>
              <p:cNvPr id="10" name="Рисунок 9" descr="Попасть в яблочко">
                <a:extLst>
                  <a:ext uri="{FF2B5EF4-FFF2-40B4-BE49-F238E27FC236}">
                    <a16:creationId xmlns="" xmlns:a16="http://schemas.microsoft.com/office/drawing/2014/main" id="{3332B0D8-A807-4EFC-AFB5-23A266151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734300" y="1777850"/>
                <a:ext cx="406698" cy="4066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2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76"/>
          <a:stretch/>
        </p:blipFill>
        <p:spPr>
          <a:xfrm>
            <a:off x="251527" y="143422"/>
            <a:ext cx="6680883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0235" y="2604582"/>
            <a:ext cx="9512490" cy="412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углом 5"/>
          <p:cNvSpPr/>
          <p:nvPr/>
        </p:nvSpPr>
        <p:spPr>
          <a:xfrm rot="16200000" flipH="1" flipV="1">
            <a:off x="7507424" y="1268257"/>
            <a:ext cx="769518" cy="1903131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58928"/>
              </p:ext>
            </p:extLst>
          </p:nvPr>
        </p:nvGraphicFramePr>
        <p:xfrm>
          <a:off x="202441" y="1369704"/>
          <a:ext cx="11430001" cy="5461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23455">
                  <a:extLst>
                    <a:ext uri="{9D8B030D-6E8A-4147-A177-3AD203B41FA5}">
                      <a16:colId xmlns="" xmlns:a16="http://schemas.microsoft.com/office/drawing/2014/main" val="1096936696"/>
                    </a:ext>
                  </a:extLst>
                </a:gridCol>
                <a:gridCol w="6909955">
                  <a:extLst>
                    <a:ext uri="{9D8B030D-6E8A-4147-A177-3AD203B41FA5}">
                      <a16:colId xmlns="" xmlns:a16="http://schemas.microsoft.com/office/drawing/2014/main" val="339926867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277319290"/>
                    </a:ext>
                  </a:extLst>
                </a:gridCol>
                <a:gridCol w="1132609">
                  <a:extLst>
                    <a:ext uri="{9D8B030D-6E8A-4147-A177-3AD203B41FA5}">
                      <a16:colId xmlns="" xmlns:a16="http://schemas.microsoft.com/office/drawing/2014/main" val="2657563928"/>
                    </a:ext>
                  </a:extLst>
                </a:gridCol>
                <a:gridCol w="1620982">
                  <a:extLst>
                    <a:ext uri="{9D8B030D-6E8A-4147-A177-3AD203B41FA5}">
                      <a16:colId xmlns="" xmlns:a16="http://schemas.microsoft.com/office/drawing/2014/main" val="22198416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5 класс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9904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Группа 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Группа В</a:t>
                      </a:r>
                      <a:endParaRPr lang="ru-RU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321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средства творческой проектной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985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Основы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7871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Современные и перспективные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70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 техники и машин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010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обработки, преобразования и использования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89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Технологии обработки пищевых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94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преобразования и использования энергии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44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обработки и использования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665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растениеводства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3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животноводства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78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Социальные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63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Общее количество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19548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СОСТАВЛЕНИЯ РАБОЧЕЙ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298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2" y="1655363"/>
            <a:ext cx="11171838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Шаг 7. Экспертиза учебной рабочей программы:</a:t>
            </a:r>
          </a:p>
          <a:p>
            <a:pPr lvl="2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рассмотрение учебной рабочей программы на заседании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методического объединения</a:t>
            </a:r>
          </a:p>
          <a:p>
            <a:pPr lvl="2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согласование учебной рабочей программы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зам. директора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 учебной  работе</a:t>
            </a:r>
          </a:p>
          <a:p>
            <a:pPr lvl="2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утверждение учебной рабочей программы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директором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общеобразовательного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0215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83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Хангуев Константин Борисович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60812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ведущий методист редакции технологического образования для школ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АО «Издательство «Просвещение»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901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-mail: KKhanguev@prosv.ru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71602" y="4793561"/>
            <a:ext cx="2841904" cy="506028"/>
            <a:chOff x="3271837" y="5157192"/>
            <a:chExt cx="5683807" cy="10120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21528">
                <a:defRPr/>
              </a:pPr>
              <a:r>
                <a:rPr lang="en-US" sz="1800" u="sng" dirty="0">
                  <a:solidFill>
                    <a:srgbClr val="0070C0"/>
                  </a:solidFill>
                  <a:latin typeface="Helvetica" pitchFamily="34" charset="0"/>
                </a:rPr>
                <a:t>http://technology.prosv.ru/</a:t>
              </a:r>
              <a:endParaRPr lang="ru-RU" sz="1800" u="sng" dirty="0">
                <a:solidFill>
                  <a:srgbClr val="0070C0"/>
                </a:solidFill>
                <a:latin typeface="Calibri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175141" y="5402579"/>
            <a:ext cx="2841904" cy="506028"/>
            <a:chOff x="3271837" y="5157192"/>
            <a:chExt cx="5683807" cy="10120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defRPr/>
              </a:pPr>
              <a:r>
                <a:rPr lang="en-US" sz="1800" u="sng" dirty="0">
                  <a:solidFill>
                    <a:srgbClr val="0070C0"/>
                  </a:solidFill>
                  <a:latin typeface="Helvetica" pitchFamily="34" charset="0"/>
                </a:rPr>
                <a:t>http://mycareer.prosv.ru</a:t>
              </a:r>
              <a:endParaRPr lang="ru-RU" sz="1800" u="sng" dirty="0">
                <a:solidFill>
                  <a:srgbClr val="0070C0"/>
                </a:solidFill>
                <a:latin typeface="Calibri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  <p:pic>
        <p:nvPicPr>
          <p:cNvPr id="12" name="Picture 2" descr="https://dech.toluna.com/dpolls_images/2018/05/12/90a3fc63-3d6e-4c40-9202-fdad22297e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451" y="4312361"/>
            <a:ext cx="1220207" cy="6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73" y="5248870"/>
            <a:ext cx="453366" cy="42024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45922"/>
              </p:ext>
            </p:extLst>
          </p:nvPr>
        </p:nvGraphicFramePr>
        <p:xfrm>
          <a:off x="1293528" y="4038602"/>
          <a:ext cx="96049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472">
                  <a:extLst>
                    <a:ext uri="{9D8B030D-6E8A-4147-A177-3AD203B41FA5}">
                      <a16:colId xmlns="" xmlns:a16="http://schemas.microsoft.com/office/drawing/2014/main" val="3143930269"/>
                    </a:ext>
                  </a:extLst>
                </a:gridCol>
                <a:gridCol w="4802472">
                  <a:extLst>
                    <a:ext uri="{9D8B030D-6E8A-4147-A177-3AD203B41FA5}">
                      <a16:colId xmlns="" xmlns:a16="http://schemas.microsoft.com/office/drawing/2014/main" val="4130450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Моб.: 8(926) 72-221-13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Раб.:   8(495) 789-30-40, доб. 40-68</a:t>
                      </a:r>
                      <a:endParaRPr lang="en-US" sz="1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06897"/>
                      <a:endParaRPr lang="en-US" sz="1600" dirty="0" smtClean="0">
                        <a:solidFill>
                          <a:schemeClr val="accent6"/>
                        </a:solidFill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 defTabSz="906897"/>
                      <a:r>
                        <a:rPr lang="en-US" sz="3600" dirty="0" smtClean="0">
                          <a:solidFill>
                            <a:schemeClr val="accent6"/>
                          </a:solidFill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       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CentrTechObr</a:t>
                      </a:r>
                      <a:endParaRPr lang="en-US" sz="3600" dirty="0" smtClean="0">
                        <a:solidFill>
                          <a:schemeClr val="accent6"/>
                        </a:solidFill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 defTabSz="906897"/>
                      <a:endParaRPr lang="en-US" sz="1800" dirty="0" smtClean="0">
                        <a:solidFill>
                          <a:schemeClr val="accent6"/>
                        </a:solidFill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 defTabSz="906897"/>
                      <a:r>
                        <a:rPr lang="en-US" sz="3600" dirty="0" smtClean="0">
                          <a:solidFill>
                            <a:schemeClr val="accent6"/>
                          </a:solidFill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       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Technology.prosv</a:t>
                      </a:r>
                      <a:endParaRPr lang="ru-RU" sz="3600" dirty="0" smtClean="0">
                        <a:solidFill>
                          <a:schemeClr val="accent6"/>
                        </a:solidFill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0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368722" y="1354352"/>
            <a:ext cx="6561467" cy="956773"/>
            <a:chOff x="368723" y="1802520"/>
            <a:chExt cx="6561467" cy="95677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139A723-A86E-478B-9A92-20F301586D2E}"/>
                </a:ext>
              </a:extLst>
            </p:cNvPr>
            <p:cNvSpPr txBox="1"/>
            <p:nvPr/>
          </p:nvSpPr>
          <p:spPr>
            <a:xfrm>
              <a:off x="368723" y="1802520"/>
              <a:ext cx="6561467" cy="9567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            Инициирование учебной деятельности: целеполагание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475353" y="1920277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УМК «Технология» под ред. В.М. Казакевича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139A723-A86E-478B-9A92-20F301586D2E}"/>
              </a:ext>
            </a:extLst>
          </p:cNvPr>
          <p:cNvSpPr txBox="1"/>
          <p:nvPr/>
        </p:nvSpPr>
        <p:spPr>
          <a:xfrm>
            <a:off x="1463595" y="1450224"/>
            <a:ext cx="4901110" cy="772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3600" dirty="0" smtClean="0"/>
          </a:p>
        </p:txBody>
      </p:sp>
      <p:pic>
        <p:nvPicPr>
          <p:cNvPr id="27" name="Рисунок 26" descr="Отзыв заказчика">
            <a:extLst>
              <a:ext uri="{FF2B5EF4-FFF2-40B4-BE49-F238E27FC236}">
                <a16:creationId xmlns="" xmlns:a16="http://schemas.microsoft.com/office/drawing/2014/main" id="{DF1AC323-3F64-4719-BA68-02DA6FB42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153" y="1662614"/>
            <a:ext cx="400737" cy="400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181" y="1624455"/>
            <a:ext cx="45479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Учебное сотрудничество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021" y="2430049"/>
            <a:ext cx="3125120" cy="417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732" y="3949409"/>
            <a:ext cx="1654593" cy="221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97" y="3949409"/>
            <a:ext cx="1649733" cy="22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662238" y="3043237"/>
            <a:ext cx="2195512" cy="209551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22A8B"/>
                </a:solidFill>
              </a:ln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916" y="1354352"/>
            <a:ext cx="3936571" cy="524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8377571" y="3934870"/>
            <a:ext cx="2195512" cy="301377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22A8B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d\Downloads\Techno_5kl-cover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22" y="2548390"/>
            <a:ext cx="3084506" cy="405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68722" y="1354352"/>
            <a:ext cx="6561467" cy="956773"/>
            <a:chOff x="368723" y="1802520"/>
            <a:chExt cx="6561467" cy="95677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139A723-A86E-478B-9A92-20F301586D2E}"/>
                </a:ext>
              </a:extLst>
            </p:cNvPr>
            <p:cNvSpPr txBox="1"/>
            <p:nvPr/>
          </p:nvSpPr>
          <p:spPr>
            <a:xfrm>
              <a:off x="368723" y="1802520"/>
              <a:ext cx="6561467" cy="9567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            Инициирование учебной деятельности: целеполагание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475353" y="1920277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УМК «Технология» под ред. В.М. Казакевича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139A723-A86E-478B-9A92-20F301586D2E}"/>
              </a:ext>
            </a:extLst>
          </p:cNvPr>
          <p:cNvSpPr txBox="1"/>
          <p:nvPr/>
        </p:nvSpPr>
        <p:spPr>
          <a:xfrm>
            <a:off x="1463595" y="1450224"/>
            <a:ext cx="4901110" cy="772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3600" dirty="0" smtClean="0"/>
          </a:p>
        </p:txBody>
      </p:sp>
      <p:pic>
        <p:nvPicPr>
          <p:cNvPr id="27" name="Рисунок 26" descr="Отзыв заказчика">
            <a:extLst>
              <a:ext uri="{FF2B5EF4-FFF2-40B4-BE49-F238E27FC236}">
                <a16:creationId xmlns="" xmlns:a16="http://schemas.microsoft.com/office/drawing/2014/main" id="{DF1AC323-3F64-4719-BA68-02DA6FB42D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153" y="1662614"/>
            <a:ext cx="400737" cy="400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181" y="1624455"/>
            <a:ext cx="45479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Поисковая активность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631" y="1354352"/>
            <a:ext cx="3918586" cy="524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235" y="2548390"/>
            <a:ext cx="3026836" cy="405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5" y="4388908"/>
            <a:ext cx="1651244" cy="221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7648522" y="1672140"/>
            <a:ext cx="1676453" cy="282270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22A8B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015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093" y="1354352"/>
            <a:ext cx="3914456" cy="524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68722" y="1354352"/>
            <a:ext cx="6561467" cy="956773"/>
            <a:chOff x="368723" y="1802520"/>
            <a:chExt cx="6561467" cy="95677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139A723-A86E-478B-9A92-20F301586D2E}"/>
                </a:ext>
              </a:extLst>
            </p:cNvPr>
            <p:cNvSpPr txBox="1"/>
            <p:nvPr/>
          </p:nvSpPr>
          <p:spPr>
            <a:xfrm>
              <a:off x="368723" y="1802520"/>
              <a:ext cx="6561467" cy="9567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            Инициирование учебной деятельности: целеполагание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475353" y="1920277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УМК «Технология» под ред. В.М. Казакевича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139A723-A86E-478B-9A92-20F301586D2E}"/>
              </a:ext>
            </a:extLst>
          </p:cNvPr>
          <p:cNvSpPr txBox="1"/>
          <p:nvPr/>
        </p:nvSpPr>
        <p:spPr>
          <a:xfrm>
            <a:off x="1463595" y="1450224"/>
            <a:ext cx="4901110" cy="772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3600" dirty="0" smtClean="0"/>
          </a:p>
        </p:txBody>
      </p:sp>
      <p:pic>
        <p:nvPicPr>
          <p:cNvPr id="27" name="Рисунок 26" descr="Отзыв заказчика">
            <a:extLst>
              <a:ext uri="{FF2B5EF4-FFF2-40B4-BE49-F238E27FC236}">
                <a16:creationId xmlns="" xmlns:a16="http://schemas.microsoft.com/office/drawing/2014/main" id="{DF1AC323-3F64-4719-BA68-02DA6FB42D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153" y="1662614"/>
            <a:ext cx="400737" cy="400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181" y="1624455"/>
            <a:ext cx="45479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Оценочная 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самостоятельность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22" y="2548390"/>
            <a:ext cx="3025718" cy="405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845" y="3949408"/>
            <a:ext cx="1651244" cy="22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67" y="3949407"/>
            <a:ext cx="1650850" cy="22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504068" y="4319588"/>
            <a:ext cx="2467981" cy="209551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22A8B"/>
                </a:solidFill>
              </a:ln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39020" y="4631723"/>
            <a:ext cx="3071872" cy="209551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22A8B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58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</TotalTime>
  <Words>6005</Words>
  <Application>Microsoft Office PowerPoint</Application>
  <PresentationFormat>Произвольный</PresentationFormat>
  <Paragraphs>630</Paragraphs>
  <Slides>64</Slides>
  <Notes>51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9" baseType="lpstr">
      <vt:lpstr>Тема Office</vt:lpstr>
      <vt:lpstr>1_Тема Office</vt:lpstr>
      <vt:lpstr>2_Тема Office</vt:lpstr>
      <vt:lpstr>3_Тема Office</vt:lpstr>
      <vt:lpstr>Слайд think-cell</vt:lpstr>
      <vt:lpstr>МОДЕРНИЗАЦИЯ ТЕХНОЛОГИЧЕСКОГО ОБРАЗОВАНИЯ В УСЛОВИЯ РЕАЛИЗАЦИИ ПРЕДМЕТНОЙ КОНЦЕПЦИИ И НАЦИОНАЛЬНОГО ПРОЕКТА «ОБРАЗОВАНИЕ»</vt:lpstr>
      <vt:lpstr>Предпосылки модернизации</vt:lpstr>
      <vt:lpstr>Национальный проект «Образование»</vt:lpstr>
      <vt:lpstr>Современная школа</vt:lpstr>
      <vt:lpstr>УМК «Технология. 5-9 классы» под ред. В.М. Казакевича</vt:lpstr>
      <vt:lpstr>УМК «Технология» под ред. В.М. Казакевича</vt:lpstr>
      <vt:lpstr>УМК «Технология» под ред. В.М. Казакевича</vt:lpstr>
      <vt:lpstr>УМК «Технология» под ред. В.М. Казакевича</vt:lpstr>
      <vt:lpstr>УМК «Технология» под ред. В.М. Казакевича</vt:lpstr>
      <vt:lpstr>НИКО по технологии</vt:lpstr>
      <vt:lpstr>Успех каждого ребёнка</vt:lpstr>
      <vt:lpstr>Серия «Моя будущая профессия»</vt:lpstr>
      <vt:lpstr>Успех каждого ребёнка</vt:lpstr>
      <vt:lpstr>Цифровая образовательная среда</vt:lpstr>
      <vt:lpstr>Учитель будущего</vt:lpstr>
      <vt:lpstr>Социальная активность</vt:lpstr>
      <vt:lpstr>Концепция преподавания учебного предмета «Технология»</vt:lpstr>
      <vt:lpstr>Концепция преподавания учебного предмета «Технология»</vt:lpstr>
      <vt:lpstr>Презентация PowerPoint</vt:lpstr>
      <vt:lpstr>Концепция преподавания учебного предмета «Технология»</vt:lpstr>
      <vt:lpstr>Преемственность технологического образования в УМК издательства «Просвещение»</vt:lpstr>
      <vt:lpstr>КОНЦЕПЦИЯ ПРЕПОДАВАНИЯ УЧЕБНОГО ПРЕДМЕТА «ТЕХНОЛОГИЯ»</vt:lpstr>
      <vt:lpstr>Концепция развития предметной области «Технология»</vt:lpstr>
      <vt:lpstr>Концепция развития предметной области «Технология»</vt:lpstr>
      <vt:lpstr>Концепция развития предметной области «Технология»</vt:lpstr>
      <vt:lpstr>Особенности организации технологической подготовки</vt:lpstr>
      <vt:lpstr>Организационные подходы к реализации Концепции</vt:lpstr>
      <vt:lpstr>Особенности организации технологической подготовки</vt:lpstr>
      <vt:lpstr>Особенности организации технологической подготовки</vt:lpstr>
      <vt:lpstr>Оснащение образовательного процесса для технологической подготовки</vt:lpstr>
      <vt:lpstr>Этапы составления рабочей программы</vt:lpstr>
      <vt:lpstr>ФЕДЕРАЛЬНЫЙ ЗАКОН «ОБ ОБРАЗОВАНИИ В РФ»</vt:lpstr>
      <vt:lpstr>ФЕДЕРАЛЬНЫЙ ЗАКОН «ОБ ОБРАЗОВАНИИ В РФ»</vt:lpstr>
      <vt:lpstr>ФЕДЕРАЛЬНЫЙ ЗАКОН «ОБ ОБРАЗОВАНИИ В РФ»</vt:lpstr>
      <vt:lpstr>ФЕДЕРАЛЬНЫЙ ГОСУДАРСТВЕННЫЙ ОБРАЗОВАТЕЛЬНЫЙ СТАНДАРТ ОСНОВНОГО ОБЩЕГО ОБРАЗОВАНИЯ</vt:lpstr>
      <vt:lpstr>Презентация PowerPoint</vt:lpstr>
      <vt:lpstr>Презентация PowerPoint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ЧТО ТАКОЕ  РАБОЧАЯ ПРОГРАММА?</vt:lpstr>
      <vt:lpstr>ПИСЬМО МИНИСТЕРСТВА ОБРАЗОВАНИЯ И НАУКИ РФ «О РАБОЧИХ ПРОГРАММАХ УЧЕБНЫХ ПРЕДМЕТОВ» ОТ 28.10.2015 Г. № 08-1786</vt:lpstr>
      <vt:lpstr>ПИСЬМО МИНИСТЕРСТВА ОБРАЗОВАНИЯ И НАУКИ РФ «О РАБОЧИХ ПРОГРАММАХ УЧЕБНЫХ ПРЕДМЕТОВ» ОТ 28.10.2015 Г. № 08-1786</vt:lpstr>
      <vt:lpstr>ПИСЬМО МИНИСТЕРСТВА ОБРАЗОВАНИЯ И НАУКИ РФ «О РАБОЧИХ ПРОГРАММАХ УЧЕБНЫХ ПРЕДМЕТОВ» ОТ 28.10.2015 Г. № 08-1786</vt:lpstr>
      <vt:lpstr>Презентация PowerPoint</vt:lpstr>
      <vt:lpstr>ЭТАПЫ СОСТАВЛЕНИЯ РАБОЧЕЙ ПРОГРАММЫ</vt:lpstr>
      <vt:lpstr>ТЕХНОЛОГИЯ АЛЬТЕРНАТИВА УЧЕБНИКАМ, ИСКЛЮЧЁННЫМ ИЗ ФПУ</vt:lpstr>
      <vt:lpstr>ЭТАПЫ СОСТАВЛЕНИЯ РАБОЧЕЙ ПРОГРАММЫ</vt:lpstr>
      <vt:lpstr>NOTA BENE</vt:lpstr>
      <vt:lpstr>NOTA BENE</vt:lpstr>
      <vt:lpstr>ЭТАПЫ СОСТАВЛЕНИЯ РАБОЧЕЙ ПРОГРАММЫ</vt:lpstr>
      <vt:lpstr>ПЛАНИРУЕМЫЕ РЕЗУЛЬТАТЫ ОСВОЕНИЯ КУРСА «ТЕХНОЛОГИЯ»</vt:lpstr>
      <vt:lpstr>ЭТАПЫ СОСТАВЛЕНИЯ РАБОЧЕЙ ПРОГРАММЫ</vt:lpstr>
      <vt:lpstr>NOTA BENE</vt:lpstr>
      <vt:lpstr>СОДЕРЖАНИЕ УЧЕБНОЙ ПРОГРАММЫ</vt:lpstr>
      <vt:lpstr>ЭТАПЫ СОСТАВЛЕНИЯ РАБОЧЕЙ ПРОГРАММЫ</vt:lpstr>
      <vt:lpstr>Презентация PowerPoint</vt:lpstr>
      <vt:lpstr>ЭТАПЫ СОСТАВЛЕНИЯ РАБОЧЕЙ ПРОГРАММЫ</vt:lpstr>
      <vt:lpstr>ЭТАПЫ СОСТАВЛЕНИЯ РАБОЧЕЙ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Никита Эдуардович</dc:creator>
  <cp:lastModifiedBy>Анастасия Черепнева</cp:lastModifiedBy>
  <cp:revision>281</cp:revision>
  <cp:lastPrinted>2018-06-26T15:33:39Z</cp:lastPrinted>
  <dcterms:modified xsi:type="dcterms:W3CDTF">2019-10-10T11:01:52Z</dcterms:modified>
</cp:coreProperties>
</file>