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4" r:id="rId4"/>
    <p:sldId id="265" r:id="rId5"/>
    <p:sldId id="266" r:id="rId6"/>
    <p:sldId id="259" r:id="rId7"/>
    <p:sldId id="269" r:id="rId8"/>
    <p:sldId id="268" r:id="rId9"/>
    <p:sldId id="261" r:id="rId10"/>
    <p:sldId id="272" r:id="rId11"/>
    <p:sldId id="270" r:id="rId12"/>
    <p:sldId id="263" r:id="rId13"/>
    <p:sldId id="273" r:id="rId14"/>
    <p:sldId id="274" r:id="rId15"/>
    <p:sldId id="275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54" y="-31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1745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8467" y="-42334"/>
            <a:ext cx="24400935" cy="1270001"/>
          </a:xfrm>
          <a:prstGeom prst="rect">
            <a:avLst/>
          </a:prstGeom>
          <a:solidFill>
            <a:srgbClr val="D34B2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лого-08_шцв.png" descr="лого-08_шцв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85" y="195330"/>
            <a:ext cx="3878175" cy="870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8467" y="12836659"/>
            <a:ext cx="24400935" cy="870874"/>
          </a:xfrm>
          <a:prstGeom prst="rect">
            <a:avLst/>
          </a:prstGeom>
          <a:solidFill>
            <a:srgbClr val="D34B2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ds.1sept.ru"/>
          <p:cNvSpPr txBox="1"/>
          <p:nvPr/>
        </p:nvSpPr>
        <p:spPr>
          <a:xfrm>
            <a:off x="7318771" y="12898109"/>
            <a:ext cx="9746458" cy="697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defTabSz="610870">
              <a:defRPr sz="3996" b="0">
                <a:solidFill>
                  <a:srgbClr val="FFFFFF"/>
                </a:solidFill>
              </a:defRPr>
            </a:lvl1pPr>
          </a:lstStyle>
          <a:p>
            <a:r>
              <a:t>ds.1sept.ru</a:t>
            </a:r>
          </a:p>
        </p:txBody>
      </p:sp>
      <p:sp>
        <p:nvSpPr>
          <p:cNvPr id="6" name="Rectangle"/>
          <p:cNvSpPr txBox="1"/>
          <p:nvPr/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pPr>
              <a:defRPr sz="11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Rectangle"/>
          <p:cNvSpPr txBox="1"/>
          <p:nvPr/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 sz="5400" b="0"/>
            </a:pPr>
            <a:endParaRPr/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uskline.ru/monitoring_smi/2007/12/01/mal_chik_u_hrista_na_elk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92000" y="2753544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Святочные рассказы как нетрадиционная форма воспитательной работы в школе</a:t>
            </a:r>
            <a:endParaRPr lang="ru-RU" sz="8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" y="2126804"/>
            <a:ext cx="12092949" cy="79208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116" y="1619414"/>
            <a:ext cx="1219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dirty="0" smtClean="0">
                <a:latin typeface="+mj-lt"/>
                <a:cs typeface="Times New Roman" pitchFamily="18" charset="0"/>
              </a:rPr>
              <a:t>Основные идеи праздника </a:t>
            </a:r>
            <a:r>
              <a:rPr lang="en-US" sz="6000" dirty="0"/>
              <a:t> ‒</a:t>
            </a:r>
            <a:r>
              <a:rPr lang="ru-RU" sz="6000" dirty="0" smtClean="0">
                <a:latin typeface="+mj-lt"/>
                <a:cs typeface="Times New Roman" pitchFamily="18" charset="0"/>
              </a:rPr>
              <a:t> любовь к ближнему, сострадание, милосердие</a:t>
            </a:r>
            <a:endParaRPr lang="ru-RU" sz="6000" dirty="0">
              <a:latin typeface="+mj-lt"/>
              <a:cs typeface="Times New Roman" pitchFamily="18" charset="0"/>
            </a:endParaRPr>
          </a:p>
        </p:txBody>
      </p:sp>
      <p:pic>
        <p:nvPicPr>
          <p:cNvPr id="18437" name="Picture 5" descr="https://www.syl.ru/misc/i/ai/330949/1911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0826" y="1500150"/>
            <a:ext cx="9286940" cy="6766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593555" y="8340174"/>
            <a:ext cx="63414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800" dirty="0" smtClean="0"/>
              <a:t>Francis </a:t>
            </a:r>
            <a:r>
              <a:rPr lang="en-US" sz="1800" dirty="0"/>
              <a:t>Wilfred Lawson "Merry Christmas"</a:t>
            </a:r>
            <a:endParaRPr lang="en-US" sz="1800" dirty="0" smtClean="0"/>
          </a:p>
          <a:p>
            <a:r>
              <a:rPr lang="en-US" sz="1800" b="0" dirty="0" smtClean="0">
                <a:latin typeface="+mj-lt"/>
              </a:rPr>
              <a:t>https</a:t>
            </a:r>
            <a:r>
              <a:rPr lang="en-US" sz="1800" b="0" dirty="0">
                <a:latin typeface="+mj-lt"/>
              </a:rPr>
              <a:t>://cdn.u2.wrvc.co.uk/cag/FA110214/312.jpg?width=1600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9723" y="11538520"/>
            <a:ext cx="112723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1800" dirty="0"/>
              <a:t>Наталья Демидова «Девочка со спичками»</a:t>
            </a:r>
          </a:p>
          <a:p>
            <a:r>
              <a:rPr lang="en-US" sz="1800" b="0" dirty="0" smtClean="0"/>
              <a:t>https</a:t>
            </a:r>
            <a:r>
              <a:rPr lang="en-US" sz="1800" b="0" dirty="0"/>
              <a:t>://grazdano4ka.ru/media/zoo/images/_Bespridannica_01_01_7b55a150cb97ba17e4650afd4aa0e8ca.jpg</a:t>
            </a:r>
            <a:endParaRPr lang="en-US" sz="1800" b="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723" y="5228563"/>
            <a:ext cx="11246787" cy="62232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06446" y="2214530"/>
            <a:ext cx="1028707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/>
              <a:t>«</a:t>
            </a:r>
            <a:r>
              <a:rPr lang="ru-RU" sz="4800" dirty="0" smtClean="0"/>
              <a:t>Воспитание духовно развитой личности, формирование гуманистического мировоззрения, любви </a:t>
            </a:r>
            <a:endParaRPr lang="en-US" sz="4800" dirty="0" smtClean="0"/>
          </a:p>
          <a:p>
            <a:pPr algn="l"/>
            <a:r>
              <a:rPr lang="ru-RU" sz="4800" dirty="0" smtClean="0"/>
              <a:t>и уважения к литературе </a:t>
            </a:r>
            <a:endParaRPr lang="en-US" sz="4800" dirty="0" smtClean="0"/>
          </a:p>
          <a:p>
            <a:pPr algn="l"/>
            <a:r>
              <a:rPr lang="ru-RU" sz="4800" dirty="0" smtClean="0"/>
              <a:t>и ценностям отечественной культуры»</a:t>
            </a:r>
            <a:r>
              <a:rPr lang="en-US" sz="4800" dirty="0"/>
              <a:t>.</a:t>
            </a:r>
            <a:endParaRPr lang="en-US" sz="4800" dirty="0" smtClean="0"/>
          </a:p>
          <a:p>
            <a:pPr algn="l"/>
            <a:endParaRPr lang="ru-RU" sz="4800" dirty="0" smtClean="0"/>
          </a:p>
          <a:p>
            <a:pPr algn="l"/>
            <a:r>
              <a:rPr lang="ru-RU" sz="3600" b="0" i="1" dirty="0" smtClean="0"/>
              <a:t>Федеральный компонент государственного образовательного стандарта</a:t>
            </a:r>
          </a:p>
          <a:p>
            <a:endParaRPr lang="ru-RU" dirty="0"/>
          </a:p>
        </p:txBody>
      </p:sp>
      <p:sp>
        <p:nvSpPr>
          <p:cNvPr id="20482" name="AutoShape 2" descr="https://edu2.melenky.ru/files/4school/DSCN00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edu2.melenky.ru/files/4school/DSCN00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edu2.melenky.ru/files/4school/DSCN00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://xn--44-6kcadhwnl3cfdx.xn--p1ai/Kostroma_EDU/Kos-Sch-26/SiteAssets/SitePages/3%20%D1%8D%D1%82%D0%B0%D0%B6%20%D0%BE%D1%81%D0%BD%D0%BE%D0%B2%D0%BD%D0%BE%D0%B5%20%D0%B7%D0%B4%D0%B0%D0%BD%D0%B8%D0%B5/D93A4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488" y="2214530"/>
            <a:ext cx="12001584" cy="80010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760" y="1945183"/>
            <a:ext cx="10585176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5400" b="0" dirty="0" smtClean="0">
                <a:latin typeface="+mj-lt"/>
                <a:cs typeface="Times New Roman" pitchFamily="18" charset="0"/>
              </a:rPr>
              <a:t>Огромное воспитательное значение святочного рассказа трудно переоценить. </a:t>
            </a:r>
            <a:endParaRPr lang="en-US" sz="5400" b="0" dirty="0" smtClean="0">
              <a:latin typeface="+mj-lt"/>
              <a:cs typeface="Times New Roman" pitchFamily="18" charset="0"/>
            </a:endParaRPr>
          </a:p>
          <a:p>
            <a:pPr algn="l"/>
            <a:r>
              <a:rPr lang="ru-RU" sz="5400" b="0" dirty="0" smtClean="0">
                <a:latin typeface="+mj-lt"/>
                <a:cs typeface="Times New Roman" pitchFamily="18" charset="0"/>
              </a:rPr>
              <a:t>Этот жанр утверждает христианские добродетели, культ дома, семейного очага, идеи всеобщей любви, милосердия, примирения, переводящего праздник с духовного на душевный человеческий язык.</a:t>
            </a:r>
            <a:endParaRPr lang="ru-RU" sz="5400" b="0" dirty="0">
              <a:latin typeface="+mj-lt"/>
              <a:cs typeface="Times New Roman" pitchFamily="18" charset="0"/>
            </a:endParaRPr>
          </a:p>
        </p:txBody>
      </p:sp>
      <p:pic>
        <p:nvPicPr>
          <p:cNvPr id="2049" name="Picture 1" descr="C:\Users\Анна  Васильева\Desktop\Вебинар\719216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24" y="1945183"/>
            <a:ext cx="11430080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1640" y="1647752"/>
            <a:ext cx="143295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0" dirty="0" smtClean="0">
                <a:latin typeface="+mj-lt"/>
                <a:cs typeface="Times New Roman" pitchFamily="18" charset="0"/>
              </a:rPr>
              <a:t>«Я пробую сообразить, что каждому из нас ярче всего запомнилось на ветках рождественской ёлки наших юных дней, </a:t>
            </a:r>
            <a:r>
              <a:rPr lang="en-US" sz="6000" dirty="0"/>
              <a:t>‒</a:t>
            </a:r>
            <a:r>
              <a:rPr lang="ru-RU" sz="6000" dirty="0" smtClean="0">
                <a:latin typeface="+mj-lt"/>
                <a:cs typeface="Times New Roman" pitchFamily="18" charset="0"/>
              </a:rPr>
              <a:t> на ветках, по которым мы карабкались к действительной жизни»</a:t>
            </a:r>
            <a:r>
              <a:rPr lang="en-US" sz="60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l"/>
            <a:endParaRPr lang="en-US" sz="6000" i="1" dirty="0">
              <a:latin typeface="+mj-lt"/>
              <a:cs typeface="Times New Roman" pitchFamily="18" charset="0"/>
            </a:endParaRPr>
          </a:p>
          <a:p>
            <a:pPr algn="l"/>
            <a:r>
              <a:rPr lang="ru-RU" sz="4800" b="0" i="1" dirty="0" smtClean="0">
                <a:latin typeface="+mj-lt"/>
                <a:cs typeface="Times New Roman" pitchFamily="18" charset="0"/>
              </a:rPr>
              <a:t>Ч. Диккенс «Рождественская ёлка»</a:t>
            </a:r>
            <a:endParaRPr lang="ru-RU" sz="4800" b="0" i="1" dirty="0">
              <a:latin typeface="+mj-lt"/>
              <a:cs typeface="Times New Roman" pitchFamily="18" charset="0"/>
            </a:endParaRPr>
          </a:p>
        </p:txBody>
      </p:sp>
      <p:pic>
        <p:nvPicPr>
          <p:cNvPr id="21508" name="Picture 4" descr="https://i.pinimg.com/736x/e1/ab/28/e1ab288e8eee8b22f560363ec0d67af4--victorian-christmas-vintage-christm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852" y="1643026"/>
            <a:ext cx="6929486" cy="1052580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06540" y="5746174"/>
            <a:ext cx="97561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+mj-lt"/>
                <a:cs typeface="Times New Roman" pitchFamily="18" charset="0"/>
              </a:rPr>
              <a:t>Благодарю за внимание!</a:t>
            </a:r>
            <a:endParaRPr lang="ru-RU" sz="6000" dirty="0">
              <a:latin typeface="+mj-lt"/>
              <a:cs typeface="Times New Roman" pitchFamily="18" charset="0"/>
            </a:endParaRPr>
          </a:p>
        </p:txBody>
      </p:sp>
      <p:pic>
        <p:nvPicPr>
          <p:cNvPr id="22530" name="Picture 2" descr="http://900igr.net/up/datai/79654/0004-005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792" y="2753544"/>
            <a:ext cx="11491492" cy="70009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760" y="1928778"/>
            <a:ext cx="222504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Использованы материалы</a:t>
            </a:r>
          </a:p>
          <a:p>
            <a:pPr algn="l"/>
            <a:endParaRPr lang="ru-RU" b="0" i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b="0" i="1" dirty="0" smtClean="0"/>
              <a:t>Е.В. </a:t>
            </a:r>
            <a:r>
              <a:rPr lang="ru-RU" b="0" i="1" dirty="0" err="1" smtClean="0"/>
              <a:t>Душечкина</a:t>
            </a:r>
            <a:r>
              <a:rPr lang="ru-RU" b="0" i="1" dirty="0" smtClean="0"/>
              <a:t>. </a:t>
            </a:r>
            <a:r>
              <a:rPr lang="ru-RU" b="0" dirty="0" smtClean="0"/>
              <a:t>Русская ёлка: История, мифология, литература. </a:t>
            </a:r>
            <a:r>
              <a:rPr lang="en-US" dirty="0"/>
              <a:t>‒</a:t>
            </a:r>
            <a:r>
              <a:rPr lang="ru-RU" b="0" dirty="0" smtClean="0"/>
              <a:t> СПб.: «</a:t>
            </a:r>
            <a:r>
              <a:rPr lang="ru-RU" b="0" dirty="0" err="1" smtClean="0"/>
              <a:t>Норинт</a:t>
            </a:r>
            <a:r>
              <a:rPr lang="ru-RU" b="0" dirty="0" smtClean="0"/>
              <a:t>», 2002.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0" i="1" dirty="0" smtClean="0">
                <a:hlinkClick r:id="rId2"/>
              </a:rPr>
              <a:t>http://ruskline.ru/monitoring_smi/2007/12/01/mal_chik_u_hrista_na_elke/</a:t>
            </a:r>
            <a:endParaRPr lang="ru-RU" b="0" i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b="0" i="1" dirty="0" err="1" smtClean="0"/>
              <a:t>Безбородкина</a:t>
            </a:r>
            <a:r>
              <a:rPr lang="ru-RU" b="0" i="1" dirty="0" smtClean="0"/>
              <a:t> Е.О. </a:t>
            </a:r>
            <a:r>
              <a:rPr lang="ru-RU" b="0" dirty="0" smtClean="0"/>
              <a:t>Опыт изучения святочных рассказов русских и зарубежных писателей. 7-9 классы. // Литература в школе, № 7, 2007.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0" i="1" dirty="0" err="1" smtClean="0"/>
              <a:t>Осанова</a:t>
            </a:r>
            <a:r>
              <a:rPr lang="ru-RU" b="0" i="1" dirty="0" smtClean="0"/>
              <a:t> Н.Н. </a:t>
            </a:r>
            <a:r>
              <a:rPr lang="ru-RU" b="0" dirty="0" smtClean="0"/>
              <a:t>Рождественские рассказы русских писателей. Внеклассное чтение. 5 класс. // Литература в школе, № 8, 1998.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0" i="1" dirty="0" err="1" smtClean="0"/>
              <a:t>Дронь</a:t>
            </a:r>
            <a:r>
              <a:rPr lang="ru-RU" b="0" i="1" dirty="0" smtClean="0"/>
              <a:t> Е.Н. </a:t>
            </a:r>
            <a:r>
              <a:rPr lang="ru-RU" b="0" dirty="0" smtClean="0"/>
              <a:t>Праздник Рождества. Святочный рассказ: этимология и специфика жанра. Опыт проведения урока по святочному рассказу Ф.М.Достоевского «Мальчик у Христа на ёлке».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0" i="1" dirty="0" smtClean="0"/>
              <a:t>Харитонова О.</a:t>
            </a:r>
            <a:r>
              <a:rPr lang="ru-RU" b="0" dirty="0" smtClean="0"/>
              <a:t> Рождественский</a:t>
            </a:r>
            <a:r>
              <a:rPr lang="en-US" b="0" dirty="0" smtClean="0"/>
              <a:t> </a:t>
            </a:r>
            <a:r>
              <a:rPr lang="ru-RU" b="0" dirty="0" smtClean="0"/>
              <a:t>рассказ Ф.М. Достоевского «Мальчик у Христа на елке» в контексте духовных и литературных</a:t>
            </a:r>
            <a:r>
              <a:rPr lang="en-US" b="0" dirty="0" smtClean="0"/>
              <a:t> </a:t>
            </a:r>
            <a:r>
              <a:rPr lang="ru-RU" b="0" dirty="0" smtClean="0"/>
              <a:t>традиций»</a:t>
            </a:r>
            <a:r>
              <a:rPr lang="en-US" b="0" dirty="0" smtClean="0"/>
              <a:t>.</a:t>
            </a:r>
          </a:p>
          <a:p>
            <a:pPr algn="l"/>
            <a:endParaRPr lang="ru-RU" b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24098" y="2918570"/>
            <a:ext cx="10275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0" dirty="0" smtClean="0">
                <a:latin typeface="+mj-lt"/>
                <a:cs typeface="Times New Roman" pitchFamily="18" charset="0"/>
              </a:rPr>
              <a:t>Святки, святые дни, святые вечера </a:t>
            </a:r>
            <a:r>
              <a:rPr lang="en-US" sz="6000" dirty="0">
                <a:latin typeface="+mj-lt"/>
              </a:rPr>
              <a:t>‒</a:t>
            </a:r>
            <a:r>
              <a:rPr lang="ru-RU" sz="6000" dirty="0" smtClean="0">
                <a:latin typeface="+mj-lt"/>
                <a:cs typeface="Times New Roman" pitchFamily="18" charset="0"/>
              </a:rPr>
              <a:t> двенадцать дней после Рождества Христова </a:t>
            </a:r>
            <a:endParaRPr lang="en-US" sz="6000" dirty="0" smtClean="0">
              <a:latin typeface="+mj-lt"/>
              <a:cs typeface="Times New Roman" pitchFamily="18" charset="0"/>
            </a:endParaRPr>
          </a:p>
          <a:p>
            <a:pPr algn="l"/>
            <a:r>
              <a:rPr lang="ru-RU" sz="6000" dirty="0" smtClean="0">
                <a:latin typeface="+mj-lt"/>
                <a:cs typeface="Times New Roman" pitchFamily="18" charset="0"/>
              </a:rPr>
              <a:t>до сочельника </a:t>
            </a:r>
            <a:endParaRPr lang="en-US" sz="6000" dirty="0" smtClean="0">
              <a:latin typeface="+mj-lt"/>
              <a:cs typeface="Times New Roman" pitchFamily="18" charset="0"/>
            </a:endParaRPr>
          </a:p>
          <a:p>
            <a:pPr algn="l"/>
            <a:r>
              <a:rPr lang="ru-RU" sz="6000" dirty="0" smtClean="0">
                <a:latin typeface="+mj-lt"/>
                <a:cs typeface="Times New Roman" pitchFamily="18" charset="0"/>
              </a:rPr>
              <a:t>на праздник Богоявления.</a:t>
            </a:r>
            <a:endParaRPr lang="ru-RU" sz="6000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96" y="1961456"/>
            <a:ext cx="12568250" cy="78488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7" y="2753544"/>
            <a:ext cx="9578186" cy="7677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91736" y="2643158"/>
            <a:ext cx="1219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6000" dirty="0" smtClean="0">
                <a:cs typeface="Times New Roman" pitchFamily="18" charset="0"/>
              </a:rPr>
              <a:t>На Западе христианская традиция гораздо раньше переплелась с языческой. </a:t>
            </a:r>
          </a:p>
          <a:p>
            <a:pPr algn="l"/>
            <a:r>
              <a:rPr lang="ru-RU" sz="6000" dirty="0" smtClean="0">
                <a:cs typeface="Times New Roman" pitchFamily="18" charset="0"/>
              </a:rPr>
              <a:t>В частности, это произошло </a:t>
            </a:r>
            <a:endParaRPr lang="en-US" sz="6000" dirty="0" smtClean="0">
              <a:cs typeface="Times New Roman" pitchFamily="18" charset="0"/>
            </a:endParaRPr>
          </a:p>
          <a:p>
            <a:pPr algn="l"/>
            <a:r>
              <a:rPr lang="ru-RU" sz="6000" dirty="0" smtClean="0">
                <a:cs typeface="Times New Roman" pitchFamily="18" charset="0"/>
              </a:rPr>
              <a:t>с обычаем украшать и зажигать </a:t>
            </a:r>
            <a:endParaRPr lang="en-US" sz="6000" dirty="0" smtClean="0">
              <a:cs typeface="Times New Roman" pitchFamily="18" charset="0"/>
            </a:endParaRPr>
          </a:p>
          <a:p>
            <a:pPr algn="l"/>
            <a:r>
              <a:rPr lang="ru-RU" sz="6000" dirty="0" smtClean="0">
                <a:cs typeface="Times New Roman" pitchFamily="18" charset="0"/>
              </a:rPr>
              <a:t>на Рождество ёлку. </a:t>
            </a:r>
            <a:endParaRPr lang="ru-RU" sz="60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6254" y="2500282"/>
            <a:ext cx="103310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0" b="0" i="1" dirty="0" smtClean="0">
                <a:latin typeface="+mj-lt"/>
                <a:cs typeface="Times New Roman" pitchFamily="18" charset="0"/>
              </a:rPr>
              <a:t>К. Баранов </a:t>
            </a:r>
          </a:p>
          <a:p>
            <a:pPr algn="l"/>
            <a:r>
              <a:rPr lang="ru-RU" sz="6000" dirty="0" smtClean="0">
                <a:latin typeface="+mj-lt"/>
                <a:cs typeface="Times New Roman" pitchFamily="18" charset="0"/>
              </a:rPr>
              <a:t>«Ночь на Рождество Христово», </a:t>
            </a:r>
          </a:p>
          <a:p>
            <a:pPr algn="l"/>
            <a:r>
              <a:rPr lang="ru-RU" sz="6000" b="0" dirty="0" smtClean="0">
                <a:latin typeface="+mj-lt"/>
                <a:cs typeface="Times New Roman" pitchFamily="18" charset="0"/>
              </a:rPr>
              <a:t>1834 г.</a:t>
            </a:r>
            <a:endParaRPr lang="ru-RU" sz="6000" b="0" dirty="0">
              <a:latin typeface="+mj-lt"/>
              <a:cs typeface="Times New Roman" pitchFamily="18" charset="0"/>
            </a:endParaRPr>
          </a:p>
        </p:txBody>
      </p:sp>
      <p:pic>
        <p:nvPicPr>
          <p:cNvPr id="13314" name="Picture 2" descr="C:\Users\Анна  Васильева\Desktop\Вебинар\баранов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57406"/>
            <a:ext cx="13526254" cy="814393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на  Васильева\Desktop\Вебинар\9e34722da46fe431a46adc577a87ef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358" y="1500150"/>
            <a:ext cx="15240000" cy="10287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692594" y="1571588"/>
            <a:ext cx="6596066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0" dirty="0"/>
              <a:t>«</a:t>
            </a:r>
            <a:r>
              <a:rPr lang="ru-RU" sz="6000" dirty="0" smtClean="0"/>
              <a:t>Идеал уюта </a:t>
            </a:r>
            <a:r>
              <a:rPr lang="en-US" sz="6000" dirty="0"/>
              <a:t>‒</a:t>
            </a:r>
            <a:r>
              <a:rPr lang="ru-RU" sz="6000" dirty="0" smtClean="0"/>
              <a:t> идеал чисто английский; это идеал чисто английского Рождества, но больше всего </a:t>
            </a:r>
            <a:r>
              <a:rPr lang="en-US" sz="6000" dirty="0"/>
              <a:t>‒</a:t>
            </a:r>
            <a:r>
              <a:rPr lang="ru-RU" sz="6000" dirty="0" smtClean="0"/>
              <a:t> идеал Диккенса»</a:t>
            </a:r>
            <a:r>
              <a:rPr lang="en-US" sz="6000" dirty="0"/>
              <a:t>.</a:t>
            </a:r>
            <a:endParaRPr lang="en-US" sz="6000" dirty="0" smtClean="0"/>
          </a:p>
          <a:p>
            <a:pPr algn="l"/>
            <a:endParaRPr lang="ru-RU" sz="6000" dirty="0" smtClean="0"/>
          </a:p>
          <a:p>
            <a:pPr algn="l"/>
            <a:r>
              <a:rPr lang="ru-RU" sz="6000" b="0" i="1" dirty="0" smtClean="0"/>
              <a:t>Г.К. Честертон</a:t>
            </a:r>
            <a:endParaRPr lang="ru-RU" sz="6000" b="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4862" y="1571588"/>
            <a:ext cx="20645582" cy="1101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Этапы развития русской святочной прозы</a:t>
            </a:r>
            <a:endParaRPr lang="en-US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ru-RU" sz="4000" b="0" dirty="0" smtClean="0">
                <a:solidFill>
                  <a:schemeClr val="tx1"/>
                </a:solidFill>
              </a:rPr>
              <a:t>Начало ХIХ века –– возникновение интереса к святочной теме, решение ее в русле романтических традиций (В. А. Жуковский «Светлана», Н. В. Гоголь «Ночь перед Рождеством»</a:t>
            </a:r>
            <a:r>
              <a:rPr lang="en-US" sz="4000" b="0" dirty="0">
                <a:solidFill>
                  <a:schemeClr val="tx1"/>
                </a:solidFill>
              </a:rPr>
              <a:t>.</a:t>
            </a:r>
            <a:endParaRPr lang="ru-RU" sz="4000" b="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4000" b="0" dirty="0" smtClean="0">
                <a:solidFill>
                  <a:schemeClr val="tx1"/>
                </a:solidFill>
              </a:rPr>
              <a:t>Вторая половина ХIХ века — период становления и оформления святочного рассказа как литературного жанра (святочная проза Н. С. Лескова, «Мальчик у Христа на елке» Ф. М. Достоевского, «Ванька», «Мальчики» А. П. Чехова)</a:t>
            </a:r>
            <a:r>
              <a:rPr lang="en-US" sz="4000" b="0" dirty="0" smtClean="0">
                <a:solidFill>
                  <a:schemeClr val="tx1"/>
                </a:solidFill>
              </a:rPr>
              <a:t>.</a:t>
            </a:r>
            <a:endParaRPr lang="ru-RU" sz="4000" b="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4000" b="0" dirty="0" smtClean="0">
                <a:solidFill>
                  <a:schemeClr val="tx1"/>
                </a:solidFill>
              </a:rPr>
              <a:t>Конец ХIХ</a:t>
            </a:r>
            <a:r>
              <a:rPr lang="en-US" sz="4000" b="0" dirty="0" smtClean="0">
                <a:solidFill>
                  <a:schemeClr val="tx1"/>
                </a:solidFill>
              </a:rPr>
              <a:t> </a:t>
            </a:r>
            <a:r>
              <a:rPr lang="ru-RU" sz="4000" b="0" dirty="0" smtClean="0">
                <a:solidFill>
                  <a:schemeClr val="tx1"/>
                </a:solidFill>
              </a:rPr>
              <a:t>— начало ХХ века — размывание границ жанра, поиск новых путей его развития, трансформация канона (пародии А. П. Чехова, «Чудесный доктор», «Тапер» А. И. Куприна и «Ангелочек» Л. Андреева)</a:t>
            </a:r>
            <a:r>
              <a:rPr lang="en-US" sz="4000" b="0" dirty="0" smtClean="0">
                <a:solidFill>
                  <a:schemeClr val="tx1"/>
                </a:solidFill>
              </a:rPr>
              <a:t>.</a:t>
            </a:r>
            <a:endParaRPr lang="ru-RU" sz="4000" b="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4000" b="0" dirty="0" smtClean="0">
                <a:solidFill>
                  <a:schemeClr val="tx1"/>
                </a:solidFill>
              </a:rPr>
              <a:t>1917–90-е годы — кризис жанра, утрата христианского мироощущения, преобладание новогодней тематики («Даня» В. Белова, «Чук и Гек» А.</a:t>
            </a:r>
            <a:r>
              <a:rPr lang="en-US" sz="4000" b="0" dirty="0"/>
              <a:t>  </a:t>
            </a:r>
            <a:r>
              <a:rPr lang="ru-RU" sz="4000" b="0" dirty="0" smtClean="0">
                <a:solidFill>
                  <a:schemeClr val="tx1"/>
                </a:solidFill>
              </a:rPr>
              <a:t>Гайдара, «Березовая елка» Е. Санина, «Танина елка» Л. Воронковой и др.)</a:t>
            </a:r>
            <a:r>
              <a:rPr lang="en-US" sz="4000" b="0" dirty="0" smtClean="0">
                <a:solidFill>
                  <a:schemeClr val="tx1"/>
                </a:solidFill>
              </a:rPr>
              <a:t>.</a:t>
            </a:r>
            <a:endParaRPr lang="ru-RU" sz="4000" b="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4000" b="0" dirty="0" smtClean="0">
                <a:solidFill>
                  <a:schemeClr val="tx1"/>
                </a:solidFill>
              </a:rPr>
              <a:t>С середины 90-х годов </a:t>
            </a:r>
            <a:r>
              <a:rPr lang="en-US" sz="4000" b="0" dirty="0" smtClean="0">
                <a:solidFill>
                  <a:schemeClr val="tx1"/>
                </a:solidFill>
              </a:rPr>
              <a:t>XX</a:t>
            </a:r>
            <a:r>
              <a:rPr lang="ru-RU" sz="4000" b="0" dirty="0" smtClean="0">
                <a:solidFill>
                  <a:schemeClr val="tx1"/>
                </a:solidFill>
              </a:rPr>
              <a:t> в. — возрождение жанра, возвращение его вершинных образцов читателям (Л. Улицкая, С.</a:t>
            </a:r>
            <a:r>
              <a:rPr lang="en-US" sz="4000" b="0" dirty="0" smtClean="0">
                <a:solidFill>
                  <a:schemeClr val="tx1"/>
                </a:solidFill>
              </a:rPr>
              <a:t> </a:t>
            </a:r>
            <a:r>
              <a:rPr lang="ru-RU" sz="4000" b="0" dirty="0" smtClean="0">
                <a:solidFill>
                  <a:schemeClr val="tx1"/>
                </a:solidFill>
              </a:rPr>
              <a:t>Лукьяненко, В. Каплан</a:t>
            </a:r>
            <a:r>
              <a:rPr lang="en-US" sz="4000" b="0" dirty="0" smtClean="0">
                <a:solidFill>
                  <a:schemeClr val="tx1"/>
                </a:solidFill>
              </a:rPr>
              <a:t> </a:t>
            </a:r>
            <a:r>
              <a:rPr lang="ru-RU" sz="4000" b="0" dirty="0" smtClean="0">
                <a:solidFill>
                  <a:schemeClr val="tx1"/>
                </a:solidFill>
              </a:rPr>
              <a:t>и др.)</a:t>
            </a:r>
            <a:r>
              <a:rPr lang="en-US" sz="4000" b="0" dirty="0" smtClean="0">
                <a:solidFill>
                  <a:schemeClr val="tx1"/>
                </a:solidFill>
              </a:rPr>
              <a:t>.</a:t>
            </a:r>
            <a:endParaRPr lang="ru-RU" sz="4000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264008" y="1435716"/>
            <a:ext cx="11665296" cy="1024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Л. Андреев «Ангелочек»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Н.П. Вагнер «Телепень»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Ф.М. Достоевский «Мальчик у Христа на елке»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Засодимский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«В метель и вьюгу»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А.И Куприн «Тапёр», «Чудесный доктор»</a:t>
            </a:r>
            <a:r>
              <a:rPr lang="ru-RU" b="0" dirty="0" smtClean="0">
                <a:solidFill>
                  <a:srgbClr val="242F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«Бедный принц»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Сельма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Лагерлеф «Рождественский гость»</a:t>
            </a:r>
            <a:r>
              <a:rPr lang="ru-RU" b="0" dirty="0" smtClean="0">
                <a:solidFill>
                  <a:srgbClr val="242F33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«Святая ночь»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Н.С. Лесков «Жемчужное ожерелье», «Под Рождество обидели»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Клавдия Лукашевич «Рождественский праздник»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Г. Петров «Дары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Артабана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В.А. Никифоров-Волгин «Серебряная метель»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Захарий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Топелиус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«Рождественский подарок ангелов»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Н.Д.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Телешов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«Елка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Митрича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К.М. Станюкович «Рождественская ночь»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А.П. Чехов «Ванька», «Ёлка»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Ю.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Несветова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«Кукла Рождественской девочки»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Борис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Ганаго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«Письмо  Богу»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Павел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Засодимский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«В метель и вьюгу»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Иван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Шмелёв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«Рождество»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Надежда Тэффи «Сосед»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Сергей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Дурылин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«Четвёртый волхв»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0" dirty="0" smtClean="0">
                <a:latin typeface="+mj-lt"/>
                <a:cs typeface="Times New Roman" pitchFamily="18" charset="0"/>
              </a:rPr>
              <a:t>Юз </a:t>
            </a:r>
            <a:r>
              <a:rPr lang="ru-RU" b="0" dirty="0" err="1" smtClean="0">
                <a:latin typeface="+mj-lt"/>
                <a:cs typeface="Times New Roman" pitchFamily="18" charset="0"/>
              </a:rPr>
              <a:t>Алешковский</a:t>
            </a:r>
            <a:r>
              <a:rPr lang="ru-RU" b="0" dirty="0" smtClean="0">
                <a:latin typeface="+mj-lt"/>
                <a:cs typeface="Times New Roman" pitchFamily="18" charset="0"/>
              </a:rPr>
              <a:t> «Святочный рассказ»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06" y="1529408"/>
            <a:ext cx="10989146" cy="109891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на  Васильева\Desktop\Вебинар\3394434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9408"/>
            <a:ext cx="7619968" cy="7619968"/>
          </a:xfrm>
          <a:prstGeom prst="rect">
            <a:avLst/>
          </a:prstGeom>
          <a:noFill/>
        </p:spPr>
      </p:pic>
      <p:pic>
        <p:nvPicPr>
          <p:cNvPr id="16387" name="Picture 3" descr="C:\Users\Анна  Васильева\Desktop\Вебинар\улиц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3568" y="1643026"/>
            <a:ext cx="6429420" cy="5573627"/>
          </a:xfrm>
          <a:prstGeom prst="rect">
            <a:avLst/>
          </a:prstGeom>
          <a:noFill/>
        </p:spPr>
      </p:pic>
      <p:pic>
        <p:nvPicPr>
          <p:cNvPr id="16389" name="Picture 5" descr="C:\Users\Анна  Васильева\Desktop\Вебинар\10216106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4448" y="1607885"/>
            <a:ext cx="7239019" cy="9144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1918" y="9666312"/>
            <a:ext cx="13611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b="0" i="1" dirty="0" smtClean="0">
                <a:latin typeface="+mj-lt"/>
                <a:cs typeface="Times New Roman" pitchFamily="18" charset="0"/>
              </a:rPr>
              <a:t>Сергей Лукьяненко </a:t>
            </a:r>
            <a:r>
              <a:rPr lang="ru-RU" sz="3600" b="0" dirty="0" smtClean="0">
                <a:latin typeface="+mj-lt"/>
                <a:cs typeface="Times New Roman" pitchFamily="18" charset="0"/>
              </a:rPr>
              <a:t>«Девочка с китайскими зажигалками»</a:t>
            </a:r>
          </a:p>
          <a:p>
            <a:pPr algn="l"/>
            <a:r>
              <a:rPr lang="ru-RU" sz="3600" b="0" i="1" dirty="0" smtClean="0">
                <a:latin typeface="+mj-lt"/>
                <a:cs typeface="Times New Roman" pitchFamily="18" charset="0"/>
              </a:rPr>
              <a:t>Виталий Каплан </a:t>
            </a:r>
            <a:r>
              <a:rPr lang="ru-RU" sz="3600" b="0" dirty="0" smtClean="0">
                <a:latin typeface="+mj-lt"/>
                <a:cs typeface="Times New Roman" pitchFamily="18" charset="0"/>
              </a:rPr>
              <a:t>«Звездою </a:t>
            </a:r>
            <a:r>
              <a:rPr lang="ru-RU" sz="3600" b="0" dirty="0" err="1" smtClean="0">
                <a:latin typeface="+mj-lt"/>
                <a:cs typeface="Times New Roman" pitchFamily="18" charset="0"/>
              </a:rPr>
              <a:t>учахуся</a:t>
            </a:r>
            <a:r>
              <a:rPr lang="ru-RU" sz="3600" b="0" dirty="0" smtClean="0">
                <a:latin typeface="+mj-lt"/>
                <a:cs typeface="Times New Roman" pitchFamily="18" charset="0"/>
              </a:rPr>
              <a:t>»</a:t>
            </a:r>
          </a:p>
          <a:p>
            <a:pPr algn="l"/>
            <a:r>
              <a:rPr lang="ru-RU" sz="3600" b="0" i="1" dirty="0" smtClean="0">
                <a:latin typeface="+mj-lt"/>
                <a:cs typeface="Times New Roman" pitchFamily="18" charset="0"/>
              </a:rPr>
              <a:t>Наталья Ключарева </a:t>
            </a:r>
            <a:r>
              <a:rPr lang="ru-RU" sz="3600" b="0" dirty="0" smtClean="0">
                <a:latin typeface="+mj-lt"/>
                <a:cs typeface="Times New Roman" pitchFamily="18" charset="0"/>
              </a:rPr>
              <a:t>«Юркино Рождество»</a:t>
            </a:r>
            <a:endParaRPr lang="ru-RU" sz="36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g1.liveinternet.ru/images/attach/c/7/95/369/95369489_3727985_Rojdestvenskie_zarybejnie_otkritk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2280" y="2193745"/>
            <a:ext cx="8929750" cy="8929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42728" y="1857306"/>
            <a:ext cx="13249472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Святочный (рождественский) рассказ</a:t>
            </a:r>
            <a:endParaRPr lang="en-US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23900" indent="704850" algn="l">
              <a:buFont typeface="Arial" pitchFamily="34" charset="0"/>
              <a:buChar char="•"/>
            </a:pPr>
            <a:r>
              <a:rPr lang="ru-RU" sz="6000" b="0" dirty="0" smtClean="0">
                <a:latin typeface="+mj-lt"/>
              </a:rPr>
              <a:t>Действие происходит в канун Рождества</a:t>
            </a:r>
          </a:p>
          <a:p>
            <a:pPr marL="723900" indent="704850" algn="l"/>
            <a:endParaRPr lang="ru-RU" sz="6000" b="0" dirty="0" smtClean="0">
              <a:latin typeface="+mj-lt"/>
            </a:endParaRPr>
          </a:p>
          <a:p>
            <a:pPr marL="723900" indent="704850" algn="l">
              <a:buFont typeface="Arial" pitchFamily="34" charset="0"/>
              <a:buChar char="•"/>
            </a:pPr>
            <a:r>
              <a:rPr lang="ru-RU" sz="6000" b="0" dirty="0" smtClean="0">
                <a:latin typeface="+mj-lt"/>
              </a:rPr>
              <a:t>Неразрешимая (или трудноразрешимая) ситуация</a:t>
            </a:r>
          </a:p>
          <a:p>
            <a:pPr marL="723900" indent="704850" algn="l"/>
            <a:endParaRPr lang="ru-RU" sz="6000" b="0" dirty="0" smtClean="0">
              <a:latin typeface="+mj-lt"/>
            </a:endParaRPr>
          </a:p>
          <a:p>
            <a:pPr marL="723900" indent="704850" algn="l">
              <a:buFont typeface="Arial" pitchFamily="34" charset="0"/>
              <a:buChar char="•"/>
            </a:pPr>
            <a:r>
              <a:rPr lang="ru-RU" sz="6000" b="0" dirty="0" smtClean="0">
                <a:latin typeface="+mj-lt"/>
              </a:rPr>
              <a:t>Чудо и счастливый финал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515</Words>
  <Application>Microsoft Office PowerPoint</Application>
  <PresentationFormat>Произвольный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 Васильева</dc:creator>
  <cp:lastModifiedBy>Елена Кудрявцева</cp:lastModifiedBy>
  <cp:revision>84</cp:revision>
  <dcterms:modified xsi:type="dcterms:W3CDTF">2019-12-23T08:05:58Z</dcterms:modified>
</cp:coreProperties>
</file>