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48"/>
  </p:notesMasterIdLst>
  <p:sldIdLst>
    <p:sldId id="408" r:id="rId2"/>
    <p:sldId id="381" r:id="rId3"/>
    <p:sldId id="382" r:id="rId4"/>
    <p:sldId id="351" r:id="rId5"/>
    <p:sldId id="383" r:id="rId6"/>
    <p:sldId id="384" r:id="rId7"/>
    <p:sldId id="385" r:id="rId8"/>
    <p:sldId id="386" r:id="rId9"/>
    <p:sldId id="410" r:id="rId10"/>
    <p:sldId id="345" r:id="rId11"/>
    <p:sldId id="353" r:id="rId12"/>
    <p:sldId id="387" r:id="rId13"/>
    <p:sldId id="401" r:id="rId14"/>
    <p:sldId id="347" r:id="rId15"/>
    <p:sldId id="346" r:id="rId16"/>
    <p:sldId id="358" r:id="rId17"/>
    <p:sldId id="352" r:id="rId18"/>
    <p:sldId id="355" r:id="rId19"/>
    <p:sldId id="349" r:id="rId20"/>
    <p:sldId id="357" r:id="rId21"/>
    <p:sldId id="405" r:id="rId22"/>
    <p:sldId id="390" r:id="rId23"/>
    <p:sldId id="403" r:id="rId24"/>
    <p:sldId id="404" r:id="rId25"/>
    <p:sldId id="391" r:id="rId26"/>
    <p:sldId id="392" r:id="rId27"/>
    <p:sldId id="394" r:id="rId28"/>
    <p:sldId id="411" r:id="rId29"/>
    <p:sldId id="412" r:id="rId30"/>
    <p:sldId id="364" r:id="rId31"/>
    <p:sldId id="365" r:id="rId32"/>
    <p:sldId id="366" r:id="rId33"/>
    <p:sldId id="367" r:id="rId34"/>
    <p:sldId id="368" r:id="rId35"/>
    <p:sldId id="369" r:id="rId36"/>
    <p:sldId id="395" r:id="rId37"/>
    <p:sldId id="396" r:id="rId38"/>
    <p:sldId id="400" r:id="rId39"/>
    <p:sldId id="397" r:id="rId40"/>
    <p:sldId id="398" r:id="rId41"/>
    <p:sldId id="399" r:id="rId42"/>
    <p:sldId id="370" r:id="rId43"/>
    <p:sldId id="371" r:id="rId44"/>
    <p:sldId id="343" r:id="rId45"/>
    <p:sldId id="344" r:id="rId46"/>
    <p:sldId id="409" r:id="rId47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лосова Марина Валерьевна" initials="КМ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790"/>
    <a:srgbClr val="294891"/>
    <a:srgbClr val="0033CC"/>
    <a:srgbClr val="F7992B"/>
    <a:srgbClr val="185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6203" autoAdjust="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F1198-DF56-465E-A132-2895576AD22D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814A6-12CA-4C3C-8F92-D890AEEB7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1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31A4-5977-445B-A5AC-25EB728B7C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7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9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0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3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60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41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49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39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49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C3A03-2FC5-4EE2-9053-5B917F19E76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83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38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29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91197-A308-4313-BA70-ED5D646927A1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385763"/>
            <a:ext cx="3429000" cy="19288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noFill/>
          <a:ln/>
        </p:spPr>
        <p:txBody>
          <a:bodyPr/>
          <a:lstStyle/>
          <a:p>
            <a:pPr marL="228600" marR="0" indent="-228600" algn="l" defTabSz="103919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 smtClean="0"/>
              <a:t>	</a:t>
            </a:r>
            <a:endParaRPr lang="ru-RU" sz="800" b="1" dirty="0" smtClean="0"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91197-A308-4313-BA70-ED5D646927A1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385763"/>
            <a:ext cx="3429000" cy="19288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43163"/>
            <a:ext cx="7315200" cy="2314575"/>
          </a:xfrm>
          <a:noFill/>
          <a:ln/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ru-RU" sz="800" dirty="0" smtClean="0"/>
              <a:t>	</a:t>
            </a:r>
            <a:endParaRPr lang="ru-RU" sz="800" b="1" dirty="0" smtClean="0"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B0F8A0-F81B-4619-90FB-DC6BF25B8F6C}" type="slidenum">
              <a:rPr lang="ru-RU" altLang="ru-RU" smtClean="0"/>
              <a:pPr/>
              <a:t>27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91197-A308-4313-BA70-ED5D646927A1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385763"/>
            <a:ext cx="3429000" cy="19288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2443164"/>
            <a:ext cx="7315199" cy="2314575"/>
          </a:xfrm>
          <a:noFill/>
          <a:ln/>
        </p:spPr>
        <p:txBody>
          <a:bodyPr/>
          <a:lstStyle/>
          <a:p>
            <a:endParaRPr lang="ru-RU" sz="800" b="1" dirty="0" smtClean="0"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91197-A308-4313-BA70-ED5D646927A1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385763"/>
            <a:ext cx="3429000" cy="19288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2443164"/>
            <a:ext cx="7315199" cy="2314575"/>
          </a:xfrm>
          <a:noFill/>
          <a:ln/>
        </p:spPr>
        <p:txBody>
          <a:bodyPr/>
          <a:lstStyle/>
          <a:p>
            <a:endParaRPr lang="ru-RU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68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06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47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43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92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9088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178827" y="4885668"/>
            <a:ext cx="3963040" cy="257012"/>
          </a:xfrm>
          <a:prstGeom prst="rect">
            <a:avLst/>
          </a:prstGeom>
        </p:spPr>
        <p:txBody>
          <a:bodyPr/>
          <a:lstStyle/>
          <a:p>
            <a:fld id="{85BC3A03-2FC5-4EE2-9053-5B917F19E76F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29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1005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F5F2-93BB-4AC2-BC1B-BB32588BD84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68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B7CE-0D5A-4343-B47D-519B61C2F2C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63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EFDA-5637-41C1-876F-09C4F72EFC8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586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0CC76-F7B3-4A9F-9257-AAE8A99FEAE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23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31A4-5977-445B-A5AC-25EB728B7C3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5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CBED0-1487-47F2-8805-17A5C6373E0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70306-04C0-4C23-9E7B-7D910E7BE78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t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6CB3E-F0A3-47C3-A9C7-D58234BBD24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55FBD-044D-47FE-8105-996D9823C43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14A6-12CA-4C3C-8F92-D890AEEB71D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6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4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2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9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28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4443255" y="660435"/>
            <a:ext cx="159477" cy="3957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/>
            </a:pPr>
            <a:endParaRPr sz="1200"/>
          </a:p>
        </p:txBody>
      </p:sp>
      <p:sp>
        <p:nvSpPr>
          <p:cNvPr id="21" name="Линия"/>
          <p:cNvSpPr/>
          <p:nvPr/>
        </p:nvSpPr>
        <p:spPr>
          <a:xfrm flipH="1">
            <a:off x="4541269" y="660435"/>
            <a:ext cx="159477" cy="3957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/>
            </a:pPr>
            <a:endParaRPr sz="1200"/>
          </a:p>
        </p:txBody>
      </p:sp>
      <p:sp>
        <p:nvSpPr>
          <p:cNvPr id="22" name="Линия"/>
          <p:cNvSpPr/>
          <p:nvPr/>
        </p:nvSpPr>
        <p:spPr>
          <a:xfrm flipH="1">
            <a:off x="4507782" y="660435"/>
            <a:ext cx="159477" cy="39578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/>
            </a:pPr>
            <a:endParaRPr sz="1200"/>
          </a:p>
        </p:txBody>
      </p:sp>
      <p:sp>
        <p:nvSpPr>
          <p:cNvPr id="23" name="Линия"/>
          <p:cNvSpPr/>
          <p:nvPr/>
        </p:nvSpPr>
        <p:spPr>
          <a:xfrm>
            <a:off x="4332229" y="959942"/>
            <a:ext cx="479542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/>
            </a:pPr>
            <a:endParaRPr sz="1200"/>
          </a:p>
        </p:txBody>
      </p:sp>
      <p:sp>
        <p:nvSpPr>
          <p:cNvPr id="24" name="Прямоугольник"/>
          <p:cNvSpPr/>
          <p:nvPr/>
        </p:nvSpPr>
        <p:spPr>
          <a:xfrm>
            <a:off x="-1042" y="-4465"/>
            <a:ext cx="9146084" cy="238102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200"/>
          </a:p>
        </p:txBody>
      </p:sp>
      <p:sp>
        <p:nvSpPr>
          <p:cNvPr id="25" name="Прямоугольник"/>
          <p:cNvSpPr/>
          <p:nvPr/>
        </p:nvSpPr>
        <p:spPr>
          <a:xfrm>
            <a:off x="-1042" y="4910115"/>
            <a:ext cx="9146084" cy="238102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8540057" y="357064"/>
            <a:ext cx="392809" cy="41082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75931" y="4875609"/>
            <a:ext cx="185442" cy="19169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308074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64199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14490"/>
          <a:stretch>
            <a:fillRect/>
          </a:stretch>
        </p:blipFill>
        <p:spPr bwMode="auto">
          <a:xfrm>
            <a:off x="-6787" y="4579800"/>
            <a:ext cx="9144001" cy="56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453"/>
          <p:cNvSpPr/>
          <p:nvPr userDrawn="1"/>
        </p:nvSpPr>
        <p:spPr>
          <a:xfrm>
            <a:off x="1" y="0"/>
            <a:ext cx="8100392" cy="73540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3" tIns="34283" rIns="34283" bIns="34283" anchor="ctr"/>
          <a:lstStyle/>
          <a:p>
            <a:pPr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35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8" y="24838"/>
            <a:ext cx="8807344" cy="685727"/>
          </a:xfrm>
          <a:prstGeom prst="rect">
            <a:avLst/>
          </a:prstGeom>
          <a:noFill/>
          <a:ln>
            <a:noFill/>
          </a:ln>
          <a:extLst/>
        </p:spPr>
        <p:txBody>
          <a:bodyPr lIns="68568" tIns="34284" rIns="68568" bIns="34284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01104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75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2050" name="Picture 2" descr="C:\Users\AZueva\Desktop\Картинки. Идеи оформления\П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6" y="87474"/>
            <a:ext cx="986479" cy="6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62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5" y="3"/>
            <a:ext cx="9137213" cy="73540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8813" tIns="28813" rIns="28813" bIns="28813" anchor="ctr"/>
          <a:lstStyle/>
          <a:p>
            <a:pPr defTabSz="573586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00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9" y="24842"/>
            <a:ext cx="8807344" cy="685727"/>
          </a:xfrm>
          <a:prstGeom prst="rect">
            <a:avLst/>
          </a:prstGeom>
          <a:noFill/>
          <a:ln>
            <a:noFill/>
          </a:ln>
          <a:extLst/>
        </p:spPr>
        <p:txBody>
          <a:bodyPr lIns="57628" tIns="28815" rIns="57628" bIns="28815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05174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" y="4727000"/>
            <a:ext cx="9143999" cy="3428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6857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4" y="0"/>
            <a:ext cx="9137213" cy="73540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8417" tIns="38417" rIns="38417" bIns="38417" anchor="ctr"/>
          <a:lstStyle/>
          <a:p>
            <a:pPr defTabSz="764781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30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8" y="24841"/>
            <a:ext cx="8807344" cy="685727"/>
          </a:xfrm>
          <a:prstGeom prst="rect">
            <a:avLst/>
          </a:prstGeom>
          <a:noFill/>
          <a:ln>
            <a:noFill/>
          </a:ln>
          <a:extLst/>
        </p:spPr>
        <p:txBody>
          <a:bodyPr lIns="76838" tIns="38419" rIns="76838" bIns="38419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73567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10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" y="4727000"/>
            <a:ext cx="9143999" cy="3428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616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2" y="0"/>
            <a:ext cx="9137213" cy="73540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4540" tIns="44540" rIns="44540" bIns="44540" anchor="ctr"/>
          <a:lstStyle/>
          <a:p>
            <a:pPr defTabSz="886690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539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8" y="24839"/>
            <a:ext cx="8807344" cy="685727"/>
          </a:xfrm>
          <a:prstGeom prst="rect">
            <a:avLst/>
          </a:prstGeom>
          <a:noFill/>
          <a:ln>
            <a:noFill/>
          </a:ln>
          <a:extLst/>
        </p:spPr>
        <p:txBody>
          <a:bodyPr lIns="89083" tIns="44542" rIns="89083" bIns="4454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80935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8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" y="4727001"/>
            <a:ext cx="9143999" cy="3428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631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3" y="2"/>
            <a:ext cx="9137213" cy="73540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9821" tIns="29821" rIns="29821" bIns="29821" anchor="ctr"/>
          <a:lstStyle/>
          <a:p>
            <a:pPr defTabSz="593669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00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29" y="24841"/>
            <a:ext cx="8807344" cy="685727"/>
          </a:xfrm>
          <a:prstGeom prst="rect">
            <a:avLst/>
          </a:prstGeom>
          <a:noFill/>
          <a:ln>
            <a:noFill/>
          </a:ln>
          <a:extLst/>
        </p:spPr>
        <p:txBody>
          <a:bodyPr lIns="59644" tIns="29823" rIns="59644" bIns="29823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522862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image1.pn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" y="4727000"/>
            <a:ext cx="9143999" cy="3428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5632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14490"/>
          <a:stretch>
            <a:fillRect/>
          </a:stretch>
        </p:blipFill>
        <p:spPr bwMode="auto">
          <a:xfrm>
            <a:off x="-6787" y="4547403"/>
            <a:ext cx="9144001" cy="59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" y="41036"/>
            <a:ext cx="1662915" cy="52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199551" y="563701"/>
            <a:ext cx="1725359" cy="195460"/>
          </a:xfrm>
          <a:prstGeom prst="rect">
            <a:avLst/>
          </a:prstGeom>
        </p:spPr>
        <p:txBody>
          <a:bodyPr lIns="71336" tIns="35669" rIns="71336" bIns="356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Начальное образование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Рисунок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6" y="171702"/>
            <a:ext cx="409960" cy="1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10"/>
          <p:cNvGrpSpPr>
            <a:grpSpLocks/>
          </p:cNvGrpSpPr>
          <p:nvPr userDrawn="1"/>
        </p:nvGrpSpPr>
        <p:grpSpPr bwMode="auto">
          <a:xfrm>
            <a:off x="8197836" y="150105"/>
            <a:ext cx="946165" cy="363921"/>
            <a:chOff x="9586913" y="190004"/>
            <a:chExt cx="1106487" cy="535310"/>
          </a:xfrm>
        </p:grpSpPr>
        <p:pic>
          <p:nvPicPr>
            <p:cNvPr id="7" name="Рисунок 4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6775" y="190004"/>
              <a:ext cx="3429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4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913" y="252239"/>
              <a:ext cx="1106487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86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41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6778" y="4547409"/>
            <a:ext cx="9144001" cy="59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42" y="41036"/>
            <a:ext cx="1662915" cy="52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199560" y="563701"/>
            <a:ext cx="1725359" cy="195460"/>
          </a:xfrm>
          <a:prstGeom prst="rect">
            <a:avLst/>
          </a:prstGeom>
        </p:spPr>
        <p:txBody>
          <a:bodyPr lIns="71448" tIns="35725" rIns="71448" bIns="35725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Начальное образование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316" y="171709"/>
            <a:ext cx="409960" cy="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 userDrawn="1"/>
        </p:nvGrpSpPr>
        <p:grpSpPr>
          <a:xfrm>
            <a:off x="8197845" y="146224"/>
            <a:ext cx="946165" cy="368241"/>
            <a:chOff x="9586913" y="71438"/>
            <a:chExt cx="1106487" cy="541337"/>
          </a:xfrm>
        </p:grpSpPr>
        <p:pic>
          <p:nvPicPr>
            <p:cNvPr id="15" name="Рисунок 47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86913" y="161925"/>
              <a:ext cx="1106487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48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56775" y="71438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42110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389"/>
            <a:ext cx="9144000" cy="5403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3" y="-1882"/>
            <a:ext cx="1808166" cy="93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" y="175989"/>
            <a:ext cx="1073040" cy="583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8" y="314940"/>
            <a:ext cx="493768" cy="4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46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389"/>
            <a:ext cx="9144000" cy="5403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3" y="-1882"/>
            <a:ext cx="1808166" cy="93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" y="175989"/>
            <a:ext cx="1073040" cy="583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8" y="314940"/>
            <a:ext cx="493768" cy="4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46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3"/>
          <p:cNvSpPr/>
          <p:nvPr userDrawn="1"/>
        </p:nvSpPr>
        <p:spPr>
          <a:xfrm>
            <a:off x="1" y="0"/>
            <a:ext cx="9137213" cy="73540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9755" tIns="39755" rIns="39755" bIns="39755" anchor="ctr"/>
          <a:lstStyle/>
          <a:p>
            <a:pPr defTabSz="791418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40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3" name="Shape 455"/>
          <p:cNvSpPr txBox="1">
            <a:spLocks/>
          </p:cNvSpPr>
          <p:nvPr userDrawn="1"/>
        </p:nvSpPr>
        <p:spPr bwMode="auto">
          <a:xfrm>
            <a:off x="168328" y="24839"/>
            <a:ext cx="8807344" cy="685727"/>
          </a:xfrm>
          <a:prstGeom prst="rect">
            <a:avLst/>
          </a:prstGeom>
          <a:noFill/>
          <a:ln>
            <a:noFill/>
          </a:ln>
          <a:extLst/>
        </p:spPr>
        <p:txBody>
          <a:bodyPr lIns="79511" tIns="39756" rIns="79511" bIns="39756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97027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30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4" name="image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6665"/>
            <a:ext cx="9144000" cy="34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820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29305" y="-31830"/>
            <a:ext cx="4730001" cy="527603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4911" y="1616951"/>
            <a:ext cx="3455001" cy="11595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38816" y="4878958"/>
            <a:ext cx="259687" cy="256802"/>
          </a:xfrm>
          <a:prstGeom prst="rect">
            <a:avLst/>
          </a:prstGeom>
        </p:spPr>
        <p:txBody>
          <a:bodyPr lIns="35719" tIns="35719" rIns="35719" bIns="35719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6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2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04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26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45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3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30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8.png"/><Relationship Id="rId21" Type="http://schemas.openxmlformats.org/officeDocument/2006/relationships/image" Target="../media/image122.png"/><Relationship Id="rId7" Type="http://schemas.openxmlformats.org/officeDocument/2006/relationships/image" Target="../media/image29.png"/><Relationship Id="rId12" Type="http://schemas.openxmlformats.org/officeDocument/2006/relationships/image" Target="../media/image113.jpe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11" Type="http://schemas.openxmlformats.org/officeDocument/2006/relationships/image" Target="../media/image112.jpeg"/><Relationship Id="rId5" Type="http://schemas.openxmlformats.org/officeDocument/2006/relationships/image" Target="../media/image110.png"/><Relationship Id="rId15" Type="http://schemas.openxmlformats.org/officeDocument/2006/relationships/image" Target="../media/image116.png"/><Relationship Id="rId23" Type="http://schemas.openxmlformats.org/officeDocument/2006/relationships/image" Target="../media/image123.png"/><Relationship Id="rId10" Type="http://schemas.openxmlformats.org/officeDocument/2006/relationships/image" Target="../media/image32.png"/><Relationship Id="rId19" Type="http://schemas.openxmlformats.org/officeDocument/2006/relationships/image" Target="../media/image120.png"/><Relationship Id="rId4" Type="http://schemas.openxmlformats.org/officeDocument/2006/relationships/image" Target="../media/image109.png"/><Relationship Id="rId9" Type="http://schemas.openxmlformats.org/officeDocument/2006/relationships/image" Target="../media/image31.png"/><Relationship Id="rId14" Type="http://schemas.openxmlformats.org/officeDocument/2006/relationships/image" Target="../media/image115.png"/><Relationship Id="rId2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7.png"/><Relationship Id="rId4" Type="http://schemas.openxmlformats.org/officeDocument/2006/relationships/image" Target="../media/image109.pn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9.png"/><Relationship Id="rId7" Type="http://schemas.openxmlformats.org/officeDocument/2006/relationships/image" Target="../media/image11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9.png"/><Relationship Id="rId7" Type="http://schemas.openxmlformats.org/officeDocument/2006/relationships/image" Target="../media/image11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jpeg"/><Relationship Id="rId39" Type="http://schemas.openxmlformats.org/officeDocument/2006/relationships/image" Target="../media/image58.jpe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jpeg"/><Relationship Id="rId33" Type="http://schemas.openxmlformats.org/officeDocument/2006/relationships/image" Target="../media/image52.png"/><Relationship Id="rId38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24" Type="http://schemas.openxmlformats.org/officeDocument/2006/relationships/image" Target="../media/image43.jpeg"/><Relationship Id="rId32" Type="http://schemas.openxmlformats.org/officeDocument/2006/relationships/image" Target="../media/image51.png"/><Relationship Id="rId37" Type="http://schemas.openxmlformats.org/officeDocument/2006/relationships/image" Target="../media/image56.jpeg"/><Relationship Id="rId40" Type="http://schemas.openxmlformats.org/officeDocument/2006/relationships/image" Target="../media/image59.jpe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2.jpeg"/><Relationship Id="rId28" Type="http://schemas.openxmlformats.org/officeDocument/2006/relationships/image" Target="../media/image47.jpeg"/><Relationship Id="rId36" Type="http://schemas.openxmlformats.org/officeDocument/2006/relationships/image" Target="../media/image55.jpe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Relationship Id="rId30" Type="http://schemas.openxmlformats.org/officeDocument/2006/relationships/image" Target="../media/image49.png"/><Relationship Id="rId35" Type="http://schemas.openxmlformats.org/officeDocument/2006/relationships/image" Target="../media/image54.jpeg"/><Relationship Id="rId8" Type="http://schemas.openxmlformats.org/officeDocument/2006/relationships/image" Target="../media/image27.jpeg"/><Relationship Id="rId3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1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ylazarev@prosv.ru" TargetMode="External"/><Relationship Id="rId3" Type="http://schemas.openxmlformats.org/officeDocument/2006/relationships/hyperlink" Target="mailto:prosv@prosv.ru" TargetMode="External"/><Relationship Id="rId7" Type="http://schemas.openxmlformats.org/officeDocument/2006/relationships/hyperlink" Target="mailto:AKuznetsova@prosv.ru" TargetMode="External"/><Relationship Id="rId2" Type="http://schemas.openxmlformats.org/officeDocument/2006/relationships/hyperlink" Target="http://www.prosv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GTrofimova@prosv.ru" TargetMode="External"/><Relationship Id="rId5" Type="http://schemas.openxmlformats.org/officeDocument/2006/relationships/hyperlink" Target="mailto:school-russia@prosv.ru" TargetMode="External"/><Relationship Id="rId10" Type="http://schemas.openxmlformats.org/officeDocument/2006/relationships/hyperlink" Target="http://old.prosv.ru/ebook/" TargetMode="External"/><Relationship Id="rId4" Type="http://schemas.openxmlformats.org/officeDocument/2006/relationships/hyperlink" Target="http://1-4.prosv.ru/" TargetMode="External"/><Relationship Id="rId9" Type="http://schemas.openxmlformats.org/officeDocument/2006/relationships/hyperlink" Target="mailto:digital@prosv.r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OKaratsuba@prosv.ru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0.png"/><Relationship Id="rId4" Type="http://schemas.openxmlformats.org/officeDocument/2006/relationships/hyperlink" Target="mailto:OSamsonova@prosv.r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gif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972" y="1563638"/>
            <a:ext cx="4104456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821531" hangingPunct="0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Анализируем ФПУ: делаем правильный выбор</a:t>
            </a:r>
          </a:p>
          <a:p>
            <a:pPr algn="ctr" defTabSz="821531" hangingPunct="0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Предметная линия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«Окружающий мир»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1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 txBox="1">
            <a:spLocks/>
          </p:cNvSpPr>
          <p:nvPr/>
        </p:nvSpPr>
        <p:spPr>
          <a:xfrm>
            <a:off x="1295400" y="825072"/>
            <a:ext cx="6549002" cy="6363947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27000" tIns="27000" rIns="27000" bIns="2700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5493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just">
              <a:spcAft>
                <a:spcPts val="900"/>
              </a:spcAft>
            </a:pPr>
            <a:r>
              <a:rPr lang="ru-RU" b="1" dirty="0">
                <a:solidFill>
                  <a:srgbClr val="002060"/>
                </a:solidFill>
                <a:latin typeface="Calibri" panose="020F0502020204030204"/>
              </a:rPr>
              <a:t>Новое в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/>
              </a:rPr>
              <a:t>учебниках 1-2 классах: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Изменилась структура учебников: добавлено «Обращение к ученику», «Наши проекты» и «Странички для любознательных» перенесены в конец раздела, во 2 классе упразднены рубрики «Природы дивная краса», «Прочитаем и обсудим», «Давайте научимся»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Добавлены </a:t>
            </a:r>
            <a:r>
              <a:rPr lang="ru-RU" dirty="0" smtClean="0">
                <a:solidFill>
                  <a:srgbClr val="002060"/>
                </a:solidFill>
              </a:rPr>
              <a:t>новые задания на развитие коммуникации, кооперации, креативности; актуальные факты.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Изменены названия тем,  </a:t>
            </a:r>
            <a:r>
              <a:rPr lang="ru-RU" dirty="0">
                <a:solidFill>
                  <a:srgbClr val="002060"/>
                </a:solidFill>
              </a:rPr>
              <a:t>учебные тексты (дополнены информационным материалом), в том числе и в дополнительных материалах ("Странички для любознательных", "Наши проекты</a:t>
            </a:r>
            <a:r>
              <a:rPr lang="ru-RU" dirty="0" smtClean="0">
                <a:solidFill>
                  <a:srgbClr val="002060"/>
                </a:solidFill>
              </a:rPr>
              <a:t>")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Расширена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система 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заданий, отражающих региональную </a:t>
            </a: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специфику.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Часть </a:t>
            </a:r>
            <a:r>
              <a:rPr lang="ru-RU" dirty="0" smtClean="0">
                <a:solidFill>
                  <a:srgbClr val="002060"/>
                </a:solidFill>
              </a:rPr>
              <a:t>материала </a:t>
            </a:r>
            <a:r>
              <a:rPr lang="ru-RU" dirty="0">
                <a:solidFill>
                  <a:srgbClr val="002060"/>
                </a:solidFill>
              </a:rPr>
              <a:t>перенесена на более ранний срок изучения: </a:t>
            </a:r>
            <a:r>
              <a:rPr lang="ru-RU" dirty="0" smtClean="0">
                <a:solidFill>
                  <a:srgbClr val="002060"/>
                </a:solidFill>
              </a:rPr>
              <a:t>Тема: «Природа в опасности» с 3 класса во 2 класс.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Calibri" panose="020F0502020204030204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494113" y="242668"/>
            <a:ext cx="6546838" cy="69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Завершенная предметная линия</a:t>
            </a:r>
            <a:r>
              <a:rPr 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 «Окружающий мир» </a:t>
            </a:r>
            <a:endParaRPr lang="en-US" sz="20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Авт. </a:t>
            </a:r>
            <a:r>
              <a:rPr lang="ru-RU" sz="2000" b="1" dirty="0">
                <a:solidFill>
                  <a:srgbClr val="294790"/>
                </a:solidFill>
              </a:rPr>
              <a:t>А.А. ПЛЕШАКОВ </a:t>
            </a:r>
            <a:endParaRPr lang="ru-RU" altLang="ru-RU" sz="2000" b="1" dirty="0">
              <a:solidFill>
                <a:srgbClr val="29479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34"/>
          <p:cNvPicPr>
            <a:picLocks noChangeAspect="1" noChangeArrowheads="1"/>
          </p:cNvPicPr>
          <p:nvPr/>
        </p:nvPicPr>
        <p:blipFill>
          <a:blip r:embed="rId2" cstate="print"/>
          <a:srcRect l="42441" t="36907" r="40453" b="34569"/>
          <a:stretch>
            <a:fillRect/>
          </a:stretch>
        </p:blipFill>
        <p:spPr bwMode="auto">
          <a:xfrm>
            <a:off x="7924800" y="2818546"/>
            <a:ext cx="780983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1"/>
          <p:cNvPicPr>
            <a:picLocks noChangeAspect="1" noChangeArrowheads="1"/>
          </p:cNvPicPr>
          <p:nvPr/>
        </p:nvPicPr>
        <p:blipFill>
          <a:blip r:embed="rId3" cstate="print"/>
          <a:srcRect l="41343" t="36175" r="41529" b="34585"/>
          <a:stretch>
            <a:fillRect/>
          </a:stretch>
        </p:blipFill>
        <p:spPr bwMode="auto">
          <a:xfrm>
            <a:off x="8183624" y="3111704"/>
            <a:ext cx="786663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5"/>
          <p:cNvPicPr>
            <a:picLocks noChangeAspect="1" noChangeArrowheads="1"/>
          </p:cNvPicPr>
          <p:nvPr/>
        </p:nvPicPr>
        <p:blipFill>
          <a:blip r:embed="rId4" cstate="print"/>
          <a:srcRect l="42932" t="37637" r="41029" b="35392"/>
          <a:stretch>
            <a:fillRect/>
          </a:stretch>
        </p:blipFill>
        <p:spPr bwMode="auto">
          <a:xfrm>
            <a:off x="7924800" y="821124"/>
            <a:ext cx="804044" cy="1021525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0"/>
          <p:cNvPicPr>
            <a:picLocks noChangeAspect="1" noChangeArrowheads="1"/>
          </p:cNvPicPr>
          <p:nvPr/>
        </p:nvPicPr>
        <p:blipFill>
          <a:blip r:embed="rId5" cstate="print"/>
          <a:srcRect l="41343" t="37371" r="41529" b="34575"/>
          <a:stretch>
            <a:fillRect/>
          </a:stretch>
        </p:blipFill>
        <p:spPr bwMode="auto">
          <a:xfrm>
            <a:off x="8154329" y="1234527"/>
            <a:ext cx="825484" cy="1021525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3"/>
          <p:cNvPicPr>
            <a:picLocks noChangeAspect="1" noChangeArrowheads="1"/>
          </p:cNvPicPr>
          <p:nvPr/>
        </p:nvPicPr>
        <p:blipFill>
          <a:blip r:embed="rId6" cstate="print"/>
          <a:srcRect l="42477" t="36777" r="40517" b="34910"/>
          <a:stretch>
            <a:fillRect/>
          </a:stretch>
        </p:blipFill>
        <p:spPr bwMode="auto">
          <a:xfrm>
            <a:off x="127673" y="2600943"/>
            <a:ext cx="807989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7" cstate="print"/>
          <a:srcRect l="41343" t="36175" r="41529" b="34294"/>
          <a:stretch>
            <a:fillRect/>
          </a:stretch>
        </p:blipFill>
        <p:spPr bwMode="auto">
          <a:xfrm>
            <a:off x="392737" y="3111703"/>
            <a:ext cx="779555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6"/>
          <p:cNvPicPr>
            <a:picLocks noChangeAspect="1" noChangeArrowheads="1"/>
          </p:cNvPicPr>
          <p:nvPr/>
        </p:nvPicPr>
        <p:blipFill>
          <a:blip r:embed="rId8" cstate="print"/>
          <a:srcRect l="42524" t="36914" r="40348" b="34294"/>
          <a:stretch>
            <a:fillRect/>
          </a:stretch>
        </p:blipFill>
        <p:spPr bwMode="auto">
          <a:xfrm>
            <a:off x="154714" y="712580"/>
            <a:ext cx="857620" cy="102152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8"/>
          <p:cNvPicPr>
            <a:picLocks noChangeAspect="1" noChangeArrowheads="1"/>
          </p:cNvPicPr>
          <p:nvPr/>
        </p:nvPicPr>
        <p:blipFill>
          <a:blip r:embed="rId9" cstate="print"/>
          <a:srcRect l="41343" t="36914" r="41529" b="33836"/>
          <a:stretch>
            <a:fillRect/>
          </a:stretch>
        </p:blipFill>
        <p:spPr bwMode="auto">
          <a:xfrm>
            <a:off x="381000" y="1176270"/>
            <a:ext cx="842397" cy="102152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585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 txBox="1">
            <a:spLocks/>
          </p:cNvSpPr>
          <p:nvPr/>
        </p:nvSpPr>
        <p:spPr>
          <a:xfrm>
            <a:off x="1350390" y="830649"/>
            <a:ext cx="6629400" cy="6640946"/>
          </a:xfrm>
          <a:prstGeom prst="rect">
            <a:avLst/>
          </a:prstGeom>
          <a:ln w="12700">
            <a:noFill/>
            <a:miter lim="400000"/>
          </a:ln>
        </p:spPr>
        <p:txBody>
          <a:bodyPr wrap="square" lIns="27000" tIns="27000" rIns="27000" bIns="2700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5493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just">
              <a:spcAft>
                <a:spcPts val="900"/>
              </a:spcAft>
            </a:pPr>
            <a:r>
              <a:rPr lang="ru-RU" b="1" dirty="0">
                <a:solidFill>
                  <a:srgbClr val="002060"/>
                </a:solidFill>
                <a:latin typeface="Calibri" panose="020F0502020204030204"/>
              </a:rPr>
              <a:t>Новое в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/>
              </a:rPr>
              <a:t>учебниках 3-4 классах: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Изменилась структура учебников: добавлено «Обращение к ученику», </a:t>
            </a:r>
            <a:r>
              <a:rPr lang="ru-RU" sz="1400" dirty="0" smtClean="0">
                <a:solidFill>
                  <a:srgbClr val="002060"/>
                </a:solidFill>
              </a:rPr>
              <a:t>в 3 классе «Наши </a:t>
            </a:r>
            <a:r>
              <a:rPr lang="ru-RU" sz="1400" dirty="0">
                <a:solidFill>
                  <a:srgbClr val="002060"/>
                </a:solidFill>
              </a:rPr>
              <a:t>проекты» и «Странички для любознательных» перенесены в конец </a:t>
            </a:r>
            <a:r>
              <a:rPr lang="ru-RU" sz="1400" dirty="0" smtClean="0">
                <a:solidFill>
                  <a:srgbClr val="002060"/>
                </a:solidFill>
              </a:rPr>
              <a:t>раздела, а в 4 классе в конце учебника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увеличен </a:t>
            </a:r>
            <a:r>
              <a:rPr lang="ru-RU" sz="1400" dirty="0">
                <a:solidFill>
                  <a:srgbClr val="002060"/>
                </a:solidFill>
              </a:rPr>
              <a:t>(с 70 х 90 на 84 х 108), количество страниц уменьшилось за счет увеличения формата, количество частей не </a:t>
            </a:r>
            <a:r>
              <a:rPr lang="ru-RU" sz="1400" dirty="0" smtClean="0">
                <a:solidFill>
                  <a:srgbClr val="002060"/>
                </a:solidFill>
              </a:rPr>
              <a:t>изменилось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изменения в представлении тем (в 3 класс перенесены некоторые темы из 4 </a:t>
            </a:r>
            <a:r>
              <a:rPr lang="ru-RU" sz="1400" dirty="0" smtClean="0">
                <a:solidFill>
                  <a:srgbClr val="002060"/>
                </a:solidFill>
              </a:rPr>
              <a:t>класса: «Звёздное небо – Великая книга Природы», «Сокровища Земли под охраной человечества»), </a:t>
            </a:r>
            <a:r>
              <a:rPr lang="ru-RU" sz="1400" dirty="0">
                <a:solidFill>
                  <a:srgbClr val="002060"/>
                </a:solidFill>
              </a:rPr>
              <a:t>изменения в порядке представления некоторых тем в </a:t>
            </a:r>
            <a:r>
              <a:rPr lang="ru-RU" sz="1400" dirty="0" smtClean="0">
                <a:solidFill>
                  <a:srgbClr val="002060"/>
                </a:solidFill>
              </a:rPr>
              <a:t>разделах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изменены учебные тексты (</a:t>
            </a:r>
            <a:r>
              <a:rPr lang="ru-RU" sz="1400" dirty="0" smtClean="0">
                <a:solidFill>
                  <a:srgbClr val="002060"/>
                </a:solidFill>
              </a:rPr>
              <a:t>дополнены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информационным материалом), </a:t>
            </a:r>
            <a:r>
              <a:rPr lang="ru-RU" sz="1400" dirty="0">
                <a:solidFill>
                  <a:srgbClr val="002060"/>
                </a:solidFill>
              </a:rPr>
              <a:t>в том числе и в дополнительных материалах ("Странички для любознательных", "Наши проекты"),  добавлены новые задания, актуальные </a:t>
            </a:r>
            <a:r>
              <a:rPr lang="ru-RU" sz="1400" dirty="0" smtClean="0">
                <a:solidFill>
                  <a:srgbClr val="002060"/>
                </a:solidFill>
              </a:rPr>
              <a:t>факты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условные </a:t>
            </a:r>
            <a:r>
              <a:rPr lang="ru-RU" sz="1400" dirty="0">
                <a:solidFill>
                  <a:srgbClr val="002060"/>
                </a:solidFill>
              </a:rPr>
              <a:t>обозначения сохранены, усилен системно-</a:t>
            </a:r>
            <a:r>
              <a:rPr lang="ru-RU" sz="1400" dirty="0" err="1">
                <a:solidFill>
                  <a:srgbClr val="002060"/>
                </a:solidFill>
              </a:rPr>
              <a:t>деятельностный</a:t>
            </a:r>
            <a:r>
              <a:rPr lang="ru-RU" sz="1400" dirty="0">
                <a:solidFill>
                  <a:srgbClr val="002060"/>
                </a:solidFill>
              </a:rPr>
              <a:t> подход за счет перенесения актуализации знаний с конца предыдущего в начало изучаемого урока </a:t>
            </a: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Calibri" panose="020F0502020204030204"/>
            </a:endParaRPr>
          </a:p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494113" y="242668"/>
            <a:ext cx="6546838" cy="69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Завершенная предметная линия</a:t>
            </a:r>
            <a:r>
              <a:rPr 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 «Окружающий мир» </a:t>
            </a:r>
            <a:endParaRPr lang="en-US" sz="20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000" b="1" dirty="0">
                <a:solidFill>
                  <a:srgbClr val="294790"/>
                </a:solidFill>
                <a:cs typeface="Arial" panose="020B0604020202020204" pitchFamily="34" charset="0"/>
              </a:rPr>
              <a:t>Авт. </a:t>
            </a:r>
            <a:r>
              <a:rPr lang="ru-RU" sz="2000" b="1" dirty="0">
                <a:solidFill>
                  <a:srgbClr val="294790"/>
                </a:solidFill>
              </a:rPr>
              <a:t>А.А. ПЛЕШАКОВ </a:t>
            </a:r>
            <a:endParaRPr lang="ru-RU" altLang="ru-RU" sz="2000" b="1" dirty="0">
              <a:solidFill>
                <a:srgbClr val="29479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34"/>
          <p:cNvPicPr>
            <a:picLocks noChangeAspect="1" noChangeArrowheads="1"/>
          </p:cNvPicPr>
          <p:nvPr/>
        </p:nvPicPr>
        <p:blipFill>
          <a:blip r:embed="rId2" cstate="print"/>
          <a:srcRect l="42441" t="36907" r="40453" b="34569"/>
          <a:stretch>
            <a:fillRect/>
          </a:stretch>
        </p:blipFill>
        <p:spPr bwMode="auto">
          <a:xfrm>
            <a:off x="8040951" y="2818547"/>
            <a:ext cx="780983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1"/>
          <p:cNvPicPr>
            <a:picLocks noChangeAspect="1" noChangeArrowheads="1"/>
          </p:cNvPicPr>
          <p:nvPr/>
        </p:nvPicPr>
        <p:blipFill>
          <a:blip r:embed="rId3" cstate="print"/>
          <a:srcRect l="41343" t="36175" r="41529" b="34585"/>
          <a:stretch>
            <a:fillRect/>
          </a:stretch>
        </p:blipFill>
        <p:spPr bwMode="auto">
          <a:xfrm>
            <a:off x="8232172" y="3098589"/>
            <a:ext cx="786663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5"/>
          <p:cNvPicPr>
            <a:picLocks noChangeAspect="1" noChangeArrowheads="1"/>
          </p:cNvPicPr>
          <p:nvPr/>
        </p:nvPicPr>
        <p:blipFill>
          <a:blip r:embed="rId4" cstate="print"/>
          <a:srcRect l="42932" t="37637" r="41029" b="35392"/>
          <a:stretch>
            <a:fillRect/>
          </a:stretch>
        </p:blipFill>
        <p:spPr bwMode="auto">
          <a:xfrm>
            <a:off x="8017890" y="830649"/>
            <a:ext cx="804044" cy="1021525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0"/>
          <p:cNvPicPr>
            <a:picLocks noChangeAspect="1" noChangeArrowheads="1"/>
          </p:cNvPicPr>
          <p:nvPr/>
        </p:nvPicPr>
        <p:blipFill>
          <a:blip r:embed="rId5" cstate="print"/>
          <a:srcRect l="41343" t="37371" r="41529" b="34575"/>
          <a:stretch>
            <a:fillRect/>
          </a:stretch>
        </p:blipFill>
        <p:spPr bwMode="auto">
          <a:xfrm>
            <a:off x="8220075" y="1223341"/>
            <a:ext cx="825484" cy="1021525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3"/>
          <p:cNvPicPr>
            <a:picLocks noChangeAspect="1" noChangeArrowheads="1"/>
          </p:cNvPicPr>
          <p:nvPr/>
        </p:nvPicPr>
        <p:blipFill>
          <a:blip r:embed="rId6" cstate="print"/>
          <a:srcRect l="42477" t="36777" r="40517" b="34910"/>
          <a:stretch>
            <a:fillRect/>
          </a:stretch>
        </p:blipFill>
        <p:spPr bwMode="auto">
          <a:xfrm>
            <a:off x="160440" y="2587828"/>
            <a:ext cx="807989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7" cstate="print"/>
          <a:srcRect l="41343" t="36175" r="41529" b="34294"/>
          <a:stretch>
            <a:fillRect/>
          </a:stretch>
        </p:blipFill>
        <p:spPr bwMode="auto">
          <a:xfrm>
            <a:off x="381000" y="3060489"/>
            <a:ext cx="779555" cy="10215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6"/>
          <p:cNvPicPr>
            <a:picLocks noChangeAspect="1" noChangeArrowheads="1"/>
          </p:cNvPicPr>
          <p:nvPr/>
        </p:nvPicPr>
        <p:blipFill>
          <a:blip r:embed="rId8" cstate="print"/>
          <a:srcRect l="42524" t="36914" r="40348" b="34294"/>
          <a:stretch>
            <a:fillRect/>
          </a:stretch>
        </p:blipFill>
        <p:spPr bwMode="auto">
          <a:xfrm>
            <a:off x="153086" y="598613"/>
            <a:ext cx="857620" cy="102152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8"/>
          <p:cNvPicPr>
            <a:picLocks noChangeAspect="1" noChangeArrowheads="1"/>
          </p:cNvPicPr>
          <p:nvPr/>
        </p:nvPicPr>
        <p:blipFill>
          <a:blip r:embed="rId9" cstate="print"/>
          <a:srcRect l="41343" t="36914" r="41529" b="33836"/>
          <a:stretch>
            <a:fillRect/>
          </a:stretch>
        </p:blipFill>
        <p:spPr bwMode="auto">
          <a:xfrm>
            <a:off x="381000" y="1090878"/>
            <a:ext cx="842397" cy="102152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511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800" y="361950"/>
            <a:ext cx="3146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Обращение к ученику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15909" r="42466" b="10938"/>
          <a:stretch/>
        </p:blipFill>
        <p:spPr bwMode="auto">
          <a:xfrm>
            <a:off x="838200" y="823615"/>
            <a:ext cx="3027040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15400" r="42660" b="11925"/>
          <a:stretch/>
        </p:blipFill>
        <p:spPr bwMode="auto">
          <a:xfrm>
            <a:off x="4581012" y="730357"/>
            <a:ext cx="3073684" cy="418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53400" y="4506099"/>
            <a:ext cx="89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2947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t="25606" r="47546" b="19767"/>
          <a:stretch/>
        </p:blipFill>
        <p:spPr bwMode="auto">
          <a:xfrm>
            <a:off x="6134100" y="997031"/>
            <a:ext cx="2744512" cy="363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t="13990" r="47845" b="31874"/>
          <a:stretch/>
        </p:blipFill>
        <p:spPr bwMode="auto">
          <a:xfrm>
            <a:off x="3200400" y="997031"/>
            <a:ext cx="2727262" cy="358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28125" r="47632" b="17105"/>
          <a:stretch/>
        </p:blipFill>
        <p:spPr bwMode="auto">
          <a:xfrm>
            <a:off x="228599" y="971549"/>
            <a:ext cx="2706571" cy="359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494113" y="242668"/>
            <a:ext cx="6546838" cy="90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Задачи урока, вопросы и задания для актуализации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знаний </a:t>
            </a:r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перенесены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с конца предыдущего в начало изучаемого урока </a:t>
            </a:r>
          </a:p>
          <a:p>
            <a:pPr algn="ctr"/>
            <a:r>
              <a:rPr lang="ru-RU" altLang="ru-RU" b="1" dirty="0" smtClean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6200" y="4562339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2709" y="736832"/>
            <a:ext cx="1613834" cy="260199"/>
          </a:xfrm>
          <a:prstGeom prst="wedgeRoundRectCallout">
            <a:avLst>
              <a:gd name="adj1" fmla="val -4074"/>
              <a:gd name="adj2" fmla="val 22939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 sz="23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Цели и задачи урока</a:t>
            </a:r>
          </a:p>
          <a:p>
            <a:pPr algn="ctr"/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694643" y="2038350"/>
            <a:ext cx="1862291" cy="139630"/>
          </a:xfrm>
          <a:prstGeom prst="wedgeRoundRectCallout">
            <a:avLst>
              <a:gd name="adj1" fmla="val 8049"/>
              <a:gd name="adj2" fmla="val -16650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 sz="23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Актуализация знаний</a:t>
            </a:r>
          </a:p>
          <a:p>
            <a:pPr algn="ctr"/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394262" y="2038350"/>
            <a:ext cx="1066800" cy="341244"/>
          </a:xfrm>
          <a:prstGeom prst="wedgeRoundRectCallout">
            <a:avLst>
              <a:gd name="adj1" fmla="val 56405"/>
              <a:gd name="adj2" fmla="val 8307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 sz="23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Выводы и обобщения</a:t>
            </a:r>
          </a:p>
          <a:p>
            <a:pPr algn="ctr"/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7544456" y="1742973"/>
            <a:ext cx="1524000" cy="307991"/>
          </a:xfrm>
          <a:prstGeom prst="wedgeRoundRectCallout">
            <a:avLst>
              <a:gd name="adj1" fmla="val -79371"/>
              <a:gd name="adj2" fmla="val -2020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 sz="23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Контроль и оценка достижений</a:t>
            </a:r>
          </a:p>
          <a:p>
            <a:pPr algn="ctr"/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0" y="4387204"/>
            <a:ext cx="3494094" cy="359801"/>
          </a:xfrm>
          <a:prstGeom prst="wedgeRoundRectCallout">
            <a:avLst>
              <a:gd name="adj1" fmla="val -26960"/>
              <a:gd name="adj2" fmla="val -5133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 sz="23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err="1" smtClean="0">
                <a:solidFill>
                  <a:srgbClr val="FF0000"/>
                </a:solidFill>
              </a:rPr>
              <a:t>Деятельностное</a:t>
            </a:r>
            <a:r>
              <a:rPr lang="ru-RU" sz="1200" b="1" dirty="0" smtClean="0">
                <a:solidFill>
                  <a:srgbClr val="FF0000"/>
                </a:solidFill>
              </a:rPr>
              <a:t> освоение учебного материала</a:t>
            </a:r>
          </a:p>
          <a:p>
            <a:pPr algn="ctr"/>
            <a:endParaRPr lang="ru-RU" sz="23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152400" y="2419350"/>
            <a:ext cx="228600" cy="1967854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8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14396" r="42464" b="52993"/>
          <a:stretch/>
        </p:blipFill>
        <p:spPr bwMode="auto">
          <a:xfrm>
            <a:off x="600706" y="2964529"/>
            <a:ext cx="2654967" cy="163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494113" y="242668"/>
            <a:ext cx="6546838" cy="113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4790"/>
                </a:solidFill>
                <a:cs typeface="Arial" panose="020B0604020202020204" pitchFamily="34" charset="0"/>
              </a:rPr>
              <a:t>Система заданий на развитие коммуникации, кооперации, креативности</a:t>
            </a:r>
            <a:endParaRPr lang="en-US" sz="24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 smtClean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8600" y="4488418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19979" r="41780" b="8304"/>
          <a:stretch/>
        </p:blipFill>
        <p:spPr bwMode="auto">
          <a:xfrm>
            <a:off x="3962400" y="1278492"/>
            <a:ext cx="2505075" cy="322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18628" r="41645" b="8820"/>
          <a:stretch/>
        </p:blipFill>
        <p:spPr bwMode="auto">
          <a:xfrm>
            <a:off x="6448425" y="1316592"/>
            <a:ext cx="2423341" cy="319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3506" y="4516993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1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0707" y="4012932"/>
            <a:ext cx="2535526" cy="3468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97929" y="890110"/>
            <a:ext cx="257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Будь природе другом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57039" y="1551022"/>
            <a:ext cx="2443785" cy="7159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9032" y="2795252"/>
            <a:ext cx="3967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Что вокруг нас может быть опасным?</a:t>
            </a:r>
            <a:endParaRPr lang="ru-RU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24225" r="43075" b="35480"/>
          <a:stretch/>
        </p:blipFill>
        <p:spPr bwMode="auto">
          <a:xfrm>
            <a:off x="592751" y="1174213"/>
            <a:ext cx="2278272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01033" y="1240879"/>
            <a:ext cx="2269990" cy="4107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68910" y="918113"/>
            <a:ext cx="286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Что мы знаем о Москве?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66676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533400" y="242668"/>
            <a:ext cx="8077200" cy="76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4790"/>
                </a:solidFill>
                <a:cs typeface="Arial" panose="020B0604020202020204" pitchFamily="34" charset="0"/>
              </a:rPr>
              <a:t>Система заданий, отражающих региональную специфику</a:t>
            </a:r>
            <a:endParaRPr lang="en-US" sz="21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 smtClean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8600" y="4494410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6242" r="43021" b="11882"/>
          <a:stretch/>
        </p:blipFill>
        <p:spPr bwMode="auto">
          <a:xfrm>
            <a:off x="304800" y="1114264"/>
            <a:ext cx="2681287" cy="358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09600" y="4181475"/>
            <a:ext cx="2376487" cy="228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3226" r="41976" b="13808"/>
          <a:stretch/>
        </p:blipFill>
        <p:spPr bwMode="auto">
          <a:xfrm>
            <a:off x="3505200" y="1213169"/>
            <a:ext cx="2695196" cy="358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581400" y="3790950"/>
            <a:ext cx="2514600" cy="70346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3400" y="773507"/>
            <a:ext cx="1951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Родная страна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773507"/>
            <a:ext cx="1804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Город и село</a:t>
            </a: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0555" r="41891" b="6967"/>
          <a:stretch/>
        </p:blipFill>
        <p:spPr bwMode="auto">
          <a:xfrm>
            <a:off x="6400800" y="1060965"/>
            <a:ext cx="2577756" cy="338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00396" y="720039"/>
            <a:ext cx="2863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Тема. </a:t>
            </a:r>
            <a:r>
              <a:rPr lang="ru-RU" sz="1600" dirty="0" smtClean="0"/>
              <a:t>Какие бывают животные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00800" y="2754570"/>
            <a:ext cx="2514600" cy="2530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14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533400" y="242668"/>
            <a:ext cx="8077200" cy="76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4790"/>
                </a:solidFill>
                <a:cs typeface="Arial" panose="020B0604020202020204" pitchFamily="34" charset="0"/>
              </a:rPr>
              <a:t>Актуальные факты</a:t>
            </a:r>
            <a:endParaRPr lang="en-US" sz="21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 smtClean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547" y="4553273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76399" y="766433"/>
            <a:ext cx="255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Природа в опасности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8543" r="41747" b="8794"/>
          <a:stretch/>
        </p:blipFill>
        <p:spPr bwMode="auto">
          <a:xfrm>
            <a:off x="364331" y="1197187"/>
            <a:ext cx="2624138" cy="3481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88156" y="3790950"/>
            <a:ext cx="2376487" cy="609600"/>
          </a:xfrm>
          <a:prstGeom prst="roundRect">
            <a:avLst>
              <a:gd name="adj" fmla="val 260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33658" r="47296" b="11503"/>
          <a:stretch/>
        </p:blipFill>
        <p:spPr bwMode="auto">
          <a:xfrm>
            <a:off x="2988469" y="1197188"/>
            <a:ext cx="2653816" cy="348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127133" y="1352549"/>
            <a:ext cx="2376487" cy="762001"/>
          </a:xfrm>
          <a:prstGeom prst="roundRect">
            <a:avLst>
              <a:gd name="adj" fmla="val 525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t="40677" r="47552" b="4580"/>
          <a:stretch/>
        </p:blipFill>
        <p:spPr bwMode="auto">
          <a:xfrm>
            <a:off x="6096000" y="954760"/>
            <a:ext cx="2729290" cy="363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9325" y="671183"/>
            <a:ext cx="2982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Странички для любознательных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17453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258374"/>
            <a:ext cx="4174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294790"/>
                </a:solidFill>
              </a:rPr>
              <a:t>Изменения в учебных текстах</a:t>
            </a:r>
            <a:endParaRPr lang="ru-RU" sz="2400" b="1" dirty="0">
              <a:solidFill>
                <a:srgbClr val="29479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20922" r="41847" b="6532"/>
          <a:stretch/>
        </p:blipFill>
        <p:spPr bwMode="auto">
          <a:xfrm>
            <a:off x="76200" y="1304968"/>
            <a:ext cx="2694171" cy="350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48600" y="4494410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43853" y="904705"/>
            <a:ext cx="2176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Что такое погода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t="14846" r="41923" b="12956"/>
          <a:stretch/>
        </p:blipFill>
        <p:spPr bwMode="auto">
          <a:xfrm>
            <a:off x="2763952" y="1304968"/>
            <a:ext cx="2692086" cy="350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00582" y="720039"/>
            <a:ext cx="2526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Тема. </a:t>
            </a:r>
            <a:r>
              <a:rPr lang="ru-RU" sz="1600" dirty="0" smtClean="0"/>
              <a:t>Что такое экономика</a:t>
            </a:r>
            <a:endParaRPr lang="ru-RU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t="40252" r="47994" b="15382"/>
          <a:stretch/>
        </p:blipFill>
        <p:spPr bwMode="auto">
          <a:xfrm>
            <a:off x="5638799" y="1108421"/>
            <a:ext cx="2209801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6" t="39123" r="47934" b="32849"/>
          <a:stretch/>
        </p:blipFill>
        <p:spPr bwMode="auto">
          <a:xfrm>
            <a:off x="6022443" y="2495820"/>
            <a:ext cx="2944629" cy="200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041493" y="3480826"/>
            <a:ext cx="2797707" cy="691124"/>
          </a:xfrm>
          <a:prstGeom prst="roundRect">
            <a:avLst>
              <a:gd name="adj" fmla="val 525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4801" y="2136857"/>
            <a:ext cx="2459152" cy="2367078"/>
          </a:xfrm>
          <a:prstGeom prst="roundRect">
            <a:avLst>
              <a:gd name="adj" fmla="val 525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80419" y="2499921"/>
            <a:ext cx="2459152" cy="820475"/>
          </a:xfrm>
          <a:prstGeom prst="roundRect">
            <a:avLst>
              <a:gd name="adj" fmla="val 525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302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48599" y="4515780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81200" y="285750"/>
            <a:ext cx="510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294790"/>
                </a:solidFill>
              </a:rPr>
              <a:t>Изменения в темах, учебных текстах</a:t>
            </a:r>
            <a:endParaRPr lang="ru-RU" sz="2400" b="1" dirty="0">
              <a:solidFill>
                <a:srgbClr val="29479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3542" r="48095" b="31399"/>
          <a:stretch/>
        </p:blipFill>
        <p:spPr bwMode="auto">
          <a:xfrm>
            <a:off x="228600" y="1116747"/>
            <a:ext cx="2562225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628" y="666750"/>
            <a:ext cx="1470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Природа</a:t>
            </a:r>
            <a:endParaRPr lang="ru-RU" sz="1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17583" r="47762" b="27808"/>
          <a:stretch/>
        </p:blipFill>
        <p:spPr bwMode="auto">
          <a:xfrm>
            <a:off x="3087048" y="851416"/>
            <a:ext cx="2895600" cy="384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22040" r="47532" b="23415"/>
          <a:stretch/>
        </p:blipFill>
        <p:spPr bwMode="auto">
          <a:xfrm>
            <a:off x="6248400" y="1036082"/>
            <a:ext cx="2651938" cy="348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00800" y="671215"/>
            <a:ext cx="1939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Берегите воду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391350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381000" y="218956"/>
            <a:ext cx="8468466" cy="76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4790"/>
                </a:solidFill>
                <a:cs typeface="Arial" panose="020B0604020202020204" pitchFamily="34" charset="0"/>
              </a:rPr>
              <a:t>Добавлены новые задания</a:t>
            </a:r>
            <a:endParaRPr lang="en-US" sz="24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 smtClean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58724" r="47531" b="7518"/>
          <a:stretch/>
        </p:blipFill>
        <p:spPr bwMode="auto">
          <a:xfrm>
            <a:off x="269343" y="1003816"/>
            <a:ext cx="2590800" cy="210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017" y="634484"/>
            <a:ext cx="2187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Охрана растений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6493" y="1003815"/>
            <a:ext cx="2514600" cy="10543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40909" r="47614" b="27557"/>
          <a:stretch/>
        </p:blipFill>
        <p:spPr bwMode="auto">
          <a:xfrm>
            <a:off x="2971800" y="1428750"/>
            <a:ext cx="2762251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93493" y="2058212"/>
            <a:ext cx="2740558" cy="11993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40944" y="1049893"/>
            <a:ext cx="164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Кто что ест</a:t>
            </a:r>
            <a:endParaRPr lang="ru-RU" sz="16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t="54116" r="47632" b="16638"/>
          <a:stretch/>
        </p:blipFill>
        <p:spPr bwMode="auto">
          <a:xfrm>
            <a:off x="6172200" y="2021442"/>
            <a:ext cx="2892742" cy="207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248399" y="2373868"/>
            <a:ext cx="2376486" cy="3797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848600" y="4552950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753101" y="1682888"/>
            <a:ext cx="3440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По Франции и Великобритании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66676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/>
          <p:cNvCxnSpPr/>
          <p:nvPr/>
        </p:nvCxnSpPr>
        <p:spPr>
          <a:xfrm>
            <a:off x="1551214" y="144321"/>
            <a:ext cx="1538" cy="469724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73687" y="213031"/>
            <a:ext cx="7258044" cy="3000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rgbClr val="294790"/>
                </a:solidFill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3366"/>
                </a:solidFill>
              </a:rPr>
              <a:t>ОКРУЖАЮЩИЙ </a:t>
            </a:r>
            <a:r>
              <a:rPr lang="ru-RU" dirty="0" smtClean="0">
                <a:solidFill>
                  <a:srgbClr val="003366"/>
                </a:solidFill>
              </a:rPr>
              <a:t>МИР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5867" y="2469097"/>
            <a:ext cx="2323359" cy="5463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100" b="1" dirty="0">
                <a:solidFill>
                  <a:srgbClr val="003366"/>
                </a:solidFill>
              </a:rPr>
              <a:t>Плешаков А.А. (1-4) </a:t>
            </a:r>
            <a:br>
              <a:rPr lang="ru-RU" sz="1100" b="1" dirty="0">
                <a:solidFill>
                  <a:srgbClr val="003366"/>
                </a:solidFill>
              </a:rPr>
            </a:br>
            <a:r>
              <a:rPr lang="ru-RU" sz="1100" b="1" dirty="0">
                <a:solidFill>
                  <a:srgbClr val="003366"/>
                </a:solidFill>
              </a:rPr>
              <a:t>(Школа России)</a:t>
            </a:r>
            <a:r>
              <a:rPr lang="en-US" sz="1100" b="1" dirty="0">
                <a:solidFill>
                  <a:srgbClr val="003366"/>
                </a:solidFill>
              </a:rPr>
              <a:t/>
            </a:r>
            <a:br>
              <a:rPr lang="en-US" sz="1100" b="1" dirty="0">
                <a:solidFill>
                  <a:srgbClr val="003366"/>
                </a:solidFill>
              </a:rPr>
            </a:br>
            <a:endParaRPr lang="ru-RU" sz="900" b="1" dirty="0">
              <a:solidFill>
                <a:srgbClr val="003366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86384" y="2469098"/>
            <a:ext cx="2557417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100" b="1" dirty="0">
                <a:solidFill>
                  <a:srgbClr val="003366"/>
                </a:solidFill>
              </a:rPr>
              <a:t>Плешаков А.А., Новицкая М.Ю. (1-4) (Перспектива)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529663"/>
              </p:ext>
            </p:extLst>
          </p:nvPr>
        </p:nvGraphicFramePr>
        <p:xfrm>
          <a:off x="259358" y="856598"/>
          <a:ext cx="6562550" cy="866841"/>
        </p:xfrm>
        <a:graphic>
          <a:graphicData uri="http://schemas.openxmlformats.org/drawingml/2006/table">
            <a:tbl>
              <a:tblPr/>
              <a:tblGrid>
                <a:gridCol w="738194">
                  <a:extLst>
                    <a:ext uri="{9D8B030D-6E8A-4147-A177-3AD203B41FA5}">
                      <a16:colId xmlns="" xmlns:a16="http://schemas.microsoft.com/office/drawing/2014/main" val="2655732787"/>
                    </a:ext>
                  </a:extLst>
                </a:gridCol>
                <a:gridCol w="1991093">
                  <a:extLst>
                    <a:ext uri="{9D8B030D-6E8A-4147-A177-3AD203B41FA5}">
                      <a16:colId xmlns="" xmlns:a16="http://schemas.microsoft.com/office/drawing/2014/main" val="3510394583"/>
                    </a:ext>
                  </a:extLst>
                </a:gridCol>
                <a:gridCol w="1696453">
                  <a:extLst>
                    <a:ext uri="{9D8B030D-6E8A-4147-A177-3AD203B41FA5}">
                      <a16:colId xmlns="" xmlns:a16="http://schemas.microsoft.com/office/drawing/2014/main" val="1512473259"/>
                    </a:ext>
                  </a:extLst>
                </a:gridCol>
                <a:gridCol w="837398">
                  <a:extLst>
                    <a:ext uri="{9D8B030D-6E8A-4147-A177-3AD203B41FA5}">
                      <a16:colId xmlns="" xmlns:a16="http://schemas.microsoft.com/office/drawing/2014/main" val="84113479"/>
                    </a:ext>
                  </a:extLst>
                </a:gridCol>
                <a:gridCol w="12994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21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№ ФПУ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Авторы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Название учебника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Классы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УМК</a:t>
                      </a:r>
                      <a:endParaRPr lang="ru-RU" sz="900" b="1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77443083"/>
                  </a:ext>
                </a:extLst>
              </a:tr>
              <a:tr h="3173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1.1.4.1.3.1 - 1.1.4.1.3.4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Плешаков А.А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</a:t>
                      </a:r>
                      <a:r>
                        <a:rPr lang="ru-RU" sz="900" b="0" i="0" u="none" strike="noStrike" dirty="0" err="1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Крючкова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Е.А.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Окружающий мир 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в 2 частях)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1, 2, 3, 4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Школа России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5831365"/>
                  </a:ext>
                </a:extLst>
              </a:tr>
              <a:tr h="3173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1.1.4.1.4.1 - 1.1.4.1.4.4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Плешаков А.А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., Новицкая 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М.Ю.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Окружающий мир </a:t>
                      </a: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900" b="0" i="0" u="none" strike="noStrike" dirty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в 2 частях)</a:t>
                      </a: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1, 2, 3, 4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</a:rPr>
                        <a:t>Перспектива</a:t>
                      </a:r>
                      <a:endParaRPr lang="ru-RU" sz="900" b="0" i="0" u="none" strike="noStrike" dirty="0">
                        <a:solidFill>
                          <a:srgbClr val="003366"/>
                        </a:solidFill>
                        <a:effectLst/>
                        <a:latin typeface="+mn-lt"/>
                      </a:endParaRPr>
                    </a:p>
                  </a:txBody>
                  <a:tcPr marL="81000" marR="6500" marT="6500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9109529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0" y="2938614"/>
            <a:ext cx="1315904" cy="174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20" y="2938613"/>
            <a:ext cx="1326287" cy="174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66" y="2938614"/>
            <a:ext cx="1309990" cy="174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5976203" y="3526936"/>
            <a:ext cx="591469" cy="47877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381000" y="218956"/>
            <a:ext cx="8468466" cy="76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347" tIns="37174" rIns="74347" bIns="37174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4790"/>
                </a:solidFill>
                <a:cs typeface="Arial" panose="020B0604020202020204" pitchFamily="34" charset="0"/>
              </a:rPr>
              <a:t>Добавлены новые задания</a:t>
            </a:r>
            <a:endParaRPr lang="en-US" sz="24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100" b="1" dirty="0" smtClean="0">
                <a:solidFill>
                  <a:srgbClr val="294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100" b="1" dirty="0">
              <a:solidFill>
                <a:srgbClr val="294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51557" r="47322" b="10868"/>
          <a:stretch/>
        </p:blipFill>
        <p:spPr bwMode="auto">
          <a:xfrm>
            <a:off x="304800" y="1767304"/>
            <a:ext cx="2971800" cy="266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57957" y="2018342"/>
            <a:ext cx="2677091" cy="20774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848600" y="4454370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4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51775" y="1272512"/>
            <a:ext cx="2677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Мир глазами историка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t="33102" r="47302" b="12806"/>
          <a:stretch/>
        </p:blipFill>
        <p:spPr bwMode="auto">
          <a:xfrm>
            <a:off x="3429000" y="1186151"/>
            <a:ext cx="2743200" cy="357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70881" y="817250"/>
            <a:ext cx="2859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Тема. Природные зоны России</a:t>
            </a:r>
            <a:endParaRPr lang="ru-RU" sz="16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62053" y="1885950"/>
            <a:ext cx="2677091" cy="108545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76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2" t="29198" r="47764" b="15524"/>
          <a:stretch/>
        </p:blipFill>
        <p:spPr bwMode="auto">
          <a:xfrm>
            <a:off x="1724025" y="2066926"/>
            <a:ext cx="1982205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8600" y="4494410"/>
            <a:ext cx="89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rgbClr val="294790"/>
                </a:solidFill>
                <a:cs typeface="Arial" panose="020B0604020202020204" pitchFamily="34" charset="0"/>
              </a:rPr>
              <a:t>класс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83232" y="288376"/>
            <a:ext cx="59361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4790"/>
                </a:solidFill>
              </a:rPr>
              <a:t>Изменения в дополнительных материалах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"</a:t>
            </a:r>
            <a:r>
              <a:rPr lang="ru-RU" dirty="0">
                <a:solidFill>
                  <a:srgbClr val="002060"/>
                </a:solidFill>
              </a:rPr>
              <a:t>Странички для любознательных", "Наши проекты</a:t>
            </a:r>
            <a:r>
              <a:rPr lang="ru-RU" dirty="0" smtClean="0">
                <a:solidFill>
                  <a:srgbClr val="002060"/>
                </a:solidFill>
              </a:rPr>
              <a:t>"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23083" r="47365" b="22160"/>
          <a:stretch/>
        </p:blipFill>
        <p:spPr bwMode="auto">
          <a:xfrm>
            <a:off x="3706230" y="1065140"/>
            <a:ext cx="2596319" cy="342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17783" r="47365" b="27803"/>
          <a:stretch/>
        </p:blipFill>
        <p:spPr bwMode="auto">
          <a:xfrm>
            <a:off x="6302549" y="1046090"/>
            <a:ext cx="2624637" cy="342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0518" r="47804" b="23981"/>
          <a:stretch/>
        </p:blipFill>
        <p:spPr bwMode="auto">
          <a:xfrm>
            <a:off x="76200" y="1007990"/>
            <a:ext cx="1840993" cy="250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400800" y="3480826"/>
            <a:ext cx="2438400" cy="691124"/>
          </a:xfrm>
          <a:prstGeom prst="roundRect">
            <a:avLst>
              <a:gd name="adj" fmla="val 525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4025" y="3838724"/>
            <a:ext cx="1982205" cy="691124"/>
          </a:xfrm>
          <a:prstGeom prst="roundRect">
            <a:avLst>
              <a:gd name="adj" fmla="val 525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376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 l="52546" t="14279" r="2524" b="10520"/>
          <a:stretch>
            <a:fillRect/>
          </a:stretch>
        </p:blipFill>
        <p:spPr bwMode="auto">
          <a:xfrm>
            <a:off x="5607102" y="2081920"/>
            <a:ext cx="694217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51954" t="14579" r="2454" b="11201"/>
          <a:stretch>
            <a:fillRect/>
          </a:stretch>
        </p:blipFill>
        <p:spPr bwMode="auto">
          <a:xfrm>
            <a:off x="4500139" y="2081920"/>
            <a:ext cx="713757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51701" t="13849" r="2137" b="11138"/>
          <a:stretch>
            <a:fillRect/>
          </a:stretch>
        </p:blipFill>
        <p:spPr bwMode="auto">
          <a:xfrm>
            <a:off x="2288836" y="2081920"/>
            <a:ext cx="715039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" name="Прямая со стрелкой 8"/>
          <p:cNvCxnSpPr/>
          <p:nvPr/>
        </p:nvCxnSpPr>
        <p:spPr>
          <a:xfrm flipV="1">
            <a:off x="8451196" y="1739039"/>
            <a:ext cx="0" cy="1346845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51577" t="13432" r="2218" b="10009"/>
          <a:stretch>
            <a:fillRect/>
          </a:stretch>
        </p:blipFill>
        <p:spPr bwMode="auto">
          <a:xfrm>
            <a:off x="3399359" y="2081920"/>
            <a:ext cx="701234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6" name="Прямая со стрелкой 8"/>
          <p:cNvCxnSpPr/>
          <p:nvPr/>
        </p:nvCxnSpPr>
        <p:spPr>
          <a:xfrm>
            <a:off x="971600" y="2481753"/>
            <a:ext cx="1443856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3217360" y="3110562"/>
            <a:ext cx="1775811" cy="26140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1587" tIns="40793" rIns="81587" bIns="40793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</a:rPr>
              <a:t>Учебники 1–4 классы </a:t>
            </a:r>
          </a:p>
        </p:txBody>
      </p:sp>
      <p:cxnSp>
        <p:nvCxnSpPr>
          <p:cNvPr id="81" name="Прямая со стрелкой 8"/>
          <p:cNvCxnSpPr/>
          <p:nvPr/>
        </p:nvCxnSpPr>
        <p:spPr>
          <a:xfrm>
            <a:off x="7020273" y="2085696"/>
            <a:ext cx="1049493" cy="4656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"/>
          <p:cNvCxnSpPr/>
          <p:nvPr/>
        </p:nvCxnSpPr>
        <p:spPr>
          <a:xfrm flipV="1">
            <a:off x="7281280" y="2081920"/>
            <a:ext cx="0" cy="1346845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8"/>
          <p:cNvCxnSpPr/>
          <p:nvPr/>
        </p:nvCxnSpPr>
        <p:spPr>
          <a:xfrm>
            <a:off x="1858230" y="1112751"/>
            <a:ext cx="5154389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8"/>
          <p:cNvCxnSpPr/>
          <p:nvPr/>
        </p:nvCxnSpPr>
        <p:spPr>
          <a:xfrm flipH="1" flipV="1">
            <a:off x="971601" y="2507216"/>
            <a:ext cx="4070" cy="982636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384932" y="2963614"/>
            <a:ext cx="1197299" cy="26140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587" tIns="40793" rIns="81587" bIns="40793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Рабочие тетради</a:t>
            </a:r>
          </a:p>
        </p:txBody>
      </p:sp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7958600" y="2718699"/>
            <a:ext cx="1056234" cy="4316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1587" tIns="40793" rIns="81587" bIns="40793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Рабочая программа</a:t>
            </a: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542385" y="2375818"/>
            <a:ext cx="1384632" cy="4316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587" tIns="40793" rIns="81587" bIns="40793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Методические пособия</a:t>
            </a: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1924295" y="1308577"/>
            <a:ext cx="4556516" cy="2095883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48" tIns="35774" rIns="71548" bIns="35774" anchor="ctr"/>
          <a:lstStyle/>
          <a:p>
            <a:pPr algn="ctr">
              <a:defRPr/>
            </a:pPr>
            <a:endParaRPr lang="ru-RU" sz="1300" b="1" dirty="0">
              <a:solidFill>
                <a:srgbClr val="FF0000"/>
              </a:solidFill>
            </a:endParaRPr>
          </a:p>
        </p:txBody>
      </p:sp>
      <p:cxnSp>
        <p:nvCxnSpPr>
          <p:cNvPr id="75" name="Прямая со стрелкой 8"/>
          <p:cNvCxnSpPr/>
          <p:nvPr/>
        </p:nvCxnSpPr>
        <p:spPr>
          <a:xfrm flipH="1" flipV="1">
            <a:off x="6542386" y="2081920"/>
            <a:ext cx="496664" cy="3776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7" cstate="print"/>
          <a:srcRect r="12467" b="-5907"/>
          <a:stretch>
            <a:fillRect/>
          </a:stretch>
        </p:blipFill>
        <p:spPr bwMode="auto">
          <a:xfrm>
            <a:off x="7404429" y="1934971"/>
            <a:ext cx="492596" cy="29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3960" y="1934971"/>
            <a:ext cx="564713" cy="34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2355727"/>
            <a:ext cx="404530" cy="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spect="1"/>
          </p:cNvSpPr>
          <p:nvPr/>
        </p:nvSpPr>
        <p:spPr>
          <a:xfrm>
            <a:off x="798675" y="837969"/>
            <a:ext cx="1197299" cy="4316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587" tIns="40793" rIns="81587" bIns="40793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Электронная форма учебника</a:t>
            </a: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6362628" y="908201"/>
            <a:ext cx="1197299" cy="4316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1587" tIns="40793" rIns="81587" bIns="40793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Электронное приложение</a:t>
            </a:r>
          </a:p>
        </p:txBody>
      </p:sp>
      <p:cxnSp>
        <p:nvCxnSpPr>
          <p:cNvPr id="64" name="Прямая со стрелкой 8"/>
          <p:cNvCxnSpPr>
            <a:stCxn id="136" idx="0"/>
          </p:cNvCxnSpPr>
          <p:nvPr/>
        </p:nvCxnSpPr>
        <p:spPr>
          <a:xfrm flipH="1" flipV="1">
            <a:off x="4139954" y="1127810"/>
            <a:ext cx="62599" cy="180767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248293"/>
            <a:ext cx="502921" cy="331470"/>
          </a:xfrm>
          <a:prstGeom prst="rect">
            <a:avLst/>
          </a:prstGeom>
        </p:spPr>
      </p:pic>
      <p:pic>
        <p:nvPicPr>
          <p:cNvPr id="59" name="Picture 21" descr="P:\ЦНО-Продвижение\Обложки\3 Перспектива\Окружающий мир\Методики\OM Persp Pleshakov Metod_Pouroch 4kl.jpg"/>
          <p:cNvPicPr preferRelativeResize="0">
            <a:picLocks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665534" y="3355477"/>
            <a:ext cx="1004952" cy="112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Рисунок 76" descr="RabProg_OM_Plesh_Persp_1-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0174" y="1494124"/>
            <a:ext cx="858132" cy="99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" name="Прямоугольник 77"/>
          <p:cNvSpPr/>
          <p:nvPr/>
        </p:nvSpPr>
        <p:spPr>
          <a:xfrm>
            <a:off x="1308549" y="171584"/>
            <a:ext cx="7081072" cy="580090"/>
          </a:xfrm>
          <a:prstGeom prst="rect">
            <a:avLst/>
          </a:prstGeom>
        </p:spPr>
        <p:txBody>
          <a:bodyPr wrap="square" lIns="71561" tIns="35780" rIns="71561" bIns="35780">
            <a:spAutoFit/>
          </a:bodyPr>
          <a:lstStyle/>
          <a:p>
            <a:pPr algn="r"/>
            <a:r>
              <a:rPr lang="ru-RU" altLang="ru-RU" sz="1900" b="1" dirty="0">
                <a:solidFill>
                  <a:srgbClr val="294790"/>
                </a:solidFill>
                <a:latin typeface="Trebuchet MS" panose="020B0603020202020204" pitchFamily="34" charset="0"/>
              </a:rPr>
              <a:t>Завершенная предметная линия «Окружающий мир» </a:t>
            </a:r>
            <a:endParaRPr lang="en-US" altLang="ru-RU" sz="1900" b="1" dirty="0">
              <a:solidFill>
                <a:srgbClr val="294790"/>
              </a:solidFill>
              <a:latin typeface="Trebuchet MS" panose="020B0603020202020204" pitchFamily="34" charset="0"/>
            </a:endParaRPr>
          </a:p>
          <a:p>
            <a:pPr algn="r"/>
            <a:r>
              <a:rPr lang="ru-RU" altLang="ru-RU" sz="1400" b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авт. А.А. Плешаков, М.Ю. Новицкая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l="51974" t="14027" r="2548" b="10669"/>
          <a:stretch>
            <a:fillRect/>
          </a:stretch>
        </p:blipFill>
        <p:spPr bwMode="auto">
          <a:xfrm>
            <a:off x="2099787" y="1494124"/>
            <a:ext cx="701715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 l="52235" t="14194" r="2344" b="10577"/>
          <a:stretch>
            <a:fillRect/>
          </a:stretch>
        </p:blipFill>
        <p:spPr bwMode="auto">
          <a:xfrm>
            <a:off x="3269647" y="1494124"/>
            <a:ext cx="701543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/>
          <a:srcRect l="53243" t="14765" r="2548" b="10669"/>
          <a:stretch>
            <a:fillRect/>
          </a:stretch>
        </p:blipFill>
        <p:spPr bwMode="auto">
          <a:xfrm>
            <a:off x="4435454" y="1494124"/>
            <a:ext cx="688882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/>
          <a:srcRect l="52746" t="13881" r="2836" b="10933"/>
          <a:stretch>
            <a:fillRect/>
          </a:stretch>
        </p:blipFill>
        <p:spPr bwMode="auto">
          <a:xfrm>
            <a:off x="5543000" y="1494124"/>
            <a:ext cx="686430" cy="9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9" t="16039" r="30051" b="9784"/>
          <a:stretch/>
        </p:blipFill>
        <p:spPr bwMode="auto">
          <a:xfrm>
            <a:off x="1849954" y="3625979"/>
            <a:ext cx="722197" cy="105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16255" r="32300" b="17951"/>
          <a:stretch/>
        </p:blipFill>
        <p:spPr bwMode="auto">
          <a:xfrm>
            <a:off x="1309287" y="3653775"/>
            <a:ext cx="704413" cy="102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9" t="16307" r="30497" b="9654"/>
          <a:stretch/>
        </p:blipFill>
        <p:spPr bwMode="auto">
          <a:xfrm>
            <a:off x="708064" y="3636356"/>
            <a:ext cx="704941" cy="103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15703" r="29429" b="10400"/>
          <a:stretch/>
        </p:blipFill>
        <p:spPr bwMode="auto">
          <a:xfrm>
            <a:off x="52957" y="3631879"/>
            <a:ext cx="745718" cy="105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Прямая со стрелкой 8"/>
          <p:cNvCxnSpPr/>
          <p:nvPr/>
        </p:nvCxnSpPr>
        <p:spPr>
          <a:xfrm flipV="1">
            <a:off x="5350301" y="4440045"/>
            <a:ext cx="338299" cy="1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8"/>
          <p:cNvCxnSpPr/>
          <p:nvPr/>
        </p:nvCxnSpPr>
        <p:spPr>
          <a:xfrm flipV="1">
            <a:off x="5332758" y="3511117"/>
            <a:ext cx="0" cy="92892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4" t="15997" r="34068" b="29373"/>
          <a:stretch/>
        </p:blipFill>
        <p:spPr bwMode="auto">
          <a:xfrm>
            <a:off x="5607101" y="3688208"/>
            <a:ext cx="794789" cy="110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04028" y="3225019"/>
            <a:ext cx="338972" cy="36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9" t="16098" r="35575" b="37333"/>
          <a:stretch/>
        </p:blipFill>
        <p:spPr bwMode="auto">
          <a:xfrm>
            <a:off x="7595196" y="3489852"/>
            <a:ext cx="949140" cy="126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22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 cstate="print"/>
          <a:srcRect l="52546" t="14279" r="2524" b="10520"/>
          <a:stretch>
            <a:fillRect/>
          </a:stretch>
        </p:blipFill>
        <p:spPr bwMode="auto">
          <a:xfrm>
            <a:off x="8116480" y="3453443"/>
            <a:ext cx="865077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 cstate="print"/>
          <a:srcRect l="51954" t="14579" r="2454" b="11201"/>
          <a:stretch>
            <a:fillRect/>
          </a:stretch>
        </p:blipFill>
        <p:spPr bwMode="auto">
          <a:xfrm>
            <a:off x="7972717" y="1465054"/>
            <a:ext cx="889426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 l="51701" t="13849" r="2137" b="11138"/>
          <a:stretch>
            <a:fillRect/>
          </a:stretch>
        </p:blipFill>
        <p:spPr bwMode="auto">
          <a:xfrm>
            <a:off x="829878" y="1396044"/>
            <a:ext cx="891023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 l="51577" t="13432" r="2218" b="10009"/>
          <a:stretch>
            <a:fillRect/>
          </a:stretch>
        </p:blipFill>
        <p:spPr bwMode="auto">
          <a:xfrm>
            <a:off x="753668" y="3453443"/>
            <a:ext cx="873821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51974" t="14027" r="2548" b="10669"/>
          <a:stretch>
            <a:fillRect/>
          </a:stretch>
        </p:blipFill>
        <p:spPr bwMode="auto">
          <a:xfrm>
            <a:off x="304800" y="938844"/>
            <a:ext cx="874420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 l="52235" t="14194" r="2344" b="10577"/>
          <a:stretch>
            <a:fillRect/>
          </a:stretch>
        </p:blipFill>
        <p:spPr bwMode="auto">
          <a:xfrm>
            <a:off x="265584" y="2920043"/>
            <a:ext cx="874206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9" cstate="print"/>
          <a:srcRect l="53243" t="14765" r="2548" b="10669"/>
          <a:stretch>
            <a:fillRect/>
          </a:stretch>
        </p:blipFill>
        <p:spPr bwMode="auto">
          <a:xfrm>
            <a:off x="7534016" y="1050345"/>
            <a:ext cx="858429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print"/>
          <a:srcRect l="52746" t="13881" r="2836" b="10933"/>
          <a:stretch>
            <a:fillRect/>
          </a:stretch>
        </p:blipFill>
        <p:spPr bwMode="auto">
          <a:xfrm>
            <a:off x="7534016" y="3132522"/>
            <a:ext cx="855374" cy="10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60698" y="1372317"/>
            <a:ext cx="5224882" cy="30161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Целостная картина окружающего мира формируется на основе познания концептов «культура», «природа», «человек»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Введение духовно-нравственных ориентиров в соответствии с ценностями отечественной и мировой культуры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Информационно-познавательная направленность курса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Коммуникативный подход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Акцент на региональную специфику</a:t>
            </a:r>
            <a:endParaRPr lang="ru-RU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677" y="280918"/>
            <a:ext cx="7265795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Предметная линия «Окружающий мир» </a:t>
            </a:r>
          </a:p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А. А. Плешаков, М. Ю. Новицкая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48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 l="52546" t="14279" r="2524" b="10520"/>
          <a:stretch>
            <a:fillRect/>
          </a:stretch>
        </p:blipFill>
        <p:spPr bwMode="auto">
          <a:xfrm>
            <a:off x="8188994" y="3217985"/>
            <a:ext cx="807825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l="51954" t="14579" r="2454" b="11201"/>
          <a:stretch>
            <a:fillRect/>
          </a:stretch>
        </p:blipFill>
        <p:spPr bwMode="auto">
          <a:xfrm>
            <a:off x="8046842" y="1229596"/>
            <a:ext cx="830563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l="51701" t="13849" r="2137" b="11138"/>
          <a:stretch>
            <a:fillRect/>
          </a:stretch>
        </p:blipFill>
        <p:spPr bwMode="auto">
          <a:xfrm>
            <a:off x="1015070" y="1229596"/>
            <a:ext cx="832054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l="51577" t="13432" r="2218" b="10009"/>
          <a:stretch>
            <a:fillRect/>
          </a:stretch>
        </p:blipFill>
        <p:spPr bwMode="auto">
          <a:xfrm>
            <a:off x="765655" y="3181350"/>
            <a:ext cx="815990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1974" t="14027" r="2548" b="10669"/>
          <a:stretch>
            <a:fillRect/>
          </a:stretch>
        </p:blipFill>
        <p:spPr bwMode="auto">
          <a:xfrm>
            <a:off x="381000" y="783137"/>
            <a:ext cx="816550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l="52235" t="14194" r="2344" b="10577"/>
          <a:stretch>
            <a:fillRect/>
          </a:stretch>
        </p:blipFill>
        <p:spPr bwMode="auto">
          <a:xfrm>
            <a:off x="277596" y="2647950"/>
            <a:ext cx="816350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/>
          <a:srcRect l="53243" t="14765" r="2548" b="10669"/>
          <a:stretch>
            <a:fillRect/>
          </a:stretch>
        </p:blipFill>
        <p:spPr bwMode="auto">
          <a:xfrm>
            <a:off x="7548461" y="814887"/>
            <a:ext cx="801618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/>
          <a:srcRect l="52746" t="13881" r="2836" b="10933"/>
          <a:stretch>
            <a:fillRect/>
          </a:stretch>
        </p:blipFill>
        <p:spPr bwMode="auto">
          <a:xfrm>
            <a:off x="7394555" y="2897066"/>
            <a:ext cx="798764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83728" y="1447152"/>
            <a:ext cx="5201853" cy="3308584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Единство естественнонаучного и культурологического, социально-гуманитарного подходов к экологической проблематике с точки зрения ответственности и нравственности человека по отношению к природе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Задания для формирования и развития универсальных способов действий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Задания на поиск информации В Интернете</a:t>
            </a:r>
          </a:p>
          <a:p>
            <a:pPr marL="285707" indent="-285707" algn="just" defTabSz="914262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  <a:latin typeface="Calibri" panose="020F0502020204030204"/>
              </a:rPr>
              <a:t>Задания для организации проектной и исследовательской деятельности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677" y="398423"/>
            <a:ext cx="7265795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Предметная линия «Окружающий мир» </a:t>
            </a:r>
          </a:p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А. А. Плешаков, М. Ю. Новицкая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21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00681" y="1690056"/>
            <a:ext cx="7512093" cy="2351183"/>
          </a:xfrm>
          <a:prstGeom prst="roundRect">
            <a:avLst>
              <a:gd name="adj" fmla="val 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11" tIns="35755" rIns="71511" bIns="35755" anchor="ctr"/>
          <a:lstStyle/>
          <a:p>
            <a:pPr eaLnBrk="1" hangingPunct="1">
              <a:buFontTx/>
              <a:buChar char="-"/>
              <a:defRPr/>
            </a:pPr>
            <a:r>
              <a:rPr lang="ru-RU" sz="1900" dirty="0">
                <a:solidFill>
                  <a:schemeClr val="tx1"/>
                </a:solidFill>
                <a:latin typeface="+mj-lt"/>
                <a:cs typeface="Arial" pitchFamily="34" charset="0"/>
              </a:rPr>
              <a:t>формирование целостной картины мира и осознание места в нем человека на основе единства рационально-научного познания и эмоционально-ценностного осмысления ребёнком личного опыта общения с людьми и природой</a:t>
            </a:r>
            <a:endParaRPr lang="en-US" sz="19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ru-RU" sz="19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eaLnBrk="1" hangingPunct="1">
              <a:defRPr/>
            </a:pPr>
            <a:r>
              <a:rPr lang="ru-RU" sz="1900" dirty="0">
                <a:solidFill>
                  <a:schemeClr val="tx1"/>
                </a:solidFill>
                <a:latin typeface="+mj-lt"/>
                <a:cs typeface="Arial" pitchFamily="34" charset="0"/>
              </a:rPr>
              <a:t>- духовно-нравственное развитие и воспитание личности гражданина России в условиях культурного и конфессионального многообразия российского общества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5403" y="1352550"/>
            <a:ext cx="2523560" cy="38671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11" tIns="35755" rIns="71511" bIns="35755" anchor="b"/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Цели курса:</a:t>
            </a:r>
          </a:p>
        </p:txBody>
      </p:sp>
    </p:spTree>
    <p:extLst>
      <p:ext uri="{BB962C8B-B14F-4D97-AF65-F5344CB8AC3E}">
        <p14:creationId xmlns:p14="http://schemas.microsoft.com/office/powerpoint/2010/main" val="3607538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31230" y="1047750"/>
            <a:ext cx="7881541" cy="3733800"/>
          </a:xfrm>
          <a:prstGeom prst="roundRect">
            <a:avLst>
              <a:gd name="adj" fmla="val 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11" tIns="35755" rIns="71511" bIns="35755" anchor="ctr"/>
          <a:lstStyle/>
          <a:p>
            <a:pPr eaLnBrk="1" hangingPunct="1">
              <a:buFontTx/>
              <a:buChar char="-"/>
              <a:defRPr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уважительного отношения к семье, населённому пункту, региону, в котором проживают дети, к России, её природе и культуре,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истории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понимания ценности, целостности и многообразия окружающего мира, понимание своего места в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нём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формирование модели безопасного, ответственного поведения в условиях повседневной жизни и в различных опасных и чрезвычайных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ситуациях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формирование психологической культуры и компетенции для обеспечения эффективного и безопасного взаимодействия в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социуме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9105" y="514350"/>
            <a:ext cx="2715820" cy="32133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11" tIns="35755" rIns="71511" bIns="35755" anchor="b"/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Задачи курса:</a:t>
            </a:r>
          </a:p>
        </p:txBody>
      </p:sp>
    </p:spTree>
    <p:extLst>
      <p:ext uri="{BB962C8B-B14F-4D97-AF65-F5344CB8AC3E}">
        <p14:creationId xmlns:p14="http://schemas.microsoft.com/office/powerpoint/2010/main" val="1504666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9" name="Номер слайда 1"/>
          <p:cNvSpPr txBox="1">
            <a:spLocks/>
          </p:cNvSpPr>
          <p:nvPr/>
        </p:nvSpPr>
        <p:spPr bwMode="auto">
          <a:xfrm>
            <a:off x="7010400" y="4767263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 anchor="ctr"/>
          <a:lstStyle/>
          <a:p>
            <a:pPr algn="r" eaLnBrk="1" hangingPunct="1"/>
            <a:fld id="{58231580-3E8C-47C3-A4DA-3C12BA291673}" type="slidenum">
              <a:rPr lang="ru-RU" altLang="ru-RU" sz="11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27</a:t>
            </a:fld>
            <a:endParaRPr lang="ru-RU" altLang="ru-RU" sz="11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Рисунок 2" descr="RabProg_OM_Plesh_Persp_1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12771"/>
            <a:ext cx="795632" cy="107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OM Persp Pleshakov Metod_Pouroch 2k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79" y="1289108"/>
            <a:ext cx="838812" cy="107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5" cstate="print"/>
          <a:srcRect l="33592" t="17612" r="29126" b="10406"/>
          <a:stretch>
            <a:fillRect/>
          </a:stretch>
        </p:blipFill>
        <p:spPr bwMode="auto">
          <a:xfrm>
            <a:off x="1691681" y="681540"/>
            <a:ext cx="3597227" cy="416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6" cstate="print"/>
          <a:srcRect l="32661" t="15227" r="30544" b="14176"/>
          <a:stretch>
            <a:fillRect/>
          </a:stretch>
        </p:blipFill>
        <p:spPr bwMode="auto">
          <a:xfrm>
            <a:off x="5337085" y="647786"/>
            <a:ext cx="3635858" cy="418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4379" y="107727"/>
            <a:ext cx="7553037" cy="420981"/>
          </a:xfrm>
          <a:prstGeom prst="rect">
            <a:avLst/>
          </a:prstGeom>
          <a:noFill/>
        </p:spPr>
        <p:txBody>
          <a:bodyPr wrap="square" lIns="81630" tIns="40815" rIns="81630" bIns="40815" rtlCol="0">
            <a:spAutoFit/>
          </a:bodyPr>
          <a:lstStyle/>
          <a:p>
            <a:pPr algn="ctr"/>
            <a:r>
              <a:rPr lang="ru-RU" sz="2200" dirty="0">
                <a:solidFill>
                  <a:srgbClr val="294790"/>
                </a:solidFill>
              </a:rPr>
              <a:t>Интеграция урочной и внеурочной деятельности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16705" y="2369228"/>
            <a:ext cx="3150350" cy="6075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27095" y="3415594"/>
            <a:ext cx="3375375" cy="4050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27095" y="1322862"/>
            <a:ext cx="3375375" cy="4050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2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12139" r="39067" b="4373"/>
          <a:stretch/>
        </p:blipFill>
        <p:spPr bwMode="auto">
          <a:xfrm>
            <a:off x="5111483" y="792434"/>
            <a:ext cx="3499118" cy="393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20572" r="41434" b="4314"/>
          <a:stretch/>
        </p:blipFill>
        <p:spPr bwMode="auto">
          <a:xfrm>
            <a:off x="1447800" y="737801"/>
            <a:ext cx="3706014" cy="400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8124" y="122601"/>
            <a:ext cx="7622586" cy="758025"/>
          </a:xfrm>
          <a:prstGeom prst="rect">
            <a:avLst/>
          </a:prstGeom>
        </p:spPr>
        <p:txBody>
          <a:bodyPr wrap="square" lIns="80133" tIns="40067" rIns="80133" bIns="40067">
            <a:spAutoFit/>
          </a:bodyPr>
          <a:lstStyle/>
          <a:p>
            <a:pPr algn="ctr"/>
            <a:r>
              <a:rPr lang="ru-RU" sz="2200" dirty="0">
                <a:solidFill>
                  <a:srgbClr val="294790"/>
                </a:solidFill>
                <a:latin typeface="Impact" pitchFamily="34" charset="0"/>
              </a:rPr>
              <a:t>СТРУКТУРА РАЗВОРОТА УЧЕБНИКА </a:t>
            </a:r>
          </a:p>
          <a:p>
            <a:pPr algn="ctr"/>
            <a:r>
              <a:rPr lang="ru-RU" sz="2200" dirty="0">
                <a:solidFill>
                  <a:srgbClr val="294790"/>
                </a:solidFill>
                <a:latin typeface="Impact" pitchFamily="34" charset="0"/>
              </a:rPr>
              <a:t>КАК ОСНОВА ДЛЯ ОРГАНИЗАЦИИ ДЕЯТЕЛЬНОСТИ ОБУЧАЮЩИХСЯ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94681" y="4629035"/>
            <a:ext cx="1600110" cy="357915"/>
          </a:xfrm>
          <a:prstGeom prst="rect">
            <a:avLst/>
          </a:prstGeom>
        </p:spPr>
        <p:txBody>
          <a:bodyPr wrap="none" lIns="80133" tIns="40067" rIns="80133" bIns="40067">
            <a:spAutoFit/>
          </a:bodyPr>
          <a:lstStyle/>
          <a:p>
            <a:r>
              <a:rPr lang="ru-RU" dirty="0" smtClean="0"/>
              <a:t>2 класс 2 часть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52399" y="3208528"/>
            <a:ext cx="1467273" cy="1249066"/>
          </a:xfrm>
          <a:prstGeom prst="wedgeRoundRectCallout">
            <a:avLst>
              <a:gd name="adj1" fmla="val 78597"/>
              <a:gd name="adj2" fmla="val -8071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Задания с применением графического моделирования и логических действий </a:t>
            </a:r>
            <a:endParaRPr lang="ru-RU" sz="700" b="1" dirty="0">
              <a:latin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619672" y="2759719"/>
            <a:ext cx="3744416" cy="57403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ая прямоугольная выноска 14"/>
          <p:cNvSpPr/>
          <p:nvPr/>
        </p:nvSpPr>
        <p:spPr>
          <a:xfrm>
            <a:off x="7235190" y="4286154"/>
            <a:ext cx="1908811" cy="342881"/>
          </a:xfrm>
          <a:prstGeom prst="wedgeRoundRectCallout">
            <a:avLst>
              <a:gd name="adj1" fmla="val -71633"/>
              <a:gd name="adj2" fmla="val -68224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вербальное моделирование</a:t>
            </a:r>
            <a:endParaRPr lang="ru-RU" sz="700" b="1" dirty="0">
              <a:latin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4089" y="1113588"/>
            <a:ext cx="2825506" cy="1188132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44963" y="737801"/>
            <a:ext cx="1399581" cy="969853"/>
          </a:xfrm>
          <a:prstGeom prst="wedgeRoundRectCallout">
            <a:avLst>
              <a:gd name="adj1" fmla="val 77268"/>
              <a:gd name="adj2" fmla="val -1249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Название как способ формирования исследовательской активности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6794" y="2114550"/>
            <a:ext cx="1399581" cy="932184"/>
          </a:xfrm>
          <a:prstGeom prst="wedgeRoundRectCallout">
            <a:avLst>
              <a:gd name="adj1" fmla="val 82038"/>
              <a:gd name="adj2" fmla="val -11656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Актуализация личного опыта либо знаний, полученных ранее</a:t>
            </a:r>
          </a:p>
        </p:txBody>
      </p:sp>
    </p:spTree>
    <p:extLst>
      <p:ext uri="{BB962C8B-B14F-4D97-AF65-F5344CB8AC3E}">
        <p14:creationId xmlns:p14="http://schemas.microsoft.com/office/powerpoint/2010/main" val="41717594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3098" r="39394" b="4394"/>
          <a:stretch/>
        </p:blipFill>
        <p:spPr bwMode="auto">
          <a:xfrm>
            <a:off x="4017830" y="1003528"/>
            <a:ext cx="2896526" cy="348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52800" y="4548043"/>
            <a:ext cx="1600110" cy="357915"/>
          </a:xfrm>
          <a:prstGeom prst="rect">
            <a:avLst/>
          </a:prstGeom>
        </p:spPr>
        <p:txBody>
          <a:bodyPr wrap="none" lIns="80133" tIns="40067" rIns="80133" bIns="40067">
            <a:spAutoFit/>
          </a:bodyPr>
          <a:lstStyle/>
          <a:p>
            <a:r>
              <a:rPr lang="ru-RU" dirty="0" smtClean="0"/>
              <a:t>2 класс 2 часть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065288" y="1329612"/>
            <a:ext cx="1908811" cy="636779"/>
          </a:xfrm>
          <a:prstGeom prst="wedgeRoundRectCallout">
            <a:avLst>
              <a:gd name="adj1" fmla="val -65427"/>
              <a:gd name="adj2" fmla="val -3791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Групповое взаимодействие для выполнения поставленного задания </a:t>
            </a:r>
            <a:endParaRPr lang="ru-RU" sz="700" b="1" dirty="0">
              <a:latin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034982" y="2179886"/>
            <a:ext cx="1908811" cy="565896"/>
          </a:xfrm>
          <a:prstGeom prst="wedgeRoundRectCallout">
            <a:avLst>
              <a:gd name="adj1" fmla="val -71570"/>
              <a:gd name="adj2" fmla="val -9113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Самостоятельный поиск дополнительной информации </a:t>
            </a:r>
            <a:endParaRPr lang="ru-RU" sz="7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034982" y="2914630"/>
            <a:ext cx="1908811" cy="413204"/>
          </a:xfrm>
          <a:prstGeom prst="wedgeRoundRectCallout">
            <a:avLst>
              <a:gd name="adj1" fmla="val -66194"/>
              <a:gd name="adj2" fmla="val -11870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Выполнение задания повышенной сложности </a:t>
            </a:r>
            <a:endParaRPr lang="ru-RU" sz="7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7034982" y="3600393"/>
            <a:ext cx="1908811" cy="429520"/>
          </a:xfrm>
          <a:prstGeom prst="wedgeRoundRectCallout">
            <a:avLst>
              <a:gd name="adj1" fmla="val -96234"/>
              <a:gd name="adj2" fmla="val -11441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Промежуточная оценочная деятельность </a:t>
            </a:r>
            <a:endParaRPr lang="ru-RU" sz="7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090111" y="4288128"/>
            <a:ext cx="1908811" cy="391864"/>
          </a:xfrm>
          <a:prstGeom prst="wedgeRoundRectCallout">
            <a:avLst>
              <a:gd name="adj1" fmla="val -87357"/>
              <a:gd name="adj2" fmla="val -1026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3" tIns="40067" rIns="80133" bIns="40067"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Оценочная деятельности</a:t>
            </a:r>
            <a:endParaRPr lang="ru-RU" sz="12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2096" r="39400" b="4446"/>
          <a:stretch/>
        </p:blipFill>
        <p:spPr bwMode="auto">
          <a:xfrm>
            <a:off x="1069298" y="980710"/>
            <a:ext cx="2929482" cy="350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800" y="236084"/>
            <a:ext cx="7622586" cy="758025"/>
          </a:xfrm>
          <a:prstGeom prst="rect">
            <a:avLst/>
          </a:prstGeom>
        </p:spPr>
        <p:txBody>
          <a:bodyPr wrap="square" lIns="80133" tIns="40067" rIns="80133" bIns="40067">
            <a:spAutoFit/>
          </a:bodyPr>
          <a:lstStyle/>
          <a:p>
            <a:pPr algn="ctr"/>
            <a:r>
              <a:rPr lang="ru-RU" sz="2200" dirty="0">
                <a:solidFill>
                  <a:srgbClr val="294790"/>
                </a:solidFill>
                <a:latin typeface="Impact" pitchFamily="34" charset="0"/>
              </a:rPr>
              <a:t>СТРУКТУРА РАЗВОРОТА УЧЕБНИКА </a:t>
            </a:r>
          </a:p>
          <a:p>
            <a:pPr algn="ctr"/>
            <a:r>
              <a:rPr lang="ru-RU" sz="2200" dirty="0">
                <a:solidFill>
                  <a:srgbClr val="294790"/>
                </a:solidFill>
                <a:latin typeface="Impact" pitchFamily="34" charset="0"/>
              </a:rPr>
              <a:t>КАК ОСНОВА ДЛЯ ОРГАНИЗАЦИИ ДЕЯТЕЛЬНОСТИ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668754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715" y="0"/>
            <a:ext cx="8771285" cy="994172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ru-RU" sz="2400" dirty="0" smtClean="0">
                <a:solidFill>
                  <a:srgbClr val="003366"/>
                </a:solidFill>
              </a:rPr>
              <a:t>ОКРУЖАЮЩИЙ </a:t>
            </a:r>
            <a:r>
              <a:rPr lang="ru-RU" sz="2400" dirty="0">
                <a:solidFill>
                  <a:srgbClr val="003366"/>
                </a:solidFill>
              </a:rPr>
              <a:t>МИР</a:t>
            </a:r>
            <a:br>
              <a:rPr lang="ru-RU" sz="2400" dirty="0">
                <a:solidFill>
                  <a:srgbClr val="003366"/>
                </a:solidFill>
              </a:rPr>
            </a:br>
            <a:r>
              <a:rPr lang="ru-RU" sz="2400" dirty="0" smtClean="0">
                <a:solidFill>
                  <a:srgbClr val="003366"/>
                </a:solidFill>
              </a:rPr>
              <a:t>Альтернатива учебников, исключенных </a:t>
            </a:r>
            <a:r>
              <a:rPr lang="ru-RU" sz="2400" dirty="0">
                <a:solidFill>
                  <a:srgbClr val="003366"/>
                </a:solidFill>
              </a:rPr>
              <a:t>из ФПУ</a:t>
            </a:r>
          </a:p>
        </p:txBody>
      </p:sp>
      <p:sp>
        <p:nvSpPr>
          <p:cNvPr id="23" name="Название 1"/>
          <p:cNvSpPr txBox="1">
            <a:spLocks/>
          </p:cNvSpPr>
          <p:nvPr/>
        </p:nvSpPr>
        <p:spPr>
          <a:xfrm>
            <a:off x="5003650" y="836663"/>
            <a:ext cx="2932655" cy="272609"/>
          </a:xfrm>
          <a:prstGeom prst="rect">
            <a:avLst/>
          </a:prstGeom>
          <a:noFill/>
        </p:spPr>
        <p:txBody>
          <a:bodyPr vert="horz" lIns="77916" tIns="38958" rIns="77916" bIns="38958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003366"/>
                </a:solidFill>
                <a:latin typeface="Calibri" pitchFamily="34" charset="0"/>
              </a:rPr>
              <a:t>Альтернатива</a:t>
            </a:r>
          </a:p>
          <a:p>
            <a:pPr>
              <a:lnSpc>
                <a:spcPct val="80000"/>
              </a:lnSpc>
            </a:pPr>
            <a:endParaRPr lang="ru-RU" b="1" dirty="0">
              <a:solidFill>
                <a:srgbClr val="003366"/>
              </a:solidFill>
              <a:latin typeface="Calibri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823168" y="2902017"/>
            <a:ext cx="5242043" cy="2158465"/>
            <a:chOff x="1305413" y="3518710"/>
            <a:chExt cx="4817850" cy="231623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305413" y="3518710"/>
              <a:ext cx="4792406" cy="23162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3366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05413" y="3848965"/>
              <a:ext cx="4786771" cy="1954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003366"/>
                  </a:solidFill>
                </a:rPr>
                <a:t>Целостная картина окружающего мира формируется на основе познания концептов "культура", "природа", "человек".</a:t>
              </a:r>
            </a:p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003366"/>
                  </a:solidFill>
                </a:rPr>
                <a:t>Единство естественнонаучного и культурологического, социально-гуманитарного подходов к экологической проблематике с точки зрения ответственности и нравственности человека по отношению к природе.</a:t>
              </a:r>
            </a:p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003366"/>
                  </a:solidFill>
                </a:rPr>
                <a:t>Введение духовно-нравственных ориентиров в соответствии с ценностями отечественной и мировой культуры.</a:t>
              </a:r>
            </a:p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003366"/>
                  </a:solidFill>
                </a:rPr>
                <a:t>Информационно-познавательная направленность курса.</a:t>
              </a:r>
            </a:p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003366"/>
                  </a:solidFill>
                </a:rPr>
                <a:t>Коммуникативный подход.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05413" y="3556388"/>
              <a:ext cx="4817850" cy="2972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t">
                <a:defRPr/>
              </a:pPr>
              <a:r>
                <a:rPr lang="ru-RU" sz="1200" b="1" dirty="0">
                  <a:solidFill>
                    <a:srgbClr val="003366"/>
                  </a:solidFill>
                  <a:latin typeface="Calibri" panose="020F0502020204030204" pitchFamily="34" charset="0"/>
                </a:rPr>
                <a:t>Окружающий мир. Плешаков А.А., Новицкая М.Ю. (1-4) (Перспектива)</a:t>
              </a:r>
            </a:p>
          </p:txBody>
        </p:sp>
      </p:grpSp>
      <p:sp>
        <p:nvSpPr>
          <p:cNvPr id="21" name="Название 1"/>
          <p:cNvSpPr txBox="1">
            <a:spLocks/>
          </p:cNvSpPr>
          <p:nvPr/>
        </p:nvSpPr>
        <p:spPr>
          <a:xfrm>
            <a:off x="308123" y="836663"/>
            <a:ext cx="3028521" cy="195709"/>
          </a:xfrm>
          <a:prstGeom prst="rect">
            <a:avLst/>
          </a:prstGeom>
          <a:noFill/>
        </p:spPr>
        <p:txBody>
          <a:bodyPr vert="horz" lIns="77916" tIns="38958" rIns="77916" bIns="38958" rtlCol="0" anchor="t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Исключенные из ФПУ учебники</a:t>
            </a:r>
          </a:p>
          <a:p>
            <a:pPr algn="ctr">
              <a:lnSpc>
                <a:spcPct val="80000"/>
              </a:lnSpc>
            </a:pPr>
            <a:endParaRPr lang="ru-RU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925" y="1656837"/>
            <a:ext cx="3056917" cy="6232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 fontAlgn="t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Окружающий мир. </a:t>
            </a:r>
            <a:b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2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Ивченкова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Г.Г., Потапов И.В. и др. (1-4) (</a:t>
            </a:r>
            <a:r>
              <a:rPr lang="ru-RU" sz="12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Астрель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30" name="Нашивка 34"/>
          <p:cNvSpPr/>
          <p:nvPr/>
        </p:nvSpPr>
        <p:spPr>
          <a:xfrm>
            <a:off x="3350841" y="1768367"/>
            <a:ext cx="363474" cy="363474"/>
          </a:xfrm>
          <a:prstGeom prst="chevron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123" y="3604749"/>
            <a:ext cx="3056917" cy="6232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 fontAlgn="t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Окружающий мир. </a:t>
            </a:r>
            <a:b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Федотова О.Н. и др. (1-4)* (Академкнига/Учебник) </a:t>
            </a:r>
          </a:p>
        </p:txBody>
      </p:sp>
      <p:sp>
        <p:nvSpPr>
          <p:cNvPr id="13" name="Нашивка 34"/>
          <p:cNvSpPr/>
          <p:nvPr/>
        </p:nvSpPr>
        <p:spPr>
          <a:xfrm>
            <a:off x="3350841" y="3734636"/>
            <a:ext cx="363474" cy="363474"/>
          </a:xfrm>
          <a:prstGeom prst="chevron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955E4B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789352" y="1168059"/>
            <a:ext cx="5248175" cy="1529305"/>
            <a:chOff x="1274334" y="3577377"/>
            <a:chExt cx="4823485" cy="177551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1305413" y="3577377"/>
              <a:ext cx="4792406" cy="1775511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3366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311048" y="3870311"/>
              <a:ext cx="4786771" cy="14239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rgbClr val="003366"/>
                  </a:solidFill>
                </a:rPr>
                <a:t>Система заданий направлена на формирование универсальных учебных действий, в том числе работа с научно-познавательными текстами, развитие экологического мышления, творческих способностей, познавательного интереса, усвоение ключевых понятий.</a:t>
              </a:r>
            </a:p>
            <a:p>
              <a:pPr marL="214313" indent="-214313" algn="just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rgbClr val="003366"/>
                  </a:solidFill>
                </a:rPr>
                <a:t>Инструментарий для организации проектной и учебно-исследовательской деятельности, развития рефлексивно-оценочных умений.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4334" y="3633869"/>
              <a:ext cx="4817850" cy="3215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t">
                <a:defRPr/>
              </a:pPr>
              <a:r>
                <a:rPr lang="ru-RU" sz="1200" b="1" dirty="0">
                  <a:solidFill>
                    <a:srgbClr val="003366"/>
                  </a:solidFill>
                  <a:latin typeface="Calibri" panose="020F0502020204030204" pitchFamily="34" charset="0"/>
                </a:rPr>
                <a:t>Окружающий мир. Плешаков А.А. (1-4) (Школа России)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 l="52546" t="14279" r="2524" b="10520"/>
          <a:stretch>
            <a:fillRect/>
          </a:stretch>
        </p:blipFill>
        <p:spPr bwMode="auto">
          <a:xfrm>
            <a:off x="8047904" y="3455574"/>
            <a:ext cx="844636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l="51954" t="14579" r="2454" b="11201"/>
          <a:stretch>
            <a:fillRect/>
          </a:stretch>
        </p:blipFill>
        <p:spPr bwMode="auto">
          <a:xfrm>
            <a:off x="7904716" y="1467185"/>
            <a:ext cx="868409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l="51701" t="13849" r="2137" b="11138"/>
          <a:stretch>
            <a:fillRect/>
          </a:stretch>
        </p:blipFill>
        <p:spPr bwMode="auto">
          <a:xfrm>
            <a:off x="1014362" y="1467185"/>
            <a:ext cx="869969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l="51577" t="13432" r="2218" b="10009"/>
          <a:stretch>
            <a:fillRect/>
          </a:stretch>
        </p:blipFill>
        <p:spPr bwMode="auto">
          <a:xfrm>
            <a:off x="765680" y="3418939"/>
            <a:ext cx="853173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1974" t="14027" r="2548" b="10669"/>
          <a:stretch>
            <a:fillRect/>
          </a:stretch>
        </p:blipFill>
        <p:spPr bwMode="auto">
          <a:xfrm>
            <a:off x="381000" y="1020726"/>
            <a:ext cx="853758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l="52235" t="14194" r="2344" b="10577"/>
          <a:stretch>
            <a:fillRect/>
          </a:stretch>
        </p:blipFill>
        <p:spPr bwMode="auto">
          <a:xfrm>
            <a:off x="277604" y="2885539"/>
            <a:ext cx="853549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/>
          <a:srcRect l="53243" t="14765" r="2548" b="10669"/>
          <a:stretch>
            <a:fillRect/>
          </a:stretch>
        </p:blipFill>
        <p:spPr bwMode="auto">
          <a:xfrm>
            <a:off x="7407655" y="1052476"/>
            <a:ext cx="838145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/>
          <a:srcRect l="52746" t="13881" r="2836" b="10933"/>
          <a:stretch>
            <a:fillRect/>
          </a:stretch>
        </p:blipFill>
        <p:spPr bwMode="auto">
          <a:xfrm>
            <a:off x="7407655" y="3134655"/>
            <a:ext cx="835162" cy="10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56234" y="1447154"/>
            <a:ext cx="4528114" cy="253144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just" hangingPunct="0">
              <a:spcAft>
                <a:spcPts val="900"/>
              </a:spcAft>
            </a:pPr>
            <a:r>
              <a:rPr lang="ru-RU" b="1" dirty="0">
                <a:solidFill>
                  <a:srgbClr val="002060"/>
                </a:solidFill>
              </a:rPr>
              <a:t>Новое в учебнике:</a:t>
            </a:r>
          </a:p>
          <a:p>
            <a:pPr marL="285701" indent="-285701" algn="just" defTabSz="91424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</a:rPr>
              <a:t>Обновление содержания и названия рубрик. Замена рубрики «За страницами учебника» в конце изучения разделов на рубрику «Творческое задание». Включена рубрика «Подведём итоги». </a:t>
            </a:r>
          </a:p>
          <a:p>
            <a:pPr marL="285701" indent="-285701" algn="just" defTabSz="91424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solidFill>
                  <a:srgbClr val="002060"/>
                </a:solidFill>
              </a:rPr>
              <a:t>Обновлён иллюстративный ряд.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7567" y="237298"/>
            <a:ext cx="7265795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Предметная линия «Окружающий мир» </a:t>
            </a:r>
          </a:p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А. А. Плешаков, М. Ю. Новицкая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00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7" y="241501"/>
            <a:ext cx="7265795" cy="43087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Обращение к учащимся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6638" r="39556" b="8040"/>
          <a:stretch/>
        </p:blipFill>
        <p:spPr bwMode="auto">
          <a:xfrm>
            <a:off x="1219199" y="672374"/>
            <a:ext cx="3195851" cy="391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13772" r="39738" b="10671"/>
          <a:stretch/>
        </p:blipFill>
        <p:spPr bwMode="auto">
          <a:xfrm>
            <a:off x="5162474" y="692674"/>
            <a:ext cx="3128801" cy="387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гнутая вправо стрелка 2"/>
          <p:cNvSpPr/>
          <p:nvPr/>
        </p:nvSpPr>
        <p:spPr>
          <a:xfrm>
            <a:off x="8602631" y="4197434"/>
            <a:ext cx="495568" cy="382618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887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5026" r="39989" b="8966"/>
          <a:stretch/>
        </p:blipFill>
        <p:spPr bwMode="auto">
          <a:xfrm>
            <a:off x="762000" y="713594"/>
            <a:ext cx="3367425" cy="398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16979" r="39549" b="7071"/>
          <a:stretch/>
        </p:blipFill>
        <p:spPr bwMode="auto">
          <a:xfrm>
            <a:off x="4953000" y="754594"/>
            <a:ext cx="3414526" cy="396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0677" y="231976"/>
            <a:ext cx="7265795" cy="43087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Обращение к учащимся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5132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5439" y="209550"/>
            <a:ext cx="7265795" cy="43087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Целевые установки к каждому разделу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18629" r="39693" b="5098"/>
          <a:stretch/>
        </p:blipFill>
        <p:spPr bwMode="auto">
          <a:xfrm>
            <a:off x="138633" y="732643"/>
            <a:ext cx="2904505" cy="311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28228" r="45564" b="14872"/>
          <a:stretch/>
        </p:blipFill>
        <p:spPr bwMode="auto">
          <a:xfrm>
            <a:off x="3124999" y="1278144"/>
            <a:ext cx="3017152" cy="323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26953" r="45205" b="16474"/>
          <a:stretch/>
        </p:blipFill>
        <p:spPr bwMode="auto">
          <a:xfrm>
            <a:off x="6234513" y="1739039"/>
            <a:ext cx="2826461" cy="298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6255" y="4585681"/>
            <a:ext cx="843814" cy="349258"/>
          </a:xfrm>
          <a:prstGeom prst="rect">
            <a:avLst/>
          </a:prstGeom>
          <a:noFill/>
        </p:spPr>
        <p:txBody>
          <a:bodyPr wrap="none" lIns="71561" tIns="35780" rIns="71561" bIns="35780" rtlCol="0">
            <a:spAutoFit/>
          </a:bodyPr>
          <a:lstStyle/>
          <a:p>
            <a:r>
              <a:rPr lang="ru-RU" dirty="0" smtClean="0"/>
              <a:t>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81453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7" y="209550"/>
            <a:ext cx="7265795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Замена рубрики «За страницами учебника» на рубрику «Подведем итоги»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20129" r="45953" b="23141"/>
          <a:stretch/>
        </p:blipFill>
        <p:spPr bwMode="auto">
          <a:xfrm>
            <a:off x="3162113" y="1298192"/>
            <a:ext cx="2942921" cy="318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16206" r="45403" b="26876"/>
          <a:stretch/>
        </p:blipFill>
        <p:spPr bwMode="auto">
          <a:xfrm>
            <a:off x="77059" y="828307"/>
            <a:ext cx="2929146" cy="311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24477" r="45489" b="18440"/>
          <a:stretch/>
        </p:blipFill>
        <p:spPr bwMode="auto">
          <a:xfrm>
            <a:off x="6234512" y="1983954"/>
            <a:ext cx="2833079" cy="303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255" y="4585681"/>
            <a:ext cx="843814" cy="349258"/>
          </a:xfrm>
          <a:prstGeom prst="rect">
            <a:avLst/>
          </a:prstGeom>
          <a:noFill/>
        </p:spPr>
        <p:txBody>
          <a:bodyPr wrap="none" lIns="71561" tIns="35780" rIns="71561" bIns="35780" rtlCol="0">
            <a:spAutoFit/>
          </a:bodyPr>
          <a:lstStyle/>
          <a:p>
            <a:r>
              <a:rPr lang="ru-RU" dirty="0" smtClean="0"/>
              <a:t>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81112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7" y="141951"/>
            <a:ext cx="7265795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Замена названия «Странички Умного Совенка» на «Дополнительные странички»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5" t="26386" r="45378" b="16707"/>
          <a:stretch/>
        </p:blipFill>
        <p:spPr bwMode="auto">
          <a:xfrm>
            <a:off x="1066800" y="906329"/>
            <a:ext cx="3162576" cy="367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3" t="32323" r="45169" b="10338"/>
          <a:stretch/>
        </p:blipFill>
        <p:spPr bwMode="auto">
          <a:xfrm>
            <a:off x="4919666" y="949807"/>
            <a:ext cx="3118206" cy="363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6255" y="4585681"/>
            <a:ext cx="843814" cy="349258"/>
          </a:xfrm>
          <a:prstGeom prst="rect">
            <a:avLst/>
          </a:prstGeom>
          <a:noFill/>
        </p:spPr>
        <p:txBody>
          <a:bodyPr wrap="none" lIns="71561" tIns="35780" rIns="71561" bIns="35780" rtlCol="0">
            <a:spAutoFit/>
          </a:bodyPr>
          <a:lstStyle/>
          <a:p>
            <a:r>
              <a:rPr lang="ru-RU" dirty="0" smtClean="0"/>
              <a:t>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32982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46906" r="45464" b="17011"/>
          <a:stretch/>
        </p:blipFill>
        <p:spPr bwMode="auto">
          <a:xfrm>
            <a:off x="5006680" y="1055435"/>
            <a:ext cx="3737271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4486275"/>
            <a:ext cx="843814" cy="349258"/>
          </a:xfrm>
          <a:prstGeom prst="rect">
            <a:avLst/>
          </a:prstGeom>
          <a:noFill/>
        </p:spPr>
        <p:txBody>
          <a:bodyPr wrap="none" lIns="71561" tIns="35780" rIns="71561" bIns="35780" rtlCol="0">
            <a:spAutoFit/>
          </a:bodyPr>
          <a:lstStyle/>
          <a:p>
            <a:r>
              <a:rPr lang="ru-RU" dirty="0" smtClean="0"/>
              <a:t>2 класс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16380" r="41495" b="36015"/>
          <a:stretch/>
        </p:blipFill>
        <p:spPr bwMode="auto">
          <a:xfrm>
            <a:off x="228600" y="1117229"/>
            <a:ext cx="3810000" cy="325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4073230" y="2660398"/>
            <a:ext cx="914400" cy="521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00677" y="209550"/>
            <a:ext cx="7265795" cy="43087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62">
              <a:defRPr/>
            </a:pPr>
            <a:r>
              <a:rPr lang="ru-RU" sz="2200" spc="-40" dirty="0" smtClean="0">
                <a:solidFill>
                  <a:srgbClr val="294790"/>
                </a:solidFill>
                <a:latin typeface="Impact" pitchFamily="34" charset="0"/>
                <a:sym typeface="Helvetica Neue Black Condensed"/>
              </a:rPr>
              <a:t>Изменения в условных обозначениях</a:t>
            </a:r>
            <a:endParaRPr lang="ru-RU" sz="2200" dirty="0">
              <a:solidFill>
                <a:srgbClr val="29479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9879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15348" r="45133" b="28097"/>
          <a:stretch/>
        </p:blipFill>
        <p:spPr bwMode="auto">
          <a:xfrm>
            <a:off x="762000" y="336963"/>
            <a:ext cx="3404406" cy="452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t="27138" r="45395" b="16667"/>
          <a:stretch/>
        </p:blipFill>
        <p:spPr bwMode="auto">
          <a:xfrm>
            <a:off x="4522105" y="365538"/>
            <a:ext cx="3291110" cy="439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572000" y="666750"/>
            <a:ext cx="3124200" cy="609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4014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 стрелкой 18"/>
          <p:cNvCxnSpPr/>
          <p:nvPr/>
        </p:nvCxnSpPr>
        <p:spPr>
          <a:xfrm flipH="1" flipV="1">
            <a:off x="3032637" y="2130903"/>
            <a:ext cx="1049410" cy="414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1370125" y="2130903"/>
            <a:ext cx="1049410" cy="414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OM Atlas Opredelitel ZelDom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43110"/>
            <a:ext cx="1282371" cy="173875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OM Zel_stranici ZelDom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2863" y="1543107"/>
            <a:ext cx="1282371" cy="171440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Velikan OM ZelDom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28523" y="1543107"/>
            <a:ext cx="1282371" cy="171440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000677" y="171584"/>
            <a:ext cx="7803258" cy="36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461" tIns="35731" rIns="71461" bIns="35731">
            <a:spAutoFit/>
          </a:bodyPr>
          <a:lstStyle/>
          <a:p>
            <a:pPr algn="ctr"/>
            <a:r>
              <a:rPr lang="ru-RU" altLang="ru-RU" sz="1900" dirty="0">
                <a:solidFill>
                  <a:schemeClr val="accent1"/>
                </a:solidFill>
                <a:latin typeface="Helvetica Neue Black Condensed"/>
              </a:rPr>
              <a:t>Использование различных источников информации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072" y="2375818"/>
            <a:ext cx="1127745" cy="1455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92804" y="808365"/>
            <a:ext cx="4572000" cy="641595"/>
          </a:xfrm>
          <a:prstGeom prst="rect">
            <a:avLst/>
          </a:prstGeom>
        </p:spPr>
        <p:txBody>
          <a:bodyPr lIns="71511" tIns="35755" rIns="71511" bIns="35755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Серия «Зелёный дом»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авт. А.А. Плешаков и др.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61783" y="3600395"/>
            <a:ext cx="1539363" cy="881694"/>
          </a:xfrm>
          <a:prstGeom prst="wedgeRoundRectCallout">
            <a:avLst>
              <a:gd name="adj1" fmla="val -17548"/>
              <a:gd name="adj2" fmla="val -9824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Распознавание (определение) объектов окружающего мира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276" y="1298194"/>
            <a:ext cx="2885554" cy="349207"/>
          </a:xfrm>
          <a:prstGeom prst="rect">
            <a:avLst/>
          </a:prstGeom>
        </p:spPr>
        <p:txBody>
          <a:bodyPr wrap="none" lIns="71511" tIns="35755" rIns="71511" bIns="35755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А.А. Плешаков, С.А. Плешаков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6109" y="759381"/>
            <a:ext cx="3463276" cy="656984"/>
          </a:xfrm>
          <a:prstGeom prst="rect">
            <a:avLst/>
          </a:prstGeom>
          <a:noFill/>
        </p:spPr>
        <p:txBody>
          <a:bodyPr wrap="none" lIns="71511" tIns="35755" rIns="71511" bIns="35755" rtlCol="0">
            <a:spAutoFit/>
          </a:bodyPr>
          <a:lstStyle/>
          <a:p>
            <a:pPr algn="ctr"/>
            <a:r>
              <a:rPr lang="ru-RU" sz="1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Энциклопедия путешествий. </a:t>
            </a:r>
          </a:p>
          <a:p>
            <a:pPr algn="ctr"/>
            <a:r>
              <a:rPr lang="ru-RU" sz="1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Страны мира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985871" y="3600395"/>
            <a:ext cx="1539363" cy="881694"/>
          </a:xfrm>
          <a:prstGeom prst="wedgeRoundRectCallout">
            <a:avLst>
              <a:gd name="adj1" fmla="val -17548"/>
              <a:gd name="adj2" fmla="val -9824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Выявление и моделирование связей в окружающем мире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709958" y="3600395"/>
            <a:ext cx="1539363" cy="881694"/>
          </a:xfrm>
          <a:prstGeom prst="wedgeRoundRectCallout">
            <a:avLst>
              <a:gd name="adj1" fmla="val -17548"/>
              <a:gd name="adj2" fmla="val -9824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Эколого-этическое нормотворчество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618767" y="4139205"/>
            <a:ext cx="1970385" cy="538813"/>
          </a:xfrm>
          <a:prstGeom prst="wedgeRoundRectCallout">
            <a:avLst>
              <a:gd name="adj1" fmla="val -33198"/>
              <a:gd name="adj2" fmla="val -10962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Формирование познавательного интереса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5"/>
          <p:cNvSpPr>
            <a:spLocks noChangeArrowheads="1"/>
          </p:cNvSpPr>
          <p:nvPr/>
        </p:nvSpPr>
        <p:spPr bwMode="auto">
          <a:xfrm>
            <a:off x="6911833" y="1837005"/>
            <a:ext cx="2078049" cy="2132449"/>
          </a:xfrm>
          <a:prstGeom prst="round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 lIns="81558" tIns="40779" rIns="81558" bIns="40779">
            <a:spAutoFit/>
          </a:bodyPr>
          <a:lstStyle/>
          <a:p>
            <a:pPr algn="ctr"/>
            <a:r>
              <a:rPr lang="ru-RU" sz="1100" dirty="0">
                <a:solidFill>
                  <a:srgbClr val="FF0000"/>
                </a:solidFill>
              </a:rPr>
              <a:t>РУБРИКИ, ВКЛЮЧЁННЫЕ В ЭНЦИКЛОПЕДИЮ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Собираясь в путешествие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Страна на карте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Из истории страны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Флаг и герб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Природа и её охрана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Население и культура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1100" dirty="0">
                <a:solidFill>
                  <a:schemeClr val="bg1">
                    <a:lumMod val="50000"/>
                  </a:schemeClr>
                </a:solidFill>
              </a:rPr>
              <a:t>Экономика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1100" dirty="0">
                <a:solidFill>
                  <a:schemeClr val="bg1">
                    <a:lumMod val="50000"/>
                  </a:schemeClr>
                </a:solidFill>
              </a:rPr>
              <a:t>Достопримечательности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1100" dirty="0">
                <a:solidFill>
                  <a:schemeClr val="bg1">
                    <a:lumMod val="50000"/>
                  </a:schemeClr>
                </a:solidFill>
              </a:rPr>
              <a:t>Знаменитые люди</a:t>
            </a:r>
          </a:p>
        </p:txBody>
      </p:sp>
    </p:spTree>
    <p:extLst>
      <p:ext uri="{BB962C8B-B14F-4D97-AF65-F5344CB8AC3E}">
        <p14:creationId xmlns:p14="http://schemas.microsoft.com/office/powerpoint/2010/main" val="4273511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P:\РДО\Татьяна Горбунова\Презентации\ПМК Преемственность\Обложки\Sekreti_hudogestvennogo_masterstv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00" y="2545583"/>
            <a:ext cx="1106878" cy="128863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:\РДО\Татьяна Горбунова\Презентации\ПМК Преемственность\Обложки\nar tvorch_posled 2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87" y="2545584"/>
            <a:ext cx="1108890" cy="128863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Татьяна Горбунова\ПЕРСПЕКТИВА\рис ПЕРСПЕКТИВА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31" y="338979"/>
            <a:ext cx="4114800" cy="7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929131" y="1134445"/>
            <a:ext cx="2352843" cy="2797012"/>
            <a:chOff x="5508104" y="1512593"/>
            <a:chExt cx="2927158" cy="3729349"/>
          </a:xfrm>
        </p:grpSpPr>
        <p:pic>
          <p:nvPicPr>
            <p:cNvPr id="6" name="Picture 2" descr="D:\Татьяна Горбунова\ПЕРСПЕКТИВА\развиваем речь 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512593"/>
              <a:ext cx="1414990" cy="1786817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D:\Татьяна Горбунова\ПЕРСПЕКТИВА\познаем математику 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524694"/>
              <a:ext cx="1417657" cy="178681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Татьяна Горбунова\ПЕРСПЕКТИВА\прогулки по зеленой планете 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941" y="3455123"/>
              <a:ext cx="1423323" cy="1786819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D:\Татьяна Горбунова\ПЕРСПЕКТИВА\моя мастерская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455123"/>
              <a:ext cx="1409324" cy="1786818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D:\ПРОСВЕЩЕНИЕ\Картинки_в_пособиях\Преемственность\Элементы\Логотип\Новый_без_ф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31" y="-37816"/>
            <a:ext cx="1515811" cy="13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P:\РДО\Татьяна Горбунова\Презентации\ПМК Преемственность\Обложки\3_tropinka 2017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31" y="1181284"/>
            <a:ext cx="1117800" cy="130582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:\РДО\Татьяна Горбунова\Презентации\ПМК Преемственность\Обложки\cover_mat stupen 2017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47" y="1194997"/>
            <a:ext cx="1085453" cy="1288637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:\РДО\Татьяна Горбунова\Презентации\ПМК Преемственность\Обложки\Ot_slova_k_bukve_2017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2" y="1194997"/>
            <a:ext cx="1081431" cy="129211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9552" y="3963274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B61AF"/>
                </a:solidFill>
              </a:rPr>
              <a:t>Образовательные комплексы от ведущих авторов образовательных систем для начальной школы </a:t>
            </a:r>
            <a:r>
              <a:rPr lang="ru-RU" sz="2000" b="1" dirty="0">
                <a:solidFill>
                  <a:srgbClr val="EF3D67"/>
                </a:solidFill>
              </a:rPr>
              <a:t>«ШКОЛА РОССИИ» и </a:t>
            </a:r>
            <a:r>
              <a:rPr lang="ru-RU" sz="2000" b="1" dirty="0" smtClean="0">
                <a:solidFill>
                  <a:srgbClr val="EF3D67"/>
                </a:solidFill>
              </a:rPr>
              <a:t>«ПЕРСПЕКТИВА»</a:t>
            </a:r>
            <a:endParaRPr lang="ru-RU" sz="2000" dirty="0">
              <a:solidFill>
                <a:srgbClr val="EF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58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Прямая со стрелкой 8"/>
          <p:cNvCxnSpPr/>
          <p:nvPr/>
        </p:nvCxnSpPr>
        <p:spPr>
          <a:xfrm flipV="1">
            <a:off x="7115197" y="2038767"/>
            <a:ext cx="0" cy="1346845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44" descr="ÐÐºÑÑÐ¶Ð°ÑÑÐ¸Ð¹ Ð¼Ð¸Ñ. ÐÐµÑÐ¾Ð´Ð¸ÑÐµÑÐºÐ¸Ðµ ÑÐµÐºÐ¾Ð¼ÐµÐ½Ð´Ð°ÑÐ¸Ð¸. 4 ÐºÐ»Ð°ÑÑ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112" y="2802282"/>
            <a:ext cx="606112" cy="86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36" descr="ÐÐºÑÑÐ¶Ð°ÑÑÐ¸Ð¹ Ð¼Ð¸Ñ. ÐÐµÑÐ¾Ð´Ð¸ÑÐµÑÐºÐ¸Ðµ ÑÐµÐºÐ¾Ð¼ÐµÐ½Ð´Ð°ÑÐ¸Ð¸. 3 ÐºÐ»Ð°ÑÑ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8524" y="2789837"/>
            <a:ext cx="597259" cy="86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" name="Picture 26" descr="ÐÐºÑÑÐ¶Ð°ÑÑÐ¸Ð¹ Ð¼Ð¸Ñ. ÐÐµÑÐ¾Ð´Ð¸ÑÐµÑÐºÐ¸Ðµ ÑÐµÐºÐ¾Ð¼ÐµÐ½Ð´Ð°ÑÐ¸Ð¸. 2 ÐºÐ»Ð°ÑÑ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5413" y="2802282"/>
            <a:ext cx="593142" cy="86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Picture 2" descr="http://prosv.ru/Attachment.aspx?Id=400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2624" y="3728734"/>
            <a:ext cx="725753" cy="92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" name="Picture 2" descr="C:\Users\AZueva\Desktop\Новинки апрель-май\+ШР_Проверочные работы. Окружающий мир. 3 класс+\OM_Prover_3_ob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97" y="3809932"/>
            <a:ext cx="789887" cy="96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D:\Моя работа\НОВИНКИ ДО И НО\Список новинок от зав. редакций\ИТОГ для маркетинга июль-сентябрь 2016\Обложки август\окр. мир. Пров. 2 кл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9" y="3892337"/>
            <a:ext cx="681465" cy="94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Прямая со стрелкой 8"/>
          <p:cNvCxnSpPr/>
          <p:nvPr/>
        </p:nvCxnSpPr>
        <p:spPr>
          <a:xfrm>
            <a:off x="4325702" y="4139205"/>
            <a:ext cx="1443856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"/>
          <p:cNvCxnSpPr/>
          <p:nvPr/>
        </p:nvCxnSpPr>
        <p:spPr>
          <a:xfrm>
            <a:off x="3956258" y="4139205"/>
            <a:ext cx="397089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8"/>
          <p:cNvCxnSpPr/>
          <p:nvPr/>
        </p:nvCxnSpPr>
        <p:spPr>
          <a:xfrm flipV="1">
            <a:off x="4695149" y="3110563"/>
            <a:ext cx="0" cy="80253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8"/>
          <p:cNvCxnSpPr/>
          <p:nvPr/>
        </p:nvCxnSpPr>
        <p:spPr>
          <a:xfrm>
            <a:off x="1308552" y="2032937"/>
            <a:ext cx="1443856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4362938" y="2755178"/>
            <a:ext cx="1775811" cy="289334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44" tIns="45672" rIns="91344" bIns="45672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</a:rPr>
              <a:t>Учебники 1–4 классы </a:t>
            </a:r>
          </a:p>
        </p:txBody>
      </p:sp>
      <p:cxnSp>
        <p:nvCxnSpPr>
          <p:cNvPr id="81" name="Прямая со стрелкой 8"/>
          <p:cNvCxnSpPr/>
          <p:nvPr/>
        </p:nvCxnSpPr>
        <p:spPr>
          <a:xfrm flipV="1">
            <a:off x="7098855" y="2035710"/>
            <a:ext cx="1004627" cy="2139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8"/>
          <p:cNvCxnSpPr/>
          <p:nvPr/>
        </p:nvCxnSpPr>
        <p:spPr>
          <a:xfrm>
            <a:off x="1858231" y="1112751"/>
            <a:ext cx="5154389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8"/>
          <p:cNvCxnSpPr/>
          <p:nvPr/>
        </p:nvCxnSpPr>
        <p:spPr>
          <a:xfrm flipH="1" flipV="1">
            <a:off x="1308555" y="2058400"/>
            <a:ext cx="4071" cy="1099283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631215" y="2436715"/>
            <a:ext cx="1467128" cy="25528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44" tIns="45672" rIns="91344" bIns="45672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Рабочие тетради</a:t>
            </a:r>
          </a:p>
        </p:txBody>
      </p:sp>
      <p:pic>
        <p:nvPicPr>
          <p:cNvPr id="29726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10427" y="3159547"/>
            <a:ext cx="404530" cy="32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8060235" y="2706779"/>
            <a:ext cx="1056234" cy="40851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44" tIns="45672" rIns="91344" bIns="45672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Рабочая программа</a:t>
            </a: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259618" y="2317937"/>
            <a:ext cx="1384632" cy="25528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4" tIns="45672" rIns="91344" bIns="45672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Методические пособия</a:t>
            </a: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2378155" y="1308580"/>
            <a:ext cx="3832846" cy="181078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05" tIns="40053" rIns="80105" bIns="40053" anchor="ctr"/>
          <a:lstStyle/>
          <a:p>
            <a:pPr algn="ctr">
              <a:defRPr/>
            </a:pP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75" name="Прямая со стрелкой 8"/>
          <p:cNvCxnSpPr/>
          <p:nvPr/>
        </p:nvCxnSpPr>
        <p:spPr>
          <a:xfrm flipH="1">
            <a:off x="5769558" y="2057109"/>
            <a:ext cx="1330893" cy="12521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44406" y="1871892"/>
            <a:ext cx="562754" cy="27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14576" y="1864548"/>
            <a:ext cx="564713" cy="34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6074" y="1897498"/>
            <a:ext cx="404530" cy="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spect="1"/>
          </p:cNvSpPr>
          <p:nvPr/>
        </p:nvSpPr>
        <p:spPr>
          <a:xfrm>
            <a:off x="384934" y="837969"/>
            <a:ext cx="1611044" cy="40851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44" tIns="45672" rIns="91344" bIns="45672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Электронная форма учебника</a:t>
            </a: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6362631" y="908203"/>
            <a:ext cx="1505133" cy="25528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44" tIns="45672" rIns="91344" bIns="45672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Электронное приложение</a:t>
            </a:r>
          </a:p>
        </p:txBody>
      </p:sp>
      <p:cxnSp>
        <p:nvCxnSpPr>
          <p:cNvPr id="64" name="Прямая со стрелкой 8"/>
          <p:cNvCxnSpPr>
            <a:stCxn id="136" idx="0"/>
          </p:cNvCxnSpPr>
          <p:nvPr/>
        </p:nvCxnSpPr>
        <p:spPr>
          <a:xfrm flipV="1">
            <a:off x="4294578" y="1127812"/>
            <a:ext cx="0" cy="180767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1" y="1212083"/>
            <a:ext cx="502921" cy="331471"/>
          </a:xfrm>
          <a:prstGeom prst="rect">
            <a:avLst/>
          </a:prstGeom>
        </p:spPr>
      </p:pic>
      <p:grpSp>
        <p:nvGrpSpPr>
          <p:cNvPr id="46" name="Группа 41"/>
          <p:cNvGrpSpPr/>
          <p:nvPr/>
        </p:nvGrpSpPr>
        <p:grpSpPr>
          <a:xfrm>
            <a:off x="2647879" y="1424666"/>
            <a:ext cx="3342000" cy="1643268"/>
            <a:chOff x="-832728" y="1668808"/>
            <a:chExt cx="4802606" cy="2553746"/>
          </a:xfrm>
        </p:grpSpPr>
        <p:grpSp>
          <p:nvGrpSpPr>
            <p:cNvPr id="47" name="Группа 35"/>
            <p:cNvGrpSpPr/>
            <p:nvPr/>
          </p:nvGrpSpPr>
          <p:grpSpPr>
            <a:xfrm>
              <a:off x="2627189" y="1668808"/>
              <a:ext cx="1342689" cy="1796073"/>
              <a:chOff x="9253267" y="1748282"/>
              <a:chExt cx="1342689" cy="1796073"/>
            </a:xfrm>
          </p:grpSpPr>
          <p:pic>
            <p:nvPicPr>
              <p:cNvPr id="70" name="Picture 3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42441" t="36907" r="40453" b="34569"/>
              <a:stretch>
                <a:fillRect/>
              </a:stretch>
            </p:blipFill>
            <p:spPr bwMode="auto">
              <a:xfrm>
                <a:off x="9253267" y="1748282"/>
                <a:ext cx="1157712" cy="1587515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Picture 4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41343" t="36175" r="41529" b="34585"/>
              <a:stretch>
                <a:fillRect/>
              </a:stretch>
            </p:blipFill>
            <p:spPr bwMode="auto">
              <a:xfrm>
                <a:off x="9465486" y="1956840"/>
                <a:ext cx="1130470" cy="1587515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8" name="Группа 25"/>
            <p:cNvGrpSpPr/>
            <p:nvPr/>
          </p:nvGrpSpPr>
          <p:grpSpPr>
            <a:xfrm>
              <a:off x="1444657" y="1786186"/>
              <a:ext cx="1373490" cy="1868083"/>
              <a:chOff x="6187591" y="1642170"/>
              <a:chExt cx="1373490" cy="1868083"/>
            </a:xfrm>
          </p:grpSpPr>
          <p:pic>
            <p:nvPicPr>
              <p:cNvPr id="68" name="Picture 3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42932" t="37637" r="41029" b="35392"/>
              <a:stretch>
                <a:fillRect/>
              </a:stretch>
            </p:blipFill>
            <p:spPr bwMode="auto">
              <a:xfrm>
                <a:off x="6187591" y="1642170"/>
                <a:ext cx="1155447" cy="1587517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9" name="Picture 40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41343" t="37371" r="41529" b="34575"/>
              <a:stretch>
                <a:fillRect/>
              </a:stretch>
            </p:blipFill>
            <p:spPr bwMode="auto">
              <a:xfrm>
                <a:off x="6374824" y="1922736"/>
                <a:ext cx="1186257" cy="1587517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9" name="Группа 23"/>
            <p:cNvGrpSpPr/>
            <p:nvPr/>
          </p:nvGrpSpPr>
          <p:grpSpPr>
            <a:xfrm>
              <a:off x="288353" y="2117865"/>
              <a:ext cx="1329754" cy="1796073"/>
              <a:chOff x="3243510" y="1761165"/>
              <a:chExt cx="1329754" cy="1796073"/>
            </a:xfrm>
          </p:grpSpPr>
          <p:pic>
            <p:nvPicPr>
              <p:cNvPr id="66" name="Picture 33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42477" t="36777" r="40517" b="34910"/>
              <a:stretch>
                <a:fillRect/>
              </a:stretch>
            </p:blipFill>
            <p:spPr bwMode="auto">
              <a:xfrm>
                <a:off x="3243510" y="1761165"/>
                <a:ext cx="1161117" cy="1587514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7" name="Picture 39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l="41343" t="36175" r="41529" b="34294"/>
              <a:stretch>
                <a:fillRect/>
              </a:stretch>
            </p:blipFill>
            <p:spPr bwMode="auto">
              <a:xfrm>
                <a:off x="3453008" y="1969723"/>
                <a:ext cx="1120256" cy="1587515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58" name="Группа 21"/>
            <p:cNvGrpSpPr/>
            <p:nvPr/>
          </p:nvGrpSpPr>
          <p:grpSpPr>
            <a:xfrm>
              <a:off x="-832728" y="2354472"/>
              <a:ext cx="1393307" cy="1868082"/>
              <a:chOff x="208264" y="1637732"/>
              <a:chExt cx="1393307" cy="1868082"/>
            </a:xfrm>
          </p:grpSpPr>
          <p:pic>
            <p:nvPicPr>
              <p:cNvPr id="62" name="Picture 36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l="42524" t="36914" r="40348" b="34294"/>
              <a:stretch>
                <a:fillRect/>
              </a:stretch>
            </p:blipFill>
            <p:spPr bwMode="auto">
              <a:xfrm>
                <a:off x="208264" y="1637732"/>
                <a:ext cx="1232439" cy="1587516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3" name="Picture 38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41343" t="36914" r="41529" b="33836"/>
              <a:stretch>
                <a:fillRect/>
              </a:stretch>
            </p:blipFill>
            <p:spPr bwMode="auto">
              <a:xfrm>
                <a:off x="391009" y="1918298"/>
                <a:ext cx="1210562" cy="1587516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72" name="Группа 40"/>
          <p:cNvGrpSpPr/>
          <p:nvPr/>
        </p:nvGrpSpPr>
        <p:grpSpPr>
          <a:xfrm>
            <a:off x="72169" y="3037695"/>
            <a:ext cx="1958311" cy="1542741"/>
            <a:chOff x="5797687" y="997129"/>
            <a:chExt cx="3610862" cy="3048392"/>
          </a:xfrm>
        </p:grpSpPr>
        <p:grpSp>
          <p:nvGrpSpPr>
            <p:cNvPr id="73" name="Группа 39"/>
            <p:cNvGrpSpPr/>
            <p:nvPr/>
          </p:nvGrpSpPr>
          <p:grpSpPr>
            <a:xfrm>
              <a:off x="7929594" y="997129"/>
              <a:ext cx="1478955" cy="1771787"/>
              <a:chOff x="8218968" y="4625942"/>
              <a:chExt cx="1478955" cy="1771787"/>
            </a:xfrm>
          </p:grpSpPr>
          <p:pic>
            <p:nvPicPr>
              <p:cNvPr id="85" name="Picture 10" descr="P:\ЦНО-Продвижение\Обложки\4 Школа России\Окружающий мир\Tetradi\Okr_mir_ShR_Pleshakov_4_1 RT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 bwMode="auto">
              <a:xfrm>
                <a:off x="8218968" y="4625942"/>
                <a:ext cx="1262415" cy="1564762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6" name="Picture 11" descr="P:\ЦНО-Продвижение\Обложки\4 Школа России\Окружающий мир\Tetradi\Okr_mir_ShR_Pleshakov_4_2 RT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 bwMode="auto">
              <a:xfrm>
                <a:off x="8433650" y="4834718"/>
                <a:ext cx="1264273" cy="1563011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4" name="Группа 38"/>
            <p:cNvGrpSpPr/>
            <p:nvPr/>
          </p:nvGrpSpPr>
          <p:grpSpPr>
            <a:xfrm>
              <a:off x="7365247" y="1452826"/>
              <a:ext cx="1447045" cy="1761127"/>
              <a:chOff x="5740457" y="4682523"/>
              <a:chExt cx="1447045" cy="1761127"/>
            </a:xfrm>
          </p:grpSpPr>
          <p:pic>
            <p:nvPicPr>
              <p:cNvPr id="83" name="Picture 6" descr="P:\ЦНО-Продвижение\Обложки\4 Школа России\Окружающий мир\Tetradi\Okr_mir_ShR_Pleshakov_3_1 RT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 bwMode="auto">
              <a:xfrm>
                <a:off x="5740457" y="4682523"/>
                <a:ext cx="1264272" cy="1575263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4" name="Picture 7" descr="P:\ЦНО-Продвижение\Обложки\4 Школа России\Окружающий мир\Tetradi\Okr_mir_ShR_Pleshakov_3_2 RT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 bwMode="auto">
              <a:xfrm>
                <a:off x="5925087" y="4870136"/>
                <a:ext cx="1262415" cy="1573514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6" name="Группа 37"/>
            <p:cNvGrpSpPr/>
            <p:nvPr/>
          </p:nvGrpSpPr>
          <p:grpSpPr>
            <a:xfrm>
              <a:off x="6592660" y="1783247"/>
              <a:ext cx="1416992" cy="1771787"/>
              <a:chOff x="6592660" y="1783247"/>
              <a:chExt cx="1416992" cy="1771787"/>
            </a:xfrm>
          </p:grpSpPr>
          <p:pic>
            <p:nvPicPr>
              <p:cNvPr id="80" name="Picture 4" descr="P:\ЦНО-Продвижение\Обложки\4 Школа России\Окружающий мир\Tetradi\Okr_mir_ShR_Pleshakov_2_1 RT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 bwMode="auto">
              <a:xfrm>
                <a:off x="6592660" y="1783247"/>
                <a:ext cx="1262416" cy="1592765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2" name="Picture 5" descr="P:\ЦНО-Продвижение\Обложки\4 Школа России\Окружающий мир\Tetradi\Okr_mir_ShR_Pleshakov_2_2 RT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 bwMode="auto">
              <a:xfrm>
                <a:off x="6745381" y="1962269"/>
                <a:ext cx="1264271" cy="1592765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7" name="Группа 36"/>
            <p:cNvGrpSpPr/>
            <p:nvPr/>
          </p:nvGrpSpPr>
          <p:grpSpPr>
            <a:xfrm>
              <a:off x="5797687" y="2345741"/>
              <a:ext cx="1447415" cy="1699780"/>
              <a:chOff x="573983" y="4722005"/>
              <a:chExt cx="1447415" cy="1699780"/>
            </a:xfrm>
          </p:grpSpPr>
          <p:pic>
            <p:nvPicPr>
              <p:cNvPr id="78" name="Picture 2" descr="P:\ЦНО-Продвижение\Обложки\4 Школа России\Окружающий мир\Tetradi\Okr_mir_ShR_Pleshakov_1_1 RT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 bwMode="auto">
              <a:xfrm>
                <a:off x="573983" y="4722005"/>
                <a:ext cx="1264272" cy="1543758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9" name="Picture 3" descr="P:\ЦНО-Продвижение\Обложки\4 Школа России\Окружающий мир\Tetradi\Okr_mir_ShR_Pleshakov_1_2 RT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 bwMode="auto">
              <a:xfrm>
                <a:off x="757127" y="4881527"/>
                <a:ext cx="1264271" cy="1540258"/>
              </a:xfrm>
              <a:prstGeom prst="rect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30" cstate="print"/>
          <a:srcRect l="19933" t="32299" r="62718" b="38543"/>
          <a:stretch>
            <a:fillRect/>
          </a:stretch>
        </p:blipFill>
        <p:spPr bwMode="auto">
          <a:xfrm>
            <a:off x="4341101" y="3630167"/>
            <a:ext cx="825882" cy="111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Picture 15" descr="P:\ЦНО-Продвижение\Обложки\4 Школа России\Окружающий мир\Metodiki\Okr_Mir_ShR_Pleshakov_Metod 1kl.jpg"/>
          <p:cNvPicPr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6244201" y="2776936"/>
            <a:ext cx="637783" cy="856775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Picture 9"/>
          <p:cNvPicPr>
            <a:picLocks noChangeArrowheads="1"/>
          </p:cNvPicPr>
          <p:nvPr/>
        </p:nvPicPr>
        <p:blipFill>
          <a:blip r:embed="rId32" cstate="print"/>
          <a:stretch>
            <a:fillRect/>
          </a:stretch>
        </p:blipFill>
        <p:spPr bwMode="auto">
          <a:xfrm>
            <a:off x="8177998" y="1698745"/>
            <a:ext cx="648910" cy="93067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3" cstate="print"/>
          <a:srcRect l="15947" t="27316" r="55704" b="28388"/>
          <a:stretch>
            <a:fillRect/>
          </a:stretch>
        </p:blipFill>
        <p:spPr bwMode="auto">
          <a:xfrm>
            <a:off x="8157480" y="3222158"/>
            <a:ext cx="774001" cy="102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" name="Shape 457"/>
          <p:cNvSpPr txBox="1">
            <a:spLocks/>
          </p:cNvSpPr>
          <p:nvPr/>
        </p:nvSpPr>
        <p:spPr>
          <a:xfrm>
            <a:off x="8584062" y="4732350"/>
            <a:ext cx="9239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5493"/>
                </a:solidFill>
                <a:effectLst/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47258" y="249057"/>
            <a:ext cx="9296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Завершенная предметная линия</a:t>
            </a:r>
            <a:r>
              <a:rPr 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294790"/>
                </a:solidFill>
                <a:cs typeface="Arial" panose="020B0604020202020204" pitchFamily="34" charset="0"/>
              </a:rPr>
              <a:t>«Окружающий мир» </a:t>
            </a:r>
            <a:endParaRPr lang="en-US" sz="2400" b="1" dirty="0">
              <a:solidFill>
                <a:srgbClr val="29479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2400" b="1" dirty="0">
                <a:solidFill>
                  <a:srgbClr val="294790"/>
                </a:solidFill>
                <a:cs typeface="Arial" panose="020B0604020202020204" pitchFamily="34" charset="0"/>
              </a:rPr>
              <a:t>Авт. </a:t>
            </a:r>
            <a:r>
              <a:rPr lang="ru-RU" sz="2400" b="1" dirty="0">
                <a:solidFill>
                  <a:srgbClr val="294790"/>
                </a:solidFill>
              </a:rPr>
              <a:t>А.А. ПЛЕШАКОВ </a:t>
            </a:r>
            <a:endParaRPr lang="ru-RU" altLang="ru-RU" sz="2400" b="1" dirty="0">
              <a:solidFill>
                <a:srgbClr val="294790"/>
              </a:solidFill>
              <a:cs typeface="Arial" panose="020B0604020202020204" pitchFamily="34" charset="0"/>
            </a:endParaRPr>
          </a:p>
        </p:txBody>
      </p:sp>
      <p:pic>
        <p:nvPicPr>
          <p:cNvPr id="89" name="Picture 6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16685" r="27991" b="6181"/>
          <a:stretch>
            <a:fillRect/>
          </a:stretch>
        </p:blipFill>
        <p:spPr bwMode="auto">
          <a:xfrm>
            <a:off x="7888086" y="4024243"/>
            <a:ext cx="656394" cy="81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2" descr="Изображение Окружающий мир. Методическое пособие с поурочными разработками. 1 класс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379021" y="4110840"/>
            <a:ext cx="678618" cy="84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>
            <a:spLocks noChangeAspect="1"/>
          </p:cNvSpPr>
          <p:nvPr/>
        </p:nvSpPr>
        <p:spPr>
          <a:xfrm>
            <a:off x="2989318" y="3249964"/>
            <a:ext cx="1256250" cy="3895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4347" tIns="37174" rIns="74347" bIns="37174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Диагностические пособия</a:t>
            </a: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450" y="2504645"/>
            <a:ext cx="447029" cy="312509"/>
          </a:xfrm>
          <a:prstGeom prst="rect">
            <a:avLst/>
          </a:prstGeom>
        </p:spPr>
      </p:pic>
      <p:pic>
        <p:nvPicPr>
          <p:cNvPr id="102" name="Рисунок 101" descr="testi_4kl_obl.jp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44219" y="3679250"/>
            <a:ext cx="805668" cy="105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Рисунок 102" descr="testi_3kl_obl.jp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48532" y="3790405"/>
            <a:ext cx="806595" cy="105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Рисунок 103" descr="testi_2kl_obl.jp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443375" y="3850270"/>
            <a:ext cx="818648" cy="105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" name="Рисунок 104" descr="testi_1kl_obl_new.jp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07868" y="3954711"/>
            <a:ext cx="796397" cy="105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Picture 3" descr="P:\Центр начального образования_GENERAL\Обложки\4 Школа России\Окружающий мир\Proverochnye raboty\testi_1kl_obl_new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478117" y="3982197"/>
            <a:ext cx="766084" cy="90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483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Полученные файлы\Обложки учебников с телевизором\Школа России\1 класс\OM ShRos 1_1+CD 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67" y="1804710"/>
            <a:ext cx="2254303" cy="285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9218" name="Picture 2" descr="D:\Татьяна Горбунова\Преемственность\Преемственность обложки\Зелёная тропинка_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5" y="1819835"/>
            <a:ext cx="2235820" cy="288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1561" y="141481"/>
            <a:ext cx="778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94790"/>
                </a:solidFill>
                <a:latin typeface="Impact" pitchFamily="34" charset="0"/>
              </a:rPr>
              <a:t>Подготовка к освоению основной образовательной программы НОО:</a:t>
            </a:r>
            <a:endParaRPr lang="ru-RU" sz="2800" dirty="0">
              <a:solidFill>
                <a:srgbClr val="294790"/>
              </a:solidFill>
              <a:latin typeface="Impac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1167595"/>
            <a:ext cx="3096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9E47"/>
                </a:solidFill>
              </a:rPr>
              <a:t>Зелёная тропинка</a:t>
            </a:r>
            <a:r>
              <a:rPr lang="ru-RU" sz="2800" b="1" dirty="0" smtClean="0">
                <a:solidFill>
                  <a:srgbClr val="1569B5"/>
                </a:solidFill>
              </a:rPr>
              <a:t>		</a:t>
            </a:r>
            <a:endParaRPr lang="ru-RU" sz="2800" b="1" dirty="0">
              <a:solidFill>
                <a:srgbClr val="1569B5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9" y="4779027"/>
            <a:ext cx="2339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Автор А.А. Плешаков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0509" y="4785996"/>
            <a:ext cx="2339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Автор А.А. Плешаков</a:t>
            </a:r>
            <a:endParaRPr lang="ru-RU" i="1" dirty="0">
              <a:solidFill>
                <a:srgbClr val="00206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635896" y="2895786"/>
            <a:ext cx="2160240" cy="648072"/>
            <a:chOff x="3806992" y="1385193"/>
            <a:chExt cx="2160240" cy="864096"/>
          </a:xfrm>
        </p:grpSpPr>
        <p:sp>
          <p:nvSpPr>
            <p:cNvPr id="11" name="Стрелка вправо 10"/>
            <p:cNvSpPr/>
            <p:nvPr/>
          </p:nvSpPr>
          <p:spPr>
            <a:xfrm>
              <a:off x="3806992" y="1385193"/>
              <a:ext cx="2160240" cy="86409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55976" y="1571020"/>
              <a:ext cx="10081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1 класс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96136" y="1167595"/>
            <a:ext cx="3096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9E47"/>
                </a:solidFill>
              </a:rPr>
              <a:t>Окружающий мир</a:t>
            </a:r>
            <a:r>
              <a:rPr lang="ru-RU" sz="2800" b="1" dirty="0" smtClean="0">
                <a:solidFill>
                  <a:srgbClr val="1569B5"/>
                </a:solidFill>
              </a:rPr>
              <a:t>	</a:t>
            </a:r>
            <a:endParaRPr lang="ru-RU" sz="2800" b="1" dirty="0">
              <a:solidFill>
                <a:srgbClr val="1569B5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800000">
            <a:off x="7177114" y="0"/>
            <a:ext cx="1966887" cy="519521"/>
            <a:chOff x="5386759" y="5840655"/>
            <a:chExt cx="3744416" cy="101734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686399" y="5413224"/>
              <a:ext cx="1017343" cy="1872208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4191" y="5413223"/>
              <a:ext cx="1017343" cy="1872208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-1369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1569B5"/>
                </a:solidFill>
                <a:latin typeface="+mn-lt"/>
                <a:ea typeface="+mn-ea"/>
                <a:cs typeface="+mn-cs"/>
              </a:rPr>
              <a:t>Познавательное развитие</a:t>
            </a:r>
            <a:br>
              <a:rPr lang="ru-RU" sz="2800" b="1" dirty="0" smtClean="0">
                <a:solidFill>
                  <a:srgbClr val="1569B5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 smtClean="0">
                <a:solidFill>
                  <a:srgbClr val="1569B5"/>
                </a:solidFill>
                <a:latin typeface="+mn-lt"/>
                <a:ea typeface="+mn-ea"/>
                <a:cs typeface="+mn-cs"/>
              </a:rPr>
              <a:t>(знакомство с окружающим миром)</a:t>
            </a:r>
            <a:endParaRPr lang="ru-RU" sz="2800" b="1" dirty="0">
              <a:solidFill>
                <a:srgbClr val="1569B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4572000" y="789552"/>
            <a:ext cx="4427984" cy="426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800" b="1" dirty="0" smtClean="0">
                <a:solidFill>
                  <a:srgbClr val="002060"/>
                </a:solidFill>
              </a:rPr>
              <a:t>Формирование умений: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</a:rPr>
              <a:t>р</a:t>
            </a:r>
            <a:r>
              <a:rPr lang="ru-RU" sz="1800" dirty="0" smtClean="0">
                <a:solidFill>
                  <a:srgbClr val="002060"/>
                </a:solidFill>
              </a:rPr>
              <a:t>аботать по правилу и образцу, слушать взрослого и выполнять его инструкции;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</a:rPr>
              <a:t>р</a:t>
            </a:r>
            <a:r>
              <a:rPr lang="ru-RU" sz="1800" dirty="0" smtClean="0">
                <a:solidFill>
                  <a:srgbClr val="002060"/>
                </a:solidFill>
              </a:rPr>
              <a:t>аспознавать на рисунках и в природе изученные растения и животных; перечислять в правильной последовательности времена года и кратко характеризовать их признаки;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002060"/>
                </a:solidFill>
              </a:rPr>
              <a:t>п</a:t>
            </a:r>
            <a:r>
              <a:rPr lang="ru-RU" sz="1800" dirty="0" smtClean="0">
                <a:solidFill>
                  <a:srgbClr val="002060"/>
                </a:solidFill>
              </a:rPr>
              <a:t>рименять усвоенные знания и способы деятельности для решения новых познавательных задач, предлагать собственный замысел конструктивной деятельности.</a:t>
            </a:r>
          </a:p>
          <a:p>
            <a:pPr marL="0" indent="0">
              <a:spcAft>
                <a:spcPts val="600"/>
              </a:spcAft>
              <a:buNone/>
            </a:pP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9" name="Picture 2" descr="D:\Татьяна Горбунова\Преемственность\Преемственность обложки\Зелёная тропинка_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2" y="1059582"/>
            <a:ext cx="2124398" cy="2886643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52202" y="4083918"/>
            <a:ext cx="2339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Автор А.А. Плешаков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6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Татьяна Горбунова\ПЕРСПЕКТИВА\прогулки по зеленой планет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25" y="1545636"/>
            <a:ext cx="2272680" cy="302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295" y="246040"/>
            <a:ext cx="7784345" cy="759536"/>
          </a:xfrm>
          <a:prstGeom prst="rect">
            <a:avLst/>
          </a:prstGeom>
          <a:noFill/>
        </p:spPr>
        <p:txBody>
          <a:bodyPr wrap="square" lIns="81630" tIns="40815" rIns="81630" bIns="40815" rtlCol="0">
            <a:spAutoFit/>
          </a:bodyPr>
          <a:lstStyle/>
          <a:p>
            <a:pPr algn="ctr"/>
            <a:r>
              <a:rPr lang="ru-RU" sz="2200" dirty="0">
                <a:solidFill>
                  <a:srgbClr val="294790"/>
                </a:solidFill>
                <a:latin typeface="Impact" pitchFamily="34" charset="0"/>
              </a:rPr>
              <a:t>Подготовка к освоению основной </a:t>
            </a:r>
          </a:p>
          <a:p>
            <a:pPr algn="ctr"/>
            <a:r>
              <a:rPr lang="ru-RU" sz="2200" dirty="0">
                <a:solidFill>
                  <a:srgbClr val="294790"/>
                </a:solidFill>
                <a:latin typeface="Impact" pitchFamily="34" charset="0"/>
              </a:rPr>
              <a:t>образовательной программы НОО: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969" y="1005576"/>
            <a:ext cx="4561656" cy="467148"/>
          </a:xfrm>
          <a:prstGeom prst="rect">
            <a:avLst/>
          </a:prstGeom>
          <a:noFill/>
        </p:spPr>
        <p:txBody>
          <a:bodyPr wrap="square" lIns="81630" tIns="40815" rIns="81630" bIns="40815" rtlCol="0">
            <a:spAutoFit/>
          </a:bodyPr>
          <a:lstStyle/>
          <a:p>
            <a:r>
              <a:rPr lang="ru-RU" sz="2500" b="1" dirty="0">
                <a:solidFill>
                  <a:srgbClr val="1569B5"/>
                </a:solidFill>
              </a:rPr>
              <a:t>Прогулки по зелёной планете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005576"/>
            <a:ext cx="2752807" cy="467148"/>
          </a:xfrm>
          <a:prstGeom prst="rect">
            <a:avLst/>
          </a:prstGeom>
        </p:spPr>
        <p:txBody>
          <a:bodyPr wrap="none" lIns="81630" tIns="40815" rIns="81630" bIns="40815">
            <a:spAutoFit/>
          </a:bodyPr>
          <a:lstStyle/>
          <a:p>
            <a:r>
              <a:rPr lang="ru-RU" sz="2500" b="1" dirty="0">
                <a:solidFill>
                  <a:srgbClr val="1569B5"/>
                </a:solidFill>
              </a:rPr>
              <a:t>Окружающий мир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912" y="4508829"/>
            <a:ext cx="4679664" cy="328648"/>
          </a:xfrm>
          <a:prstGeom prst="rect">
            <a:avLst/>
          </a:prstGeom>
        </p:spPr>
        <p:txBody>
          <a:bodyPr wrap="square" lIns="81630" tIns="40815" rIns="81630" bIns="40815"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</a:rPr>
              <a:t>Авторы: М.Ю. Новицкая, Е.В. </a:t>
            </a:r>
            <a:r>
              <a:rPr lang="ru-RU" sz="1600" i="1" dirty="0" err="1">
                <a:solidFill>
                  <a:srgbClr val="002060"/>
                </a:solidFill>
              </a:rPr>
              <a:t>Мартинкова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5577" y="4508829"/>
            <a:ext cx="4620069" cy="359426"/>
          </a:xfrm>
          <a:prstGeom prst="rect">
            <a:avLst/>
          </a:prstGeom>
        </p:spPr>
        <p:txBody>
          <a:bodyPr wrap="square" lIns="81630" tIns="40815" rIns="81630" bIns="40815">
            <a:spAutoFit/>
          </a:bodyPr>
          <a:lstStyle/>
          <a:p>
            <a:r>
              <a:rPr lang="ru-RU" sz="1600" i="1" dirty="0" err="1">
                <a:solidFill>
                  <a:srgbClr val="002060"/>
                </a:solidFill>
              </a:rPr>
              <a:t>Авторы:А.А</a:t>
            </a:r>
            <a:r>
              <a:rPr lang="ru-RU" sz="1600" i="1" dirty="0">
                <a:solidFill>
                  <a:srgbClr val="002060"/>
                </a:solidFill>
              </a:rPr>
              <a:t>. Плешаков, М.Ю. Новицкая</a:t>
            </a:r>
            <a:r>
              <a:rPr lang="ru-RU" i="1" dirty="0">
                <a:solidFill>
                  <a:srgbClr val="002060"/>
                </a:solidFill>
              </a:rPr>
              <a:t>	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624752" y="2658487"/>
            <a:ext cx="1739337" cy="561336"/>
            <a:chOff x="3806992" y="1385193"/>
            <a:chExt cx="2160240" cy="864096"/>
          </a:xfrm>
        </p:grpSpPr>
        <p:sp>
          <p:nvSpPr>
            <p:cNvPr id="11" name="Стрелка вправо 10"/>
            <p:cNvSpPr/>
            <p:nvPr/>
          </p:nvSpPr>
          <p:spPr>
            <a:xfrm>
              <a:off x="3806992" y="1385193"/>
              <a:ext cx="2160240" cy="86409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12925" y="1532974"/>
              <a:ext cx="1277315" cy="568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1 класс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51701" t="13849" r="2137" b="11138"/>
          <a:stretch>
            <a:fillRect/>
          </a:stretch>
        </p:blipFill>
        <p:spPr bwMode="auto">
          <a:xfrm>
            <a:off x="6773107" y="2179885"/>
            <a:ext cx="1780108" cy="225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51974" t="14027" r="2548" b="10669"/>
          <a:stretch>
            <a:fillRect/>
          </a:stretch>
        </p:blipFill>
        <p:spPr bwMode="auto">
          <a:xfrm>
            <a:off x="5806015" y="1589477"/>
            <a:ext cx="1746937" cy="225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55736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Татьяна Горбунова\ПЕРСПЕКТИВА\прогулки по зеленой планет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7091"/>
            <a:ext cx="3039245" cy="390123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142546"/>
            <a:ext cx="4752528" cy="3503455"/>
          </a:xfrm>
          <a:prstGeom prst="rect">
            <a:avLst/>
          </a:prstGeom>
        </p:spPr>
        <p:txBody>
          <a:bodyPr wrap="square" lIns="81630" tIns="40815" rIns="81630" bIns="40815">
            <a:spAutoFit/>
          </a:bodyPr>
          <a:lstStyle/>
          <a:p>
            <a:pPr marL="255092" indent="-255092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знакомство </a:t>
            </a:r>
            <a:r>
              <a:rPr lang="ru-RU" dirty="0">
                <a:solidFill>
                  <a:srgbClr val="002060"/>
                </a:solidFill>
              </a:rPr>
              <a:t>детей с миром живой и неживой природы в единстве с социокультурной средой</a:t>
            </a:r>
          </a:p>
          <a:p>
            <a:pPr marL="306111" indent="-306111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развитие умений</a:t>
            </a:r>
            <a:r>
              <a:rPr lang="ru-RU" dirty="0">
                <a:solidFill>
                  <a:srgbClr val="002060"/>
                </a:solidFill>
              </a:rPr>
              <a:t> наблюдать, рассуждать, анализировать, делать выводы </a:t>
            </a:r>
          </a:p>
          <a:p>
            <a:pPr marL="306111" indent="-306111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применение знаний </a:t>
            </a:r>
            <a:r>
              <a:rPr lang="ru-RU" dirty="0">
                <a:solidFill>
                  <a:srgbClr val="002060"/>
                </a:solidFill>
              </a:rPr>
              <a:t>в свободной деятельности, на прогулках, в проектной деятельности </a:t>
            </a:r>
          </a:p>
          <a:p>
            <a:pPr marL="306111" indent="-306111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необходимая подготовка </a:t>
            </a:r>
            <a:r>
              <a:rPr lang="ru-RU" dirty="0">
                <a:solidFill>
                  <a:srgbClr val="002060"/>
                </a:solidFill>
              </a:rPr>
              <a:t>детей для дальнейшего обучения в школе</a:t>
            </a:r>
            <a:endParaRPr lang="ru-RU" b="1" dirty="0">
              <a:solidFill>
                <a:srgbClr val="002060"/>
              </a:solidFill>
            </a:endParaRPr>
          </a:p>
          <a:p>
            <a:pPr marL="255092" indent="-255092">
              <a:spcBef>
                <a:spcPts val="535"/>
              </a:spcBef>
              <a:spcAft>
                <a:spcPts val="535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эффективно</a:t>
            </a:r>
            <a:r>
              <a:rPr lang="ru-RU" dirty="0">
                <a:solidFill>
                  <a:srgbClr val="002060"/>
                </a:solidFill>
              </a:rPr>
              <a:t> для занятий в детском саду и  индивидуальной  работы с детьми дома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547" y="4466288"/>
            <a:ext cx="4432369" cy="359426"/>
          </a:xfrm>
          <a:prstGeom prst="rect">
            <a:avLst/>
          </a:prstGeom>
        </p:spPr>
        <p:txBody>
          <a:bodyPr wrap="none" lIns="81630" tIns="40815" rIns="81630" bIns="40815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Авторы: М.Ю. Новицкая, Е.В. </a:t>
            </a:r>
            <a:r>
              <a:rPr lang="ru-RU" i="1" dirty="0" err="1" smtClean="0">
                <a:solidFill>
                  <a:srgbClr val="002060"/>
                </a:solidFill>
              </a:rPr>
              <a:t>Мартинкова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6" name="Picture 5" descr="D:\Татьяна Горбунова\ПЕРСПЕКТИВА\рис ПЕРСПЕКТИВА\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00" y="77890"/>
            <a:ext cx="1478796" cy="10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92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8166" r="1548" b="22173"/>
          <a:stretch/>
        </p:blipFill>
        <p:spPr bwMode="auto">
          <a:xfrm>
            <a:off x="1219200" y="767418"/>
            <a:ext cx="7171378" cy="410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455"/>
          <p:cNvSpPr txBox="1">
            <a:spLocks/>
          </p:cNvSpPr>
          <p:nvPr/>
        </p:nvSpPr>
        <p:spPr bwMode="auto">
          <a:xfrm>
            <a:off x="539250" y="264987"/>
            <a:ext cx="7998921" cy="54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947" tIns="38473" rIns="76947" bIns="38473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674521"/>
            <a:r>
              <a:rPr lang="ru-RU" altLang="ru-RU" sz="3200" dirty="0">
                <a:solidFill>
                  <a:srgbClr val="294891"/>
                </a:solidFill>
                <a:latin typeface="Arial" panose="020B0604020202020204" pitchFamily="34" charset="0"/>
                <a:ea typeface="Helvetica Neue Black Condensed"/>
                <a:sym typeface="Helvetica Neue Black Condensed"/>
              </a:rPr>
              <a:t>ГДЕ КУПИТЬ</a:t>
            </a:r>
          </a:p>
        </p:txBody>
      </p:sp>
      <p:sp>
        <p:nvSpPr>
          <p:cNvPr id="3" name="Овал 2"/>
          <p:cNvSpPr/>
          <p:nvPr/>
        </p:nvSpPr>
        <p:spPr>
          <a:xfrm>
            <a:off x="5638800" y="811713"/>
            <a:ext cx="1600200" cy="499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33" tIns="38467" rIns="76933" bIns="38467" rtlCol="0" anchor="ctr"/>
          <a:lstStyle/>
          <a:p>
            <a:pPr algn="ctr"/>
            <a:endParaRPr lang="ru-RU" sz="1300"/>
          </a:p>
        </p:txBody>
      </p:sp>
      <p:sp>
        <p:nvSpPr>
          <p:cNvPr id="10" name="TextBox 9"/>
          <p:cNvSpPr>
            <a:spLocks noChangeArrowheads="1"/>
          </p:cNvSpPr>
          <p:nvPr/>
        </p:nvSpPr>
        <p:spPr bwMode="auto">
          <a:xfrm>
            <a:off x="179614" y="537577"/>
            <a:ext cx="2079171" cy="4085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1360" tIns="45680" rIns="91360" bIns="45680">
            <a:spAutoFit/>
          </a:bodyPr>
          <a:lstStyle/>
          <a:p>
            <a:r>
              <a:rPr lang="en-US" altLang="ru-RU" dirty="0"/>
              <a:t>http</a:t>
            </a:r>
            <a:r>
              <a:rPr lang="en-US" altLang="ru-RU" dirty="0" smtClean="0"/>
              <a:t>://prosv.ru</a:t>
            </a:r>
            <a:r>
              <a:rPr lang="en-US" altLang="ru-RU" dirty="0"/>
              <a:t>/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976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CustomShape 1"/>
          <p:cNvSpPr/>
          <p:nvPr/>
        </p:nvSpPr>
        <p:spPr>
          <a:xfrm>
            <a:off x="269551" y="261637"/>
            <a:ext cx="8483760" cy="54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660" tIns="39829" rIns="79660" bIns="39829"/>
          <a:lstStyle/>
          <a:p>
            <a:pPr algn="ctr" defTabSz="815864">
              <a:defRPr/>
            </a:pPr>
            <a:r>
              <a:rPr lang="ru-RU" sz="3400" spc="-1" dirty="0">
                <a:solidFill>
                  <a:srgbClr val="294891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</a:rPr>
              <a:t>КОНТАКТНАЯ ИНФОРМАЦИЯ</a:t>
            </a:r>
            <a:endParaRPr lang="ru-RU" sz="3400" spc="-1" dirty="0">
              <a:solidFill>
                <a:srgbClr val="2948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7" name="CustomShape 2"/>
          <p:cNvSpPr/>
          <p:nvPr/>
        </p:nvSpPr>
        <p:spPr>
          <a:xfrm>
            <a:off x="882170" y="1521520"/>
            <a:ext cx="2965931" cy="9740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702" tIns="34690" rIns="69702" bIns="34690"/>
          <a:lstStyle/>
          <a:p>
            <a:pPr defTabSz="815864">
              <a:defRPr/>
            </a:pPr>
            <a:r>
              <a:rPr lang="ru-RU" b="1" dirty="0">
                <a:solidFill>
                  <a:srgbClr val="4D4C49"/>
                </a:solidFill>
                <a:latin typeface="Arial"/>
              </a:rPr>
              <a:t>+7 (495) 789-30-40</a:t>
            </a:r>
          </a:p>
          <a:p>
            <a:pPr defTabSz="815864">
              <a:defRPr/>
            </a:pPr>
            <a:r>
              <a:rPr lang="ru-RU" u="sng" spc="-1" dirty="0">
                <a:solidFill>
                  <a:srgbClr val="0000FF"/>
                </a:solidFill>
                <a:latin typeface="Trebuchet MS"/>
                <a:hlinkClick r:id="rId2"/>
              </a:rPr>
              <a:t>www.prosv.ru</a:t>
            </a:r>
            <a:endParaRPr lang="ru-RU" spc="-1" dirty="0">
              <a:solidFill>
                <a:prstClr val="black"/>
              </a:solidFill>
              <a:latin typeface="Arial"/>
            </a:endParaRPr>
          </a:p>
          <a:p>
            <a:pPr defTabSz="815864">
              <a:defRPr/>
            </a:pPr>
            <a:r>
              <a:rPr lang="ru-RU" u="sng" spc="-1" dirty="0">
                <a:solidFill>
                  <a:srgbClr val="0000FF"/>
                </a:solidFill>
                <a:latin typeface="Trebuchet MS"/>
                <a:hlinkClick r:id="rId3"/>
              </a:rPr>
              <a:t>prosv@prosv.ru</a:t>
            </a:r>
            <a:endParaRPr lang="ru-RU" spc="-1" dirty="0">
              <a:solidFill>
                <a:prstClr val="black"/>
              </a:solidFill>
              <a:latin typeface="Arial"/>
            </a:endParaRPr>
          </a:p>
          <a:p>
            <a:pPr defTabSz="815864">
              <a:defRPr/>
            </a:pPr>
            <a:endParaRPr lang="ru-RU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98" name="CustomShape 3"/>
          <p:cNvSpPr/>
          <p:nvPr/>
        </p:nvSpPr>
        <p:spPr>
          <a:xfrm>
            <a:off x="882169" y="3457754"/>
            <a:ext cx="2965932" cy="101899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702" tIns="34690" rIns="69702" bIns="34690"/>
          <a:lstStyle/>
          <a:p>
            <a:pPr defTabSz="815864">
              <a:defRPr/>
            </a:pPr>
            <a:r>
              <a:rPr lang="ru-RU" b="1" dirty="0">
                <a:solidFill>
                  <a:srgbClr val="4D4C49"/>
                </a:solidFill>
                <a:latin typeface="Arial"/>
              </a:rPr>
              <a:t>+7 (495) 789-30-40</a:t>
            </a:r>
          </a:p>
          <a:p>
            <a:pPr defTabSz="815864">
              <a:defRPr/>
            </a:pPr>
            <a:r>
              <a:rPr lang="ru-RU" u="sng" spc="-1" dirty="0">
                <a:solidFill>
                  <a:srgbClr val="0000FF"/>
                </a:solidFill>
                <a:latin typeface="Trebuchet MS"/>
                <a:hlinkClick r:id="rId4"/>
              </a:rPr>
              <a:t>1-4.prosv.ru</a:t>
            </a:r>
            <a:endParaRPr lang="ru-RU" u="sng" spc="-1" dirty="0">
              <a:solidFill>
                <a:srgbClr val="0000FF"/>
              </a:solidFill>
              <a:latin typeface="Trebuchet MS"/>
            </a:endParaRPr>
          </a:p>
          <a:p>
            <a:pPr defTabSz="815864">
              <a:defRPr/>
            </a:pPr>
            <a:r>
              <a:rPr lang="ru-RU" u="sng" spc="-1" dirty="0">
                <a:solidFill>
                  <a:srgbClr val="0000FF"/>
                </a:solidFill>
                <a:latin typeface="Trebuchet MS"/>
                <a:hlinkClick r:id="rId5"/>
              </a:rPr>
              <a:t>school-russia@prosv.ru</a:t>
            </a:r>
            <a:endParaRPr lang="ru-RU" u="sng" spc="-1" dirty="0">
              <a:solidFill>
                <a:srgbClr val="0000FF"/>
              </a:solidFill>
              <a:latin typeface="Trebuchet MS"/>
            </a:endParaRPr>
          </a:p>
        </p:txBody>
      </p:sp>
      <p:grpSp>
        <p:nvGrpSpPr>
          <p:cNvPr id="2799" name="Group 4"/>
          <p:cNvGrpSpPr/>
          <p:nvPr/>
        </p:nvGrpSpPr>
        <p:grpSpPr>
          <a:xfrm>
            <a:off x="271800" y="3982905"/>
            <a:ext cx="483120" cy="200340"/>
            <a:chOff x="209160" y="4023000"/>
            <a:chExt cx="483120" cy="267120"/>
          </a:xfrm>
        </p:grpSpPr>
        <p:sp>
          <p:nvSpPr>
            <p:cNvPr id="2800" name="CustomShape 5"/>
            <p:cNvSpPr/>
            <p:nvPr/>
          </p:nvSpPr>
          <p:spPr>
            <a:xfrm>
              <a:off x="209160" y="4023000"/>
              <a:ext cx="482760" cy="2671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sp>
          <p:nvSpPr>
            <p:cNvPr id="2801" name="CustomShape 6"/>
            <p:cNvSpPr/>
            <p:nvPr/>
          </p:nvSpPr>
          <p:spPr>
            <a:xfrm rot="10800000">
              <a:off x="209520" y="4023360"/>
              <a:ext cx="482760" cy="121680"/>
            </a:xfrm>
            <a:prstGeom prst="triangle">
              <a:avLst>
                <a:gd name="adj" fmla="val 50000"/>
              </a:avLst>
            </a:prstGeom>
            <a:solidFill>
              <a:srgbClr val="000099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802" name="Group 7"/>
          <p:cNvGrpSpPr/>
          <p:nvPr/>
        </p:nvGrpSpPr>
        <p:grpSpPr>
          <a:xfrm>
            <a:off x="274440" y="2035488"/>
            <a:ext cx="483480" cy="200340"/>
            <a:chOff x="199440" y="2361240"/>
            <a:chExt cx="483480" cy="267120"/>
          </a:xfrm>
        </p:grpSpPr>
        <p:sp>
          <p:nvSpPr>
            <p:cNvPr id="2803" name="CustomShape 8"/>
            <p:cNvSpPr/>
            <p:nvPr/>
          </p:nvSpPr>
          <p:spPr>
            <a:xfrm>
              <a:off x="199440" y="2361240"/>
              <a:ext cx="482760" cy="2671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sp>
          <p:nvSpPr>
            <p:cNvPr id="2804" name="CustomShape 9"/>
            <p:cNvSpPr/>
            <p:nvPr/>
          </p:nvSpPr>
          <p:spPr>
            <a:xfrm rot="10800000">
              <a:off x="200160" y="2361960"/>
              <a:ext cx="482760" cy="121680"/>
            </a:xfrm>
            <a:prstGeom prst="triangle">
              <a:avLst>
                <a:gd name="adj" fmla="val 50000"/>
              </a:avLst>
            </a:prstGeom>
            <a:solidFill>
              <a:srgbClr val="000099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805" name="CustomShape 10"/>
          <p:cNvSpPr/>
          <p:nvPr/>
        </p:nvSpPr>
        <p:spPr>
          <a:xfrm>
            <a:off x="4192380" y="1037070"/>
            <a:ext cx="3508560" cy="526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702" tIns="34690" rIns="69702" bIns="34690"/>
          <a:lstStyle/>
          <a:p>
            <a:pPr defTabSz="815864">
              <a:defRPr/>
            </a:pPr>
            <a:r>
              <a:rPr lang="ru-RU" spc="-1" dirty="0">
                <a:solidFill>
                  <a:srgbClr val="376092"/>
                </a:solidFill>
                <a:latin typeface="Trebuchet MS"/>
              </a:rPr>
              <a:t>Приобретение продукции: </a:t>
            </a:r>
            <a:endParaRPr lang="ru-RU" spc="-1" dirty="0">
              <a:solidFill>
                <a:prstClr val="black"/>
              </a:solidFill>
              <a:latin typeface="Arial"/>
            </a:endParaRPr>
          </a:p>
          <a:p>
            <a:pPr defTabSz="815864">
              <a:defRPr/>
            </a:pPr>
            <a:endParaRPr lang="ru-RU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10" name="CustomShape 13"/>
          <p:cNvSpPr/>
          <p:nvPr/>
        </p:nvSpPr>
        <p:spPr>
          <a:xfrm>
            <a:off x="5068521" y="1409347"/>
            <a:ext cx="3805121" cy="94607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702" tIns="35011" rIns="69702" bIns="35011"/>
          <a:lstStyle/>
          <a:p>
            <a:pPr algn="ctr" defTabSz="815864">
              <a:defRPr/>
            </a:pPr>
            <a:r>
              <a:rPr lang="ru-RU" sz="1000" b="1" dirty="0">
                <a:solidFill>
                  <a:srgbClr val="4D4C49"/>
                </a:solidFill>
                <a:latin typeface="Arial"/>
              </a:rPr>
              <a:t>Отдел по работе с государственными заказами</a:t>
            </a:r>
          </a:p>
          <a:p>
            <a:pPr algn="ctr" defTabSz="815864">
              <a:defRPr/>
            </a:pP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Начальник отдела: 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spc="-1" dirty="0">
                <a:solidFill>
                  <a:srgbClr val="000000"/>
                </a:solidFill>
                <a:latin typeface="Calibri"/>
              </a:rPr>
              <a:t>Трофимова Галина Владимировна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Телефон:</a:t>
            </a:r>
            <a:r>
              <a:rPr lang="ru-RU" sz="1000" spc="-1" dirty="0">
                <a:solidFill>
                  <a:srgbClr val="000000"/>
                </a:solidFill>
                <a:latin typeface="Calibri"/>
              </a:rPr>
              <a:t> +7 (495) 789-30-40, доб. 41-44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E-</a:t>
            </a:r>
            <a:r>
              <a:rPr lang="ru-RU" sz="1000" b="1" spc="-1" dirty="0" err="1">
                <a:solidFill>
                  <a:srgbClr val="000000"/>
                </a:solidFill>
                <a:latin typeface="Calibri"/>
              </a:rPr>
              <a:t>mail</a:t>
            </a: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ru-RU" sz="1000" spc="-1" dirty="0">
                <a:solidFill>
                  <a:srgbClr val="0000FF"/>
                </a:solidFill>
                <a:latin typeface="Calibri"/>
                <a:hlinkClick r:id="rId6"/>
              </a:rPr>
              <a:t>GTrofimova@prosv.ru</a:t>
            </a:r>
            <a:r>
              <a:rPr lang="ru-RU" sz="1000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12" name="CustomShape 14"/>
          <p:cNvSpPr/>
          <p:nvPr/>
        </p:nvSpPr>
        <p:spPr>
          <a:xfrm>
            <a:off x="5068519" y="2379852"/>
            <a:ext cx="3805120" cy="10390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702" tIns="35011" rIns="69702" bIns="35011"/>
          <a:lstStyle/>
          <a:p>
            <a:pPr algn="ctr" defTabSz="815864">
              <a:defRPr/>
            </a:pPr>
            <a:endParaRPr lang="ru-RU" sz="1000" b="1" dirty="0">
              <a:solidFill>
                <a:srgbClr val="4D4C49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b="1" dirty="0">
                <a:solidFill>
                  <a:srgbClr val="4D4C49"/>
                </a:solidFill>
                <a:latin typeface="Arial"/>
              </a:rPr>
              <a:t>Отдел по работе с оптовыми клиентами</a:t>
            </a:r>
          </a:p>
          <a:p>
            <a:pPr algn="ctr" defTabSz="815864">
              <a:defRPr/>
            </a:pP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Начальник отдела: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spc="-1" dirty="0">
                <a:solidFill>
                  <a:srgbClr val="000000"/>
                </a:solidFill>
                <a:latin typeface="Calibri"/>
              </a:rPr>
              <a:t>Кузнецова Анна Николаевна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Телефон:</a:t>
            </a:r>
            <a:r>
              <a:rPr lang="ru-RU" sz="1000" spc="-1" dirty="0">
                <a:solidFill>
                  <a:srgbClr val="000000"/>
                </a:solidFill>
                <a:latin typeface="Calibri"/>
              </a:rPr>
              <a:t> +7 (495) 789-30-40, доб. 40-76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E-</a:t>
            </a:r>
            <a:r>
              <a:rPr lang="ru-RU" sz="1000" b="1" spc="-1" dirty="0" err="1">
                <a:solidFill>
                  <a:srgbClr val="000000"/>
                </a:solidFill>
                <a:latin typeface="Calibri"/>
              </a:rPr>
              <a:t>mail</a:t>
            </a: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ru-RU" sz="1000" spc="-1" dirty="0">
                <a:solidFill>
                  <a:srgbClr val="0000FF"/>
                </a:solidFill>
                <a:latin typeface="Calibri"/>
                <a:hlinkClick r:id="rId7"/>
              </a:rPr>
              <a:t>AKuznetsova@prosv.ru</a:t>
            </a:r>
            <a:r>
              <a:rPr lang="ru-RU" sz="1000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68518" y="3436210"/>
            <a:ext cx="3805123" cy="1040540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87" tIns="40793" rIns="81587" bIns="40793" rtlCol="0" anchor="ctr"/>
          <a:lstStyle/>
          <a:p>
            <a:pPr algn="ctr" defTabSz="815864">
              <a:defRPr/>
            </a:pPr>
            <a:endParaRPr lang="ru-RU" sz="800" b="1" dirty="0">
              <a:solidFill>
                <a:srgbClr val="4D4C49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b="1" dirty="0">
                <a:solidFill>
                  <a:srgbClr val="4D4C49"/>
                </a:solidFill>
                <a:latin typeface="Arial"/>
              </a:rPr>
              <a:t>Дирекция по информационным технологиям</a:t>
            </a:r>
          </a:p>
          <a:p>
            <a:pPr algn="ctr" defTabSz="815864">
              <a:defRPr/>
            </a:pPr>
            <a:r>
              <a:rPr lang="ru-RU" sz="1000" spc="-1" dirty="0">
                <a:solidFill>
                  <a:srgbClr val="000000"/>
                </a:solidFill>
                <a:latin typeface="Calibri"/>
              </a:rPr>
              <a:t>Лазарев Юрий Михайлович: </a:t>
            </a:r>
            <a:r>
              <a:rPr lang="en-US" sz="1000" spc="-1" dirty="0">
                <a:solidFill>
                  <a:srgbClr val="0000FF"/>
                </a:solidFill>
                <a:latin typeface="Calibri"/>
                <a:hlinkClick r:id="rId8"/>
              </a:rPr>
              <a:t>ylazarev@prosv.ru</a:t>
            </a:r>
            <a:endParaRPr lang="ru-RU" sz="1000" spc="-1" dirty="0">
              <a:solidFill>
                <a:srgbClr val="0000FF"/>
              </a:solidFill>
              <a:latin typeface="Calibri"/>
            </a:endParaRPr>
          </a:p>
          <a:p>
            <a:pPr algn="ctr" defTabSz="815864">
              <a:defRPr/>
            </a:pPr>
            <a:r>
              <a:rPr lang="ru-RU" sz="1000" spc="-1" dirty="0">
                <a:solidFill>
                  <a:srgbClr val="000000"/>
                </a:solidFill>
                <a:latin typeface="Calibri"/>
              </a:rPr>
              <a:t>Вопросы, связанные </a:t>
            </a:r>
            <a:r>
              <a:rPr lang="ru-RU" sz="1000" b="1" spc="-1" dirty="0">
                <a:solidFill>
                  <a:srgbClr val="000000"/>
                </a:solidFill>
                <a:latin typeface="Calibri"/>
              </a:rPr>
              <a:t>с электронными учебниками</a:t>
            </a:r>
            <a:r>
              <a:rPr lang="ru-RU" sz="1000" spc="-1" dirty="0">
                <a:solidFill>
                  <a:srgbClr val="000000"/>
                </a:solidFill>
                <a:latin typeface="Calibri"/>
              </a:rPr>
              <a:t>, можно задать по адресу </a:t>
            </a:r>
            <a:r>
              <a:rPr lang="en-US" sz="1000" spc="-1" dirty="0">
                <a:solidFill>
                  <a:srgbClr val="0000FF"/>
                </a:solidFill>
                <a:latin typeface="Calibri"/>
                <a:hlinkClick r:id="rId9"/>
              </a:rPr>
              <a:t>digital@prosv.ru</a:t>
            </a:r>
            <a:endParaRPr lang="ru-RU" sz="1000" spc="-1" dirty="0">
              <a:solidFill>
                <a:srgbClr val="0000FF"/>
              </a:solidFill>
              <a:latin typeface="Calibri"/>
            </a:endParaRPr>
          </a:p>
          <a:p>
            <a:pPr algn="ctr" defTabSz="815864">
              <a:defRPr/>
            </a:pPr>
            <a:r>
              <a:rPr lang="ru-RU" sz="1000" spc="-1" dirty="0">
                <a:solidFill>
                  <a:srgbClr val="000000"/>
                </a:solidFill>
                <a:latin typeface="Calibri"/>
              </a:rPr>
              <a:t>Подробная информация о проекте в разделе 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r>
              <a:rPr lang="ru-RU" sz="1000" spc="-1" dirty="0">
                <a:solidFill>
                  <a:srgbClr val="0000FF"/>
                </a:solidFill>
                <a:latin typeface="Calibri"/>
                <a:hlinkClick r:id="rId10"/>
              </a:rPr>
              <a:t>Электронный учебник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algn="ctr" defTabSz="815864">
              <a:defRPr/>
            </a:pPr>
            <a:endParaRPr lang="ru-RU" sz="1000" spc="-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442" y="1049964"/>
            <a:ext cx="1998283" cy="359382"/>
          </a:xfrm>
          <a:prstGeom prst="rect">
            <a:avLst/>
          </a:prstGeom>
        </p:spPr>
        <p:txBody>
          <a:bodyPr wrap="none" lIns="81587" tIns="40793" rIns="81587" bIns="40793">
            <a:spAutoFit/>
          </a:bodyPr>
          <a:lstStyle/>
          <a:p>
            <a:pPr defTabSz="815864">
              <a:defRPr/>
            </a:pPr>
            <a:r>
              <a:rPr lang="ru-RU" spc="-1" dirty="0">
                <a:solidFill>
                  <a:srgbClr val="376092"/>
                </a:solidFill>
                <a:latin typeface="Trebuchet MS"/>
              </a:rPr>
              <a:t>Общие вопросы: </a:t>
            </a:r>
            <a:endParaRPr lang="ru-RU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443" y="3059526"/>
            <a:ext cx="3647452" cy="359382"/>
          </a:xfrm>
          <a:prstGeom prst="rect">
            <a:avLst/>
          </a:prstGeom>
        </p:spPr>
        <p:txBody>
          <a:bodyPr wrap="none" lIns="81587" tIns="40793" rIns="81587" bIns="40793">
            <a:spAutoFit/>
          </a:bodyPr>
          <a:lstStyle/>
          <a:p>
            <a:pPr defTabSz="815864">
              <a:defRPr/>
            </a:pPr>
            <a:r>
              <a:rPr lang="ru-RU" spc="-1" dirty="0">
                <a:solidFill>
                  <a:srgbClr val="376092"/>
                </a:solidFill>
                <a:latin typeface="Trebuchet MS"/>
              </a:rPr>
              <a:t>Центр начального образования: </a:t>
            </a:r>
          </a:p>
        </p:txBody>
      </p:sp>
    </p:spTree>
    <p:extLst>
      <p:ext uri="{BB962C8B-B14F-4D97-AF65-F5344CB8AC3E}">
        <p14:creationId xmlns:p14="http://schemas.microsoft.com/office/powerpoint/2010/main" val="3957134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5"/>
          <p:cNvSpPr txBox="1">
            <a:spLocks/>
          </p:cNvSpPr>
          <p:nvPr/>
        </p:nvSpPr>
        <p:spPr>
          <a:xfrm>
            <a:off x="1043610" y="298504"/>
            <a:ext cx="6725493" cy="62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000" b="1" cap="all" spc="-40" dirty="0" smtClean="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  <a:sym typeface="Helvetica Neue Black Condensed"/>
              </a:rPr>
              <a:t>контакты</a:t>
            </a:r>
            <a:endParaRPr lang="ru-RU" sz="2000" b="1" cap="all" spc="-40" dirty="0">
              <a:solidFill>
                <a:srgbClr val="294790"/>
              </a:solidFill>
              <a:latin typeface="Calibri" pitchFamily="34" charset="0"/>
              <a:ea typeface="+mn-ea"/>
              <a:cs typeface="+mn-cs"/>
              <a:sym typeface="Helvetica Neue Black Condense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218" y="3518026"/>
            <a:ext cx="4392487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Карацуба Ольга Владимировна,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ведущий методист Центра начального образования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Группа компаний «Просвещение»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OKaratsuba@prosv.ru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+7 (495) 789-30-40 доб.4474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161" y="3492751"/>
            <a:ext cx="2629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семинаров:</a:t>
            </a:r>
          </a:p>
          <a:p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Самсонова Ольга Юрьевна</a:t>
            </a: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OSamsonova@prosv.r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Тел.: (495) 789-30-40 (доб. 6170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5299" y="1696202"/>
            <a:ext cx="3644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40" dirty="0">
                <a:solidFill>
                  <a:srgbClr val="294790"/>
                </a:solidFill>
                <a:latin typeface="Arial" panose="020B0604020202020204" pitchFamily="34" charset="0"/>
                <a:ea typeface="Helvetica Neue Black Condensed"/>
                <a:cs typeface="Arial" panose="020B0604020202020204" pitchFamily="34" charset="0"/>
              </a:rPr>
              <a:t>Сайт: http://1-4.prosv.ru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35832" r="47052" b="52554"/>
          <a:stretch/>
        </p:blipFill>
        <p:spPr bwMode="auto">
          <a:xfrm>
            <a:off x="155817" y="1322023"/>
            <a:ext cx="4511886" cy="12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1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2254778" y="220297"/>
            <a:ext cx="4572000" cy="45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1" tIns="35780" rIns="71561" bIns="3578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294790"/>
                </a:solidFill>
              </a:rPr>
              <a:t>ЦЕЛИ КУРСА</a:t>
            </a:r>
          </a:p>
        </p:txBody>
      </p:sp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692316" y="1200150"/>
            <a:ext cx="7696924" cy="25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1" tIns="35780" rIns="71561" bIns="3578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altLang="ru-RU" sz="2000" dirty="0">
                <a:solidFill>
                  <a:srgbClr val="294790"/>
                </a:solidFill>
              </a:rPr>
              <a:t>формирование целостной картины мира и осознание места в нем человека на основе единства рационально-научного познания и эмоционально-ценностного осмысления ребёнком личного опыта общения с людьми и природой</a:t>
            </a:r>
          </a:p>
          <a:p>
            <a:pPr algn="just"/>
            <a:endParaRPr lang="ru-RU" altLang="ru-RU" sz="2000" dirty="0">
              <a:solidFill>
                <a:srgbClr val="29479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altLang="ru-RU" sz="2000" dirty="0">
                <a:solidFill>
                  <a:srgbClr val="294790"/>
                </a:solidFill>
              </a:rPr>
              <a:t> духовно-нравственное развитие и воспитание личности гражданина России в условиях культурного и конфессионального многообразия российского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728688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2047083" y="350659"/>
            <a:ext cx="4572000" cy="45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1" tIns="35780" rIns="71561" bIns="3578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294790"/>
                </a:solidFill>
              </a:rPr>
              <a:t>ЗАДАЧИ КУРСА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526749" y="962025"/>
            <a:ext cx="8066159" cy="367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1" tIns="35780" rIns="71561" bIns="35780">
            <a:spAutoFit/>
          </a:bodyPr>
          <a:lstStyle/>
          <a:p>
            <a:pPr algn="just" eaLnBrk="0" hangingPunct="0">
              <a:buFont typeface="Arial" pitchFamily="34" charset="0"/>
              <a:buChar char="•"/>
            </a:pPr>
            <a:r>
              <a:rPr lang="ru-RU" altLang="ru-RU" dirty="0">
                <a:solidFill>
                  <a:srgbClr val="294790"/>
                </a:solidFill>
              </a:rPr>
              <a:t>формирование уважительного отношения к семье, населённому пункту, региону, в котором проживают дети, к России, её природе и культуре, истории и современной жизни</a:t>
            </a:r>
          </a:p>
          <a:p>
            <a:pPr algn="just" eaLnBrk="0" hangingPunct="0">
              <a:buFont typeface="Arial" pitchFamily="34" charset="0"/>
              <a:buChar char="•"/>
            </a:pPr>
            <a:endParaRPr lang="ru-RU" altLang="ru-RU" dirty="0">
              <a:solidFill>
                <a:srgbClr val="294790"/>
              </a:solidFill>
            </a:endParaRPr>
          </a:p>
          <a:p>
            <a:pPr algn="just" eaLnBrk="0" hangingPunct="0">
              <a:buFont typeface="Arial" pitchFamily="34" charset="0"/>
              <a:buChar char="•"/>
            </a:pPr>
            <a:r>
              <a:rPr lang="ru-RU" altLang="ru-RU" dirty="0">
                <a:solidFill>
                  <a:srgbClr val="294790"/>
                </a:solidFill>
              </a:rPr>
              <a:t>осознание ребёнком ценности, целостности и многообразия окружающего мира, своего места в нём</a:t>
            </a:r>
          </a:p>
          <a:p>
            <a:pPr algn="just" eaLnBrk="0" hangingPunct="0">
              <a:buFont typeface="Arial" pitchFamily="34" charset="0"/>
              <a:buChar char="•"/>
            </a:pPr>
            <a:endParaRPr lang="ru-RU" altLang="ru-RU" dirty="0">
              <a:solidFill>
                <a:srgbClr val="294790"/>
              </a:solidFill>
            </a:endParaRPr>
          </a:p>
          <a:p>
            <a:pPr algn="just" eaLnBrk="0" hangingPunct="0">
              <a:buFont typeface="Arial" pitchFamily="34" charset="0"/>
              <a:buChar char="•"/>
            </a:pPr>
            <a:r>
              <a:rPr lang="ru-RU" altLang="ru-RU" dirty="0">
                <a:solidFill>
                  <a:srgbClr val="294790"/>
                </a:solidFill>
              </a:rPr>
              <a:t>формирование модели безопасного поведения в условиях повседневной жизни и в различных опасных и чрезвычайных ситуациях</a:t>
            </a:r>
          </a:p>
          <a:p>
            <a:pPr algn="just" eaLnBrk="0" hangingPunct="0">
              <a:buFont typeface="Arial" pitchFamily="34" charset="0"/>
              <a:buChar char="•"/>
            </a:pPr>
            <a:endParaRPr lang="ru-RU" altLang="ru-RU" dirty="0">
              <a:solidFill>
                <a:srgbClr val="294790"/>
              </a:solidFill>
            </a:endParaRPr>
          </a:p>
          <a:p>
            <a:pPr algn="just" eaLnBrk="0" hangingPunct="0">
              <a:buFont typeface="Arial" pitchFamily="34" charset="0"/>
              <a:buChar char="•"/>
            </a:pPr>
            <a:r>
              <a:rPr lang="ru-RU" altLang="ru-RU" dirty="0">
                <a:solidFill>
                  <a:srgbClr val="294790"/>
                </a:solidFill>
              </a:rPr>
              <a:t>формирование компетенций для обеспечения экологически и этически обоснованного поведения в природной среде, эффективного взаимодействия в социуме</a:t>
            </a:r>
          </a:p>
        </p:txBody>
      </p:sp>
    </p:spTree>
    <p:extLst>
      <p:ext uri="{BB962C8B-B14F-4D97-AF65-F5344CB8AC3E}">
        <p14:creationId xmlns:p14="http://schemas.microsoft.com/office/powerpoint/2010/main" val="876341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30"/>
          <p:cNvGrpSpPr>
            <a:grpSpLocks/>
          </p:cNvGrpSpPr>
          <p:nvPr/>
        </p:nvGrpSpPr>
        <p:grpSpPr bwMode="auto">
          <a:xfrm>
            <a:off x="199550" y="1935156"/>
            <a:ext cx="2648447" cy="2487071"/>
            <a:chOff x="522164" y="2988543"/>
            <a:chExt cx="2734772" cy="3104728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/>
            <a:srcRect l="24806" t="44499" r="33851" b="7716"/>
            <a:stretch>
              <a:fillRect/>
            </a:stretch>
          </p:blipFill>
          <p:spPr bwMode="auto">
            <a:xfrm>
              <a:off x="522164" y="3565094"/>
              <a:ext cx="2734772" cy="2528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 l="24806" t="22886" r="33851" b="67589"/>
            <a:stretch>
              <a:fillRect/>
            </a:stretch>
          </p:blipFill>
          <p:spPr bwMode="auto">
            <a:xfrm>
              <a:off x="522164" y="2988543"/>
              <a:ext cx="2734772" cy="504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675" name="Группа 28"/>
          <p:cNvGrpSpPr>
            <a:grpSpLocks/>
          </p:cNvGrpSpPr>
          <p:nvPr/>
        </p:nvGrpSpPr>
        <p:grpSpPr bwMode="auto">
          <a:xfrm>
            <a:off x="6172472" y="2082022"/>
            <a:ext cx="2770621" cy="2438475"/>
            <a:chOff x="6786860" y="2916535"/>
            <a:chExt cx="3727135" cy="345291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 l="23034" t="52050" r="27945" b="9560"/>
            <a:stretch>
              <a:fillRect/>
            </a:stretch>
          </p:blipFill>
          <p:spPr bwMode="auto">
            <a:xfrm>
              <a:off x="6786860" y="4068610"/>
              <a:ext cx="3672351" cy="2300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/>
            <a:srcRect l="23034" t="9231" r="27945" b="72312"/>
            <a:stretch>
              <a:fillRect/>
            </a:stretch>
          </p:blipFill>
          <p:spPr bwMode="auto">
            <a:xfrm>
              <a:off x="6786860" y="2916535"/>
              <a:ext cx="3727135" cy="1122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19490" t="12551" r="33851" b="47173"/>
          <a:stretch>
            <a:fillRect/>
          </a:stretch>
        </p:blipFill>
        <p:spPr bwMode="auto">
          <a:xfrm>
            <a:off x="3044834" y="2291318"/>
            <a:ext cx="2943021" cy="183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44601" y="332543"/>
            <a:ext cx="4572000" cy="533873"/>
          </a:xfrm>
          <a:prstGeom prst="rect">
            <a:avLst/>
          </a:prstGeom>
        </p:spPr>
        <p:txBody>
          <a:bodyPr lIns="71511" tIns="35755" rIns="71511" bIns="35755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«ОКРУЖАЮЩИЙ МИР» </a:t>
            </a:r>
            <a:endParaRPr lang="en-US" sz="16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Times New Roman" pitchFamily="18" charset="0"/>
              </a:rPr>
              <a:t>авт. А.А. Плешаков и др. </a:t>
            </a:r>
          </a:p>
        </p:txBody>
      </p:sp>
      <p:sp>
        <p:nvSpPr>
          <p:cNvPr id="28678" name="Прямоугольник 2"/>
          <p:cNvSpPr>
            <a:spLocks noChangeArrowheads="1"/>
          </p:cNvSpPr>
          <p:nvPr/>
        </p:nvSpPr>
        <p:spPr bwMode="auto">
          <a:xfrm>
            <a:off x="3555762" y="38100"/>
            <a:ext cx="2511578" cy="43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561" tIns="35780" rIns="71561" bIns="357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dirty="0">
                <a:solidFill>
                  <a:srgbClr val="294790"/>
                </a:solidFill>
                <a:latin typeface="Helvetica Neue Black Condensed"/>
              </a:rPr>
              <a:t>Ведущие идеи курса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261995" y="742950"/>
            <a:ext cx="2770621" cy="971910"/>
          </a:xfrm>
          <a:prstGeom prst="wedgeRoundRectCallout">
            <a:avLst>
              <a:gd name="adj1" fmla="val -6172"/>
              <a:gd name="adj2" fmla="val 782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altLang="ru-RU" sz="1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Многообразие мира</a:t>
            </a:r>
          </a:p>
          <a:p>
            <a:pPr algn="ctr">
              <a:defRPr/>
            </a:pPr>
            <a:r>
              <a:rPr lang="ru-RU" alt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(на основе интеграции </a:t>
            </a:r>
            <a:r>
              <a:rPr lang="ru-RU" altLang="ru-RU" sz="11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естественно-научных</a:t>
            </a:r>
            <a:r>
              <a:rPr lang="ru-RU" alt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географических, исторических сведений в курсе выстраивается яркая картина действительности)</a:t>
            </a:r>
          </a:p>
          <a:p>
            <a:pPr algn="ctr">
              <a:defRPr/>
            </a:pP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3217233" y="1216397"/>
            <a:ext cx="2770622" cy="857430"/>
          </a:xfrm>
          <a:prstGeom prst="wedgeRoundRectCallout">
            <a:avLst>
              <a:gd name="adj1" fmla="val -1430"/>
              <a:gd name="adj2" fmla="val 8029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altLang="ru-RU" sz="1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Целостность   мира 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раскрытие разнообразных связей между живой и неживой природой, внутри живой природы, между природой и человеком)</a:t>
            </a:r>
          </a:p>
          <a:p>
            <a:pPr algn="ctr">
              <a:defRPr/>
            </a:pP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6172472" y="742950"/>
            <a:ext cx="2770621" cy="1020505"/>
          </a:xfrm>
          <a:prstGeom prst="wedgeRoundRectCallout">
            <a:avLst>
              <a:gd name="adj1" fmla="val -6388"/>
              <a:gd name="adj2" fmla="val 873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58" tIns="40779" rIns="81558" bIns="40779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altLang="ru-RU" sz="1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Уважение   к   миру </a:t>
            </a:r>
            <a:r>
              <a:rPr lang="ru-RU" alt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нравственное отношение людям, природе, рукотворному миру, культурному достоянию народов России и всего человечества)</a:t>
            </a:r>
          </a:p>
          <a:p>
            <a:pPr algn="ctr">
              <a:defRPr/>
            </a:pP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82" name="Прямоугольник 24"/>
          <p:cNvSpPr>
            <a:spLocks noChangeArrowheads="1"/>
          </p:cNvSpPr>
          <p:nvPr/>
        </p:nvSpPr>
        <p:spPr bwMode="auto">
          <a:xfrm>
            <a:off x="3833530" y="4286071"/>
            <a:ext cx="1183971" cy="2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561" tIns="35780" rIns="71561" bIns="35780">
            <a:spAutoFit/>
          </a:bodyPr>
          <a:lstStyle/>
          <a:p>
            <a:r>
              <a:rPr lang="ru-RU" altLang="ru-RU" sz="1300"/>
              <a:t>2 класс 1 часть</a:t>
            </a:r>
            <a:endParaRPr lang="ru-RU" sz="1300"/>
          </a:p>
        </p:txBody>
      </p:sp>
      <p:sp>
        <p:nvSpPr>
          <p:cNvPr id="28683" name="Прямоугольник 25"/>
          <p:cNvSpPr>
            <a:spLocks noChangeArrowheads="1"/>
          </p:cNvSpPr>
          <p:nvPr/>
        </p:nvSpPr>
        <p:spPr bwMode="auto">
          <a:xfrm>
            <a:off x="754760" y="4520497"/>
            <a:ext cx="1183971" cy="2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561" tIns="35780" rIns="71561" bIns="35780">
            <a:spAutoFit/>
          </a:bodyPr>
          <a:lstStyle/>
          <a:p>
            <a:r>
              <a:rPr lang="ru-RU" altLang="ru-RU" sz="1300" dirty="0"/>
              <a:t>3 класс 1 часть</a:t>
            </a:r>
            <a:endParaRPr lang="ru-RU" sz="1300" dirty="0"/>
          </a:p>
        </p:txBody>
      </p:sp>
      <p:sp>
        <p:nvSpPr>
          <p:cNvPr id="28684" name="Прямоугольник 26"/>
          <p:cNvSpPr>
            <a:spLocks noChangeArrowheads="1"/>
          </p:cNvSpPr>
          <p:nvPr/>
        </p:nvSpPr>
        <p:spPr bwMode="auto">
          <a:xfrm>
            <a:off x="7001961" y="4558385"/>
            <a:ext cx="1183971" cy="2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561" tIns="35780" rIns="71561" bIns="35780">
            <a:spAutoFit/>
          </a:bodyPr>
          <a:lstStyle/>
          <a:p>
            <a:r>
              <a:rPr lang="ru-RU" altLang="ru-RU" sz="1300" dirty="0"/>
              <a:t>1 класс 2 часть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845697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5" descr="Картинки по запросу клипарты мир неживой  природ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1"/>
          <a:stretch>
            <a:fillRect/>
          </a:stretch>
        </p:blipFill>
        <p:spPr bwMode="auto">
          <a:xfrm>
            <a:off x="7342622" y="1496723"/>
            <a:ext cx="1290965" cy="3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1842104" y="171702"/>
            <a:ext cx="5664773" cy="56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1" tIns="35780" rIns="71561" bIns="357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 dirty="0">
                <a:solidFill>
                  <a:srgbClr val="294790"/>
                </a:solidFill>
              </a:rPr>
              <a:t>СОДЕРЖАТЕЛЬНЫЕ ЛИНИИ КУРСА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6762" y="1052890"/>
            <a:ext cx="5848033" cy="3671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наша планета, родная страна и малая родина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6762" y="1621990"/>
            <a:ext cx="5848033" cy="3671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мир неживой и живой природы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16762" y="2238605"/>
            <a:ext cx="5848033" cy="3671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мир людей и мир, созданный людьми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6762" y="2856300"/>
            <a:ext cx="5848033" cy="3671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мир в прошлом, настоящем и будущем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6762" y="4090610"/>
            <a:ext cx="5848033" cy="3671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наше отношение к окружающему и экология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73322" y="3472915"/>
            <a:ext cx="5848033" cy="3671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наше здоровье и безопасность</a:t>
            </a:r>
          </a:p>
        </p:txBody>
      </p:sp>
      <p:pic>
        <p:nvPicPr>
          <p:cNvPr id="29706" name="Picture 11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0" y="934102"/>
            <a:ext cx="765620" cy="60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9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9" y="1653306"/>
            <a:ext cx="813131" cy="57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3" descr="Картинки по запросу клипарты мир люд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6" y="1989151"/>
            <a:ext cx="917658" cy="7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AutoShape 25" descr="Картинки по запросу клипарты мир в прошлом одежда в прошлом"/>
          <p:cNvSpPr>
            <a:spLocks noChangeAspect="1" noChangeArrowheads="1"/>
          </p:cNvSpPr>
          <p:nvPr/>
        </p:nvSpPr>
        <p:spPr bwMode="auto">
          <a:xfrm>
            <a:off x="142536" y="-109069"/>
            <a:ext cx="260637" cy="20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61" tIns="35780" rIns="71561" bIns="35780"/>
          <a:lstStyle/>
          <a:p>
            <a:endParaRPr lang="ru-RU"/>
          </a:p>
        </p:txBody>
      </p:sp>
      <p:pic>
        <p:nvPicPr>
          <p:cNvPr id="29710" name="Picture 27" descr="Картинки по запросу клипарты мир в прошлом одежда в прошло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/>
          <a:stretch>
            <a:fillRect/>
          </a:stretch>
        </p:blipFill>
        <p:spPr bwMode="auto">
          <a:xfrm>
            <a:off x="7464795" y="2559331"/>
            <a:ext cx="866074" cy="82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9" descr="Картинки по запросу клипарты наше здоровье и безопасност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3" y="3312013"/>
            <a:ext cx="1452506" cy="62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31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2"/>
          <a:stretch>
            <a:fillRect/>
          </a:stretch>
        </p:blipFill>
        <p:spPr bwMode="auto">
          <a:xfrm>
            <a:off x="6480620" y="3356287"/>
            <a:ext cx="462902" cy="46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33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3" y="3938347"/>
            <a:ext cx="1115850" cy="6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9" descr="Картинки по запросу клипарт пожар в дом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22" y="3355208"/>
            <a:ext cx="830779" cy="66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6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3439" y="285750"/>
            <a:ext cx="4744987" cy="364572"/>
          </a:xfrm>
          <a:prstGeom prst="rect">
            <a:avLst/>
          </a:prstGeom>
        </p:spPr>
        <p:txBody>
          <a:bodyPr wrap="none" lIns="71486" tIns="35743" rIns="71486" bIns="35743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294790"/>
                </a:solidFill>
                <a:latin typeface="Impact" pitchFamily="34" charset="0"/>
                <a:cs typeface="Arial" pitchFamily="34" charset="0"/>
              </a:rPr>
              <a:t>УЧЕБНО-ИССЛЕДОВАТЕЛЬСКАЯ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72940" y="4384120"/>
            <a:ext cx="1329244" cy="272239"/>
          </a:xfrm>
          <a:prstGeom prst="rect">
            <a:avLst/>
          </a:prstGeom>
        </p:spPr>
        <p:txBody>
          <a:bodyPr wrap="none" lIns="71486" tIns="35743" rIns="71486" bIns="35743">
            <a:spAutoFit/>
          </a:bodyPr>
          <a:lstStyle/>
          <a:p>
            <a:r>
              <a:rPr lang="ru-RU" altLang="ru-RU" sz="13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класс 1 часть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AKostygova\Рабочий стол\RT-1\1\56-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567" y="1641073"/>
            <a:ext cx="4949434" cy="273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3791911" y="906329"/>
            <a:ext cx="2101761" cy="321546"/>
          </a:xfrm>
          <a:prstGeom prst="rect">
            <a:avLst/>
          </a:prstGeom>
        </p:spPr>
        <p:txBody>
          <a:bodyPr wrap="none" lIns="71548" tIns="35774" rIns="71548" bIns="35774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dirty="0" smtClean="0">
                <a:solidFill>
                  <a:srgbClr val="FF0000"/>
                </a:solidFill>
                <a:latin typeface="Helvetica Neue Black Condensed"/>
              </a:rPr>
              <a:t>ЧЕМУ МЫ УЧИМ?</a:t>
            </a:r>
            <a:endParaRPr lang="ru-RU" altLang="ru-RU" dirty="0">
              <a:solidFill>
                <a:srgbClr val="FF0000"/>
              </a:solidFill>
              <a:latin typeface="Helvetica Neue Black Condense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01615" y="1837006"/>
            <a:ext cx="1567744" cy="272239"/>
          </a:xfrm>
          <a:prstGeom prst="rect">
            <a:avLst/>
          </a:prstGeom>
        </p:spPr>
        <p:txBody>
          <a:bodyPr wrap="square" lIns="71486" tIns="35743" rIns="71486" bIns="35743">
            <a:spAutoFit/>
          </a:bodyPr>
          <a:lstStyle/>
          <a:p>
            <a:r>
              <a:rPr lang="ru-RU" altLang="ru-RU" sz="1300" dirty="0">
                <a:latin typeface="Arial" pitchFamily="34" charset="0"/>
                <a:cs typeface="Arial" pitchFamily="34" charset="0"/>
              </a:rPr>
              <a:t>1 класс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209" y="759380"/>
            <a:ext cx="4063919" cy="272289"/>
          </a:xfrm>
          <a:prstGeom prst="rect">
            <a:avLst/>
          </a:prstGeom>
        </p:spPr>
        <p:txBody>
          <a:bodyPr wrap="square" lIns="71536" tIns="35768" rIns="71536" bIns="35768">
            <a:spAutoFit/>
          </a:bodyPr>
          <a:lstStyle/>
          <a:p>
            <a:pPr marL="306002" indent="-256419">
              <a:spcBef>
                <a:spcPts val="178"/>
              </a:spcBef>
            </a:pPr>
            <a:r>
              <a:rPr lang="ru-RU" sz="1300" b="1" dirty="0">
                <a:solidFill>
                  <a:schemeClr val="bg1">
                    <a:lumMod val="50000"/>
                  </a:schemeClr>
                </a:solidFill>
                <a:latin typeface="Helvetica Neue Black Condensed"/>
              </a:rPr>
              <a:t>Наблюдать, чтобы увидеть проблему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33463" t="25839" r="34053" b="50425"/>
          <a:stretch>
            <a:fillRect/>
          </a:stretch>
        </p:blipFill>
        <p:spPr bwMode="auto">
          <a:xfrm>
            <a:off x="508082" y="1004296"/>
            <a:ext cx="2114764" cy="98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525234" y="2767683"/>
            <a:ext cx="800469" cy="272239"/>
          </a:xfrm>
          <a:prstGeom prst="rect">
            <a:avLst/>
          </a:prstGeom>
        </p:spPr>
        <p:txBody>
          <a:bodyPr wrap="square" lIns="71486" tIns="35743" rIns="71486" bIns="35743">
            <a:spAutoFit/>
          </a:bodyPr>
          <a:lstStyle/>
          <a:p>
            <a:r>
              <a:rPr lang="ru-RU" altLang="ru-RU" sz="1300" dirty="0">
                <a:latin typeface="Arial" pitchFamily="34" charset="0"/>
                <a:cs typeface="Arial" pitchFamily="34" charset="0"/>
              </a:rPr>
              <a:t>3 класс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358" y="2130903"/>
            <a:ext cx="2755501" cy="272289"/>
          </a:xfrm>
          <a:prstGeom prst="rect">
            <a:avLst/>
          </a:prstGeom>
        </p:spPr>
        <p:txBody>
          <a:bodyPr wrap="square" lIns="71536" tIns="35768" rIns="71536" bIns="35768">
            <a:spAutoFit/>
          </a:bodyPr>
          <a:lstStyle/>
          <a:p>
            <a:r>
              <a:rPr lang="ru-RU" sz="1300" b="1" dirty="0">
                <a:solidFill>
                  <a:schemeClr val="bg1">
                    <a:lumMod val="50000"/>
                  </a:schemeClr>
                </a:solidFill>
                <a:latin typeface="Helvetica Neue Black Condensed"/>
              </a:rPr>
              <a:t>Находить сходство и отличия</a:t>
            </a:r>
            <a:endParaRPr lang="ru-RU" sz="1300" dirty="0">
              <a:latin typeface="Helvetica Neue Black Condensed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 l="26024" t="79733" r="26726" b="12146"/>
          <a:stretch>
            <a:fillRect/>
          </a:stretch>
        </p:blipFill>
        <p:spPr bwMode="auto">
          <a:xfrm>
            <a:off x="138633" y="2424801"/>
            <a:ext cx="3448174" cy="37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67063" y="2903802"/>
            <a:ext cx="3239121" cy="272289"/>
          </a:xfrm>
          <a:prstGeom prst="rect">
            <a:avLst/>
          </a:prstGeom>
        </p:spPr>
        <p:txBody>
          <a:bodyPr wrap="square" lIns="71536" tIns="35768" rIns="71536" bIns="35768">
            <a:spAutoFit/>
          </a:bodyPr>
          <a:lstStyle/>
          <a:p>
            <a:pPr marL="306002" indent="-256419">
              <a:spcBef>
                <a:spcPts val="178"/>
              </a:spcBef>
            </a:pPr>
            <a:r>
              <a:rPr lang="ru-RU" sz="1300" b="1" dirty="0">
                <a:solidFill>
                  <a:schemeClr val="bg1">
                    <a:lumMod val="50000"/>
                  </a:schemeClr>
                </a:solidFill>
                <a:latin typeface="Helvetica Neue Black Condensed"/>
              </a:rPr>
              <a:t>Визуализировать информацию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/>
          <a:srcRect l="25545" t="13289" r="24843" b="52012"/>
          <a:stretch>
            <a:fillRect/>
          </a:stretch>
        </p:blipFill>
        <p:spPr bwMode="auto">
          <a:xfrm>
            <a:off x="261783" y="3159546"/>
            <a:ext cx="3153403" cy="140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2786338" y="1151243"/>
            <a:ext cx="1769071" cy="330947"/>
          </a:xfrm>
          <a:prstGeom prst="wedgeRoundRectCallout">
            <a:avLst>
              <a:gd name="adj1" fmla="val -59296"/>
              <a:gd name="adj2" fmla="val 9956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44" tIns="40772" rIns="81544" bIns="40772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1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Научный дневник</a:t>
            </a:r>
          </a:p>
          <a:p>
            <a:pPr algn="ctr"/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6419237" y="1102260"/>
            <a:ext cx="1769071" cy="330947"/>
          </a:xfrm>
          <a:prstGeom prst="wedgeRoundRectCallout">
            <a:avLst>
              <a:gd name="adj1" fmla="val -59296"/>
              <a:gd name="adj2" fmla="val 9956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44" tIns="40772" rIns="81544" bIns="40772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13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Рабочая тетрадь</a:t>
            </a:r>
          </a:p>
          <a:p>
            <a:pPr algn="ctr"/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3217362" y="1494125"/>
            <a:ext cx="246296" cy="1665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032638" y="1494124"/>
            <a:ext cx="431023" cy="930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2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31464" y="4758780"/>
            <a:ext cx="500064" cy="27384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457"/>
          <p:cNvSpPr txBox="1">
            <a:spLocks/>
          </p:cNvSpPr>
          <p:nvPr/>
        </p:nvSpPr>
        <p:spPr>
          <a:xfrm>
            <a:off x="8231464" y="4787079"/>
            <a:ext cx="500064" cy="2452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81372" tIns="40687" rIns="81372" bIns="40687" rtlCol="0"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 defTabSz="813707">
              <a:defRPr/>
            </a:pPr>
            <a:fld id="{86CB4B4D-7CA3-9044-876B-883B54F8677D}" type="slidenum">
              <a:rPr lang="ru-RU" sz="1100">
                <a:solidFill>
                  <a:schemeClr val="tx1">
                    <a:tint val="75000"/>
                  </a:schemeClr>
                </a:solidFill>
              </a:rPr>
              <a:pPr algn="ctr" defTabSz="813707">
                <a:defRPr/>
              </a:pPr>
              <a:t>9</a:t>
            </a:fld>
            <a:endParaRPr lang="ru-RU" sz="11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78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2585</TotalTime>
  <Words>1943</Words>
  <Application>Microsoft Office PowerPoint</Application>
  <PresentationFormat>Экран (16:9)</PresentationFormat>
  <Paragraphs>366</Paragraphs>
  <Slides>46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ОКРУЖАЮЩИЙ МИР Альтернатива учебников, исключенных из ФПУ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развитие (знакомство с окружающим миром)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Акимов Никита Павлович</dc:creator>
  <cp:lastModifiedBy>1september</cp:lastModifiedBy>
  <cp:revision>267</cp:revision>
  <dcterms:created xsi:type="dcterms:W3CDTF">2018-10-08T13:39:40Z</dcterms:created>
  <dcterms:modified xsi:type="dcterms:W3CDTF">2019-05-22T10:29:23Z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2017-12-28T00:00:00Z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2018-10-08T00:00:00Z</vt:filetime>
  </property>
</Properties>
</file>