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658" r:id="rId3"/>
    <p:sldId id="659" r:id="rId4"/>
    <p:sldId id="660" r:id="rId5"/>
    <p:sldId id="661" r:id="rId6"/>
    <p:sldId id="662" r:id="rId7"/>
    <p:sldId id="665" r:id="rId8"/>
    <p:sldId id="664" r:id="rId9"/>
    <p:sldId id="666" r:id="rId10"/>
    <p:sldId id="667" r:id="rId11"/>
    <p:sldId id="674" r:id="rId12"/>
    <p:sldId id="663" r:id="rId13"/>
    <p:sldId id="668" r:id="rId14"/>
    <p:sldId id="669" r:id="rId15"/>
    <p:sldId id="675" r:id="rId16"/>
    <p:sldId id="670" r:id="rId17"/>
    <p:sldId id="657" r:id="rId18"/>
    <p:sldId id="359" r:id="rId19"/>
    <p:sldId id="671" r:id="rId20"/>
    <p:sldId id="673" r:id="rId21"/>
    <p:sldId id="672" r:id="rId22"/>
    <p:sldId id="676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92" autoAdjust="0"/>
  </p:normalViewPr>
  <p:slideViewPr>
    <p:cSldViewPr>
      <p:cViewPr>
        <p:scale>
          <a:sx n="127" d="100"/>
          <a:sy n="127" d="100"/>
        </p:scale>
        <p:origin x="-1164" y="-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882E2-681F-4948-A0ED-24D044E22246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EA7C8-BC3F-486A-8717-61AAE00D8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326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EA7C8-BC3F-486A-8717-61AAE00D877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110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EA7C8-BC3F-486A-8717-61AAE00D877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72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-univers.ru/info/publishers/izdatelstvo_intellekt_tsentr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juliya206@mail.ru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35.emf"/><Relationship Id="rId18" Type="http://schemas.openxmlformats.org/officeDocument/2006/relationships/image" Target="../media/image38.png"/><Relationship Id="rId3" Type="http://schemas.openxmlformats.org/officeDocument/2006/relationships/image" Target="../media/image30.emf"/><Relationship Id="rId7" Type="http://schemas.openxmlformats.org/officeDocument/2006/relationships/image" Target="../media/image32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37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34.emf"/><Relationship Id="rId5" Type="http://schemas.openxmlformats.org/officeDocument/2006/relationships/image" Target="../media/image31.emf"/><Relationship Id="rId15" Type="http://schemas.openxmlformats.org/officeDocument/2006/relationships/image" Target="../media/image36.emf"/><Relationship Id="rId10" Type="http://schemas.openxmlformats.org/officeDocument/2006/relationships/hyperlink" Target="https://ds.1sept.ru/" TargetMode="External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33.emf"/><Relationship Id="rId14" Type="http://schemas.openxmlformats.org/officeDocument/2006/relationships/hyperlink" Target="https://vk.com/digital.septembe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59582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87D0"/>
                </a:solidFill>
                <a:latin typeface="-apple-system"/>
              </a:rPr>
              <a:t>Особенности подготовки к ОГЭ и ЕГЭ </a:t>
            </a:r>
            <a:endParaRPr lang="ru-RU" sz="3200" dirty="0" smtClean="0">
              <a:solidFill>
                <a:srgbClr val="0087D0"/>
              </a:solidFill>
              <a:latin typeface="-apple-system"/>
            </a:endParaRPr>
          </a:p>
          <a:p>
            <a:pPr algn="ctr"/>
            <a:r>
              <a:rPr lang="ru-RU" sz="3200" dirty="0" smtClean="0">
                <a:solidFill>
                  <a:srgbClr val="0087D0"/>
                </a:solidFill>
                <a:latin typeface="-apple-system"/>
              </a:rPr>
              <a:t>по </a:t>
            </a:r>
            <a:r>
              <a:rPr lang="ru-RU" sz="3200" dirty="0">
                <a:solidFill>
                  <a:srgbClr val="0087D0"/>
                </a:solidFill>
                <a:latin typeface="-apple-system"/>
              </a:rPr>
              <a:t>английскому языку в 2023 году</a:t>
            </a:r>
            <a:endParaRPr lang="ru-RU" sz="3200" b="0" i="0" dirty="0">
              <a:solidFill>
                <a:srgbClr val="0087D0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9501"/>
            <a:ext cx="8229600" cy="723727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Задание 38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3" y="918264"/>
            <a:ext cx="3384376" cy="3454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9" y="975163"/>
            <a:ext cx="3312367" cy="3340836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782785"/>
              </p:ext>
            </p:extLst>
          </p:nvPr>
        </p:nvGraphicFramePr>
        <p:xfrm>
          <a:off x="251520" y="4372898"/>
          <a:ext cx="2880320" cy="274320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xmlns="" val="3368282151"/>
                    </a:ext>
                  </a:extLst>
                </a:gridCol>
              </a:tblGrid>
              <a:tr h="2402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</a:rPr>
                        <a:t>Критерии оценивания остались те же.</a:t>
                      </a:r>
                      <a:endParaRPr lang="ru-RU" sz="1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2978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231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55527"/>
            <a:ext cx="8784976" cy="4293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к выполнению задания 38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нужно указать тему проекта и/или его цель 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статистических данных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(результаты социологического опроса по определенной теме в соответствующей стране, изложенной в таблице или диаграмме). В данном задании не требуется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перифраз.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упомянуть страну (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Zetland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абзаце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указать 2-3 факта: желательно самое высокое и самое низкое значение (возможно, среднее значение).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указывать цифры (% из таблицы) хотя бы в скобках.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абзаце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сравнить данные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содержащиеся во второй и третьей строках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таблицы.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бязательно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сделать вывод по статистическим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данным.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абзац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содержит предложение с описанием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Далее следует предложение решения проблемы.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быть логика между проблемой и решением.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заключении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 должен обязательно высказать мнение по указанной теме и обосновать свою позицию по указанной теме.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423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9501"/>
            <a:ext cx="8229600" cy="723727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Задания 1 и 2 «Устная часть»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063228"/>
            <a:ext cx="3528392" cy="24897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063228"/>
            <a:ext cx="2880320" cy="3531827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357109"/>
              </p:ext>
            </p:extLst>
          </p:nvPr>
        </p:nvGraphicFramePr>
        <p:xfrm>
          <a:off x="251520" y="3867895"/>
          <a:ext cx="3384376" cy="648071"/>
        </p:xfrm>
        <a:graphic>
          <a:graphicData uri="http://schemas.openxmlformats.org/drawingml/2006/table">
            <a:tbl>
              <a:tblPr/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3368282151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</a:rPr>
                        <a:t>Задания и критерии оценивания остались те же.</a:t>
                      </a:r>
                      <a:endParaRPr lang="ru-RU" sz="1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2978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020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3"/>
            <a:ext cx="8229600" cy="795735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Задание 3 «УСТНАЯ ЧАСТЬ»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915566"/>
            <a:ext cx="3528392" cy="38164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915566"/>
            <a:ext cx="4104456" cy="13739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2355726"/>
            <a:ext cx="3096344" cy="23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2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23727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Задание 4 «УСТНАЯ ЧАСТЬ»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771550"/>
            <a:ext cx="4176464" cy="3096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734" y="771550"/>
            <a:ext cx="2323522" cy="18722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364" y="2616599"/>
            <a:ext cx="2349892" cy="9361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7174" y="3552702"/>
            <a:ext cx="2399082" cy="125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74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517"/>
            <a:ext cx="8229600" cy="579711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Рекомендации к выполнению задания 4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00151"/>
            <a:ext cx="8784976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• Строить высказывание в соответствии с планом.</a:t>
            </a:r>
            <a:br>
              <a:rPr lang="ru-RU" sz="2400" dirty="0"/>
            </a:br>
            <a:r>
              <a:rPr lang="ru-RU" sz="2400" dirty="0"/>
              <a:t>• Начинать следует с вступительной фразы с обращением к другу. Закончить обязательно завершающей фразой, попрощавшись. Должно получиться законченное высказывание.</a:t>
            </a:r>
          </a:p>
          <a:p>
            <a:pPr marL="0" indent="0">
              <a:buNone/>
            </a:pPr>
            <a:r>
              <a:rPr lang="ru-RU" sz="2400" dirty="0"/>
              <a:t>• Избегать давать избыточную информацию, которая не относится к теме задания.</a:t>
            </a:r>
          </a:p>
          <a:p>
            <a:pPr marL="0" indent="0">
              <a:buNone/>
            </a:pPr>
            <a:r>
              <a:rPr lang="ru-RU" sz="2400" dirty="0"/>
              <a:t>• Обязательно использовать средства логической связи</a:t>
            </a:r>
          </a:p>
        </p:txBody>
      </p:sp>
    </p:spTree>
    <p:extLst>
      <p:ext uri="{BB962C8B-B14F-4D97-AF65-F5344CB8AC3E}">
        <p14:creationId xmlns:p14="http://schemas.microsoft.com/office/powerpoint/2010/main" val="1995244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517"/>
            <a:ext cx="8229600" cy="579711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ПОСОБИЯ ДЛЯ ПОДГОТОВКИ К ЕГЭ И ОГЭ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801" y="1133195"/>
            <a:ext cx="1896144" cy="2806708"/>
          </a:xfrm>
        </p:spPr>
      </p:pic>
      <p:sp>
        <p:nvSpPr>
          <p:cNvPr id="5" name="AutoShape 2" descr="OGE_2022_Английский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OGE_2022_Английский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OGE_2022_Английский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33195"/>
            <a:ext cx="1872208" cy="2806707"/>
          </a:xfrm>
          <a:prstGeom prst="rect">
            <a:avLst/>
          </a:prstGeom>
        </p:spPr>
      </p:pic>
      <p:pic>
        <p:nvPicPr>
          <p:cNvPr id="9" name="Picture 3" descr="C:\Users\Юлия\Desktop\обложки\angl_tem_trenager_2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289" y="1133407"/>
            <a:ext cx="2029895" cy="280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4">
            <a:extLst>
              <a:ext uri="{FF2B5EF4-FFF2-40B4-BE49-F238E27FC236}">
                <a16:creationId xmlns:a16="http://schemas.microsoft.com/office/drawing/2014/main" xmlns="" id="{7406BC1A-C8D0-4BE3-AC23-AC55395EAB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28" y="1133195"/>
            <a:ext cx="2029896" cy="280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76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E81C9FB-22F4-4D80-A8B4-95040FA53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77735"/>
            <a:ext cx="7447175" cy="39448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D98142-A902-46EC-BCA1-9F5F1C31BE8A}"/>
              </a:ext>
            </a:extLst>
          </p:cNvPr>
          <p:cNvSpPr txBox="1"/>
          <p:nvPr/>
        </p:nvSpPr>
        <p:spPr>
          <a:xfrm>
            <a:off x="2267744" y="420904"/>
            <a:ext cx="6008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издательства: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intellectcentre.ru</a:t>
            </a:r>
          </a:p>
        </p:txBody>
      </p:sp>
    </p:spTree>
    <p:extLst>
      <p:ext uri="{BB962C8B-B14F-4D97-AF65-F5344CB8AC3E}">
        <p14:creationId xmlns:p14="http://schemas.microsoft.com/office/powerpoint/2010/main" val="2997571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27849C-3D8C-4B36-849B-F62D0F740E57}"/>
              </a:ext>
            </a:extLst>
          </p:cNvPr>
          <p:cNvSpPr txBox="1"/>
          <p:nvPr/>
        </p:nvSpPr>
        <p:spPr>
          <a:xfrm>
            <a:off x="1114431" y="400844"/>
            <a:ext cx="6499448" cy="1177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ru-RU" b="1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Электронные книги Издательства «Интеллект-Центр» можно купить в интернет-магазине электронных изданий «Электронный универс» </a:t>
            </a: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(e-Univers.ru)</a:t>
            </a:r>
            <a:endParaRPr lang="ru-RU" sz="21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685783">
              <a:defRPr/>
            </a:pPr>
            <a:r>
              <a:rPr lang="ru-RU" sz="1350" b="1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C4D86E0-4173-4CFC-B8F2-BD6CACD86F6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75" y="952377"/>
            <a:ext cx="1257300" cy="10244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8CBB628-5682-47B7-B86C-D16EE4265BD7}"/>
              </a:ext>
            </a:extLst>
          </p:cNvPr>
          <p:cNvSpPr txBox="1"/>
          <p:nvPr/>
        </p:nvSpPr>
        <p:spPr>
          <a:xfrm>
            <a:off x="1907299" y="1443588"/>
            <a:ext cx="457089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ru-RU" sz="1350" dirty="0">
                <a:solidFill>
                  <a:srgbClr val="005BD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https://e-univers.ru/info/publishers/izdatelstvo_intellekt_tsentr/</a:t>
            </a: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A5A88D1-F995-46D7-8D0E-4F5AC77F4F1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79" y="699542"/>
            <a:ext cx="1208853" cy="11772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4349A18-6DD3-4CCE-A171-2D6CD846ED33}"/>
              </a:ext>
            </a:extLst>
          </p:cNvPr>
          <p:cNvSpPr txBox="1"/>
          <p:nvPr/>
        </p:nvSpPr>
        <p:spPr>
          <a:xfrm>
            <a:off x="107504" y="2107169"/>
            <a:ext cx="680588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783"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В наше время, когда и учителя, и ученики чаще смотрят на экран, чем на запечатанный бумажный лист, все большую роль играют электронные издания. </a:t>
            </a:r>
          </a:p>
          <a:p>
            <a:pPr algn="just" defTabSz="685783"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</a:t>
            </a:r>
            <a:r>
              <a:rPr lang="ru-RU" sz="1350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Их преимущества очевидны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257162" indent="-257162" algn="just" defTabSz="685783">
              <a:buFont typeface="Wingdings" panose="05000000000000000000" pitchFamily="2" charset="2"/>
              <a:buChar char="Ø"/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Легко купить, не выходя из дома.</a:t>
            </a:r>
          </a:p>
          <a:p>
            <a:pPr marL="257162" indent="-257162" algn="just" defTabSz="685783">
              <a:buFont typeface="Wingdings" panose="05000000000000000000" pitchFamily="2" charset="2"/>
              <a:buChar char="Ø"/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Электронные издания снабжены навигационным меню. </a:t>
            </a:r>
          </a:p>
          <a:p>
            <a:pPr marL="257162" indent="-257162" algn="just" defTabSz="685783">
              <a:buFont typeface="Wingdings" panose="05000000000000000000" pitchFamily="2" charset="2"/>
              <a:buChar char="Ø"/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занимают места в квартире и сумке.</a:t>
            </a:r>
          </a:p>
          <a:p>
            <a:pPr marL="257162" indent="-257162" algn="just" defTabSz="685783">
              <a:buFont typeface="Wingdings" panose="05000000000000000000" pitchFamily="2" charset="2"/>
              <a:buChar char="Ø"/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Можно читать на различных устройствах.</a:t>
            </a:r>
          </a:p>
          <a:p>
            <a:pPr marL="257162" indent="-257162" algn="just" defTabSz="685783">
              <a:buFont typeface="Wingdings" panose="05000000000000000000" pitchFamily="2" charset="2"/>
              <a:buChar char="Ø"/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 них легко перенести тот или иной фрагмент в рабочий материал.</a:t>
            </a:r>
          </a:p>
          <a:p>
            <a:pPr marL="257162" indent="-257162" algn="just" defTabSz="685783">
              <a:buFont typeface="Wingdings" panose="05000000000000000000" pitchFamily="2" charset="2"/>
              <a:buChar char="Ø"/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Текст легко увеличить и приспособить к самому требовательному зрению.</a:t>
            </a:r>
          </a:p>
          <a:p>
            <a:pPr marL="257162" indent="-257162" algn="just" defTabSz="685783">
              <a:buFont typeface="Wingdings" panose="05000000000000000000" pitchFamily="2" charset="2"/>
              <a:buChar char="Ø"/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Электронные книги, как правило, существенно дешевле своих</a:t>
            </a:r>
          </a:p>
          <a:p>
            <a:pPr algn="just" defTabSz="685783"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бумажных аналогов и т.д. и т.п.</a:t>
            </a:r>
          </a:p>
          <a:p>
            <a:pPr algn="just" defTabSz="685783"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82177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55527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КУРС ПОВЫШЕНИЯ КВАЛИФИКАЦИИ ДЛЯ УЧИТЕЛЕЙ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24859"/>
            <a:ext cx="835292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Запись на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сайте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www.intellectcentre.ru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2000" b="1" i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Декабрь </a:t>
            </a:r>
            <a:r>
              <a:rPr lang="ru-RU" sz="20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2022 </a:t>
            </a:r>
            <a:r>
              <a:rPr lang="ru-RU" sz="2000" b="1" i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года</a:t>
            </a:r>
            <a:endParaRPr lang="ru-RU" sz="2000" b="1" u="sng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Курсы повышения квалификации: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Автор: Веселова Ю.С. </a:t>
            </a:r>
            <a:endParaRPr lang="ru-RU" u="sng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методист </a:t>
            </a:r>
            <a:r>
              <a:rPr lang="ru-RU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автор пособий Издательства «Интеллект-Центр»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</a:rPr>
              <a:t>Форма обучения: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 применением дистанционных образовательных технологий</a:t>
            </a:r>
          </a:p>
          <a:p>
            <a:pPr algn="just"/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об окончании обучения: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удостоверение о повышении квалификации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государственного образца</a:t>
            </a:r>
          </a:p>
          <a:p>
            <a:pPr algn="just"/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Стоимость курса: </a:t>
            </a:r>
            <a:r>
              <a:rPr lang="ru-RU" sz="1600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3500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руб.</a:t>
            </a:r>
          </a:p>
          <a:p>
            <a:pPr algn="just"/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Цель курса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: обучение учителей и репетиторов английского языка новым подходам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и методикам в учебной деятельности,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стратегиям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подготовки к итоговой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аттестации,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практикам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выполнения и оценивания заданий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c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развернутым ответом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 рамках реализации ФГОС при подготовке обучающихся к итоговой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аттестации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524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55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100" dirty="0" smtClean="0"/>
              <a:t>Документы</a:t>
            </a:r>
            <a:r>
              <a:rPr lang="ru-RU" sz="3100" dirty="0"/>
              <a:t>, определяющие структуру и содержание КИМ ЕГЭ 2023 г </a:t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>
              <a:lnSpc>
                <a:spcPct val="120000"/>
              </a:lnSpc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Демонстрационный 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измерительных материалов единого государственного экзамена 2023 года по АНГЛИЙСКОМУ ЯЗЫКУ (письменная часть)</a:t>
            </a:r>
          </a:p>
          <a:p>
            <a:pPr lvl="0">
              <a:lnSpc>
                <a:spcPct val="120000"/>
              </a:lnSpc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Демонстрационный вариант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измерительных материалов единого государственного экзамена 2023 года по АНГЛИЙСКОМУ ЯЗЫКУ (устная часть) </a:t>
            </a:r>
          </a:p>
          <a:p>
            <a:pPr lvl="0">
              <a:lnSpc>
                <a:spcPct val="120000"/>
              </a:lnSpc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Спецификация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контрольных измерительных материалов для проведения в 2023 году единого государственного экзамена по ИНОСТРАННЫМ ЯЗЫКАМ (английскому, немецкому, французскому, испанскому языкам) подготовлена федеральным государственным бюджетным научным учреждением «ФЕДЕРАЛЬНЫЙ ИНСТИТУТ ПЕДАГОГИЧЕСКИХ ИЗМЕРЕНИЙ»</a:t>
            </a:r>
          </a:p>
          <a:p>
            <a:pPr lvl="0">
              <a:lnSpc>
                <a:spcPct val="120000"/>
              </a:lnSpc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Кодификатор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проверяемых требований к результатам освоения основной образовательной программы среднего общего образования и элементов содержания для проведения единого государственного экзамена по АНГЛИЙСКОМУ ЯЗЫКУ</a:t>
            </a:r>
          </a:p>
          <a:p>
            <a:pPr lvl="0">
              <a:lnSpc>
                <a:spcPct val="120000"/>
              </a:lnSpc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учителей, подготовленные на основе анализа типичных ошибок участников ЕГЭ 2022 года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118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7574"/>
            <a:ext cx="3510136" cy="28589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Уважаемая Юлия Сергеевна, большое спасибо за ваш курс, за очень полезную, просто излагаемую и интересную информацию. Я очень продуктивно поработала и прояснила непонятные моменты. Слушала и </a:t>
            </a:r>
            <a:r>
              <a:rPr lang="ru-RU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переслушивала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ваши видео и находила то, на что не обратила внимание первый раз или была уверена, что всё запомнила. Особенно спасибо за разбор ошибок в эссе: чётко, понятно и грамотно. Оказывается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оценивать гораздо сложнее, чем писать. Очень полезно! Отличная подача информации, а главное своевременно, когда она нужна. Большое-большое спасибо.</a:t>
            </a:r>
            <a:endParaRPr lang="ru-R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59268" y="987574"/>
            <a:ext cx="409346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2C2D2E"/>
                </a:solidFill>
                <a:latin typeface="Arial" panose="020B0604020202020204" pitchFamily="34" charset="0"/>
              </a:rPr>
              <a:t>Большое 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спасибо за Ваши пособия, активно ими пользуемся и ждем новых. Особая благодарность за Ваш курс, возможность общения и получения ответов на вопросы, связанные с особенностями предстоящих экзаменов. Здоровья Вам, творческих идей и хороших учеников, к коим  причисляю и себя.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78940" y="2283718"/>
            <a:ext cx="2221252" cy="24929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Благодарим Вас за курс , у меня сдает экзамен дочь в этом году , в прошлом году готовились к одному виду заданий, в этом приходится перестраиваться - ребенок нервничал, многое было непонятно. После ваших комментариев все прояснилось. С удовольствием слушали Вас, используем </a:t>
            </a:r>
            <a:r>
              <a:rPr lang="ru-RU" sz="1200" dirty="0" smtClean="0">
                <a:solidFill>
                  <a:srgbClr val="2C2D2E"/>
                </a:solidFill>
                <a:latin typeface="Arial" panose="020B0604020202020204" pitchFamily="34" charset="0"/>
              </a:rPr>
              <a:t>Ваши 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пособия</a:t>
            </a:r>
            <a:r>
              <a:rPr lang="ru-RU" sz="1200" dirty="0" smtClean="0">
                <a:solidFill>
                  <a:srgbClr val="2C2D2E"/>
                </a:solidFill>
                <a:latin typeface="Arial" panose="020B0604020202020204" pitchFamily="34" charset="0"/>
              </a:rPr>
              <a:t>.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867894"/>
            <a:ext cx="3168352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Хочу еще раз выразить вам благодарность за курсы по подготовке к ЕГЭ. Я сдала ЕГЭ в ЦНД и получила 97 баллов. Дочка получила на ЕГЭ 91 балл. 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483518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Отзывы на курс</a:t>
            </a:r>
          </a:p>
        </p:txBody>
      </p:sp>
    </p:spTree>
    <p:extLst>
      <p:ext uri="{BB962C8B-B14F-4D97-AF65-F5344CB8AC3E}">
        <p14:creationId xmlns:p14="http://schemas.microsoft.com/office/powerpoint/2010/main" val="3914162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1" y="915566"/>
            <a:ext cx="3744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3003798"/>
            <a:ext cx="4446240" cy="105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2000" b="1" dirty="0"/>
              <a:t>Веселова Юлия Сергеевна</a:t>
            </a:r>
          </a:p>
          <a:p>
            <a:pPr lvl="0" algn="ctr">
              <a:lnSpc>
                <a:spcPct val="107000"/>
              </a:lnSpc>
            </a:pPr>
            <a:r>
              <a:rPr lang="en-US" sz="2000" b="1" dirty="0">
                <a:hlinkClick r:id="rId2"/>
              </a:rPr>
              <a:t>juliya206@mail.ru</a:t>
            </a:r>
            <a:endParaRPr lang="en-US" sz="2000" b="1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89997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91780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42C7A604-3553-EC46-9C9B-BC71A0966027}"/>
              </a:ext>
            </a:extLst>
          </p:cNvPr>
          <p:cNvGrpSpPr/>
          <p:nvPr/>
        </p:nvGrpSpPr>
        <p:grpSpPr>
          <a:xfrm>
            <a:off x="1241884" y="1290230"/>
            <a:ext cx="6660232" cy="1137504"/>
            <a:chOff x="936104" y="1290230"/>
            <a:chExt cx="6660232" cy="1137504"/>
          </a:xfrm>
        </p:grpSpPr>
        <p:pic>
          <p:nvPicPr>
            <p:cNvPr id="5" name="Изображение 4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7864" y="1290230"/>
              <a:ext cx="1872208" cy="417424"/>
            </a:xfrm>
            <a:prstGeom prst="rect">
              <a:avLst/>
            </a:prstGeom>
          </p:spPr>
        </p:pic>
        <p:pic>
          <p:nvPicPr>
            <p:cNvPr id="6" name="Изображение 5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4128" y="1290230"/>
              <a:ext cx="1872208" cy="417424"/>
            </a:xfrm>
            <a:prstGeom prst="rect">
              <a:avLst/>
            </a:prstGeom>
          </p:spPr>
        </p:pic>
        <p:pic>
          <p:nvPicPr>
            <p:cNvPr id="8" name="Изображение 7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6104" y="1290230"/>
              <a:ext cx="1872208" cy="417424"/>
            </a:xfrm>
            <a:prstGeom prst="rect">
              <a:avLst/>
            </a:prstGeom>
          </p:spPr>
        </p:pic>
        <p:pic>
          <p:nvPicPr>
            <p:cNvPr id="9" name="Изображение 8">
              <a:hlinkClick r:id="rId8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11760" y="2010310"/>
              <a:ext cx="1872208" cy="417424"/>
            </a:xfrm>
            <a:prstGeom prst="rect">
              <a:avLst/>
            </a:prstGeom>
          </p:spPr>
        </p:pic>
        <p:pic>
          <p:nvPicPr>
            <p:cNvPr id="10" name="Изображение 9">
              <a:hlinkClick r:id="rId10"/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88024" y="2010310"/>
              <a:ext cx="1872208" cy="417424"/>
            </a:xfrm>
            <a:prstGeom prst="rect">
              <a:avLst/>
            </a:prstGeom>
          </p:spPr>
        </p:pic>
      </p:grpSp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0726" y="3723877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86799" y="3723877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18946" y="3723877"/>
            <a:ext cx="504056" cy="5040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3C67DF1-FE28-6C4C-96D1-2AD40D5AEC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72" y="3723877"/>
            <a:ext cx="504057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93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Изменения в ОГЭ и ЕГЭ 2023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7574"/>
            <a:ext cx="8363272" cy="374441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2023 года в сравнении с КИМ 2022 отсутствуют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КИМ ЕГЭ 2023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СРАВНЕНИИ С КИМ 2022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балл за выполнение экзаменационной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 со 100 до 86 баллов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 до 18 количество заданий в разделе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Грамматика и лексика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баллов за выполнение заданий 1, 2, 10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11 - максимальный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 за верное выполнение заданий 1 и 11 стал равен 3 баллам,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заданий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и 10 – 4 баллам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формулировки задания 38 письменной части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задания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устной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критерии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задания 37 письменной части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критерии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устной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Изменена нумерация некоторых заданий работы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675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Основные показатели результатов ЕГЭ 2022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63228"/>
            <a:ext cx="8640960" cy="36687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периоде ЕГЭ по английскому языку приняло участие 92 805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 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89 770; 2020 г. – 83 125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 2022 оказались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выше результатов 2021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 - повышение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тестового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 (особенно среди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высокобалльников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экзаменуемые справляются с заданиями по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чтению.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Средний процент выполнения заданий базового уровня настолько высок,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практически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дифференцирует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экзаменуемых (задание 1 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88,6;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10 – 81,6)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выполняются задания по грамматике и лексике,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устной части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эффективной дифференциации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изменено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1, 2, 10, 11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Сокращено с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до 18 количество заданий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«Грамматика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лексика»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6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Оценивание заданий 1 и 11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640" y="948856"/>
            <a:ext cx="3888432" cy="223224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18986"/>
              </p:ext>
            </p:extLst>
          </p:nvPr>
        </p:nvGraphicFramePr>
        <p:xfrm>
          <a:off x="457200" y="3214395"/>
          <a:ext cx="3589040" cy="1445587"/>
        </p:xfrm>
        <a:graphic>
          <a:graphicData uri="http://schemas.openxmlformats.org/drawingml/2006/table">
            <a:tbl>
              <a:tblPr/>
              <a:tblGrid>
                <a:gridCol w="3589040">
                  <a:extLst>
                    <a:ext uri="{9D8B030D-6E8A-4147-A177-3AD203B41FA5}">
                      <a16:colId xmlns:a16="http://schemas.microsoft.com/office/drawing/2014/main" xmlns="" val="1695868493"/>
                    </a:ext>
                  </a:extLst>
                </a:gridCol>
              </a:tblGrid>
              <a:tr h="1445587">
                <a:tc>
                  <a:txBody>
                    <a:bodyPr/>
                    <a:lstStyle/>
                    <a:p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Правильное выполнение каждого из заданий 1 и 11 </a:t>
                      </a:r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оценивается 3 баллами.</a:t>
                      </a:r>
                      <a:r>
                        <a:rPr lang="ru-RU" sz="1200" b="0" i="0" baseline="0" dirty="0" smtClean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 </a:t>
                      </a:r>
                      <a:endParaRPr lang="ru-RU" sz="1200" b="0" i="0" dirty="0" smtClean="0">
                        <a:solidFill>
                          <a:srgbClr val="000000"/>
                        </a:solidFill>
                        <a:effectLst/>
                        <a:latin typeface="TimesNewRoman"/>
                      </a:endParaRPr>
                    </a:p>
                    <a:p>
                      <a:endParaRPr lang="ru-RU" sz="1200" b="0" i="0" dirty="0" smtClean="0">
                        <a:solidFill>
                          <a:srgbClr val="000000"/>
                        </a:solidFill>
                        <a:effectLst/>
                        <a:latin typeface="TimesNewRoman"/>
                      </a:endParaRPr>
                    </a:p>
                    <a:p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Все ответы верны и на своем месте – 3 балла</a:t>
                      </a:r>
                    </a:p>
                    <a:p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Если 1 ошибка – 2 балла</a:t>
                      </a:r>
                    </a:p>
                    <a:p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Если 2 ошибки</a:t>
                      </a:r>
                      <a:r>
                        <a:rPr lang="ru-RU" sz="1200" b="0" i="0" baseline="0" dirty="0" smtClean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 – 1 балл</a:t>
                      </a:r>
                    </a:p>
                    <a:p>
                      <a:r>
                        <a:rPr lang="ru-RU" sz="1200" b="0" i="0" baseline="0" dirty="0" smtClean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Если 3 и более ошибок – 0 баллов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5495311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53740" y="3181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063228"/>
            <a:ext cx="3672408" cy="280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93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/>
              <a:t>Оценивание заданий </a:t>
            </a:r>
            <a:r>
              <a:rPr lang="ru-RU" sz="3600" dirty="0" smtClean="0"/>
              <a:t>2 </a:t>
            </a:r>
            <a:r>
              <a:rPr lang="ru-RU" sz="3600" dirty="0"/>
              <a:t>и </a:t>
            </a:r>
            <a:r>
              <a:rPr lang="ru-RU" sz="3600" dirty="0" smtClean="0"/>
              <a:t>10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870040"/>
            <a:ext cx="3528392" cy="23691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870040"/>
            <a:ext cx="5184576" cy="22322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3150087"/>
            <a:ext cx="3816424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NewRoman"/>
              </a:rPr>
              <a:t>Правильное выполнение каждого из заданий </a:t>
            </a:r>
            <a:r>
              <a:rPr lang="ru-RU" sz="1200" dirty="0" smtClean="0">
                <a:solidFill>
                  <a:srgbClr val="000000"/>
                </a:solidFill>
                <a:latin typeface="TimesNewRoman"/>
              </a:rPr>
              <a:t>2 </a:t>
            </a:r>
            <a:r>
              <a:rPr lang="ru-RU" sz="1200" dirty="0">
                <a:solidFill>
                  <a:srgbClr val="000000"/>
                </a:solidFill>
                <a:latin typeface="TimesNewRoman"/>
              </a:rPr>
              <a:t>и </a:t>
            </a:r>
            <a:r>
              <a:rPr lang="ru-RU" sz="1200" dirty="0" smtClean="0">
                <a:solidFill>
                  <a:srgbClr val="000000"/>
                </a:solidFill>
                <a:latin typeface="TimesNewRoman"/>
              </a:rPr>
              <a:t>10 </a:t>
            </a:r>
            <a:r>
              <a:rPr lang="ru-RU" sz="1200" dirty="0">
                <a:solidFill>
                  <a:srgbClr val="000000"/>
                </a:solidFill>
                <a:latin typeface="TimesNewRoman"/>
              </a:rPr>
              <a:t>оценивается </a:t>
            </a:r>
            <a:r>
              <a:rPr lang="ru-RU" sz="1200" dirty="0" smtClean="0">
                <a:solidFill>
                  <a:srgbClr val="000000"/>
                </a:solidFill>
                <a:latin typeface="TimesNewRoman"/>
              </a:rPr>
              <a:t>4 </a:t>
            </a:r>
            <a:r>
              <a:rPr lang="ru-RU" sz="1200" dirty="0">
                <a:solidFill>
                  <a:srgbClr val="000000"/>
                </a:solidFill>
                <a:latin typeface="TimesNewRoman"/>
              </a:rPr>
              <a:t>баллами. </a:t>
            </a:r>
          </a:p>
          <a:p>
            <a:endParaRPr lang="ru-RU" sz="1200" dirty="0">
              <a:solidFill>
                <a:srgbClr val="000000"/>
              </a:solidFill>
              <a:latin typeface="TimesNewRoman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NewRoman"/>
              </a:rPr>
              <a:t>Все ответы верны и на своем месте – </a:t>
            </a:r>
            <a:r>
              <a:rPr lang="ru-RU" sz="1200" dirty="0" smtClean="0">
                <a:solidFill>
                  <a:srgbClr val="000000"/>
                </a:solidFill>
                <a:latin typeface="TimesNewRoman"/>
              </a:rPr>
              <a:t>4 </a:t>
            </a:r>
            <a:r>
              <a:rPr lang="ru-RU" sz="1200" dirty="0">
                <a:solidFill>
                  <a:srgbClr val="000000"/>
                </a:solidFill>
                <a:latin typeface="TimesNewRoman"/>
              </a:rPr>
              <a:t>балла</a:t>
            </a:r>
          </a:p>
          <a:p>
            <a:r>
              <a:rPr lang="ru-RU" sz="1200" dirty="0">
                <a:solidFill>
                  <a:srgbClr val="000000"/>
                </a:solidFill>
                <a:latin typeface="TimesNewRoman"/>
              </a:rPr>
              <a:t>Если 1 ошибка – </a:t>
            </a:r>
            <a:r>
              <a:rPr lang="ru-RU" sz="1200" dirty="0" smtClean="0">
                <a:solidFill>
                  <a:srgbClr val="000000"/>
                </a:solidFill>
                <a:latin typeface="TimesNewRoman"/>
              </a:rPr>
              <a:t>3 </a:t>
            </a:r>
            <a:r>
              <a:rPr lang="ru-RU" sz="1200" dirty="0">
                <a:solidFill>
                  <a:srgbClr val="000000"/>
                </a:solidFill>
                <a:latin typeface="TimesNewRoman"/>
              </a:rPr>
              <a:t>балла</a:t>
            </a:r>
          </a:p>
          <a:p>
            <a:r>
              <a:rPr lang="ru-RU" sz="1200" dirty="0">
                <a:solidFill>
                  <a:srgbClr val="000000"/>
                </a:solidFill>
                <a:latin typeface="TimesNewRoman"/>
              </a:rPr>
              <a:t>Если 2 ошибки – </a:t>
            </a:r>
            <a:r>
              <a:rPr lang="ru-RU" sz="1200" dirty="0" smtClean="0">
                <a:solidFill>
                  <a:srgbClr val="000000"/>
                </a:solidFill>
                <a:latin typeface="TimesNewRoman"/>
              </a:rPr>
              <a:t>2 </a:t>
            </a:r>
            <a:r>
              <a:rPr lang="ru-RU" sz="1200" dirty="0">
                <a:solidFill>
                  <a:srgbClr val="000000"/>
                </a:solidFill>
                <a:latin typeface="TimesNewRoman"/>
              </a:rPr>
              <a:t>балл</a:t>
            </a:r>
          </a:p>
          <a:p>
            <a:r>
              <a:rPr lang="ru-RU" sz="1200" dirty="0">
                <a:solidFill>
                  <a:srgbClr val="000000"/>
                </a:solidFill>
                <a:latin typeface="TimesNewRoman"/>
              </a:rPr>
              <a:t>Если 3 ошибки – </a:t>
            </a:r>
            <a:r>
              <a:rPr lang="ru-RU" sz="1200" dirty="0" smtClean="0">
                <a:solidFill>
                  <a:srgbClr val="000000"/>
                </a:solidFill>
                <a:latin typeface="TimesNewRoman"/>
              </a:rPr>
              <a:t>1 балл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imesNewRoman"/>
              </a:rPr>
              <a:t>Если 4 и более ошибок - 0 </a:t>
            </a:r>
            <a:r>
              <a:rPr lang="ru-RU" sz="1200" dirty="0">
                <a:solidFill>
                  <a:srgbClr val="000000"/>
                </a:solidFill>
                <a:latin typeface="TimesNewRoman"/>
              </a:rPr>
              <a:t>баллов</a:t>
            </a:r>
          </a:p>
        </p:txBody>
      </p:sp>
    </p:spTree>
    <p:extLst>
      <p:ext uri="{BB962C8B-B14F-4D97-AF65-F5344CB8AC3E}">
        <p14:creationId xmlns:p14="http://schemas.microsoft.com/office/powerpoint/2010/main" val="2900119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/>
              <a:t>Задания 3-9 и задания 12-18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5" y="915567"/>
            <a:ext cx="3960440" cy="27540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5" y="915565"/>
            <a:ext cx="2160239" cy="27540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911393"/>
            <a:ext cx="2664296" cy="2712203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375216"/>
              </p:ext>
            </p:extLst>
          </p:nvPr>
        </p:nvGraphicFramePr>
        <p:xfrm>
          <a:off x="179512" y="4001416"/>
          <a:ext cx="4464496" cy="457200"/>
        </p:xfrm>
        <a:graphic>
          <a:graphicData uri="http://schemas.openxmlformats.org/drawingml/2006/table">
            <a:tbl>
              <a:tblPr/>
              <a:tblGrid>
                <a:gridCol w="4464496">
                  <a:extLst>
                    <a:ext uri="{9D8B030D-6E8A-4147-A177-3AD203B41FA5}">
                      <a16:colId xmlns:a16="http://schemas.microsoft.com/office/drawing/2014/main" xmlns="" val="3368282151"/>
                    </a:ext>
                  </a:extLst>
                </a:gridCol>
              </a:tblGrid>
              <a:tr h="144017">
                <a:tc>
                  <a:txBody>
                    <a:bodyPr/>
                    <a:lstStyle/>
                    <a:p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Правильное выполнение каждого из заданий 3–9, </a:t>
                      </a:r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12–18 оценивается 1 </a:t>
                      </a: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баллом. </a:t>
                      </a:r>
                      <a:endParaRPr lang="ru-RU" sz="1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2978141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9512" y="3623597"/>
            <a:ext cx="116888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789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723727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Задания 19-24 и задания 25-29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059582"/>
            <a:ext cx="7666672" cy="273265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417357"/>
              </p:ext>
            </p:extLst>
          </p:nvPr>
        </p:nvGraphicFramePr>
        <p:xfrm>
          <a:off x="179512" y="3939903"/>
          <a:ext cx="5616624" cy="648072"/>
        </p:xfrm>
        <a:graphic>
          <a:graphicData uri="http://schemas.openxmlformats.org/drawingml/2006/table">
            <a:tbl>
              <a:tblPr/>
              <a:tblGrid>
                <a:gridCol w="5616624">
                  <a:extLst>
                    <a:ext uri="{9D8B030D-6E8A-4147-A177-3AD203B41FA5}">
                      <a16:colId xmlns:a16="http://schemas.microsoft.com/office/drawing/2014/main" xmlns="" val="336828215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Правильное выполнение каждого из заданий </a:t>
                      </a:r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19-29 оценивается 1 </a:t>
                      </a: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баллом. </a:t>
                      </a:r>
                      <a:endParaRPr lang="ru-RU" sz="1200" b="0" i="0" dirty="0" smtClean="0">
                        <a:solidFill>
                          <a:srgbClr val="000000"/>
                        </a:solidFill>
                        <a:effectLst/>
                        <a:latin typeface="TimesNewRoman"/>
                      </a:endParaRPr>
                    </a:p>
                    <a:p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Задания 30-36 без изменений.</a:t>
                      </a:r>
                    </a:p>
                    <a:p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В разделе «Грамматика и лексика» всего 18 заданий.</a:t>
                      </a:r>
                      <a:endParaRPr lang="ru-RU" sz="1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2978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426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517"/>
            <a:ext cx="8229600" cy="579711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Задание 37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93" y="1058108"/>
            <a:ext cx="4320480" cy="22337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3291829"/>
            <a:ext cx="4204835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Уточнены критерии задания 37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указывать адрес и дату – ошибка по ОТ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нужна ссылка не предыдущие контакты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ошибка)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соблюсти нормы вежливости: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благодарность за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полученное письмо или/и выражение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положительных эмоций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его получения, надежда 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последующие контакты 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058108"/>
            <a:ext cx="274081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99348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1213</Words>
  <Application>Microsoft Office PowerPoint</Application>
  <PresentationFormat>Экран (16:9)</PresentationFormat>
  <Paragraphs>117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 Документы, определяющие структуру и содержание КИМ ЕГЭ 2023 г  </vt:lpstr>
      <vt:lpstr>Изменения в ОГЭ и ЕГЭ 2023</vt:lpstr>
      <vt:lpstr>Основные показатели результатов ЕГЭ 2022</vt:lpstr>
      <vt:lpstr>Оценивание заданий 1 и 11</vt:lpstr>
      <vt:lpstr>Оценивание заданий 2 и 10</vt:lpstr>
      <vt:lpstr>Задания 3-9 и задания 12-18</vt:lpstr>
      <vt:lpstr>Задания 19-24 и задания 25-29</vt:lpstr>
      <vt:lpstr>Задание 37</vt:lpstr>
      <vt:lpstr>Задание 38</vt:lpstr>
      <vt:lpstr>Презентация PowerPoint</vt:lpstr>
      <vt:lpstr>Задания 1 и 2 «Устная часть»</vt:lpstr>
      <vt:lpstr>Задание 3 «УСТНАЯ ЧАСТЬ»</vt:lpstr>
      <vt:lpstr>Задание 4 «УСТНАЯ ЧАСТЬ»</vt:lpstr>
      <vt:lpstr>Рекомендации к выполнению задания 4</vt:lpstr>
      <vt:lpstr>ПОСОБИЯ ДЛЯ ПОДГОТОВКИ К ЕГЭ И ОГЭ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Арсений Соловейчик</cp:lastModifiedBy>
  <cp:revision>38</cp:revision>
  <dcterms:created xsi:type="dcterms:W3CDTF">2019-11-08T08:59:02Z</dcterms:created>
  <dcterms:modified xsi:type="dcterms:W3CDTF">2022-09-15T08:37:46Z</dcterms:modified>
</cp:coreProperties>
</file>