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4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82" r:id="rId9"/>
    <p:sldId id="283" r:id="rId10"/>
    <p:sldId id="265" r:id="rId11"/>
    <p:sldId id="266" r:id="rId12"/>
    <p:sldId id="267" r:id="rId13"/>
    <p:sldId id="268" r:id="rId14"/>
    <p:sldId id="269" r:id="rId15"/>
    <p:sldId id="277" r:id="rId16"/>
    <p:sldId id="278" r:id="rId17"/>
    <p:sldId id="276" r:id="rId18"/>
    <p:sldId id="275" r:id="rId19"/>
    <p:sldId id="274" r:id="rId20"/>
    <p:sldId id="284" r:id="rId21"/>
    <p:sldId id="270" r:id="rId22"/>
    <p:sldId id="281" r:id="rId23"/>
    <p:sldId id="280" r:id="rId24"/>
    <p:sldId id="279" r:id="rId25"/>
    <p:sldId id="273" r:id="rId26"/>
    <p:sldId id="288" r:id="rId27"/>
    <p:sldId id="289" r:id="rId28"/>
    <p:sldId id="287" r:id="rId29"/>
    <p:sldId id="286" r:id="rId30"/>
    <p:sldId id="292" r:id="rId31"/>
    <p:sldId id="291" r:id="rId32"/>
    <p:sldId id="290" r:id="rId33"/>
    <p:sldId id="296" r:id="rId34"/>
    <p:sldId id="295" r:id="rId35"/>
    <p:sldId id="294" r:id="rId36"/>
    <p:sldId id="293" r:id="rId37"/>
    <p:sldId id="312" r:id="rId38"/>
    <p:sldId id="313" r:id="rId39"/>
    <p:sldId id="319" r:id="rId40"/>
    <p:sldId id="300" r:id="rId41"/>
    <p:sldId id="299" r:id="rId42"/>
    <p:sldId id="314" r:id="rId43"/>
    <p:sldId id="315" r:id="rId44"/>
    <p:sldId id="301" r:id="rId45"/>
    <p:sldId id="298" r:id="rId46"/>
    <p:sldId id="297" r:id="rId47"/>
    <p:sldId id="271" r:id="rId48"/>
    <p:sldId id="306" r:id="rId49"/>
    <p:sldId id="305" r:id="rId50"/>
    <p:sldId id="304" r:id="rId51"/>
    <p:sldId id="303" r:id="rId52"/>
    <p:sldId id="302" r:id="rId53"/>
    <p:sldId id="311" r:id="rId54"/>
    <p:sldId id="310" r:id="rId55"/>
    <p:sldId id="309" r:id="rId56"/>
    <p:sldId id="308" r:id="rId57"/>
    <p:sldId id="307" r:id="rId58"/>
    <p:sldId id="316" r:id="rId59"/>
    <p:sldId id="272" r:id="rId60"/>
    <p:sldId id="317" r:id="rId61"/>
    <p:sldId id="318" r:id="rId62"/>
    <p:sldId id="257" r:id="rId63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6" d="100"/>
          <a:sy n="56" d="100"/>
        </p:scale>
        <p:origin x="-1842" y="-852"/>
      </p:cViewPr>
      <p:guideLst>
        <p:guide orient="horz" pos="28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612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/>
      </a:defRPr>
    </a:lvl1pPr>
    <a:lvl2pPr indent="228600" defTabSz="1625600" latinLnBrk="0">
      <a:defRPr sz="2000">
        <a:latin typeface="+mj-lt"/>
        <a:ea typeface="+mj-ea"/>
        <a:cs typeface="+mj-cs"/>
        <a:sym typeface="Calibri"/>
      </a:defRPr>
    </a:lvl2pPr>
    <a:lvl3pPr indent="457200" defTabSz="1625600" latinLnBrk="0">
      <a:defRPr sz="2000">
        <a:latin typeface="+mj-lt"/>
        <a:ea typeface="+mj-ea"/>
        <a:cs typeface="+mj-cs"/>
        <a:sym typeface="Calibri"/>
      </a:defRPr>
    </a:lvl3pPr>
    <a:lvl4pPr indent="685800" defTabSz="1625600" latinLnBrk="0">
      <a:defRPr sz="2000">
        <a:latin typeface="+mj-lt"/>
        <a:ea typeface="+mj-ea"/>
        <a:cs typeface="+mj-cs"/>
        <a:sym typeface="Calibri"/>
      </a:defRPr>
    </a:lvl4pPr>
    <a:lvl5pPr indent="914400" defTabSz="1625600" latinLnBrk="0">
      <a:defRPr sz="2000">
        <a:latin typeface="+mj-lt"/>
        <a:ea typeface="+mj-ea"/>
        <a:cs typeface="+mj-cs"/>
        <a:sym typeface="Calibri"/>
      </a:defRPr>
    </a:lvl5pPr>
    <a:lvl6pPr indent="1143000" defTabSz="1625600" latinLnBrk="0">
      <a:defRPr sz="2000">
        <a:latin typeface="+mj-lt"/>
        <a:ea typeface="+mj-ea"/>
        <a:cs typeface="+mj-cs"/>
        <a:sym typeface="Calibri"/>
      </a:defRPr>
    </a:lvl6pPr>
    <a:lvl7pPr indent="1371600" defTabSz="1625600" latinLnBrk="0">
      <a:defRPr sz="2000">
        <a:latin typeface="+mj-lt"/>
        <a:ea typeface="+mj-ea"/>
        <a:cs typeface="+mj-cs"/>
        <a:sym typeface="Calibri"/>
      </a:defRPr>
    </a:lvl7pPr>
    <a:lvl8pPr indent="1600200" defTabSz="1625600" latinLnBrk="0">
      <a:defRPr sz="2000">
        <a:latin typeface="+mj-lt"/>
        <a:ea typeface="+mj-ea"/>
        <a:cs typeface="+mj-cs"/>
        <a:sym typeface="Calibri"/>
      </a:defRPr>
    </a:lvl8pPr>
    <a:lvl9pPr indent="1828800" defTabSz="1625600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359806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491490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6" descr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200400"/>
            <a:ext cx="4038600" cy="3394473"/>
          </a:xfrm>
          <a:prstGeom prst="rect">
            <a:avLst/>
          </a:prstGeom>
        </p:spPr>
        <p:txBody>
          <a:bodyPr/>
          <a:lstStyle>
            <a:lvl1pPr marL="587828" indent="-587828">
              <a:spcBef>
                <a:spcPts val="1100"/>
              </a:spcBef>
              <a:defRPr sz="4800"/>
            </a:lvl1pPr>
            <a:lvl2pPr>
              <a:spcBef>
                <a:spcPts val="1100"/>
              </a:spcBef>
              <a:defRPr sz="4800"/>
            </a:lvl2pPr>
            <a:lvl3pPr marL="1463039" indent="-548639">
              <a:spcBef>
                <a:spcPts val="1100"/>
              </a:spcBef>
              <a:defRPr sz="4800"/>
            </a:lvl3pPr>
            <a:lvl4pPr marL="1981200" indent="-609600">
              <a:spcBef>
                <a:spcPts val="1100"/>
              </a:spcBef>
              <a:defRPr sz="4800"/>
            </a:lvl4pPr>
            <a:lvl5pPr marL="2438400" indent="-609600">
              <a:spcBef>
                <a:spcPts val="1100"/>
              </a:spcBef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6" descr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15158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000"/>
              </a:spcBef>
              <a:buSzTx/>
              <a:buFontTx/>
              <a:buNone/>
              <a:defRPr sz="4200" b="1"/>
            </a:lvl1pPr>
            <a:lvl2pPr marL="0" indent="457200">
              <a:spcBef>
                <a:spcPts val="1000"/>
              </a:spcBef>
              <a:buSzTx/>
              <a:buFontTx/>
              <a:buNone/>
              <a:defRPr sz="4200" b="1"/>
            </a:lvl2pPr>
            <a:lvl3pPr marL="0" indent="914400">
              <a:spcBef>
                <a:spcPts val="1000"/>
              </a:spcBef>
              <a:buSzTx/>
              <a:buFontTx/>
              <a:buNone/>
              <a:defRPr sz="4200" b="1"/>
            </a:lvl3pPr>
            <a:lvl4pPr marL="0" indent="1371600">
              <a:spcBef>
                <a:spcPts val="1000"/>
              </a:spcBef>
              <a:buSzTx/>
              <a:buFontTx/>
              <a:buNone/>
              <a:defRPr sz="4200" b="1"/>
            </a:lvl4pPr>
            <a:lvl5pPr marL="0" indent="1828800">
              <a:spcBef>
                <a:spcPts val="1000"/>
              </a:spcBef>
              <a:buSzTx/>
              <a:buFontTx/>
              <a:buNone/>
              <a:defRPr sz="42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26" y="315158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1000"/>
              </a:spcBef>
              <a:buSzTx/>
              <a:buFontTx/>
              <a:buNone/>
              <a:defRPr sz="4200" b="1"/>
            </a:pPr>
            <a:endParaRPr/>
          </a:p>
        </p:txBody>
      </p:sp>
      <p:sp>
        <p:nvSpPr>
          <p:cNvPr id="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6" descr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" descr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Рисунок 4" descr="Рисунок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6" descr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1" y="220503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3400" b="1"/>
            </a:lvl1pPr>
          </a:lstStyle>
          <a:p>
            <a:r>
              <a:t>Текст заголовка</a:t>
            </a:r>
          </a:p>
        </p:txBody>
      </p:sp>
      <p:sp>
        <p:nvSpPr>
          <p:cNvPr id="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575050" y="220503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9" name="Текст 3"/>
          <p:cNvSpPr>
            <a:spLocks noGrp="1"/>
          </p:cNvSpPr>
          <p:nvPr>
            <p:ph type="body" sz="quarter" idx="21"/>
          </p:nvPr>
        </p:nvSpPr>
        <p:spPr>
          <a:xfrm>
            <a:off x="457200" y="3076575"/>
            <a:ext cx="3008315" cy="351829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/>
            </a:pPr>
            <a:endParaRPr/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6" descr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560070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3400" b="1"/>
            </a:lvl1pPr>
          </a:lstStyle>
          <a:p>
            <a:r>
              <a:t>Текст заголовка</a:t>
            </a:r>
          </a:p>
        </p:txBody>
      </p:sp>
      <p:sp>
        <p:nvSpPr>
          <p:cNvPr id="89" name="Рисунок 2"/>
          <p:cNvSpPr>
            <a:spLocks noGrp="1"/>
          </p:cNvSpPr>
          <p:nvPr>
            <p:ph type="pic" sz="half" idx="21"/>
          </p:nvPr>
        </p:nvSpPr>
        <p:spPr>
          <a:xfrm>
            <a:off x="1792288" y="245983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602575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Рисунок 6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20622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320040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325187" y="6734344"/>
            <a:ext cx="361614" cy="34018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2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600075" marR="0" indent="-600075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028700" marR="0" indent="-571500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–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447800" marR="0" indent="-533400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0116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–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4688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»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9260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3832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8404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2976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emf"/><Relationship Id="rId7" Type="http://schemas.openxmlformats.org/officeDocument/2006/relationships/image" Target="../media/image19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11" Type="http://schemas.openxmlformats.org/officeDocument/2006/relationships/image" Target="../media/image52.emf"/><Relationship Id="rId5" Type="http://schemas.openxmlformats.org/officeDocument/2006/relationships/image" Target="../media/image46.jpeg"/><Relationship Id="rId10" Type="http://schemas.openxmlformats.org/officeDocument/2006/relationships/image" Target="../media/image51.emf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2.tif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7" Type="http://schemas.openxmlformats.org/officeDocument/2006/relationships/image" Target="../media/image70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emf"/><Relationship Id="rId5" Type="http://schemas.openxmlformats.org/officeDocument/2006/relationships/image" Target="../media/image139.emf"/><Relationship Id="rId4" Type="http://schemas.openxmlformats.org/officeDocument/2006/relationships/image" Target="../media/image138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emf"/><Relationship Id="rId5" Type="http://schemas.openxmlformats.org/officeDocument/2006/relationships/image" Target="../media/image143.emf"/><Relationship Id="rId4" Type="http://schemas.openxmlformats.org/officeDocument/2006/relationships/image" Target="../media/image14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hyperlink" Target="https://e-univers.ru/info/publishers/izdatelstvo_intellekt_tsentr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CFBBE72-07CC-93A2-48B9-E736FB731217}"/>
              </a:ext>
            </a:extLst>
          </p:cNvPr>
          <p:cNvSpPr txBox="1"/>
          <p:nvPr/>
        </p:nvSpPr>
        <p:spPr>
          <a:xfrm>
            <a:off x="2987824" y="179512"/>
            <a:ext cx="6912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itchFamily="34" charset="0"/>
              </a:rPr>
              <a:t>ИЗДАТЕЛЬСТВО «ИНТЕЛЛЕКТ-ЦЕНТР» </a:t>
            </a:r>
            <a:endParaRPr lang="ru-RU" sz="24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DF78226-0484-A46A-435A-8FB9E192C321}"/>
              </a:ext>
            </a:extLst>
          </p:cNvPr>
          <p:cNvSpPr txBox="1"/>
          <p:nvPr/>
        </p:nvSpPr>
        <p:spPr>
          <a:xfrm>
            <a:off x="124920" y="2915816"/>
            <a:ext cx="8856984" cy="2964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733" b="1" dirty="0" smtClean="0">
                <a:solidFill>
                  <a:srgbClr val="FF0000"/>
                </a:solidFill>
                <a:latin typeface="Arial Black" pitchFamily="34" charset="0"/>
                <a:cs typeface="Times New Roman" panose="02020603050405020304" pitchFamily="18" charset="0"/>
              </a:rPr>
              <a:t>Проекты Издательства «Интеллект-Центр» для организации обучения и контроля знаний учащихся в 2024/2025 учебном году.</a:t>
            </a:r>
            <a:endParaRPr lang="ru-RU" sz="3733" b="1" dirty="0">
              <a:solidFill>
                <a:srgbClr val="FF0000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DCEDC8F-1403-11D0-E5E7-46FC661B7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15616"/>
            <a:ext cx="1872208" cy="128954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7A12C36-75DF-4F5D-8C7F-6003C5883A49}"/>
              </a:ext>
            </a:extLst>
          </p:cNvPr>
          <p:cNvSpPr txBox="1"/>
          <p:nvPr/>
        </p:nvSpPr>
        <p:spPr>
          <a:xfrm>
            <a:off x="1907704" y="179512"/>
            <a:ext cx="70240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ru-RU" sz="2000" b="1" dirty="0">
                <a:solidFill>
                  <a:schemeClr val="bg1"/>
                </a:solidFill>
                <a:latin typeface="Arial Narrow" pitchFamily="34" charset="0"/>
                <a:cs typeface="Times New Roman" panose="02020603050405020304" pitchFamily="18" charset="0"/>
              </a:rPr>
              <a:t>МАТЕРИАЛЫ ДЛЯ ПОДГОТОВКИ УЧАЩИХСЯ К ЕГЭ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783690D-87E6-636D-DE60-83D0F2D9658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6356" y="1475655"/>
            <a:ext cx="1269185" cy="18771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C27B0C6-D0A0-4D06-9647-9126D55C04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5269" y="1486752"/>
            <a:ext cx="1269185" cy="18651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2072B00-401D-40C9-ADF4-D5DDF9D0834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6857" y="1475656"/>
            <a:ext cx="1276150" cy="18651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DE7E087-1E6B-41AB-85B9-1F8AC59EC8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339" y="3566771"/>
            <a:ext cx="1269185" cy="18675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C2FE2A5-2A18-4E11-B698-783A3109C9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5" y="3566770"/>
            <a:ext cx="1310853" cy="19137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7E13AF0-7A10-4740-9D63-0FD4943CAA2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28893" y="3591902"/>
            <a:ext cx="1269185" cy="18635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C0B5F61-36DD-4215-A2E9-2AD5EB81D84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5713109"/>
            <a:ext cx="1317306" cy="18881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DE7E087-1E6B-41AB-85B9-1F8AC59EC8F5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26356" y="5724127"/>
            <a:ext cx="1269185" cy="18771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3369F76-A1B3-4E1F-92E1-1A9EBD34BF4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076857" y="5724127"/>
            <a:ext cx="1279119" cy="18614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1E682B0-3A1F-4324-9D64-3E153B1D2B8E}"/>
              </a:ext>
            </a:extLst>
          </p:cNvPr>
          <p:cNvSpPr txBox="1"/>
          <p:nvPr/>
        </p:nvSpPr>
        <p:spPr>
          <a:xfrm>
            <a:off x="4644008" y="1043608"/>
            <a:ext cx="38164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СЕРИЯ КНИГ:</a:t>
            </a:r>
          </a:p>
          <a:p>
            <a:pPr>
              <a:defRPr/>
            </a:pPr>
            <a:r>
              <a:rPr lang="ru-RU" sz="1800" b="1" dirty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РЕШЕНИЕ ЗАДАНИЙ ПОВЫШЕННОГО</a:t>
            </a:r>
          </a:p>
          <a:p>
            <a:pPr>
              <a:defRPr/>
            </a:pPr>
            <a:r>
              <a:rPr lang="ru-RU" sz="1800" b="1" dirty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И ВЫСОКОГО УРОВНЯ СЛОЖНОСТИ.</a:t>
            </a:r>
          </a:p>
          <a:p>
            <a:pPr>
              <a:defRPr/>
            </a:pPr>
            <a:r>
              <a:rPr lang="ru-RU" sz="1800" b="1" dirty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КАК ПОЛУЧИТЬ МАКСИМАЛЬНЫЙ БАЛЛ НА ЕГЭ. </a:t>
            </a:r>
            <a:endParaRPr lang="ru-RU" sz="1800" b="1" dirty="0">
              <a:solidFill>
                <a:srgbClr val="00B0F0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117110F-1F20-47F3-8ABF-6410ED8ECF28}"/>
              </a:ext>
            </a:extLst>
          </p:cNvPr>
          <p:cNvSpPr txBox="1"/>
          <p:nvPr/>
        </p:nvSpPr>
        <p:spPr>
          <a:xfrm>
            <a:off x="4644008" y="2987824"/>
            <a:ext cx="429256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999" algn="just"/>
            <a:r>
              <a:rPr lang="ru-RU" sz="2000" b="1" i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Каждое пособие содержит:</a:t>
            </a:r>
          </a:p>
          <a:p>
            <a:pPr marL="47999" algn="just"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теоретические материалы</a:t>
            </a:r>
          </a:p>
          <a:p>
            <a:pPr marL="47999" algn="just"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справочные материалы</a:t>
            </a:r>
          </a:p>
          <a:p>
            <a:pPr marL="47999" algn="just"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методические рекомендации</a:t>
            </a:r>
          </a:p>
          <a:p>
            <a:pPr marL="47999" algn="just"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образцы решений</a:t>
            </a:r>
          </a:p>
          <a:p>
            <a:pPr marL="47999" algn="just"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необходимое для оптимальной подготовки количество сложных заданий</a:t>
            </a:r>
          </a:p>
          <a:p>
            <a:pPr marL="47999" algn="just"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ответы ко всем заданиям. </a:t>
            </a:r>
          </a:p>
          <a:p>
            <a:pPr marL="47999" algn="just"/>
            <a:r>
              <a:rPr lang="ru-RU" sz="2000" b="1" i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Использование данных сборников</a:t>
            </a:r>
          </a:p>
          <a:p>
            <a:pPr marL="47999" algn="just"/>
            <a:r>
              <a:rPr lang="ru-RU" sz="2000" b="1" i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обеспечивает надёжную подготовку к ЕГЭ,</a:t>
            </a:r>
          </a:p>
          <a:p>
            <a:pPr marL="47999" algn="just"/>
            <a:r>
              <a:rPr lang="ru-RU" sz="2000" b="1" i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которая позволит получить</a:t>
            </a:r>
          </a:p>
          <a:p>
            <a:pPr marL="47999" algn="just"/>
            <a:r>
              <a:rPr lang="ru-RU" sz="2000" b="1" i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максимальный балл</a:t>
            </a:r>
          </a:p>
          <a:p>
            <a:pPr marL="47999" algn="just"/>
            <a:r>
              <a:rPr lang="ru-RU" sz="2000" b="1" i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на предстоящем экзамене.</a:t>
            </a:r>
            <a:endParaRPr lang="ru-RU" sz="2000" b="1" i="1" dirty="0">
              <a:latin typeface="Arial Narrow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0A1E672-FC4F-EB94-6B5E-1FCC4BE5742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691680"/>
            <a:ext cx="3600400" cy="528963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E52C29C-EAF7-E572-D97B-2B6B77083C7A}"/>
              </a:ext>
            </a:extLst>
          </p:cNvPr>
          <p:cNvSpPr txBox="1"/>
          <p:nvPr/>
        </p:nvSpPr>
        <p:spPr>
          <a:xfrm>
            <a:off x="4355976" y="971600"/>
            <a:ext cx="458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dirty="0">
                <a:solidFill>
                  <a:srgbClr val="C00000"/>
                </a:solidFill>
                <a:latin typeface="Arial Narrow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Русский язык. Разбор всех типов заданий.</a:t>
            </a:r>
          </a:p>
          <a:p>
            <a:pPr algn="l"/>
            <a:r>
              <a:rPr lang="ru-RU" sz="1800" b="1" dirty="0">
                <a:solidFill>
                  <a:srgbClr val="C00000"/>
                </a:solidFill>
                <a:latin typeface="Arial Narrow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получить максимальный балл на ЕГЭ.</a:t>
            </a:r>
            <a:endParaRPr lang="ru-RU" sz="1800" dirty="0">
              <a:solidFill>
                <a:srgbClr val="C00000"/>
              </a:solidFill>
              <a:latin typeface="Arial Narrow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i="1" dirty="0">
                <a:solidFill>
                  <a:srgbClr val="124499"/>
                </a:solidFill>
                <a:effectLst/>
                <a:latin typeface="Arial Narrow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Автор: Драбкина Светлана Владимировна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5E91F88-D27E-1FF5-7FB3-E4CB0998072B}"/>
              </a:ext>
            </a:extLst>
          </p:cNvPr>
          <p:cNvSpPr txBox="1"/>
          <p:nvPr/>
        </p:nvSpPr>
        <p:spPr>
          <a:xfrm>
            <a:off x="4139952" y="1979712"/>
            <a:ext cx="4808048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000" algn="just">
              <a:buFont typeface="Wingdings" panose="05000000000000000000" pitchFamily="2" charset="2"/>
              <a:buChar char="ü"/>
            </a:pPr>
            <a:r>
              <a:rPr lang="ru-RU" sz="18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В пособии представлена пошаговая система подготовки выпускника к сдаче ЕГЭ по русскому языку на максимальный балл.</a:t>
            </a:r>
          </a:p>
          <a:p>
            <a:pPr indent="180000" algn="just">
              <a:buFont typeface="Wingdings" panose="05000000000000000000" pitchFamily="2" charset="2"/>
              <a:buChar char="ü"/>
            </a:pPr>
            <a:r>
              <a:rPr lang="ru-RU" sz="18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К каждому виду заданий экзаменационной работы дан подробный комментарий, теоретический материал и приведены тесты, ответы к которым даны в конце пособия.</a:t>
            </a:r>
          </a:p>
          <a:p>
            <a:pPr indent="180000" algn="just">
              <a:buFont typeface="Wingdings" panose="05000000000000000000" pitchFamily="2" charset="2"/>
              <a:buChar char="ü"/>
            </a:pPr>
            <a:r>
              <a:rPr lang="ru-RU" sz="18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Особое внимание уделено тем заданиям, которые вызывают затруднения у школьников.</a:t>
            </a:r>
          </a:p>
          <a:p>
            <a:pPr indent="180000" algn="just">
              <a:buFont typeface="Wingdings" panose="05000000000000000000" pitchFamily="2" charset="2"/>
              <a:buChar char="ü"/>
            </a:pPr>
            <a:r>
              <a:rPr lang="ru-RU" sz="18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Подробно рассмотрена и вторая часть контрольно-измерительных материалов ЕГЭ по русскому языку: сочинение-рассуждение. </a:t>
            </a:r>
          </a:p>
          <a:p>
            <a:pPr indent="180000" algn="just">
              <a:buFont typeface="Wingdings" panose="05000000000000000000" pitchFamily="2" charset="2"/>
              <a:buChar char="ü"/>
            </a:pPr>
            <a:r>
              <a:rPr lang="ru-RU" sz="18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Приводятся критерии оценивания сочинения, подробный план.</a:t>
            </a:r>
          </a:p>
          <a:p>
            <a:pPr indent="180000" algn="just">
              <a:buFont typeface="Wingdings" panose="05000000000000000000" pitchFamily="2" charset="2"/>
              <a:buChar char="ü"/>
            </a:pPr>
            <a:r>
              <a:rPr lang="ru-RU" sz="18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 Даны рекомендации по обозначению проблемы,</a:t>
            </a:r>
          </a:p>
          <a:p>
            <a:pPr algn="just"/>
            <a:r>
              <a:rPr lang="ru-RU" sz="18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 созданию комментария (как привести два примера-иллюстрации</a:t>
            </a:r>
          </a:p>
          <a:p>
            <a:pPr algn="just"/>
            <a:r>
              <a:rPr lang="ru-RU" sz="18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из текста, пояснить каждый и проанализировать</a:t>
            </a:r>
          </a:p>
          <a:p>
            <a:pPr algn="just"/>
            <a:r>
              <a:rPr lang="ru-RU" sz="18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смысловую связь между ними),</a:t>
            </a:r>
          </a:p>
          <a:p>
            <a:pPr algn="just"/>
            <a:r>
              <a:rPr lang="ru-RU" sz="18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определению позиции автора</a:t>
            </a:r>
          </a:p>
          <a:p>
            <a:pPr algn="just"/>
            <a:r>
              <a:rPr lang="ru-RU" sz="18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и обоснованию собственного мнения.</a:t>
            </a:r>
          </a:p>
          <a:p>
            <a:pPr algn="just"/>
            <a:r>
              <a:rPr lang="ru-RU" sz="1800" b="1" i="1" u="none" strike="noStrike" baseline="0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Пособие прошло научно-методическую оценку</a:t>
            </a:r>
          </a:p>
          <a:p>
            <a:pPr algn="just"/>
            <a:r>
              <a:rPr lang="ru-RU" sz="1800" b="1" i="1" u="none" strike="noStrike" baseline="0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ФГБНУ «ФИПИ».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E4971CF-66CC-C9C1-DBB6-72A5B6E1776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475656"/>
            <a:ext cx="3670422" cy="53495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E52C29C-EAF7-E572-D97B-2B6B77083C7A}"/>
              </a:ext>
            </a:extLst>
          </p:cNvPr>
          <p:cNvSpPr txBox="1"/>
          <p:nvPr/>
        </p:nvSpPr>
        <p:spPr>
          <a:xfrm>
            <a:off x="4355976" y="897052"/>
            <a:ext cx="46085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dirty="0">
                <a:solidFill>
                  <a:srgbClr val="FF0000"/>
                </a:solidFill>
                <a:latin typeface="Arial Narrow" pitchFamily="34" charset="0"/>
                <a:ea typeface="Calibri" panose="020F0502020204030204" pitchFamily="34" charset="0"/>
              </a:rPr>
              <a:t>Математика. Решение заданий повышенного и высокого уровня сложности. Как получить максимальный балл на ЕГЭ.</a:t>
            </a:r>
            <a:endParaRPr lang="ru-RU" sz="1800" dirty="0">
              <a:latin typeface="Arial Narrow" pitchFamily="34" charset="0"/>
              <a:ea typeface="Calibri" panose="020F0502020204030204" pitchFamily="34" charset="0"/>
            </a:endParaRPr>
          </a:p>
          <a:p>
            <a:pPr algn="just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itchFamily="34" charset="0"/>
                <a:ea typeface="Calibri" panose="020F0502020204030204" pitchFamily="34" charset="0"/>
              </a:rPr>
              <a:t>А.В. Семенов, И.В. Ященко и др.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27984" y="2267744"/>
            <a:ext cx="417646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28575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Arial Narrow" pitchFamily="34" charset="0"/>
                <a:cs typeface="Times New Roman" panose="02020603050405020304" pitchFamily="18" charset="0"/>
              </a:rPr>
              <a:t>В предлагаемом учебном пособии даны основные типы заданий повышенного и высокого уровня сложности, используемых на ЕГЭ по математике.</a:t>
            </a:r>
          </a:p>
          <a:p>
            <a:pPr marL="285750" indent="28575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Arial Narrow" pitchFamily="34" charset="0"/>
                <a:cs typeface="Times New Roman" panose="02020603050405020304" pitchFamily="18" charset="0"/>
              </a:rPr>
              <a:t>Особое внимание уделяется разбору заданий, вызвавших наибольшие затруднения.</a:t>
            </a:r>
          </a:p>
          <a:p>
            <a:pPr marL="285750" indent="28575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Arial Narrow" pitchFamily="34" charset="0"/>
                <a:cs typeface="Times New Roman" panose="02020603050405020304" pitchFamily="18" charset="0"/>
              </a:rPr>
              <a:t>Для тренировки и самоподготовки к ЕГЭ предлагаются задания с развёрнутым ответом различного уровня сложности по всем содержательным блокам.</a:t>
            </a:r>
          </a:p>
          <a:p>
            <a:pPr marL="285750" indent="28575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Arial Narrow" pitchFamily="34" charset="0"/>
                <a:cs typeface="Times New Roman" panose="02020603050405020304" pitchFamily="18" charset="0"/>
              </a:rPr>
              <a:t>Пособие адресовано старшеклассникам, преподавателям и родителям.</a:t>
            </a:r>
            <a:endParaRPr lang="ru-RU" sz="2000" b="1" dirty="0"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240925C-5E76-60D9-ED0A-9D482EB9088B}"/>
              </a:ext>
            </a:extLst>
          </p:cNvPr>
          <p:cNvSpPr txBox="1"/>
          <p:nvPr/>
        </p:nvSpPr>
        <p:spPr>
          <a:xfrm>
            <a:off x="4139952" y="7668344"/>
            <a:ext cx="4680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999" algn="just"/>
            <a:r>
              <a:rPr lang="ru-RU" sz="1800" b="1" i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Пособие прошло научно-методическую</a:t>
            </a:r>
          </a:p>
          <a:p>
            <a:pPr marL="35999" algn="just"/>
            <a:r>
              <a:rPr lang="ru-RU" sz="1800" b="1" i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оценку ФГБНУ «ФИПИ»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260EF290-81D8-8C1B-CCB3-60DD79F51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07704"/>
            <a:ext cx="3679443" cy="53285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55976" y="1043608"/>
            <a:ext cx="3528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ea typeface="Gadugi" panose="020B0502040204020203" pitchFamily="34" charset="0"/>
                <a:cs typeface="Calibri" panose="020F0502020204030204" pitchFamily="34" charset="0"/>
              </a:rPr>
              <a:t>«Стереометрия. Решение задач повышенного уровня </a:t>
            </a: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ea typeface="Gadugi" panose="020B0502040204020203" pitchFamily="34" charset="0"/>
                <a:cs typeface="Calibri" panose="020F0502020204030204" pitchFamily="34" charset="0"/>
              </a:rPr>
              <a:t>в вариантах ЕГЭ и не только»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  <a:ea typeface="Gadugi" panose="020B0502040204020203" pitchFamily="34" charset="0"/>
                <a:cs typeface="Calibri" panose="020F0502020204030204" pitchFamily="34" charset="0"/>
              </a:rPr>
              <a:t>Автор: Прокофьев А.А.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2F6B884-8CBC-4614-AB62-D2EB9ADE197E}"/>
              </a:ext>
            </a:extLst>
          </p:cNvPr>
          <p:cNvSpPr/>
          <p:nvPr/>
        </p:nvSpPr>
        <p:spPr>
          <a:xfrm>
            <a:off x="4067944" y="2411760"/>
            <a:ext cx="4824536" cy="5734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Bef>
                <a:spcPts val="800"/>
              </a:spcBef>
            </a:pPr>
            <a:r>
              <a:rPr lang="ru-RU" sz="2400" dirty="0">
                <a:ln w="0"/>
                <a:latin typeface="Arial Narrow" pitchFamily="34" charset="0"/>
                <a:cs typeface="Times New Roman" panose="02020603050405020304" pitchFamily="18" charset="0"/>
              </a:rPr>
              <a:t>Пособие «Стереометрия. Решение задач повышенного уровня в вариантах ЕГЭ и не только» написано на основе личного опыта автора в преподавании геометрии учащимся профильных классов. </a:t>
            </a:r>
          </a:p>
          <a:p>
            <a:pPr indent="457200" algn="just">
              <a:spcBef>
                <a:spcPts val="800"/>
              </a:spcBef>
            </a:pPr>
            <a:r>
              <a:rPr lang="ru-RU" sz="2400" dirty="0">
                <a:ln w="0"/>
                <a:latin typeface="Arial Narrow" pitchFamily="34" charset="0"/>
                <a:cs typeface="Times New Roman" panose="02020603050405020304" pitchFamily="18" charset="0"/>
              </a:rPr>
              <a:t>Оно будет полезно всем выпускникам на этапе подготовки к сдаче ЕГЭ по математике на профильном уровне, учителям, осуществляющим обучение геометрии в старших классах, методистам и репетиторам, а также может быть использовано и при дистанционном обучении.  </a:t>
            </a:r>
            <a:endParaRPr lang="en-US" sz="2400" dirty="0">
              <a:ln w="0"/>
              <a:latin typeface="Arial Narrow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9965843-AE95-7836-8103-5AAD1879D12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35696"/>
            <a:ext cx="3771184" cy="5400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B37C954-EFC0-4FEB-BADD-54A0A6853BBF}"/>
              </a:ext>
            </a:extLst>
          </p:cNvPr>
          <p:cNvSpPr/>
          <p:nvPr/>
        </p:nvSpPr>
        <p:spPr>
          <a:xfrm>
            <a:off x="4211960" y="1043608"/>
            <a:ext cx="34440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Arial Narrow" pitchFamily="34" charset="0"/>
                <a:ea typeface="Gadugi" panose="020B0502040204020203" pitchFamily="34" charset="0"/>
                <a:cs typeface="Calibri" panose="020F0502020204030204" pitchFamily="34" charset="0"/>
              </a:rPr>
              <a:t>«Курс алгебры и начал математического анализа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Arial Narrow" pitchFamily="34" charset="0"/>
                <a:ea typeface="Gadugi" panose="020B0502040204020203" pitchFamily="34" charset="0"/>
                <a:cs typeface="Calibri" panose="020F0502020204030204" pitchFamily="34" charset="0"/>
              </a:rPr>
              <a:t> в инженерных классах»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Gadugi" panose="020B0502040204020203" pitchFamily="34" charset="0"/>
                <a:cs typeface="Calibri" panose="020F0502020204030204" pitchFamily="34" charset="0"/>
              </a:rPr>
              <a:t>Авторы: Прокофьев А.А., Карташов С.С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Gadugi" panose="020B0502040204020203" pitchFamily="34" charset="0"/>
                <a:cs typeface="Calibri" panose="020F0502020204030204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2F6B884-8CBC-4614-AB62-D2EB9ADE197E}"/>
              </a:ext>
            </a:extLst>
          </p:cNvPr>
          <p:cNvSpPr/>
          <p:nvPr/>
        </p:nvSpPr>
        <p:spPr>
          <a:xfrm>
            <a:off x="4139952" y="3059832"/>
            <a:ext cx="4752362" cy="5242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Bef>
                <a:spcPts val="600"/>
              </a:spcBef>
            </a:pPr>
            <a:r>
              <a:rPr lang="ru-RU" sz="2000" b="1" dirty="0">
                <a:ln w="0"/>
                <a:latin typeface="Arial Narrow" pitchFamily="34" charset="0"/>
                <a:cs typeface="Times New Roman" panose="02020603050405020304" pitchFamily="18" charset="0"/>
              </a:rPr>
              <a:t>Данное пособие содержит дидактические материалы по ряду тем школьного курса математики, которые будут полезны при обучении учащихся инженерных классов.</a:t>
            </a:r>
          </a:p>
          <a:p>
            <a:pPr indent="457200" algn="just">
              <a:spcBef>
                <a:spcPts val="600"/>
              </a:spcBef>
            </a:pPr>
            <a:r>
              <a:rPr lang="ru-RU" sz="2000" b="1" dirty="0">
                <a:ln w="0"/>
                <a:latin typeface="Arial Narrow" pitchFamily="34" charset="0"/>
                <a:cs typeface="Times New Roman" panose="02020603050405020304" pitchFamily="18" charset="0"/>
              </a:rPr>
              <a:t>Пособие написано преподавателями технического вуза на основе личного опыта авторов в преподавании различных разделов математики.</a:t>
            </a:r>
          </a:p>
          <a:p>
            <a:pPr indent="457200" algn="just">
              <a:spcBef>
                <a:spcPts val="600"/>
              </a:spcBef>
            </a:pPr>
            <a:r>
              <a:rPr lang="ru-RU" sz="2000" b="1" dirty="0">
                <a:ln w="0"/>
                <a:latin typeface="Arial Narrow" pitchFamily="34" charset="0"/>
                <a:cs typeface="Times New Roman" panose="02020603050405020304" pitchFamily="18" charset="0"/>
              </a:rPr>
              <a:t>Пособие в первую очередь предназначено учителям, обучающим учащихся инженерных классов, но будет также полезно учителям, ведущим преподавание математики в профильных 10-х и 11-х классах.</a:t>
            </a:r>
          </a:p>
          <a:p>
            <a:pPr algn="just">
              <a:spcBef>
                <a:spcPts val="800"/>
              </a:spcBef>
            </a:pPr>
            <a:r>
              <a:rPr lang="ru-RU" sz="1800" dirty="0">
                <a:ln w="0"/>
                <a:latin typeface="Arial Narrow" pitchFamily="34" charset="0"/>
                <a:cs typeface="Calibri" panose="020F0502020204030204" pitchFamily="34" charset="0"/>
              </a:rPr>
              <a:t>  </a:t>
            </a:r>
            <a:endParaRPr lang="en-US" sz="1800" dirty="0">
              <a:ln w="0"/>
              <a:latin typeface="Arial Narrow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9DD92E5-A172-BF5A-F741-9A6FF0106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9" y="1331640"/>
            <a:ext cx="2252311" cy="32609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A888F15-1538-D028-A697-C43671C44E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555776"/>
            <a:ext cx="2252311" cy="32609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4" name="Picture 2" descr="C:\Users\1\Desktop\работа Екатерина\рассылка обложек августовский педсовет 2024\algebra_trenager-9k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4355976"/>
            <a:ext cx="2234578" cy="32403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2D9AA68-8DDC-54EA-F3D2-465D73289FD5}"/>
              </a:ext>
            </a:extLst>
          </p:cNvPr>
          <p:cNvSpPr txBox="1"/>
          <p:nvPr/>
        </p:nvSpPr>
        <p:spPr>
          <a:xfrm>
            <a:off x="2148680" y="0"/>
            <a:ext cx="71594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 Narrow" pitchFamily="34" charset="0"/>
                <a:ea typeface="+mn-ea"/>
                <a:cs typeface="Times New Roman" panose="02020603050405020304" pitchFamily="18" charset="0"/>
              </a:rPr>
              <a:t>Издательство «ИНТЕЛЛЕКТ-ЦЕНТР» предлагает новые пособия по математике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851920" y="9716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 Narrow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Алгебра. Базовый уровень. Тетрадь-тренажёр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Arial Narrow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7, 8, 9 класс.</a:t>
            </a:r>
          </a:p>
          <a:p>
            <a:r>
              <a:rPr lang="ru-RU" sz="2000" b="1" dirty="0" smtClean="0">
                <a:solidFill>
                  <a:srgbClr val="124499"/>
                </a:solidFill>
                <a:latin typeface="Arial Narrow" pitchFamily="34" charset="0"/>
                <a:cs typeface="Times New Roman" panose="02020603050405020304" pitchFamily="18" charset="0"/>
              </a:rPr>
              <a:t>Автор: Сиротина Татьяна Владимировна</a:t>
            </a:r>
            <a:endParaRPr lang="en-US" sz="2000" b="1" i="1" dirty="0">
              <a:solidFill>
                <a:srgbClr val="0D3F94"/>
              </a:solidFill>
              <a:latin typeface="Arial Narrow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72000" y="2627784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b="1" dirty="0" smtClean="0">
                <a:latin typeface="Arial Narrow" pitchFamily="34" charset="0"/>
              </a:rPr>
              <a:t>Тетради-тренажёры – это уникальные пособия, помогающие формировать необходимые навыки для выполнения различных видов заданий по алгебре, своевременно выявлять и устранять пробелы в знаниях. Все задания удобно систематизированы в виде таблиц, а выполнять их решение можно непосредственно в тетрадях-тренажёрах. Материалы ориентированы на учебники «Математика. Алгебра. Базовый уровень» (7, 8, 9 классы) под редакцией С.А. </a:t>
            </a:r>
            <a:r>
              <a:rPr lang="ru-RU" sz="1800" b="1" dirty="0" err="1" smtClean="0">
                <a:latin typeface="Arial Narrow" pitchFamily="34" charset="0"/>
              </a:rPr>
              <a:t>Теляковского</a:t>
            </a:r>
            <a:r>
              <a:rPr lang="ru-RU" sz="1800" b="1" dirty="0" smtClean="0">
                <a:latin typeface="Arial Narrow" pitchFamily="34" charset="0"/>
              </a:rPr>
              <a:t>; также возможно их применение с другими учебниками по алгебре 7-9 классов.</a:t>
            </a:r>
            <a:br>
              <a:rPr lang="ru-RU" sz="1800" b="1" dirty="0" smtClean="0">
                <a:latin typeface="Arial Narrow" pitchFamily="34" charset="0"/>
              </a:rPr>
            </a:br>
            <a:r>
              <a:rPr lang="ru-RU" sz="1800" b="1" dirty="0" smtClean="0">
                <a:latin typeface="Arial Narrow" pitchFamily="34" charset="0"/>
              </a:rPr>
              <a:t>Пособия адресованы учителям математики, репетиторам, учащимся и их родителям.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2D9AA68-8DDC-54EA-F3D2-465D73289FD5}"/>
              </a:ext>
            </a:extLst>
          </p:cNvPr>
          <p:cNvSpPr txBox="1"/>
          <p:nvPr/>
        </p:nvSpPr>
        <p:spPr>
          <a:xfrm>
            <a:off x="2148680" y="0"/>
            <a:ext cx="71594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 Narrow" pitchFamily="34" charset="0"/>
                <a:ea typeface="+mn-ea"/>
                <a:cs typeface="Times New Roman" panose="02020603050405020304" pitchFamily="18" charset="0"/>
              </a:rPr>
              <a:t>Издательство «ИНТЕЛЛЕКТ-ЦЕНТР» предлагает новые пособия по математике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851920" y="9716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 Narrow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Геометрия. Тетрадь-тренажёр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Arial Narrow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7, 8, 9 класс.</a:t>
            </a:r>
          </a:p>
          <a:p>
            <a:r>
              <a:rPr lang="ru-RU" sz="2000" b="1" dirty="0" smtClean="0">
                <a:solidFill>
                  <a:srgbClr val="124499"/>
                </a:solidFill>
                <a:latin typeface="Arial Narrow" pitchFamily="34" charset="0"/>
                <a:cs typeface="Times New Roman" panose="02020603050405020304" pitchFamily="18" charset="0"/>
              </a:rPr>
              <a:t>Автор: Сиротина Татьяна Владимировна</a:t>
            </a:r>
            <a:endParaRPr lang="en-US" sz="2000" b="1" i="1" dirty="0">
              <a:solidFill>
                <a:srgbClr val="0D3F94"/>
              </a:solidFill>
              <a:latin typeface="Arial Narrow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72000" y="2627784"/>
            <a:ext cx="4572000" cy="66171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b="1" dirty="0" smtClean="0">
                <a:latin typeface="Arial Narrow" pitchFamily="34" charset="0"/>
              </a:rPr>
              <a:t>Тетради-тренажёры – это уникальные пособия, помогающие формировать необходимые навыки для выполнения различных видов заданий по геометрии, своевременно выявлять и устранять пробелы в знаниях. Все задания удобно систематизированы в виде таблиц, а выполнять их решение можно непосредственно в тетрадях-тренажёрах. Материалы ориентированы на учебник «Математика. Геометрия: 7–9 классы: базовый уровень» (</a:t>
            </a:r>
            <a:r>
              <a:rPr lang="ru-RU" sz="1800" b="1" dirty="0" err="1" smtClean="0">
                <a:latin typeface="Arial Narrow" pitchFamily="34" charset="0"/>
              </a:rPr>
              <a:t>Атанасян</a:t>
            </a:r>
            <a:r>
              <a:rPr lang="ru-RU" sz="1800" b="1" dirty="0" smtClean="0">
                <a:latin typeface="Arial Narrow" pitchFamily="34" charset="0"/>
              </a:rPr>
              <a:t> Л.С., Бутузов В.Ф., Кадомцев С.Б. и др.), включённый в Федеральный перечень учебников. Также возможно применение этих материалов с другими учебниками по геометрии 7-9 классов.</a:t>
            </a:r>
            <a:br>
              <a:rPr lang="ru-RU" sz="1800" b="1" dirty="0" smtClean="0">
                <a:latin typeface="Arial Narrow" pitchFamily="34" charset="0"/>
              </a:rPr>
            </a:br>
            <a:r>
              <a:rPr lang="ru-RU" sz="1800" b="1" dirty="0" smtClean="0">
                <a:latin typeface="Arial Narrow" pitchFamily="34" charset="0"/>
              </a:rPr>
              <a:t>Пособия адресованы учителям математики, репетиторам, учащимся и их родителям.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 descr="C:\Users\1\Desktop\работа Екатерина\рассылка обложек августовский педсовет 2024\geometria_trenager_7_k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91680"/>
            <a:ext cx="2438563" cy="35361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99" name="Picture 3" descr="C:\Users\1\Desktop\работа Екатерина\рассылка обложек августовский педсовет 2024\geometria_trenager_8_k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2987824"/>
            <a:ext cx="2482864" cy="3600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00" name="Picture 4" descr="C:\Users\1\Desktop\работа Екатерина\рассылка обложек августовский педсовет 2024\geometria_trenager_9_k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283968"/>
            <a:ext cx="2448272" cy="3550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63808C9-9D8B-4ADE-962E-F9A33894CA55}"/>
              </a:ext>
            </a:extLst>
          </p:cNvPr>
          <p:cNvSpPr/>
          <p:nvPr/>
        </p:nvSpPr>
        <p:spPr>
          <a:xfrm>
            <a:off x="4645738" y="54592"/>
            <a:ext cx="1571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ru-RU" sz="3200" b="1" kern="0" dirty="0">
                <a:solidFill>
                  <a:schemeClr val="bg1"/>
                </a:solidFill>
                <a:latin typeface="Arial Narrow" pitchFamily="34" charset="0"/>
                <a:cs typeface="Times New Roman" panose="02020603050405020304" pitchFamily="18" charset="0"/>
              </a:rPr>
              <a:t>Алгебра</a:t>
            </a:r>
            <a:endParaRPr lang="ru-RU" sz="3200" kern="0" dirty="0">
              <a:solidFill>
                <a:schemeClr val="bg1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24F5C66-A7D7-4714-B7BC-D2A824273A6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331" y="1330899"/>
            <a:ext cx="2065626" cy="298795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1B4B99D-A396-4068-B871-C0694AD802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419872"/>
            <a:ext cx="2108862" cy="3012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D3585689-E4FF-47F6-B6F9-42539E606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580112"/>
            <a:ext cx="2108862" cy="30206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55776" y="1115616"/>
            <a:ext cx="5688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Крачковский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 С.М., </a:t>
            </a:r>
            <a:r>
              <a:rPr lang="ru-RU" sz="2000" b="1" dirty="0" err="1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Фирстова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 Н.И., </a:t>
            </a:r>
            <a:r>
              <a:rPr lang="ru-RU" sz="2000" b="1" dirty="0" err="1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Кийко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 С.И.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Алгебра. 7, 8, 9 классы. Новые дидактические материалы</a:t>
            </a:r>
            <a:r>
              <a:rPr lang="en-US" sz="2000" b="1" dirty="0" smtClean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для углублённого изучения математики.  </a:t>
            </a:r>
            <a:endParaRPr lang="ru-RU" sz="2000" b="1" i="1" dirty="0">
              <a:solidFill>
                <a:srgbClr val="C00000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55976" y="2411760"/>
            <a:ext cx="4572000" cy="52219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ru-RU" sz="2000" b="1" dirty="0" smtClean="0">
                <a:ln w="0"/>
                <a:latin typeface="Arial Narrow" pitchFamily="34" charset="0"/>
                <a:cs typeface="Times New Roman" panose="02020603050405020304" pitchFamily="18" charset="0"/>
              </a:rPr>
              <a:t>Цель данных пособий — помочь учащимся научиться основным математическим методам решения задач. Для этого в книгах приведены необходимые теоретические сведения, а способы решения уравнений носят конкретные названия.</a:t>
            </a:r>
          </a:p>
          <a:p>
            <a:pPr algn="just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ru-RU" sz="2000" b="1" dirty="0" smtClean="0">
                <a:ln w="0"/>
                <a:latin typeface="Arial Narrow" pitchFamily="34" charset="0"/>
                <a:cs typeface="Times New Roman" panose="02020603050405020304" pitchFamily="18" charset="0"/>
              </a:rPr>
              <a:t>Набор заданий, представленный в дидактических материалах стимулирует ученика к мыслительной деятельности, а решение задач обеспечивает развитие личности. </a:t>
            </a:r>
            <a:endParaRPr lang="en-US" sz="2000" b="1" dirty="0" smtClean="0">
              <a:ln w="0"/>
              <a:latin typeface="Arial Narrow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ru-RU" sz="2000" b="1" dirty="0" smtClean="0">
                <a:ln w="0"/>
                <a:latin typeface="Arial Narrow" pitchFamily="34" charset="0"/>
                <a:cs typeface="Times New Roman" panose="02020603050405020304" pitchFamily="18" charset="0"/>
              </a:rPr>
              <a:t>Дидактические материалы ориентированы на учащихся </a:t>
            </a:r>
            <a:r>
              <a:rPr lang="en-US" sz="2000" b="1" dirty="0" smtClean="0">
                <a:ln w="0"/>
                <a:latin typeface="Arial Narrow" pitchFamily="34" charset="0"/>
                <a:cs typeface="Times New Roman" panose="02020603050405020304" pitchFamily="18" charset="0"/>
              </a:rPr>
              <a:t>7, </a:t>
            </a:r>
            <a:r>
              <a:rPr lang="ru-RU" sz="2000" b="1" dirty="0" smtClean="0">
                <a:ln w="0"/>
                <a:latin typeface="Arial Narrow" pitchFamily="34" charset="0"/>
                <a:cs typeface="Times New Roman" panose="02020603050405020304" pitchFamily="18" charset="0"/>
              </a:rPr>
              <a:t>8 и 9 классов, а также послужит неплохим  подспорьем учителям математики.</a:t>
            </a:r>
            <a:endParaRPr lang="ru-RU" sz="2000" b="1" dirty="0">
              <a:ln w="0"/>
              <a:latin typeface="Arial Narrow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Прямоугольник 8"/>
          <p:cNvSpPr/>
          <p:nvPr/>
        </p:nvSpPr>
        <p:spPr>
          <a:xfrm>
            <a:off x="3275856" y="2483768"/>
            <a:ext cx="52920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Глазков Ю.А., </a:t>
            </a:r>
            <a:r>
              <a:rPr lang="ru-RU" sz="2000" b="1" dirty="0" err="1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Егупова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 М.В. (д. </a:t>
            </a:r>
            <a:r>
              <a:rPr lang="ru-RU" sz="2000" b="1" dirty="0" err="1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пед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. наук)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Геометрия. 7-9 классы.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Практикум по планиметрии. </a:t>
            </a:r>
            <a:r>
              <a:rPr lang="ru-RU" sz="2000" b="1" i="1" dirty="0" smtClean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Готовимся к ОГЭ</a:t>
            </a:r>
            <a:endParaRPr lang="ru-RU" sz="2000" b="1" i="1" dirty="0">
              <a:solidFill>
                <a:srgbClr val="C00000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235F223-0B59-40E2-9E5E-D816AE7C3B5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4788025"/>
            <a:ext cx="6301528" cy="35641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596827A-5E60-4774-B79E-F3F7D412F5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187624"/>
            <a:ext cx="2808312" cy="38931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A7754AB-BAEE-4AD2-B074-FAA7AC982B2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87624"/>
            <a:ext cx="2984665" cy="40778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F619D95-EB46-44D1-9912-3B817C0947B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5436096"/>
            <a:ext cx="6806800" cy="19772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D41BC9F-098D-4A89-9B44-DB5F89F603B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3662" y="7541440"/>
            <a:ext cx="7140000" cy="91715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51920" y="176368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Глазков Ю.А.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Геометрия. 10-11 классы.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Практикум по планиметрии и стереометрии. </a:t>
            </a:r>
            <a:r>
              <a:rPr lang="ru-RU" sz="2000" b="1" i="1" dirty="0" smtClean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Готовимся к ЕГЭ</a:t>
            </a:r>
            <a:endParaRPr lang="ru-RU" sz="2000" b="1" i="1" dirty="0">
              <a:solidFill>
                <a:srgbClr val="C00000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21F9BF2-76C7-4571-9071-8CF3FD0644C3}"/>
              </a:ext>
            </a:extLst>
          </p:cNvPr>
          <p:cNvSpPr txBox="1"/>
          <p:nvPr/>
        </p:nvSpPr>
        <p:spPr>
          <a:xfrm>
            <a:off x="323528" y="1259632"/>
            <a:ext cx="45365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ea typeface="Calibri" panose="020F0502020204030204" pitchFamily="34" charset="0"/>
              </a:rPr>
              <a:t>Экономика</a:t>
            </a:r>
            <a:r>
              <a:rPr lang="ru-RU" sz="2000" b="1" dirty="0">
                <a:solidFill>
                  <a:srgbClr val="C00000"/>
                </a:solidFill>
                <a:latin typeface="Arial Narrow" pitchFamily="34" charset="0"/>
                <a:ea typeface="Calibri" panose="020F0502020204030204" pitchFamily="34" charset="0"/>
              </a:rPr>
              <a:t>. Учебник для 10-11 классов.</a:t>
            </a:r>
            <a:endParaRPr lang="ru-RU" sz="2000" dirty="0">
              <a:latin typeface="Arial Narrow" pitchFamily="34" charset="0"/>
              <a:ea typeface="Calibri" panose="020F0502020204030204" pitchFamily="34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  <a:ea typeface="Calibri" panose="020F0502020204030204" pitchFamily="34" charset="0"/>
              </a:rPr>
              <a:t>под общей редакцией Грязновой А.Г., Думной Н.Н. и Мироновой Н.С.</a:t>
            </a:r>
            <a:endParaRPr lang="ru-RU" sz="2000" b="1" dirty="0">
              <a:solidFill>
                <a:srgbClr val="C00000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688A415-9B5F-4B7A-A8C8-90682AEFFCF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1763688"/>
            <a:ext cx="2952328" cy="42780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297677-9BD7-48C7-98BD-D560EE0CC650}"/>
              </a:ext>
            </a:extLst>
          </p:cNvPr>
          <p:cNvSpPr txBox="1"/>
          <p:nvPr/>
        </p:nvSpPr>
        <p:spPr>
          <a:xfrm>
            <a:off x="323528" y="2915816"/>
            <a:ext cx="518457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178" algn="just"/>
            <a:r>
              <a:rPr lang="ru-RU" sz="1600" b="1" dirty="0">
                <a:latin typeface="Arial Narrow" pitchFamily="34" charset="0"/>
                <a:ea typeface="Calibri" panose="020F0502020204030204" pitchFamily="34" charset="0"/>
              </a:rPr>
              <a:t>Учебник предназначен для учащихся старшей школы (10-11 класс) и соответствует базовому уровню. </a:t>
            </a:r>
          </a:p>
          <a:p>
            <a:pPr indent="457178" algn="just"/>
            <a:r>
              <a:rPr lang="ru-RU" sz="1600" b="1" dirty="0">
                <a:latin typeface="Arial Narrow" pitchFamily="34" charset="0"/>
                <a:ea typeface="Calibri" panose="020F0502020204030204" pitchFamily="34" charset="0"/>
              </a:rPr>
              <a:t>Составлен на основе федерального компонента государственного стандарта среднего (полного) общего образования. </a:t>
            </a:r>
          </a:p>
          <a:p>
            <a:pPr indent="457178" algn="just"/>
            <a:r>
              <a:rPr lang="ru-RU" sz="1600" b="1" dirty="0">
                <a:latin typeface="Arial Narrow" pitchFamily="34" charset="0"/>
                <a:ea typeface="Calibri" panose="020F0502020204030204" pitchFamily="34" charset="0"/>
              </a:rPr>
              <a:t>Представляет собой систематическое изложение основных разделов экономической теории. В доступной для обучающихся форме в книге излагается экономическая теория и широко представлен российский опыт. Сложные теоретические вопросы поясняются многочисленными примерами из реальной жизни.</a:t>
            </a:r>
          </a:p>
          <a:p>
            <a:pPr algn="just"/>
            <a:r>
              <a:rPr lang="ru-RU" sz="1600" b="1" dirty="0">
                <a:latin typeface="Arial Narrow" pitchFamily="34" charset="0"/>
                <a:ea typeface="Calibri" panose="020F0502020204030204" pitchFamily="34" charset="0"/>
              </a:rPr>
              <a:t>        Учебник состоит:</a:t>
            </a:r>
          </a:p>
          <a:p>
            <a:pPr marL="342882" indent="-342882" algn="just">
              <a:buFont typeface="Wingdings" panose="05000000000000000000" pitchFamily="2" charset="2"/>
              <a:buChar char=""/>
            </a:pPr>
            <a:r>
              <a:rPr lang="ru-RU" sz="1600" b="1" dirty="0">
                <a:latin typeface="Arial Narrow" pitchFamily="34" charset="0"/>
                <a:ea typeface="Calibri" panose="020F0502020204030204" pitchFamily="34" charset="0"/>
              </a:rPr>
              <a:t>из 15 глав; </a:t>
            </a:r>
          </a:p>
          <a:p>
            <a:pPr marL="342882" indent="-342882" algn="just">
              <a:buFont typeface="Wingdings" panose="05000000000000000000" pitchFamily="2" charset="2"/>
              <a:buChar char=""/>
            </a:pPr>
            <a:r>
              <a:rPr lang="ru-RU" sz="1600" b="1" dirty="0">
                <a:latin typeface="Arial Narrow" pitchFamily="34" charset="0"/>
                <a:ea typeface="Calibri" panose="020F0502020204030204" pitchFamily="34" charset="0"/>
              </a:rPr>
              <a:t>ряда дополнительных разделов:</a:t>
            </a:r>
          </a:p>
          <a:p>
            <a:pPr marL="533373" algn="just"/>
            <a:r>
              <a:rPr lang="ru-RU" sz="1600" b="1" dirty="0">
                <a:latin typeface="Arial Narrow" pitchFamily="34" charset="0"/>
                <a:ea typeface="Calibri" panose="020F0502020204030204" pitchFamily="34" charset="0"/>
              </a:rPr>
              <a:t>    - проблемные ситуации для анализа,</a:t>
            </a:r>
          </a:p>
          <a:p>
            <a:pPr marL="533373" algn="just"/>
            <a:r>
              <a:rPr lang="ru-RU" sz="1600" b="1" dirty="0">
                <a:latin typeface="Arial Narrow" pitchFamily="34" charset="0"/>
                <a:ea typeface="Calibri" panose="020F0502020204030204" pitchFamily="34" charset="0"/>
              </a:rPr>
              <a:t>    -  задания для самостоятельного выполнения,</a:t>
            </a:r>
          </a:p>
          <a:p>
            <a:pPr marL="304784" algn="just"/>
            <a:r>
              <a:rPr lang="ru-RU" sz="1600" b="1" dirty="0">
                <a:latin typeface="Arial Narrow" pitchFamily="34" charset="0"/>
                <a:ea typeface="Calibri" panose="020F0502020204030204" pitchFamily="34" charset="0"/>
              </a:rPr>
              <a:t>         - деловая игра «Рынок труда»,</a:t>
            </a:r>
          </a:p>
          <a:p>
            <a:pPr marL="304784" algn="just"/>
            <a:r>
              <a:rPr lang="ru-RU" sz="1600" b="1" dirty="0">
                <a:latin typeface="Arial Narrow" pitchFamily="34" charset="0"/>
                <a:ea typeface="Calibri" panose="020F0502020204030204" pitchFamily="34" charset="0"/>
              </a:rPr>
              <a:t>         - список тем для написания эссе и обсуждения, </a:t>
            </a:r>
          </a:p>
          <a:p>
            <a:pPr marL="304784" algn="just"/>
            <a:r>
              <a:rPr lang="ru-RU" sz="1600" b="1" dirty="0">
                <a:latin typeface="Arial Narrow" pitchFamily="34" charset="0"/>
                <a:ea typeface="Calibri" panose="020F0502020204030204" pitchFamily="34" charset="0"/>
              </a:rPr>
              <a:t>         - глоссарий, </a:t>
            </a:r>
          </a:p>
          <a:p>
            <a:pPr marL="304784" algn="just"/>
            <a:r>
              <a:rPr lang="ru-RU" sz="1600" b="1" dirty="0">
                <a:latin typeface="Arial Narrow" pitchFamily="34" charset="0"/>
                <a:ea typeface="Calibri" panose="020F0502020204030204" pitchFamily="34" charset="0"/>
              </a:rPr>
              <a:t>         - перечень тем для индивидуальных проектов.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14" name="Picture 2" descr="C:\Users\1\Desktop\работа Екатерина\обложки для през\algebra_didakt_materials_raznour_7kl_var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47664"/>
            <a:ext cx="2295024" cy="32969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316" name="Picture 4" descr="C:\Users\1\Desktop\работа Екатерина\обложки для през\algebra_didakt_materials_raznour_8kl_var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2915816"/>
            <a:ext cx="2304256" cy="3311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315" name="Picture 3" descr="C:\Users\1\Desktop\работа Екатерина\обложки для през\algebra_didakt_materials_raznour_9kl_var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355976"/>
            <a:ext cx="2304256" cy="3311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3347864" y="971600"/>
            <a:ext cx="5616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Narrow" pitchFamily="34" charset="0"/>
              </a:rPr>
              <a:t>Алгебра. Новые </a:t>
            </a:r>
            <a:r>
              <a:rPr lang="ru-RU" sz="2400" b="1" dirty="0" err="1" smtClean="0">
                <a:solidFill>
                  <a:srgbClr val="FF0000"/>
                </a:solidFill>
                <a:latin typeface="Arial Narrow" pitchFamily="34" charset="0"/>
              </a:rPr>
              <a:t>разноуровневые</a:t>
            </a:r>
            <a:r>
              <a:rPr lang="ru-RU" sz="2400" b="1" dirty="0" smtClean="0">
                <a:solidFill>
                  <a:srgbClr val="FF0000"/>
                </a:solidFill>
                <a:latin typeface="Arial Narrow" pitchFamily="34" charset="0"/>
              </a:rPr>
              <a:t> дидактические материалы (7, 8, 9 классы).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Авторы: Е.В. Лукьянова, М.Б. Миндюк, Н.Г. Миндюк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5976" y="2555776"/>
            <a:ext cx="4572000" cy="57554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b="1" i="1" dirty="0" smtClean="0">
                <a:latin typeface="Arial Narrow" pitchFamily="34" charset="0"/>
              </a:rPr>
              <a:t>В пособиях дидактические материалы по каждой теме учебников «Алгебра» (7, 8, 9 классы) под ред. С.А. </a:t>
            </a:r>
            <a:r>
              <a:rPr lang="ru-RU" sz="1600" b="1" i="1" dirty="0" err="1" smtClean="0">
                <a:latin typeface="Arial Narrow" pitchFamily="34" charset="0"/>
              </a:rPr>
              <a:t>Теляковского</a:t>
            </a:r>
            <a:r>
              <a:rPr lang="ru-RU" sz="1600" b="1" i="1" dirty="0" smtClean="0">
                <a:latin typeface="Arial Narrow" pitchFamily="34" charset="0"/>
              </a:rPr>
              <a:t> (авторы Ю.Н. Макарычев, </a:t>
            </a:r>
          </a:p>
          <a:p>
            <a:pPr algn="just"/>
            <a:r>
              <a:rPr lang="ru-RU" sz="1600" b="1" i="1" dirty="0" smtClean="0">
                <a:latin typeface="Arial Narrow" pitchFamily="34" charset="0"/>
              </a:rPr>
              <a:t>Н.Г. Миндюк и др.) представлены в двух равнозначных вариантах на трёх разных уровнях с соответствующей нумерацией 1–2, 3–4, 5–6. Такое количество материала даёт возможность учителю организовать дифференцированную работу с классом. Ученики получают возможность выбрать оптимальный для себя темп усвоения и отработки проблемных тем курса алгебры 7-9 классов, а при желании перейти на более высокий уровень и успешно подготовиться к различным видам внешней диагностики знаний, </a:t>
            </a:r>
            <a:r>
              <a:rPr lang="ru-RU" sz="1600" b="1" i="1" dirty="0" err="1" smtClean="0">
                <a:latin typeface="Arial Narrow" pitchFamily="34" charset="0"/>
              </a:rPr>
              <a:t>внутришкольного</a:t>
            </a:r>
            <a:r>
              <a:rPr lang="ru-RU" sz="1600" b="1" i="1" dirty="0" smtClean="0">
                <a:latin typeface="Arial Narrow" pitchFamily="34" charset="0"/>
              </a:rPr>
              <a:t> контроля и ОГЭ. Наличие пошаговых инструкций, ответов и указаний даёт возможность родителю при необходимости поучаствовать в проверке, а учащемуся – приобрести навыки самоконтроля. В данных расширенных и дополненных переизданиях учтены все изменения в содержании курса алгебры 7-9 классов и в подходах к оценке знаний учащихся за последние 30 лет </a:t>
            </a:r>
            <a:endParaRPr lang="ru-RU" sz="1600" dirty="0">
              <a:latin typeface="Arial Narrow" pitchFamily="34" charset="0"/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F2552042-3776-468B-A1A6-5DEAF3180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23728"/>
            <a:ext cx="1299825" cy="21396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xmlns="" id="{53FC872E-652A-489E-A27C-A62C200BE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80" y="2123728"/>
            <a:ext cx="1373037" cy="21765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66AB356E-D159-4187-9C62-B3CAE4512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60" y="2154920"/>
            <a:ext cx="1373037" cy="21765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xmlns="" id="{4574F5AC-69C6-4636-BCF4-7FCFF7AE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51920"/>
            <a:ext cx="1393173" cy="21765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xmlns="" id="{3BE78288-7709-4A52-962C-5DDFDE898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64" y="3853097"/>
            <a:ext cx="1373037" cy="21765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xmlns="" id="{CC18B1C6-A7AC-47AD-96C1-31C895C3A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00" y="5724128"/>
            <a:ext cx="1373208" cy="21453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xmlns="" id="{3F1AF3F7-0DA6-4531-A699-8EBA3911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724128"/>
            <a:ext cx="1374384" cy="21765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32F3037-2EF8-D312-65CC-29D9BA2C6F3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27984" y="1187624"/>
            <a:ext cx="4572001" cy="177966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6D9DF300-A24D-1FB8-69E8-9909441C01C5}"/>
              </a:ext>
            </a:extLst>
          </p:cNvPr>
          <p:cNvSpPr/>
          <p:nvPr/>
        </p:nvSpPr>
        <p:spPr>
          <a:xfrm>
            <a:off x="5004048" y="2987824"/>
            <a:ext cx="29530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Arial Narrow" pitchFamily="34" charset="0"/>
                <a:cs typeface="Times New Roman" panose="02020603050405020304" pitchFamily="18" charset="0"/>
              </a:rPr>
              <a:t>5, 6, 7, 8, 9, 10 и 11 классы </a:t>
            </a:r>
            <a:endParaRPr lang="ru-RU" sz="2000" dirty="0">
              <a:solidFill>
                <a:srgbClr val="0070C0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C372455-038E-8BB0-7B49-42A5A8F479E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78687" y="4427984"/>
            <a:ext cx="5365313" cy="337073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996190" y="70328"/>
            <a:ext cx="24769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  <a:cs typeface="Times New Roman" panose="02020603050405020304" pitchFamily="18" charset="0"/>
              </a:rPr>
              <a:t>Русский язык</a:t>
            </a:r>
            <a:endParaRPr lang="ru-RU" b="1" dirty="0">
              <a:solidFill>
                <a:schemeClr val="bg1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CB562A1-7E05-4D3C-94C7-ED80275D8AB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899592"/>
            <a:ext cx="5902400" cy="9290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E5E46B0-4EDD-4BA9-94DC-D14D6DE2BE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563888"/>
            <a:ext cx="4342768" cy="23762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40AD80B-E818-41AC-A3C5-0C714C10C7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1720" y="7020272"/>
            <a:ext cx="6759200" cy="1441244"/>
          </a:xfrm>
          <a:prstGeom prst="rect">
            <a:avLst/>
          </a:prstGeom>
        </p:spPr>
      </p:pic>
      <p:pic>
        <p:nvPicPr>
          <p:cNvPr id="11266" name="Picture 2" descr="C:\Users\1\Desktop\работа Екатерина\рассылка обложек августовский педсовет 2024\RUSS_OGE_sobesedovanie_20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907704"/>
            <a:ext cx="3376695" cy="4896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AEF5643-C3EC-AED0-4750-2E0428B18F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890" y="2208157"/>
            <a:ext cx="1791679" cy="2589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E149180-AE85-F8EC-6C8F-3098EA8F363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7" y="2195736"/>
            <a:ext cx="1743991" cy="2520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8884D7C-517B-3706-67CB-31BA6EF8340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5615" y="3851920"/>
            <a:ext cx="1743991" cy="2520279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251520" y="5148064"/>
          <a:ext cx="1715936" cy="2544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Acrobat Document" r:id="rId7" imgW="822798" imgH="1219065" progId="AcroExch.Document.7">
                  <p:embed/>
                </p:oleObj>
              </mc:Choice>
              <mc:Fallback>
                <p:oleObj name="Acrobat Document" r:id="rId7" imgW="822798" imgH="1219065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5148064"/>
                        <a:ext cx="1715936" cy="25440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3" name="Picture 3" descr="C:\Users\1\Desktop\Листовки\Semantic_reading_9kl_oblojka смол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752" y="5148064"/>
            <a:ext cx="1876804" cy="2520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4283968" y="2771800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Пособия серии «Смысловое чтение. Анализ текстов разных стилей», составленное в соответствии с ФГОС, представляют собой сборники вариантов заданий по читательской грамотности. Данное пособие поможет учителям и учащимся спланировать работу по достижению высокого результата при чтении текстов разных стилей. Рекомендуется к использованию в обучающих целях педагогами на уроках и во внеурочной деятельности, а также администрацией школы для организации </a:t>
            </a:r>
            <a:r>
              <a:rPr lang="ru-RU" sz="18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внутришкольного</a:t>
            </a:r>
            <a:r>
              <a:rPr lang="ru-RU" sz="1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мониторинга читательской грамотности учащихся 5-9 классов. Для родителей эта книга станет надёжным помощником в организации целенаправленной подготовки ребёнка к быстрому и эффективному решению задач, которые предлагает современная действительность. 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67744" y="755576"/>
            <a:ext cx="5940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Narrow" pitchFamily="34" charset="0"/>
              </a:rPr>
              <a:t>Смысловое чтение.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Narrow" pitchFamily="34" charset="0"/>
              </a:rPr>
              <a:t>Анализ текстов разных стилей (5-9 классы) 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48064" y="1547664"/>
            <a:ext cx="2685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Автор: Ж.И. </a:t>
            </a:r>
            <a:r>
              <a:rPr lang="ru-RU" sz="2000" b="1" i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Дергилёва</a:t>
            </a:r>
            <a:endParaRPr lang="ru-RU" sz="2000" b="1" i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3" descr="C:\Users\1\Desktop\работа Екатерина\обложки для през\1OXEodVVHIiVkncpGdq7kx68VL0b_172045310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35696"/>
            <a:ext cx="1997164" cy="2905270"/>
          </a:xfrm>
          <a:prstGeom prst="rect">
            <a:avLst/>
          </a:prstGeom>
          <a:noFill/>
        </p:spPr>
      </p:pic>
      <p:pic>
        <p:nvPicPr>
          <p:cNvPr id="9" name="Picture 4" descr="C:\Users\1\Desktop\работа Екатерина\обложки для през\jzXZ9fCgUuxNHEfV66NltTdrmFHx_172045323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839652"/>
            <a:ext cx="1999000" cy="2907942"/>
          </a:xfrm>
          <a:prstGeom prst="rect">
            <a:avLst/>
          </a:prstGeom>
          <a:noFill/>
        </p:spPr>
      </p:pic>
      <p:pic>
        <p:nvPicPr>
          <p:cNvPr id="10" name="Picture 5" descr="C:\Users\1\Desktop\работа Екатерина\обложки для през\kppXS9hASWp7fUog1WDXQ3S6gsLr_172045307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4303" y="1823818"/>
            <a:ext cx="1997165" cy="2905271"/>
          </a:xfrm>
          <a:prstGeom prst="rect">
            <a:avLst/>
          </a:prstGeom>
          <a:noFill/>
        </p:spPr>
      </p:pic>
      <p:pic>
        <p:nvPicPr>
          <p:cNvPr id="11" name="Picture 6" descr="C:\Users\1\Desktop\работа Екатерина\обложки для през\KztNAWOrWl9YzUUBdPsYgi5pHKS4_1720453153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8564" y="4837218"/>
            <a:ext cx="2016367" cy="293320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572000" y="75557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Пособия для подготовки к Всероссийской проверочной работе.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Мониторинг успеваемости. (5-8)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Драбкина С.В., Субботин Д.И.</a:t>
            </a:r>
          </a:p>
          <a:p>
            <a:endParaRPr lang="ru-RU" sz="2000" dirty="0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499992" y="2339752"/>
            <a:ext cx="432048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 Данные пособия представляют собой практические работы по русскому языку для 5-8 классов. Проверочные работ, в каждой из которых даны два варианта, предложены по большому разнообразию актуальных тем.</a:t>
            </a:r>
            <a:r>
              <a:rPr kumimoji="0" lang="ru-RU" sz="18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Они позволяют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продиагностировать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 уровень развития учебно-познавательной компетенции, степень владения основными учебными универсальными действиями: регулятивными, коммуникативными, познавательными, личностными.</a:t>
            </a:r>
            <a:r>
              <a:rPr kumimoji="0" lang="ru-RU" sz="18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Кроме этого, данное учебное пособие способствует развитию коммуникативной компетенции. В вариантах проверочных работ помещены тексты для анализа и выполнения грамматических заданий, которые различны по своему содержанию и способствуют развитию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метапредметной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 компетенции.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DB795E3-A537-4FFA-AD9C-0537C0ECCA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971600"/>
            <a:ext cx="6378400" cy="7027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8B7DCEC-ABAB-4513-A2D0-6F2CB4FD216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1674356"/>
            <a:ext cx="6378400" cy="6908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79675DD-B1E6-4FED-AF55-8FBF6368F29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9712" y="1979712"/>
            <a:ext cx="2550474" cy="35456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311AC08-C4B5-4AC7-8BD0-21E69DEEE79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3779912"/>
            <a:ext cx="2569041" cy="35306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ACEF369-E461-4A4F-A6DD-995D32CE44B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67944" y="5436096"/>
            <a:ext cx="4680520" cy="29528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2" descr="C:\Users\1\Desktop\работа Екатерина\обложки для през\nAuEfWVkCUzFmXhZiabsevAzUsgO_166367408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07704"/>
            <a:ext cx="3830913" cy="55788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E52C29C-EAF7-E572-D97B-2B6B77083C7A}"/>
              </a:ext>
            </a:extLst>
          </p:cNvPr>
          <p:cNvSpPr txBox="1"/>
          <p:nvPr/>
        </p:nvSpPr>
        <p:spPr>
          <a:xfrm>
            <a:off x="4139952" y="971600"/>
            <a:ext cx="50040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dirty="0" smtClean="0">
                <a:solidFill>
                  <a:srgbClr val="FF0000"/>
                </a:solidFill>
                <a:latin typeface="Arial Narrow" pitchFamily="34" charset="0"/>
                <a:ea typeface="Calibri" panose="020F0502020204030204" pitchFamily="34" charset="0"/>
              </a:rPr>
              <a:t>Учимся писать сочинение </a:t>
            </a:r>
          </a:p>
          <a:p>
            <a:pPr algn="l"/>
            <a:r>
              <a:rPr lang="ru-RU" sz="2400" b="1" dirty="0" smtClean="0">
                <a:solidFill>
                  <a:srgbClr val="FF0000"/>
                </a:solidFill>
                <a:latin typeface="Arial Narrow" pitchFamily="34" charset="0"/>
                <a:ea typeface="Calibri" panose="020F0502020204030204" pitchFamily="34" charset="0"/>
              </a:rPr>
              <a:t>в формате ЕГЭ по Русскому языку.</a:t>
            </a:r>
            <a:endParaRPr lang="ru-RU" sz="2400" dirty="0">
              <a:latin typeface="Arial Narrow" pitchFamily="34" charset="0"/>
              <a:ea typeface="Calibri" panose="020F050202020403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С.В. Драбкина, Субботин Д.И.</a:t>
            </a:r>
            <a:endParaRPr lang="ru-RU" sz="2200" b="1" dirty="0">
              <a:solidFill>
                <a:schemeClr val="accent1">
                  <a:lumMod val="75000"/>
                </a:schemeClr>
              </a:solidFill>
              <a:effectLst/>
              <a:latin typeface="Arial Narrow" pitchFamily="34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5E91F88-D27E-1FF5-7FB3-E4CB0998072B}"/>
              </a:ext>
            </a:extLst>
          </p:cNvPr>
          <p:cNvSpPr txBox="1"/>
          <p:nvPr/>
        </p:nvSpPr>
        <p:spPr>
          <a:xfrm>
            <a:off x="4139952" y="2267744"/>
            <a:ext cx="4860032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chemeClr val="accent1">
                    <a:lumMod val="75000"/>
                  </a:schemeClr>
                </a:solidFill>
              </a:rPr>
              <a:t>В пособии </a:t>
            </a:r>
            <a:r>
              <a:rPr lang="ru-RU" sz="1200" b="1" i="1" dirty="0" err="1" smtClean="0">
                <a:solidFill>
                  <a:schemeClr val="accent1">
                    <a:lumMod val="75000"/>
                  </a:schemeClr>
                </a:solidFill>
              </a:rPr>
              <a:t>Драбкиной</a:t>
            </a:r>
            <a:r>
              <a:rPr lang="ru-RU" sz="1200" b="1" i="1" dirty="0" smtClean="0">
                <a:solidFill>
                  <a:schemeClr val="accent1">
                    <a:lumMod val="75000"/>
                  </a:schemeClr>
                </a:solidFill>
              </a:rPr>
              <a:t> С.В. и Субботина Д.И. «Учимся писать сочинение в формате ЕГЭ по русскому языку» представлена пошаговая система подготовки к выполнению 27-го задания ЕГЭ по русскому языку – к написанию сочинения-рассуждения. Дан подробный анализ задания, приведены практические советы по написанию каждой из частей экзаменационной работы: определению проблемы и авторской позиции, созданию текстового комментария, формулировке собственного мнения и аргументов к тезису как литературных, так и основанных на жизненном материале.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chemeClr val="accent1">
                    <a:lumMod val="75000"/>
                  </a:schemeClr>
                </a:solidFill>
              </a:rPr>
              <a:t>В пособии содержится перечень проблем, наиболее часто встречающихся в текстах, предлагаемых для выполнения 27-го задания, даются образцы сочинений-рассуждений по многим из них. Особое внимание уделено анализу типичных ошибок, допускаемых выпускниками при формулировке проблемы, написании комментария и приведении обоснования своей точки зрения.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chemeClr val="accent1">
                    <a:lumMod val="75000"/>
                  </a:schemeClr>
                </a:solidFill>
              </a:rPr>
              <a:t>Знакомство с предложенными учебными материалами расширит представления выпускников об анализе художественного и публицистического текста: научит видеть его структуру, правильно определять проблему и позицию автора, а также создавать комментарий с опорой на прочитанный текст с привлечением двух примеров-иллюстраций из прочитанного текста, важных для понимания проблемы, пояснением к двум приведённым примерам и выявлением смысловой связи между ними, а также обоснованием своего мнения.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chemeClr val="accent1">
                    <a:lumMod val="75000"/>
                  </a:schemeClr>
                </a:solidFill>
              </a:rPr>
              <a:t>Пособие адресовано старшеклассникам и абитуриентам, преподавателям и методистам. Оно поможет выпускникам самостоятельно подготовиться к сочинению-рассуждению ЕГЭ по русскому языку и успешно выполнить 27-е задание второй части ЕГЭ.</a:t>
            </a:r>
            <a:endParaRPr lang="ru-RU" sz="1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2" descr="C:\Users\1\Desktop\работа Екатерина\обложки для през\LYDerN7LhaRo5kZ2PVU7UCLBjrqQ_170386447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35696"/>
            <a:ext cx="3689350" cy="558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4067944" y="8275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Narrow" pitchFamily="34" charset="0"/>
                <a:ea typeface="Calibri" panose="020F0502020204030204" pitchFamily="34" charset="0"/>
              </a:rPr>
              <a:t>Русский язык. Итоговое собеседование.</a:t>
            </a:r>
            <a:endParaRPr lang="ru-RU" sz="2400" dirty="0" smtClean="0">
              <a:latin typeface="Arial Narrow" pitchFamily="34" charset="0"/>
              <a:ea typeface="Calibri" panose="020F050202020403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С.В. Драбкина, Субботин Д.И.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11960" y="2267744"/>
            <a:ext cx="4572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Данное пособие предназначено для подготовки учащихся 11 классов к Единому государственному экзамену (ЕГЭ) по русскому языку. Издание включает примерные варианты контрольно-измерительных материалов в формате ЕГЭ 2024 года.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Пособие поможет школьникам проверить свои знания и умения по предмету, а учителям оценить степень достижения требований образовательных стандартов отдельными учащимися и обеспечить их целенаправленную подготовку к экзамену.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В пособии отражены те изменения, которые произошли в содержании контрольно-измерительных материалов ЕГЭ по русскому языку 2024 года.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3DB089C-66BD-4CC4-A338-A68B4E287BD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303" y="1619672"/>
            <a:ext cx="8989697" cy="593359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72C277A-E8DE-4B43-B93E-BA92E21C37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051720"/>
            <a:ext cx="3405382" cy="4968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16618FB-8FB3-4DCD-89EA-F2DD6E44C51D}"/>
              </a:ext>
            </a:extLst>
          </p:cNvPr>
          <p:cNvSpPr txBox="1"/>
          <p:nvPr/>
        </p:nvSpPr>
        <p:spPr>
          <a:xfrm>
            <a:off x="2661541" y="880640"/>
            <a:ext cx="6096000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867" b="1" dirty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Скворцова Я.В., Скворцов П.М. </a:t>
            </a:r>
          </a:p>
          <a:p>
            <a:pPr defTabSz="1219170">
              <a:defRPr/>
            </a:pPr>
            <a:r>
              <a:rPr lang="ru-RU" sz="1867" b="1" dirty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Индивидуальный проект. 10 (11) класс.</a:t>
            </a:r>
          </a:p>
          <a:p>
            <a:pPr defTabSz="1219170">
              <a:defRPr/>
            </a:pPr>
            <a:r>
              <a:rPr lang="ru-RU" sz="1867" b="1" dirty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Тетрадь-практикум.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2B2250E-7699-4527-920D-09B85D9AC4B9}"/>
              </a:ext>
            </a:extLst>
          </p:cNvPr>
          <p:cNvSpPr txBox="1"/>
          <p:nvPr/>
        </p:nvSpPr>
        <p:spPr>
          <a:xfrm>
            <a:off x="3995936" y="1979712"/>
            <a:ext cx="4680520" cy="6781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09585" algn="just" defTabSz="1219170"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Пособие представляет собой тетрадь-практикум по выполнению индивидуального проекта. Оно позволит учащемуся успешно справиться с новым для него видом учебной деятельности, а учителю – верно организовать работу учащегося над индивидуальным проектом. Подходит для самостоятельной работы учащегося над индивидуальным проектом.</a:t>
            </a:r>
          </a:p>
          <a:p>
            <a:pPr indent="609585" algn="just" defTabSz="1219170"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Работа с пособием показывает, насколько оценка, выставленная учителем учащемуся за индивидуальный проект, корректна по отношению к объёму выполненной им работы. </a:t>
            </a:r>
          </a:p>
          <a:p>
            <a:pPr indent="609585" algn="just" defTabSz="1219170"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Структура тетради-практикума моделирует последовательность работы над индивидуальным проектом от формулировки темы до защиты проекта и работы над ошибками. </a:t>
            </a:r>
          </a:p>
          <a:p>
            <a:pPr indent="609585" algn="just" defTabSz="1219170"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Внутри каждого занятия выделены смысловые блоки: </a:t>
            </a:r>
          </a:p>
          <a:p>
            <a:pPr indent="609585" algn="just" defTabSz="1219170"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•    Немного полезной информации </a:t>
            </a:r>
          </a:p>
          <a:p>
            <a:pPr indent="609585" algn="just" defTabSz="1219170"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•    Отвечаем на вопросы</a:t>
            </a:r>
          </a:p>
          <a:p>
            <a:pPr indent="609585" algn="just" defTabSz="1219170"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•    Подводим итоги</a:t>
            </a:r>
          </a:p>
          <a:p>
            <a:pPr indent="609585" algn="just" defTabSz="1219170"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•    Проверим, верно ли понята информация занятия. </a:t>
            </a:r>
          </a:p>
          <a:p>
            <a:pPr indent="609585" algn="just" defTabSz="1219170"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Пособие будет полезно учителям-руководителям индивидуальных проектов, учащимся 10-11 классов, родителям учащихся.</a:t>
            </a:r>
          </a:p>
          <a:p>
            <a:pPr algn="just" defTabSz="1219170">
              <a:defRPr/>
            </a:pPr>
            <a:endParaRPr lang="ru-RU" sz="1867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Прямоугольник 7"/>
          <p:cNvSpPr/>
          <p:nvPr/>
        </p:nvSpPr>
        <p:spPr>
          <a:xfrm>
            <a:off x="179512" y="125963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Calibri" panose="020F0502020204030204" pitchFamily="34" charset="0"/>
              </a:rPr>
              <a:t>Лосев С.А.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ea typeface="Calibri" panose="020F0502020204030204" pitchFamily="34" charset="0"/>
              </a:rPr>
              <a:t> Право. Учебник для 10-11 классов.</a:t>
            </a:r>
            <a:endParaRPr lang="ru-RU" sz="2000" b="1" dirty="0">
              <a:solidFill>
                <a:srgbClr val="C00000"/>
              </a:solidFill>
              <a:latin typeface="Arial Narrow" pitchFamily="34" charset="0"/>
              <a:ea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09DF149-EDF4-4F8F-A8A0-E5C1BD70A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682812"/>
            <a:ext cx="3260088" cy="4689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297677-9BD7-48C7-98BD-D560EE0CC650}"/>
              </a:ext>
            </a:extLst>
          </p:cNvPr>
          <p:cNvSpPr txBox="1"/>
          <p:nvPr/>
        </p:nvSpPr>
        <p:spPr>
          <a:xfrm>
            <a:off x="251520" y="2483768"/>
            <a:ext cx="518457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 algn="just">
              <a:buFont typeface="Wingdings" panose="05000000000000000000" pitchFamily="2" charset="2"/>
              <a:buChar char="Ø"/>
            </a:pPr>
            <a:r>
              <a:rPr lang="ru-RU" sz="1800" b="1" kern="1100" dirty="0">
                <a:latin typeface="Arial Narrow" pitchFamily="34" charset="0"/>
                <a:ea typeface="Calibri" panose="020F0502020204030204" pitchFamily="34" charset="0"/>
              </a:rPr>
              <a:t>Учебник разработан с учетом требований, предусмотренных ФГОС для реализации основной образовательной программы среднего общего образования.</a:t>
            </a:r>
          </a:p>
          <a:p>
            <a:pPr marL="285744" indent="-285744" algn="just">
              <a:buFont typeface="Wingdings" panose="05000000000000000000" pitchFamily="2" charset="2"/>
              <a:buChar char="Ø"/>
            </a:pPr>
            <a:r>
              <a:rPr lang="ru-RU" sz="1800" b="1" kern="1100" dirty="0">
                <a:latin typeface="Arial Narrow" pitchFamily="34" charset="0"/>
                <a:ea typeface="Calibri" panose="020F0502020204030204" pitchFamily="34" charset="0"/>
              </a:rPr>
              <a:t>Учебник ориентирован как на базовый, так и на углубленный уровень изучения права, познакомит с основами теории государства и права, положениями основных отраслей права, с особенностями профессиональной юридической деятельности.</a:t>
            </a:r>
          </a:p>
          <a:p>
            <a:pPr marL="285744" indent="-285744" algn="just">
              <a:buFont typeface="Wingdings" panose="05000000000000000000" pitchFamily="2" charset="2"/>
              <a:buChar char="Ø"/>
            </a:pPr>
            <a:r>
              <a:rPr lang="ru-RU" sz="1800" b="1" kern="1100" dirty="0">
                <a:latin typeface="Arial Narrow" pitchFamily="34" charset="0"/>
                <a:ea typeface="Calibri" panose="020F0502020204030204" pitchFamily="34" charset="0"/>
              </a:rPr>
              <a:t>Содержит темы, отсутствующие в ряде других учебниках по праву, рекомендованных ФПУ, например, законность и правопорядок, реализация права, банковское право, международное право, изобретательское право</a:t>
            </a:r>
          </a:p>
          <a:p>
            <a:pPr marL="285744" indent="-285744" algn="just">
              <a:buFont typeface="Wingdings" panose="05000000000000000000" pitchFamily="2" charset="2"/>
              <a:buChar char="Ø"/>
            </a:pPr>
            <a:r>
              <a:rPr lang="ru-RU" sz="1800" b="1" kern="1100" dirty="0">
                <a:latin typeface="Arial Narrow" pitchFamily="34" charset="0"/>
                <a:ea typeface="Calibri" panose="020F0502020204030204" pitchFamily="34" charset="0"/>
              </a:rPr>
              <a:t>Наиболее подробно (11 параграфов) изучаются вопросы государственного устройства и конституционного права РФ.</a:t>
            </a:r>
          </a:p>
          <a:p>
            <a:pPr marL="285744" indent="-285744" algn="just">
              <a:buFont typeface="Wingdings" panose="05000000000000000000" pitchFamily="2" charset="2"/>
              <a:buChar char="Ø"/>
            </a:pPr>
            <a:r>
              <a:rPr lang="ru-RU" sz="1800" b="1" kern="1100" dirty="0">
                <a:latin typeface="Arial Narrow" pitchFamily="34" charset="0"/>
                <a:ea typeface="Calibri" panose="020F0502020204030204" pitchFamily="34" charset="0"/>
              </a:rPr>
              <a:t>Прошел экспертизу в Институте права (РАН).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28562A0-D5D1-41CB-8334-5FCFCBC98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79712"/>
            <a:ext cx="3600400" cy="52536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995936" y="89959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Кишенкова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 О.П.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Героические страницы воинской истории отечества. Тематические и диагностические работы. 10-11 классы.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B91CBD-907E-4946-BDA4-C3944DDF18B0}"/>
              </a:ext>
            </a:extLst>
          </p:cNvPr>
          <p:cNvSpPr txBox="1"/>
          <p:nvPr/>
        </p:nvSpPr>
        <p:spPr>
          <a:xfrm>
            <a:off x="3995937" y="3059832"/>
            <a:ext cx="496855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Times New Roman" panose="02020603050405020304" pitchFamily="18" charset="0"/>
              </a:rPr>
              <a:t>Сборник включает в себя десять вариантов тематических диагностических работ, объединяющих задания по военной истории России.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Основное место отведено блоку заданий по Великой Отечественной войне.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Times New Roman" panose="02020603050405020304" pitchFamily="18" charset="0"/>
              </a:rPr>
              <a:t>Тестовые материалы могут быть применены как в системе текущего контроля, так и при подготовке к Государственной итоговой аттестации. 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1D2A1BC-F02D-4887-90E6-930DB466B9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187624"/>
            <a:ext cx="6330800" cy="11911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B1BD659-AB16-47E8-94A3-4DF13681D6C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26161" y="3635896"/>
            <a:ext cx="6117839" cy="24577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2D8E4B9-4DB1-430A-AC90-EE55BDF4C65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979712"/>
            <a:ext cx="2766611" cy="40324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709FC0A-4ADA-F9BA-406E-2DFA4C4C7C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08" y="1748093"/>
            <a:ext cx="1688485" cy="24707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BEAF689-9C1A-2198-EABB-6872891F4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96" y="1746080"/>
            <a:ext cx="1689326" cy="24707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32B7969-DA14-7921-587D-B1C97A389C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3" y="3625045"/>
            <a:ext cx="1689326" cy="24707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02FE85D-12D8-4D6F-AF73-D161250AA3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96" y="3618288"/>
            <a:ext cx="1692597" cy="24639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CDF540D-5BCF-E479-02D1-BE5F2B6F4F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04" y="5525252"/>
            <a:ext cx="1689327" cy="2466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7DF96947-3873-E46A-7871-B33E6D27C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508104"/>
            <a:ext cx="1692598" cy="2467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85685C15-E23F-9D96-B9AD-94945F97F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652" y="5490496"/>
            <a:ext cx="1692598" cy="24820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572000" y="9716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Смирнов Ю.А., </a:t>
            </a:r>
            <a:r>
              <a:rPr lang="ru-RU" sz="2000" b="1" dirty="0" err="1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Мичугина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 С.В., Аксёнов О.О., </a:t>
            </a:r>
            <a:r>
              <a:rPr lang="ru-RU" sz="2000" b="1" dirty="0" err="1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Воложанина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 Н.В.</a:t>
            </a:r>
          </a:p>
          <a:p>
            <a:pPr defTabSz="1219170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Английский язык. Мониторинг успеваемости. Готовимся к Всероссийской проверочной работе.</a:t>
            </a:r>
          </a:p>
          <a:p>
            <a:pPr defTabSz="1219170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2, 3, 4, 5, 6, 7, 8 классы.</a:t>
            </a:r>
            <a:endParaRPr lang="ru-RU" sz="2000" b="1" dirty="0">
              <a:solidFill>
                <a:srgbClr val="C00000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BB59D6A-EFB9-3B8B-6F7C-4804FA33B011}"/>
              </a:ext>
            </a:extLst>
          </p:cNvPr>
          <p:cNvSpPr txBox="1"/>
          <p:nvPr/>
        </p:nvSpPr>
        <p:spPr>
          <a:xfrm>
            <a:off x="5220072" y="3419872"/>
            <a:ext cx="3024336" cy="43396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80990" indent="-380990" algn="just">
              <a:buFont typeface="Wingdings" panose="05000000000000000000" pitchFamily="2" charset="2"/>
              <a:buChar char="Ø"/>
            </a:pPr>
            <a:r>
              <a:rPr lang="ru-RU" sz="2000" b="1" dirty="0">
                <a:latin typeface="Arial Narrow" pitchFamily="34" charset="0"/>
                <a:cs typeface="Times New Roman" panose="02020603050405020304" pitchFamily="18" charset="0"/>
              </a:rPr>
              <a:t>Пособия содержат разноформатные задания по всем видам речевой деятельности для пошаговой подготовки учащихся к ВПР и проведения диагностики знаний.</a:t>
            </a:r>
          </a:p>
          <a:p>
            <a:pPr marL="380990" indent="-380990" algn="just">
              <a:buFont typeface="Wingdings" panose="05000000000000000000" pitchFamily="2" charset="2"/>
              <a:buChar char="Ø"/>
            </a:pPr>
            <a:r>
              <a:rPr lang="ru-RU" sz="2000" b="1" dirty="0">
                <a:latin typeface="Arial Narrow" pitchFamily="34" charset="0"/>
                <a:cs typeface="Times New Roman" panose="02020603050405020304" pitchFamily="18" charset="0"/>
              </a:rPr>
              <a:t>В пособие включены: грамматический справочник, примерные варианты ответов и аудиокурс.</a:t>
            </a:r>
          </a:p>
          <a:p>
            <a:endParaRPr lang="ru-RU" sz="1600" dirty="0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Прямоугольник 7"/>
          <p:cNvSpPr/>
          <p:nvPr/>
        </p:nvSpPr>
        <p:spPr>
          <a:xfrm>
            <a:off x="2705904" y="179512"/>
            <a:ext cx="5921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itchFamily="34" charset="0"/>
                <a:cs typeface="Times New Roman" panose="02020603050405020304" pitchFamily="18" charset="0"/>
              </a:rPr>
              <a:t>Развивающая литература для дошкольников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19872" y="1115616"/>
            <a:ext cx="55081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 Narrow" pitchFamily="34" charset="0"/>
                <a:cs typeface="Times New Roman" panose="02020603050405020304" pitchFamily="18" charset="0"/>
              </a:rPr>
              <a:t>Половникова О.К.,</a:t>
            </a:r>
          </a:p>
          <a:p>
            <a:r>
              <a:rPr lang="ru-RU" sz="2000" b="1" dirty="0" smtClean="0">
                <a:latin typeface="Arial Narrow" pitchFamily="34" charset="0"/>
                <a:cs typeface="Times New Roman" panose="02020603050405020304" pitchFamily="18" charset="0"/>
              </a:rPr>
              <a:t>Черикова Е.П.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Я готовлюсь стать учеником. Тетрадь для психологической подготовки ребенка к школе.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Часть 1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  </a:t>
            </a:r>
            <a:r>
              <a:rPr lang="ru-RU" sz="2000" dirty="0" smtClean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Часть 2</a:t>
            </a:r>
            <a:endParaRPr lang="ru-RU" sz="2000" dirty="0">
              <a:solidFill>
                <a:srgbClr val="FF0000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123728"/>
            <a:ext cx="2457274" cy="35283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4139952"/>
            <a:ext cx="2485600" cy="35283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4644008" y="3131840"/>
            <a:ext cx="424847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189" algn="just"/>
            <a:r>
              <a:rPr lang="ru-RU" sz="2000" b="1" dirty="0">
                <a:latin typeface="Arial Narrow" pitchFamily="34" charset="0"/>
                <a:cs typeface="Times New Roman" panose="02020603050405020304" pitchFamily="18" charset="0"/>
              </a:rPr>
              <a:t>Рабочие тетради предназначены для групповых и индивидуальных занятий с детьми от 5,5 до 7 лет и направлены на психологическую подготовку ребенка к школе.</a:t>
            </a:r>
          </a:p>
          <a:p>
            <a:pPr indent="457189" algn="just"/>
            <a:r>
              <a:rPr lang="ru-RU" sz="2000" b="1" dirty="0">
                <a:latin typeface="Arial Narrow" pitchFamily="34" charset="0"/>
                <a:cs typeface="Times New Roman" panose="02020603050405020304" pitchFamily="18" charset="0"/>
              </a:rPr>
              <a:t>Упражнения и игры, представленные в тетрадях, помогут воспитателям детских садов, психологам дополнительного образования в дошкольных гимназиях и родителям психологически подготовить ребенка к школьному обучению.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C890D8D-26F2-3787-E35B-01E87E55396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979712"/>
            <a:ext cx="3539753" cy="509893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499992" y="971600"/>
            <a:ext cx="49879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Я </a:t>
            </a:r>
            <a:r>
              <a:rPr lang="ru-RU" sz="2000" b="1" dirty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готовлюсь стать учеником.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МОЯ ПЕРВАЯ АЗБУКА.</a:t>
            </a:r>
          </a:p>
          <a:p>
            <a:r>
              <a:rPr lang="ru-RU" sz="2000" b="1" i="1" dirty="0">
                <a:solidFill>
                  <a:srgbClr val="124499"/>
                </a:solidFill>
                <a:latin typeface="Arial Narrow" pitchFamily="34" charset="0"/>
                <a:cs typeface="Times New Roman" panose="02020603050405020304" pitchFamily="18" charset="0"/>
              </a:rPr>
              <a:t>Автор: Волкова Елена Васильевна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11960" y="2123728"/>
            <a:ext cx="4710848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latin typeface="Arial Narrow" pitchFamily="34" charset="0"/>
                <a:cs typeface="Times New Roman" panose="02020603050405020304" pitchFamily="18" charset="0"/>
              </a:rPr>
              <a:t>Пособие соответствует ФГОС дошкольного образования.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latin typeface="Arial Narrow" pitchFamily="34" charset="0"/>
                <a:cs typeface="Times New Roman" panose="02020603050405020304" pitchFamily="18" charset="0"/>
              </a:rPr>
              <a:t> Основной задачей пособия является формирование умений анализировать звуковой состав слов, развитие внимания, памяти, мышления.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latin typeface="Arial Narrow" pitchFamily="34" charset="0"/>
                <a:cs typeface="Times New Roman" panose="02020603050405020304" pitchFamily="18" charset="0"/>
              </a:rPr>
              <a:t> Пособие разработано для подготовки детей 6–7 лет к обучению грамоте, отработке графического написания печатных букв русского алфавита.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latin typeface="Arial Narrow" pitchFamily="34" charset="0"/>
                <a:cs typeface="Times New Roman" panose="02020603050405020304" pitchFamily="18" charset="0"/>
              </a:rPr>
              <a:t> Увлекательные задания способствуют запоминанию зрительного образа каждой печатной буквы.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latin typeface="Arial Narrow" pitchFamily="34" charset="0"/>
                <a:cs typeface="Times New Roman" panose="02020603050405020304" pitchFamily="18" charset="0"/>
              </a:rPr>
              <a:t>Занимательные графические упражнения направлены на подготовку руки к письму.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latin typeface="Arial Narrow" pitchFamily="34" charset="0"/>
                <a:cs typeface="Times New Roman" panose="02020603050405020304" pitchFamily="18" charset="0"/>
              </a:rPr>
              <a:t>Дети могут выполнять задания как самостоятельно, так и совместно с другими детьми или под руководством взрослых.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6D50DDF-005E-DCA9-31E8-5E0FF3926D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691680"/>
            <a:ext cx="3797529" cy="5412926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355976" y="971600"/>
            <a:ext cx="65051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Я </a:t>
            </a:r>
            <a:r>
              <a:rPr lang="ru-RU" sz="2000" b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готовлюсь стать учеником.</a:t>
            </a:r>
          </a:p>
          <a:p>
            <a:r>
              <a:rPr lang="ru-RU" sz="2000" b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МОЯ МАТЕМАТИКА.</a:t>
            </a:r>
          </a:p>
          <a:p>
            <a:r>
              <a:rPr lang="ru-RU" sz="2000" b="1" i="1" dirty="0">
                <a:solidFill>
                  <a:srgbClr val="7030A0"/>
                </a:solidFill>
                <a:latin typeface="Arial Narrow" pitchFamily="34" charset="0"/>
                <a:cs typeface="Times New Roman" panose="02020603050405020304" pitchFamily="18" charset="0"/>
              </a:rPr>
              <a:t>Автор: Волкова Елена Васильевна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11960" y="2483768"/>
            <a:ext cx="4595796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latin typeface="Arial Narrow" pitchFamily="34" charset="0"/>
                <a:cs typeface="Times New Roman" panose="02020603050405020304" pitchFamily="18" charset="0"/>
              </a:rPr>
              <a:t>Пособие соответствует ФГОС дошкольного образования.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latin typeface="Arial Narrow" pitchFamily="34" charset="0"/>
                <a:cs typeface="Times New Roman" panose="02020603050405020304" pitchFamily="18" charset="0"/>
              </a:rPr>
              <a:t> Основной задачей пособия является знакомство детей с числами и цифрами.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latin typeface="Arial Narrow" pitchFamily="34" charset="0"/>
                <a:cs typeface="Times New Roman" panose="02020603050405020304" pitchFamily="18" charset="0"/>
              </a:rPr>
              <a:t> Пособие разработано для подготовки детей 6–7 лет к отработке графического написания печатных цифр.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latin typeface="Arial Narrow" pitchFamily="34" charset="0"/>
                <a:cs typeface="Times New Roman" panose="02020603050405020304" pitchFamily="18" charset="0"/>
              </a:rPr>
              <a:t> Через увлекательные задания дети запоминают зрительный образ каждой цифры.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latin typeface="Arial Narrow" pitchFamily="34" charset="0"/>
                <a:cs typeface="Times New Roman" panose="02020603050405020304" pitchFamily="18" charset="0"/>
              </a:rPr>
              <a:t>В пособии предоставляется возможность формирования умений анализировать, сравнивать и развивать внимание, память, мышление.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latin typeface="Arial Narrow" pitchFamily="34" charset="0"/>
                <a:cs typeface="Times New Roman" panose="02020603050405020304" pitchFamily="18" charset="0"/>
              </a:rPr>
              <a:t>Пособие может использоваться детьми как самостоятельно, так и под руководством взрослых.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Прямоугольник 7"/>
          <p:cNvSpPr/>
          <p:nvPr/>
        </p:nvSpPr>
        <p:spPr>
          <a:xfrm>
            <a:off x="4283968" y="827584"/>
            <a:ext cx="65051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25900"/>
                </a:solidFill>
                <a:latin typeface="Arial Narrow" pitchFamily="34" charset="0"/>
                <a:cs typeface="Times New Roman" panose="02020603050405020304" pitchFamily="18" charset="0"/>
              </a:rPr>
              <a:t>Я готовлюсь стать учеником.</a:t>
            </a:r>
          </a:p>
          <a:p>
            <a:r>
              <a:rPr lang="ru-RU" sz="2000" b="1" dirty="0">
                <a:solidFill>
                  <a:srgbClr val="2E8B29"/>
                </a:solidFill>
                <a:latin typeface="Arial Narrow" pitchFamily="34" charset="0"/>
                <a:cs typeface="Times New Roman" panose="02020603050405020304" pitchFamily="18" charset="0"/>
              </a:rPr>
              <a:t>МИР ВОКРУГ МЕНЯ.</a:t>
            </a:r>
          </a:p>
          <a:p>
            <a:r>
              <a:rPr lang="ru-RU" sz="2000" b="1" i="1" dirty="0">
                <a:solidFill>
                  <a:srgbClr val="F25900"/>
                </a:solidFill>
                <a:latin typeface="Arial Narrow" pitchFamily="34" charset="0"/>
                <a:cs typeface="Times New Roman" panose="02020603050405020304" pitchFamily="18" charset="0"/>
              </a:rPr>
              <a:t>Автор: Волкова Елена Васильевна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04FC6D1-187D-6593-F8A1-41E6DCDE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07704"/>
            <a:ext cx="3748576" cy="532994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4188605" y="2267744"/>
            <a:ext cx="485985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Пособие соответствует ФГОС дошкольного образования.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 Основной задачей пособия является формирование первоначальных знаний о живой и неживой природе, о приспособленности живых организмов к условиям относительно постоянной среды обитания, об окружающем нас бытовом мире, а также развитие психических функций: мышление, внимание, память, воображение.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Пособие разработано для подготовки детей 6–7 лет к получению и усвоению знаний об окружающем нас мире в бытовой сфере, о взаимосвязях предметов в окружающем мире, о возможных классификациях растительного и животного мира.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 В каждой теме представлены игры, которые, пробуждают интерес ребёнка, развивают любознательность.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Дети могут выполнять задания как самостоятельно,</a:t>
            </a:r>
          </a:p>
          <a:p>
            <a:pPr algn="just"/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 так и совместно с другими детьми или</a:t>
            </a:r>
          </a:p>
          <a:p>
            <a:pPr algn="just"/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 под руководством взрослых.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51720"/>
            <a:ext cx="3919006" cy="554461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139952" y="755576"/>
            <a:ext cx="6505137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25900"/>
                </a:solidFill>
                <a:latin typeface="Arial Narrow" pitchFamily="34" charset="0"/>
                <a:cs typeface="Times New Roman" panose="02020603050405020304" pitchFamily="18" charset="0"/>
              </a:rPr>
              <a:t>Я готовлюсь стать учеником.</a:t>
            </a:r>
          </a:p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Вместе слушаем, произносим</a:t>
            </a:r>
          </a:p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и читаем.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r>
              <a:rPr lang="ru-RU" sz="2100" b="1" i="1" dirty="0">
                <a:solidFill>
                  <a:srgbClr val="F25900"/>
                </a:solidFill>
                <a:latin typeface="Arial Narrow" pitchFamily="34" charset="0"/>
                <a:cs typeface="Times New Roman" panose="02020603050405020304" pitchFamily="18" charset="0"/>
              </a:rPr>
              <a:t>Автор: Волкова Елена Васильевна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11961" y="2555776"/>
            <a:ext cx="4680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800" b="1" dirty="0">
                <a:latin typeface="Arial Narrow" pitchFamily="34" charset="0"/>
                <a:cs typeface="Times New Roman" panose="02020603050405020304" pitchFamily="18" charset="0"/>
              </a:rPr>
              <a:t>Пособие соответствует ФГОС дошкольного образования.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800" b="1" dirty="0"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Arial Narrow" pitchFamily="34" charset="0"/>
                <a:cs typeface="Times New Roman" pitchFamily="18" charset="0"/>
              </a:rPr>
              <a:t>В этом пособии представлены задания на развитие фонематического слуха, на умение слышать гласные звуки в слоге, в слове, умение делить слова на слоги. </a:t>
            </a:r>
            <a:endParaRPr lang="en-US" sz="1800" b="1" dirty="0" smtClean="0">
              <a:latin typeface="Arial Narrow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800" b="1" dirty="0" smtClean="0">
                <a:latin typeface="Arial Narrow" pitchFamily="34" charset="0"/>
                <a:cs typeface="Times New Roman" pitchFamily="18" charset="0"/>
              </a:rPr>
              <a:t>Все задания опираются на опыт ребёнка, вводят незаметно в игровой форме новые понятия, и снова закрепляется материал в доступной для ребёнка форме. Увлекательные задания на основе тематического материала с использованием различных подходов способствуют развитию универсальных учебных действий. </a:t>
            </a:r>
            <a:endParaRPr lang="en-US" sz="1800" b="1" dirty="0" smtClean="0">
              <a:latin typeface="Arial Narrow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800" b="1" dirty="0" smtClean="0">
                <a:latin typeface="Arial Narrow" pitchFamily="34" charset="0"/>
                <a:cs typeface="Times New Roman" pitchFamily="18" charset="0"/>
              </a:rPr>
              <a:t>Во время работы дети планируют свои действия в соответствии с поставленной задачей, выбирая наиболее эффективные способы и пути достижения цели. В этом и заключается развитие регулятивных учебных действий.</a:t>
            </a:r>
            <a:endParaRPr lang="ru-RU" sz="1800" b="1" dirty="0">
              <a:latin typeface="Arial Narrow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67744"/>
            <a:ext cx="3847028" cy="542487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4211960" y="827584"/>
            <a:ext cx="6505137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25900"/>
                </a:solidFill>
                <a:latin typeface="Arial Narrow" pitchFamily="34" charset="0"/>
                <a:cs typeface="Times New Roman" panose="02020603050405020304" pitchFamily="18" charset="0"/>
              </a:rPr>
              <a:t>Я готовлюсь стать учеником.</a:t>
            </a:r>
          </a:p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Вместе считаем, наблюдаем </a:t>
            </a:r>
            <a:endParaRPr lang="en-US" sz="2400" b="1" dirty="0" smtClean="0">
              <a:solidFill>
                <a:schemeClr val="accent3">
                  <a:lumMod val="75000"/>
                </a:schemeClr>
              </a:solidFill>
              <a:latin typeface="Arial Narrow" pitchFamily="34" charset="0"/>
            </a:endParaRPr>
          </a:p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и сравниваем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F25900"/>
                </a:solidFill>
                <a:latin typeface="Arial Narrow" pitchFamily="34" charset="0"/>
                <a:cs typeface="Times New Roman" panose="02020603050405020304" pitchFamily="18" charset="0"/>
              </a:rPr>
              <a:t>Автор: Волкова Елена Васильевна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355976" y="2843808"/>
            <a:ext cx="45365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800" b="1" dirty="0" smtClean="0">
                <a:latin typeface="Arial Narrow" pitchFamily="34" charset="0"/>
                <a:cs typeface="Times New Roman" panose="02020603050405020304" pitchFamily="18" charset="0"/>
              </a:rPr>
              <a:t>Пособие соответствует ФГОС дошкольного образования.</a:t>
            </a:r>
            <a:endParaRPr lang="en-US" sz="1800" b="1" dirty="0" smtClean="0">
              <a:latin typeface="Arial Narrow" pitchFamily="34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800" b="1" dirty="0" smtClean="0">
                <a:latin typeface="Arial Narrow" pitchFamily="34" charset="0"/>
                <a:cs typeface="Times New Roman" pitchFamily="18" charset="0"/>
              </a:rPr>
              <a:t> Учебное пособие представляет систему практических занятий по изучению цифр с опорой на количественный состав чисел. Задания представлены в игровой форме и способствуют формированию умений сравнивать предметы по количеству, развивают творческую индивидуальность каждого ребёнка. </a:t>
            </a:r>
            <a:endParaRPr lang="en-US" sz="1800" b="1" dirty="0" smtClean="0">
              <a:latin typeface="Arial Narrow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800" b="1" dirty="0" smtClean="0">
                <a:latin typeface="Arial Narrow" pitchFamily="34" charset="0"/>
                <a:cs typeface="Times New Roman" pitchFamily="18" charset="0"/>
              </a:rPr>
              <a:t>Пособие адресовано детям дошкольного возраста для занятий</a:t>
            </a:r>
            <a:r>
              <a:rPr lang="en-US" sz="1800" b="1" dirty="0" smtClean="0">
                <a:latin typeface="Arial Narrow" pitchFamily="34" charset="0"/>
                <a:cs typeface="Times New Roman" pitchFamily="18" charset="0"/>
              </a:rPr>
              <a:t>      </a:t>
            </a:r>
            <a:r>
              <a:rPr lang="ru-RU" sz="1800" b="1" dirty="0" smtClean="0">
                <a:latin typeface="Arial Narrow" pitchFamily="34" charset="0"/>
                <a:cs typeface="Times New Roman" pitchFamily="18" charset="0"/>
              </a:rPr>
              <a:t>под руководством взрослых. Задания подобраны для проведения полноценного занятия специалистами по подготовке к школе.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19671"/>
            <a:ext cx="2781979" cy="4027467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779912"/>
            <a:ext cx="2781979" cy="4027467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3635896" y="89959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rial Narrow" pitchFamily="34" charset="0"/>
                <a:cs typeface="Times New Roman" pitchFamily="18" charset="0"/>
              </a:rPr>
              <a:t>Губенко М.Г. </a:t>
            </a:r>
            <a:r>
              <a:rPr lang="ru-RU" sz="2000" b="1" dirty="0" smtClean="0">
                <a:latin typeface="Arial Narrow" pitchFamily="34" charset="0"/>
                <a:cs typeface="Times New Roman" pitchFamily="18" charset="0"/>
              </a:rPr>
              <a:t>	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Интеллектуальное развитие дошкольников: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Тетрадь для самостоятельной работы детей 5-6 лет.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Тетрадь для самостоятельной работы детей 6-7 лет. </a:t>
            </a:r>
            <a:endParaRPr lang="ru-RU" sz="2000" b="1" dirty="0">
              <a:solidFill>
                <a:srgbClr val="FF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99993" y="3275856"/>
            <a:ext cx="42484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Эти пособия – для заботливых мам и пап, педагогов, психологов, для всех взрослых, которым важно и интересно видеть, как простые и разнообразные задания помогают ребёнку развиваться.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Картинки чередуются с упражнениями для раскрашивания, стихами и загадками. Родителям не нужно придумывать истории, каждое задание содержит подробную инструкцию для взрослого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Пособие для детей 5-6 лет: развивает умения рассуждать и планировать, фантазировать, анализировать и делать выводы.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Пособие для детей 6-7 лет: развивает мелкую моторику руки, т.е. формируют не только моторную ловкость, но и связную речь ребёнка, умения рассуждать и планировать, ориентироваться на листе и на клеточном поле, фантазировать, анализировать и делать выводы.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29640" y="1763688"/>
          <a:ext cx="8528948" cy="5904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4" imgW="5943438" imgH="4114776" progId="AcroExch.Document.7">
                  <p:embed/>
                </p:oleObj>
              </mc:Choice>
              <mc:Fallback>
                <p:oleObj name="Acrobat Document" r:id="rId4" imgW="5943438" imgH="4114776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640" y="1763688"/>
                        <a:ext cx="8528948" cy="5904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Прямоугольник 7"/>
          <p:cNvSpPr/>
          <p:nvPr/>
        </p:nvSpPr>
        <p:spPr>
          <a:xfrm>
            <a:off x="2771800" y="114150"/>
            <a:ext cx="77892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itchFamily="34" charset="0"/>
                <a:cs typeface="Times New Roman" panose="02020603050405020304" pitchFamily="18" charset="0"/>
              </a:rPr>
              <a:t>Развивающая литература для школьников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339752"/>
            <a:ext cx="3873533" cy="56166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1115616"/>
            <a:ext cx="5034696" cy="110799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44008" y="2915816"/>
            <a:ext cx="387891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 Narrow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Цели курса – способствовать полноценной адаптации детей к обучению в начальной школе и обеспечить эффективную интеллектуальную подготовку для успешного освоения учебного материала в средней школе</a:t>
            </a:r>
            <a:r>
              <a:rPr lang="ru-RU" sz="2000" b="1" dirty="0" smtClean="0">
                <a:latin typeface="Arial Narrow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ru-RU" sz="2000" b="1" dirty="0" smtClean="0">
              <a:latin typeface="Arial Narrow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Данный курс рекомендован не только для учителей начальной школы, но и для школьных психологов, воспитателей ГПД, педагогов дополнительного образования и родителей.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6B9F85A-7204-616F-3806-23F85C440D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2123727"/>
            <a:ext cx="9144000" cy="51542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47664"/>
            <a:ext cx="2309206" cy="3298865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051720"/>
            <a:ext cx="2321762" cy="3310739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07904"/>
            <a:ext cx="2331625" cy="3324803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4283968"/>
            <a:ext cx="2310698" cy="3294963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051720" y="899592"/>
            <a:ext cx="65051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«Летние занятия.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Просто твой праздник.»</a:t>
            </a:r>
            <a:endParaRPr lang="ru-RU" sz="2000" b="1" dirty="0">
              <a:solidFill>
                <a:srgbClr val="C00000"/>
              </a:solidFill>
              <a:latin typeface="Arial Narrow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Авторы: Волкова Е.В.,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Федоскина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 О.В.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1" y="2483768"/>
            <a:ext cx="42484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800" b="1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Дополняют отдых и развлечения ребенка полезными занятиями: чтением, разгадыванием головоломок и ребусов, составлением предложений, выполнением математических разминок. </a:t>
            </a:r>
          </a:p>
          <a:p>
            <a:pPr>
              <a:buFont typeface="Wingdings" pitchFamily="2" charset="2"/>
              <a:buChar char="ü"/>
            </a:pPr>
            <a:r>
              <a:rPr lang="ru-RU" sz="1800" b="1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Включают задания по русскому языку, математике, окружающему миру и литературному чтению. </a:t>
            </a:r>
          </a:p>
          <a:p>
            <a:pPr>
              <a:buFont typeface="Wingdings" pitchFamily="2" charset="2"/>
              <a:buChar char="ü"/>
            </a:pPr>
            <a:r>
              <a:rPr lang="ru-RU" sz="1800" b="1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Позволяют учащимся в летний период проверить полученные знания, вспомнить и повторить пройденное, закрепить свои успехи перед поступлением в следующий класс. </a:t>
            </a:r>
          </a:p>
          <a:p>
            <a:pPr>
              <a:buFont typeface="Wingdings" pitchFamily="2" charset="2"/>
              <a:buChar char="ü"/>
            </a:pPr>
            <a:r>
              <a:rPr lang="ru-RU" sz="1800" b="1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Способствуют развитию орфографической зоркости младших школьников, функциональной грамотности, благодаря комплексному подходу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07704"/>
            <a:ext cx="2082826" cy="298066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627784"/>
            <a:ext cx="2107418" cy="297304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995936"/>
            <a:ext cx="2025454" cy="294072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4716016"/>
            <a:ext cx="2206570" cy="3203678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2638863" y="1259632"/>
            <a:ext cx="650513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«Проектная деятельность» </a:t>
            </a:r>
            <a:endParaRPr lang="en-US" sz="2400" b="1" dirty="0" smtClean="0">
              <a:solidFill>
                <a:srgbClr val="C00000"/>
              </a:solidFill>
              <a:latin typeface="Arial Narrow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для 1, 2, 3 и 4 классов </a:t>
            </a:r>
            <a:endParaRPr lang="en-US" sz="2400" b="1" dirty="0" smtClean="0">
              <a:solidFill>
                <a:srgbClr val="C00000"/>
              </a:solidFill>
              <a:latin typeface="Arial Narrow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Автор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: </a:t>
            </a:r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Корнейчик Е.В.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72001" y="2699792"/>
            <a:ext cx="432048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Пособия предназначены для организации работы обучающихся по освоению навыков проектирования как во внеурочной деятельности, так и на уроке. 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Система заданий каждого занятия помогает пройти путь от осознания проблемной ситуации (формулирование проблемы, цели, задач, этапов работы) к конечному результату на основе конкретных проектных работ. 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Итоговая работа предполагает выполнение самим ребёнком проектной работы по определённым шагам, этапам по интересующей его проблеме. 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740AC8B-D3C9-0CA9-0B29-D7CB52B6F38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835696"/>
            <a:ext cx="1946574" cy="27850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36132CE-FF93-4D41-E161-4FD2B683CD9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2555776"/>
            <a:ext cx="1932789" cy="27775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E18639-98AA-9A46-68AC-5F2CC22499F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139952"/>
            <a:ext cx="1924282" cy="2765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6B97764-EFA8-8A16-699B-A5D51FB7206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4716016"/>
            <a:ext cx="1938731" cy="27689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2267744" y="899592"/>
            <a:ext cx="6505137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2F5597"/>
                </a:solidFill>
                <a:latin typeface="Arial Narrow" pitchFamily="34" charset="0"/>
                <a:cs typeface="Times New Roman" panose="02020603050405020304" pitchFamily="18" charset="0"/>
              </a:rPr>
              <a:t>ВСЕ ТЕМЫ НА 5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Математика. Экспресс-тренажёр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1, 2, 3, 4 класс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Автор: Федоскина Ольга Владимировна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427984" y="2987824"/>
            <a:ext cx="41764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750" indent="-285750" algn="just">
              <a:buFont typeface="Wingdings" panose="05000000000000000000" pitchFamily="2" charset="2"/>
              <a:buChar char="Ø"/>
            </a:pPr>
            <a:r>
              <a:rPr lang="ru-RU" sz="1800" b="1" i="0" u="none" strike="noStrike" baseline="0" dirty="0">
                <a:latin typeface="Arial Narrow" pitchFamily="34" charset="0"/>
              </a:rPr>
              <a:t>Данные пособия включают основные темы курса математики 1, 2, 3 и 4 класса соответственно и подготовлены в соответствии с ФГОС НОО.</a:t>
            </a:r>
          </a:p>
          <a:p>
            <a:pPr marL="33750" indent="-285750" algn="just">
              <a:buFont typeface="Wingdings" panose="05000000000000000000" pitchFamily="2" charset="2"/>
              <a:buChar char="Ø"/>
            </a:pPr>
            <a:r>
              <a:rPr lang="ru-RU" sz="1800" b="1" i="0" u="none" strike="noStrike" baseline="0" dirty="0">
                <a:latin typeface="Arial Narrow" pitchFamily="34" charset="0"/>
              </a:rPr>
              <a:t>Выполнение заданий будет способствовать развитию математической и функциональной грамотности школьников.</a:t>
            </a:r>
          </a:p>
          <a:p>
            <a:pPr marL="33750" indent="-285750" algn="just">
              <a:buFont typeface="Wingdings" panose="05000000000000000000" pitchFamily="2" charset="2"/>
              <a:buChar char="Ø"/>
            </a:pPr>
            <a:r>
              <a:rPr lang="ru-RU" sz="1800" b="1" i="0" u="none" strike="noStrike" baseline="0" dirty="0">
                <a:latin typeface="Arial Narrow" pitchFamily="34" charset="0"/>
              </a:rPr>
              <a:t>Задания можно применять с любым из действующих учебников по математике.</a:t>
            </a:r>
          </a:p>
          <a:p>
            <a:pPr marL="33750" indent="-285750" algn="just">
              <a:buFont typeface="Wingdings" panose="05000000000000000000" pitchFamily="2" charset="2"/>
              <a:buChar char="Ø"/>
            </a:pPr>
            <a:r>
              <a:rPr lang="ru-RU" sz="1800" b="1" i="0" u="none" strike="noStrike" baseline="0" dirty="0">
                <a:latin typeface="Arial Narrow" pitchFamily="34" charset="0"/>
              </a:rPr>
              <a:t> Книги рекомендуется использовать в течение учебного года, а также для повторения летом.</a:t>
            </a:r>
          </a:p>
          <a:p>
            <a:pPr marL="33750" indent="-285750" algn="just">
              <a:buFont typeface="Wingdings" panose="05000000000000000000" pitchFamily="2" charset="2"/>
              <a:buChar char="Ø"/>
            </a:pPr>
            <a:r>
              <a:rPr lang="ru-RU" sz="1800" b="1" i="0" u="none" strike="noStrike" baseline="0" dirty="0">
                <a:latin typeface="Arial Narrow" pitchFamily="34" charset="0"/>
              </a:rPr>
              <a:t>Пособия адресованы учащимся начальной школы, родителям и педагогам.</a:t>
            </a:r>
            <a:endParaRPr lang="ru-RU" sz="1600" b="1" dirty="0">
              <a:latin typeface="Arial Narrow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9750A39-AE26-B36E-F6C3-10354400212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267744"/>
            <a:ext cx="1760766" cy="25249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8386E0D-4F25-B4BA-56ED-F86C67902E6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2843808"/>
            <a:ext cx="1816854" cy="25249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6A42787-A22A-16F4-31D2-7BBEA784DAF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283968"/>
            <a:ext cx="1816855" cy="25249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32F0700-0DE8-DB07-8807-18352AC5DCE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1719" y="5076056"/>
            <a:ext cx="1830397" cy="2592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2313184" y="1115616"/>
            <a:ext cx="6830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2F5597"/>
                </a:solidFill>
                <a:latin typeface="Arial Narrow" pitchFamily="34" charset="0"/>
                <a:cs typeface="Times New Roman" panose="02020603050405020304" pitchFamily="18" charset="0"/>
              </a:rPr>
              <a:t>ВСЕ ТЕМЫ НА 5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Русский язык. Экспресс-тренажёр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1, 2, 3, 4 класс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Автор: Волкова Елена Васильевна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95936" y="2627784"/>
            <a:ext cx="475252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750" indent="-285750" algn="just">
              <a:buFont typeface="Wingdings" panose="05000000000000000000" pitchFamily="2" charset="2"/>
              <a:buChar char="Ø"/>
            </a:pPr>
            <a:r>
              <a:rPr lang="ru-RU" sz="18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Данные пособия включают основные темы курса русский язык 1, 2, 3 и 4 класса соответственно и подготовлены в соответствии с ФГОС НОО.</a:t>
            </a:r>
          </a:p>
          <a:p>
            <a:pPr marL="33750" indent="-285750" algn="just">
              <a:buFont typeface="Wingdings" panose="05000000000000000000" pitchFamily="2" charset="2"/>
              <a:buChar char="Ø"/>
            </a:pPr>
            <a:r>
              <a:rPr lang="ru-RU" sz="18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Выполнение заданий будет способствовать развитию орфографической зоркости младших школьников, функциональной грамотности.</a:t>
            </a:r>
          </a:p>
          <a:p>
            <a:pPr marL="33750" indent="-285750" algn="just">
              <a:buFont typeface="Wingdings" panose="05000000000000000000" pitchFamily="2" charset="2"/>
              <a:buChar char="Ø"/>
            </a:pPr>
            <a:r>
              <a:rPr lang="ru-RU" sz="18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Все задания подобраны по основным темам русского языка с целью дополнительной отработки навыка грамотного письма.</a:t>
            </a:r>
          </a:p>
          <a:p>
            <a:pPr marL="33750" indent="-285750" algn="just">
              <a:buFont typeface="Wingdings" panose="05000000000000000000" pitchFamily="2" charset="2"/>
              <a:buChar char="Ø"/>
            </a:pPr>
            <a:r>
              <a:rPr lang="ru-RU" sz="18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Пособия можно использовать с любым учебником по русскому языку, который разрешен к реализации образовательной программы в начальной школе. </a:t>
            </a:r>
          </a:p>
          <a:p>
            <a:pPr marL="33750" indent="-285750" algn="just">
              <a:buFont typeface="Wingdings" panose="05000000000000000000" pitchFamily="2" charset="2"/>
              <a:buChar char="Ø"/>
            </a:pPr>
            <a:r>
              <a:rPr lang="ru-RU" sz="18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 Книги рекомендуется использовать в течение учебного года, а также для повторения летом.</a:t>
            </a:r>
          </a:p>
          <a:p>
            <a:pPr marL="33750" indent="-285750" algn="just">
              <a:buFont typeface="Wingdings" panose="05000000000000000000" pitchFamily="2" charset="2"/>
              <a:buChar char="Ø"/>
            </a:pPr>
            <a:r>
              <a:rPr lang="ru-RU" sz="18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Пособия адресованы учащимся начальной школы, родителям и педагогам.</a:t>
            </a:r>
            <a:endParaRPr lang="ru-RU" sz="1800" b="1" dirty="0">
              <a:latin typeface="Arial Narrow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472E7FA-B8E2-EC20-999B-99EE0623B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51720"/>
            <a:ext cx="1992909" cy="2824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2A01C22-D7E0-4183-3BF4-8F6E9B49F8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27784"/>
            <a:ext cx="1960206" cy="2824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8F0231C-F6A5-48DB-BC44-AC52D63591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95936"/>
            <a:ext cx="1983458" cy="2858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CFDF112-2D66-43B1-833B-A754F0012F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644008"/>
            <a:ext cx="1992909" cy="28717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2313184" y="1043608"/>
            <a:ext cx="6830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E40005"/>
                </a:solidFill>
                <a:latin typeface="Arial Narrow" pitchFamily="34" charset="0"/>
                <a:cs typeface="Times New Roman" panose="02020603050405020304" pitchFamily="18" charset="0"/>
              </a:rPr>
              <a:t>Я РЕШАЮ ЗАДАЧИ</a:t>
            </a:r>
          </a:p>
          <a:p>
            <a:pPr algn="ctr"/>
            <a:r>
              <a:rPr lang="ru-RU" sz="2000" b="1" dirty="0">
                <a:solidFill>
                  <a:srgbClr val="2F5597"/>
                </a:solidFill>
                <a:latin typeface="Arial Narrow" pitchFamily="34" charset="0"/>
                <a:cs typeface="Times New Roman" panose="02020603050405020304" pitchFamily="18" charset="0"/>
              </a:rPr>
              <a:t>МАТЕМАТИКА. Экспресс-тренажёр</a:t>
            </a:r>
          </a:p>
          <a:p>
            <a:pPr algn="ctr"/>
            <a:r>
              <a:rPr lang="ru-RU" sz="2000" b="1" dirty="0">
                <a:solidFill>
                  <a:srgbClr val="2F5597"/>
                </a:solidFill>
                <a:latin typeface="Arial Narrow" pitchFamily="34" charset="0"/>
                <a:cs typeface="Times New Roman" panose="02020603050405020304" pitchFamily="18" charset="0"/>
              </a:rPr>
              <a:t>1, 2, 3, 4 класс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Arial Narrow" pitchFamily="34" charset="0"/>
                <a:cs typeface="Times New Roman" panose="02020603050405020304" pitchFamily="18" charset="0"/>
              </a:rPr>
              <a:t>Автор: Волкова Елена Васильевна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11960" y="2555776"/>
            <a:ext cx="475252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Данные пособия включают основные виды текстовых задач для 1, 2, 3 и 4 класса соответственно и подготовлены в соответствии с ФГОС НОО.</a:t>
            </a:r>
          </a:p>
          <a:p>
            <a:pPr marL="33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Выполнение заданий будет способствовать формированию умений рассуждать, доказывать, осуществлять поиск решения задач.</a:t>
            </a:r>
          </a:p>
          <a:p>
            <a:pPr marL="33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Все задания с задачами одного вида объединены в один вариант работы и представлены в разных типах учебных задач с целью развития мышления и математических способностей обучающихся.</a:t>
            </a:r>
          </a:p>
          <a:p>
            <a:pPr marL="33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Экспресс-тренажёр позволит учащимся не только успешно осваивать основные предметные знания и умения, но и формировать универсальные учебные действия.</a:t>
            </a:r>
          </a:p>
          <a:p>
            <a:pPr marL="33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Пособие можно использовать с любым учебником по математике, который разрешён к реализации образовательной программы в начальной школе.</a:t>
            </a:r>
          </a:p>
          <a:p>
            <a:pPr marL="33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Книги рекомендуется использовать в течение учебного года, а также для повторения летом.</a:t>
            </a:r>
          </a:p>
          <a:p>
            <a:pPr marL="33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b="1" i="0" u="none" strike="noStrike" baseline="0" dirty="0">
                <a:latin typeface="Arial Narrow" pitchFamily="34" charset="0"/>
                <a:cs typeface="Times New Roman" panose="02020603050405020304" pitchFamily="18" charset="0"/>
              </a:rPr>
              <a:t>Пособия адресованы учащимся начальной школы, родителям и педагогам.</a:t>
            </a:r>
            <a:endParaRPr lang="ru-RU" sz="1600" b="1" dirty="0">
              <a:latin typeface="Arial Narrow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6DA21CCC-B114-4EA3-9D86-6D121293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07704"/>
            <a:ext cx="2684433" cy="38164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="" xmlns:a16="http://schemas.microsoft.com/office/drawing/2014/main" id="{E1EB786E-6421-4A66-A343-EFDA4749F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51920"/>
            <a:ext cx="2657003" cy="38164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92106B8-216C-4104-B53F-57C6CFD4A7CD}"/>
              </a:ext>
            </a:extLst>
          </p:cNvPr>
          <p:cNvSpPr txBox="1"/>
          <p:nvPr/>
        </p:nvSpPr>
        <p:spPr>
          <a:xfrm>
            <a:off x="3563888" y="899592"/>
            <a:ext cx="49247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Волкова Е.В., Ковальчук Ж.В.</a:t>
            </a:r>
            <a:endParaRPr lang="en-US" sz="2000" b="1" dirty="0">
              <a:solidFill>
                <a:srgbClr val="002060"/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pPr defTabSz="914377">
              <a:defRPr/>
            </a:pPr>
            <a:r>
              <a:rPr lang="ru-RU" sz="2000" b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Читательская грамотность. Учимся понимать текст. Тренажёр в формате PIRLS. </a:t>
            </a:r>
            <a:endParaRPr lang="en-US" sz="2000" b="1" dirty="0">
              <a:solidFill>
                <a:srgbClr val="FF0000"/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pPr defTabSz="914377">
              <a:defRPr/>
            </a:pPr>
            <a:r>
              <a:rPr lang="ru-RU" sz="2000" b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Тетрадь 1, Тетрадь 2</a:t>
            </a:r>
            <a:endParaRPr lang="ru-RU" sz="2000" dirty="0">
              <a:solidFill>
                <a:prstClr val="black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54C24A5-1925-4B8C-920C-93F569BF1EA3}"/>
              </a:ext>
            </a:extLst>
          </p:cNvPr>
          <p:cNvSpPr txBox="1"/>
          <p:nvPr/>
        </p:nvSpPr>
        <p:spPr>
          <a:xfrm>
            <a:off x="4215728" y="2483768"/>
            <a:ext cx="4860032" cy="5427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>
              <a:spcBef>
                <a:spcPts val="800"/>
              </a:spcBef>
              <a:buFont typeface="Wingdings" pitchFamily="2" charset="2"/>
              <a:buChar char="Ø"/>
              <a:defRPr/>
            </a:pPr>
            <a:r>
              <a:rPr lang="ru-RU" sz="1600" b="1" dirty="0" smtClean="0">
                <a:latin typeface="Arial Narrow" pitchFamily="34" charset="0"/>
                <a:cs typeface="Times New Roman" panose="02020603050405020304" pitchFamily="18" charset="0"/>
              </a:rPr>
              <a:t>Пособия </a:t>
            </a: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«Читательская грамотность. Учимся понимать текст. Тренажёр в формате PIRLS» предназначены для тренировки с целью повышения уровня читательской грамотности и контроля освоения планируемых результатов по учебному предмету «Литературное чтение» в 4 классе начальной школы. </a:t>
            </a:r>
          </a:p>
          <a:p>
            <a:pPr algn="just" defTabSz="914377">
              <a:spcBef>
                <a:spcPts val="800"/>
              </a:spcBef>
              <a:buFont typeface="Wingdings" pitchFamily="2" charset="2"/>
              <a:buChar char="Ø"/>
              <a:defRPr/>
            </a:pP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Материалы пособий сформированы с учётом требований ФГОС. Учебные задания ориентированы на использование при подготовке к диагностике международных исследований качества чтения и понимания текста PIRLS.</a:t>
            </a:r>
          </a:p>
          <a:p>
            <a:pPr algn="just" defTabSz="914377">
              <a:spcBef>
                <a:spcPts val="800"/>
              </a:spcBef>
              <a:buFont typeface="Wingdings" pitchFamily="2" charset="2"/>
              <a:buChar char="Ø"/>
              <a:defRPr/>
            </a:pP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Материалы сборников «Читательская грамотность» могут быть полезны учителям начальных классов общеобразовательных учреждений как на уроках, так и на занятиях внеурочной деятельности, а также родителям обучающихся начальной школы.</a:t>
            </a:r>
          </a:p>
          <a:p>
            <a:pPr algn="just" defTabSz="914377">
              <a:spcBef>
                <a:spcPts val="800"/>
              </a:spcBef>
              <a:buFont typeface="Wingdings" pitchFamily="2" charset="2"/>
              <a:buChar char="Ø"/>
              <a:defRPr/>
            </a:pP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В тетради 1 представлены тексты художественных произведений и задания к ним.</a:t>
            </a:r>
          </a:p>
          <a:p>
            <a:pPr algn="just" defTabSz="914377">
              <a:spcBef>
                <a:spcPts val="800"/>
              </a:spcBef>
              <a:buFont typeface="Wingdings" pitchFamily="2" charset="2"/>
              <a:buChar char="Ø"/>
              <a:defRPr/>
            </a:pP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В тетради 2 представлены информационные и познавательные тексты и задания к ним.</a:t>
            </a:r>
            <a:endParaRPr lang="ru-RU" sz="1600" b="1" dirty="0">
              <a:latin typeface="Arial Narrow" pitchFamily="34" charset="0"/>
            </a:endParaRP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44DD6584-95D1-43C9-A1C2-08FD74275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07704"/>
            <a:ext cx="1935499" cy="27983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88483BDC-0203-4A36-94B3-461C386C9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99792"/>
            <a:ext cx="1925935" cy="27844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6819E2A2-F2D6-48D7-8D1A-48C4622E6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79912"/>
            <a:ext cx="1935498" cy="27983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="" xmlns:a16="http://schemas.microsoft.com/office/drawing/2014/main" id="{45763155-98C1-433B-90A7-73750D7F0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499992"/>
            <a:ext cx="1935500" cy="27983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92106B8-216C-4104-B53F-57C6CFD4A7CD}"/>
              </a:ext>
            </a:extLst>
          </p:cNvPr>
          <p:cNvSpPr txBox="1"/>
          <p:nvPr/>
        </p:nvSpPr>
        <p:spPr>
          <a:xfrm>
            <a:off x="3131840" y="1115616"/>
            <a:ext cx="46642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ru-RU" sz="1600" b="1" dirty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О.П. Клементьева, Н.А. Пугачёва, В.И. Гайдаржи, В.И. Русская, И.Н. Карпунина </a:t>
            </a:r>
            <a:endParaRPr lang="en-US" sz="1600" b="1" dirty="0">
              <a:solidFill>
                <a:srgbClr val="002060"/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pPr defTabSz="914377">
              <a:defRPr/>
            </a:pPr>
            <a:r>
              <a:rPr lang="ru-RU" sz="1600" b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Тимсик и его друзья. Тренировочные задания по математике и естествознанию. </a:t>
            </a:r>
          </a:p>
          <a:p>
            <a:pPr defTabSz="914377">
              <a:defRPr/>
            </a:pPr>
            <a:r>
              <a:rPr lang="ru-RU" sz="1600" b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1, 2, 3, 4 классы.   </a:t>
            </a:r>
            <a:endParaRPr lang="ru-RU" sz="1600" dirty="0">
              <a:solidFill>
                <a:prstClr val="black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54C24A5-1925-4B8C-920C-93F569BF1EA3}"/>
              </a:ext>
            </a:extLst>
          </p:cNvPr>
          <p:cNvSpPr txBox="1"/>
          <p:nvPr/>
        </p:nvSpPr>
        <p:spPr>
          <a:xfrm>
            <a:off x="3995937" y="2771800"/>
            <a:ext cx="460851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>
              <a:defRPr/>
            </a:pP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Мы подготовили в издательстве тетради для учащихся 1,2,3,4 классов с заданиями, которые ориентированы на подготовку в логике международных исследований качества образования TIMSS.</a:t>
            </a:r>
          </a:p>
          <a:p>
            <a:pPr algn="just" defTabSz="914377">
              <a:defRPr/>
            </a:pPr>
            <a:endParaRPr lang="ru-RU" sz="1600" b="1" i="1" dirty="0">
              <a:latin typeface="Arial Narrow" pitchFamily="34" charset="0"/>
              <a:cs typeface="Times New Roman" panose="02020603050405020304" pitchFamily="18" charset="0"/>
            </a:endParaRPr>
          </a:p>
          <a:p>
            <a:pPr marL="285744" indent="-285744" algn="just" defTabSz="914377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Все задания разработаны с учётом особенностей и подходов к проведению международного исследования TIMSS в оценке образовательных достижений обучающихся. </a:t>
            </a:r>
          </a:p>
          <a:p>
            <a:pPr marL="285744" indent="-285744" algn="just" defTabSz="914377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Учебное пособие состоит из двух разделов: «Математика», «Естествознание».</a:t>
            </a:r>
          </a:p>
          <a:p>
            <a:pPr marL="285744" indent="-285744" algn="just" defTabSz="914377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Задания разбиты на блоки по видам учебно-познавательной деятельности: знание, применение и рассуждение. </a:t>
            </a:r>
          </a:p>
          <a:p>
            <a:pPr marL="285744" indent="-285744" algn="just" defTabSz="914377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Все задания интересны, разнообразны, многоаспектны.</a:t>
            </a:r>
          </a:p>
          <a:p>
            <a:pPr marL="285744" indent="-285744" algn="just" defTabSz="914377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Разработаны с опорой на ФГОС.</a:t>
            </a:r>
          </a:p>
          <a:p>
            <a:pPr marL="285744" indent="-285744" algn="just" defTabSz="914377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Пособия предназначены для учителей, обучающихся 1,2,3,4-х классов и их родителей.</a:t>
            </a:r>
            <a:endParaRPr lang="ru-RU" sz="1600" b="1" dirty="0">
              <a:latin typeface="Arial Narrow" pitchFamily="34" charset="0"/>
            </a:endParaRP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B765714-8EDE-461B-8522-8435ACA9D9F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123728"/>
            <a:ext cx="1981380" cy="27991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12">
            <a:extLst>
              <a:ext uri="{FF2B5EF4-FFF2-40B4-BE49-F238E27FC236}">
                <a16:creationId xmlns="" xmlns:a16="http://schemas.microsoft.com/office/drawing/2014/main" id="{AD14CA3E-DC1B-4EC3-81CA-EB036AFF3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2843808"/>
            <a:ext cx="1936111" cy="27991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="" xmlns:a16="http://schemas.microsoft.com/office/drawing/2014/main" id="{7A043947-5AD2-4915-AE4D-FC6DDDD40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211959"/>
            <a:ext cx="1981381" cy="28646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>
            <a:extLst>
              <a:ext uri="{FF2B5EF4-FFF2-40B4-BE49-F238E27FC236}">
                <a16:creationId xmlns="" xmlns:a16="http://schemas.microsoft.com/office/drawing/2014/main" id="{A334F81C-AA84-45F8-A05B-5E6E2975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076056"/>
            <a:ext cx="2016224" cy="28841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54C24A5-1925-4B8C-920C-93F569BF1EA3}"/>
              </a:ext>
            </a:extLst>
          </p:cNvPr>
          <p:cNvSpPr txBox="1"/>
          <p:nvPr/>
        </p:nvSpPr>
        <p:spPr>
          <a:xfrm>
            <a:off x="2483768" y="1259632"/>
            <a:ext cx="64540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О.П. Клементьева, Н.А. Пугачёва, В.И. Гайдаржи,</a:t>
            </a:r>
          </a:p>
          <a:p>
            <a:pPr defTabSz="914377">
              <a:defRPr/>
            </a:pP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 И.Н. Карпунина </a:t>
            </a:r>
          </a:p>
          <a:p>
            <a:pPr defTabSz="914377">
              <a:defRPr/>
            </a:pPr>
            <a:r>
              <a:rPr lang="ru-RU" sz="2000" b="1" dirty="0">
                <a:solidFill>
                  <a:srgbClr val="FF0000"/>
                </a:solidFill>
                <a:latin typeface="Arial Narrow" pitchFamily="34" charset="0"/>
              </a:rPr>
              <a:t>Функциональное чтение. 1, 2, 3, 4 классы. Рабочая тетрадь.</a:t>
            </a:r>
            <a:endParaRPr lang="ru-RU" sz="2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CB191BD-D395-4798-B836-907A50020B1E}"/>
              </a:ext>
            </a:extLst>
          </p:cNvPr>
          <p:cNvSpPr txBox="1"/>
          <p:nvPr/>
        </p:nvSpPr>
        <p:spPr>
          <a:xfrm>
            <a:off x="4283969" y="2555776"/>
            <a:ext cx="4464496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В исследованиях </a:t>
            </a:r>
            <a:r>
              <a:rPr lang="ru-RU" sz="1600" b="1" dirty="0">
                <a:latin typeface="Arial Narrow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PIRLS, </a:t>
            </a: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 грамотностью чтения предлагается понимать способность ученика к осмыслению письменных текстов и их рефлексии, к использованию их содержания для достижения собственных целей, развития знаний и возможностей, для активного участия в жизни общества.</a:t>
            </a:r>
          </a:p>
          <a:p>
            <a:pPr algn="just" defTabSz="1219170"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        Наши авторы, практикующие учителя, разработали серию тетрадей по развитию функционального чтения учащихся начальных классов. </a:t>
            </a:r>
          </a:p>
          <a:p>
            <a:pPr algn="just" defTabSz="1219170">
              <a:defRPr/>
            </a:pPr>
            <a:r>
              <a:rPr lang="ru-RU" sz="1600" b="1" dirty="0">
                <a:solidFill>
                  <a:srgbClr val="4D03D3"/>
                </a:solidFill>
                <a:latin typeface="Arial Narrow" pitchFamily="34" charset="0"/>
                <a:cs typeface="Times New Roman" panose="02020603050405020304" pitchFamily="18" charset="0"/>
              </a:rPr>
              <a:t>Данная серия состоит из четырёх тематических тетрадей:</a:t>
            </a:r>
          </a:p>
          <a:p>
            <a:pPr algn="just" defTabSz="1219170"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1 класс – «В мире доброты»,</a:t>
            </a:r>
          </a:p>
          <a:p>
            <a:pPr algn="just" defTabSz="1219170"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2 класс – «Мир животных и растений», </a:t>
            </a:r>
          </a:p>
          <a:p>
            <a:pPr algn="just" defTabSz="1219170"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3 класс – «Открытия и изобретения»,</a:t>
            </a:r>
          </a:p>
          <a:p>
            <a:pPr algn="just" defTabSz="1219170"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4 класс – «Люди и профессии». </a:t>
            </a:r>
          </a:p>
          <a:p>
            <a:pPr algn="just" defTabSz="1219170">
              <a:defRPr/>
            </a:pPr>
            <a:endParaRPr lang="ru-RU" sz="1600" b="1" dirty="0">
              <a:solidFill>
                <a:prstClr val="black"/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pPr algn="just" defTabSz="1219170"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Тетради для развития функционального чтения можно использовать как дополнительный материал на уроках, классных часах, для индивидуальной работы с учащимися в школе и во внеурочное время.</a:t>
            </a:r>
            <a:endParaRPr lang="ru-RU" sz="1600" b="1" dirty="0">
              <a:latin typeface="Arial Narrow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1B9788A-5D3D-1C80-0B53-F440930FE7F2}"/>
              </a:ext>
            </a:extLst>
          </p:cNvPr>
          <p:cNvSpPr txBox="1"/>
          <p:nvPr/>
        </p:nvSpPr>
        <p:spPr>
          <a:xfrm>
            <a:off x="2771800" y="179512"/>
            <a:ext cx="7299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u="none" strike="noStrike" baseline="0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ru-RU" sz="2400" b="1" i="0" u="none" strike="noStrike" baseline="0" dirty="0">
                <a:solidFill>
                  <a:schemeClr val="bg1"/>
                </a:solidFill>
                <a:latin typeface="Arial Narrow" pitchFamily="34" charset="0"/>
              </a:rPr>
              <a:t>Планируемые изменения в КИМ ЕГЭ </a:t>
            </a:r>
            <a:r>
              <a:rPr lang="ru-RU" sz="2400" b="1" i="0" u="none" strike="noStrike" baseline="0" dirty="0" smtClean="0">
                <a:solidFill>
                  <a:schemeClr val="bg1"/>
                </a:solidFill>
                <a:latin typeface="Arial Narrow" pitchFamily="34" charset="0"/>
              </a:rPr>
              <a:t>2025 </a:t>
            </a:r>
            <a:r>
              <a:rPr lang="ru-RU" sz="2400" b="1" i="0" u="none" strike="noStrike" baseline="0" dirty="0">
                <a:solidFill>
                  <a:schemeClr val="bg1"/>
                </a:solidFill>
                <a:latin typeface="Arial Narrow" pitchFamily="34" charset="0"/>
              </a:rPr>
              <a:t>года </a:t>
            </a:r>
            <a:endParaRPr lang="ru-RU" sz="24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5436096"/>
            <a:ext cx="6408711" cy="313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1" y="1043608"/>
            <a:ext cx="6408711" cy="438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FC8DC4B-CCE3-4E88-9788-33772E88DC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763688"/>
            <a:ext cx="3848082" cy="5544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0129B3C-57C5-4DB0-AAD3-0BDB2E16B41B}"/>
              </a:ext>
            </a:extLst>
          </p:cNvPr>
          <p:cNvSpPr txBox="1"/>
          <p:nvPr/>
        </p:nvSpPr>
        <p:spPr>
          <a:xfrm>
            <a:off x="2123728" y="97624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ru-RU" sz="2800" b="1" kern="0" dirty="0">
                <a:solidFill>
                  <a:schemeClr val="bg1"/>
                </a:solidFill>
                <a:latin typeface="Arial Narrow" pitchFamily="34" charset="0"/>
                <a:cs typeface="Times New Roman" panose="02020603050405020304" pitchFamily="18" charset="0"/>
              </a:rPr>
              <a:t>Начальная школа</a:t>
            </a:r>
            <a:endParaRPr lang="ru-RU" sz="2800" kern="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45868D3-45CA-4D62-8F1C-7D3003F4E111}"/>
              </a:ext>
            </a:extLst>
          </p:cNvPr>
          <p:cNvSpPr txBox="1"/>
          <p:nvPr/>
        </p:nvSpPr>
        <p:spPr>
          <a:xfrm>
            <a:off x="4139952" y="899592"/>
            <a:ext cx="50040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О.П. Клементьева, В.И. Гайдаржи, </a:t>
            </a:r>
            <a:endParaRPr lang="ru-RU" sz="2000" b="1" dirty="0" smtClean="0">
              <a:solidFill>
                <a:srgbClr val="002060"/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pPr defTabSz="914377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В.И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. Русская, И.Н. Карпунина</a:t>
            </a:r>
          </a:p>
          <a:p>
            <a:pPr defTabSz="914377">
              <a:defRPr/>
            </a:pPr>
            <a:r>
              <a:rPr lang="ru-RU" sz="2000" b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Мой помощник в работе над ошибками. </a:t>
            </a:r>
          </a:p>
          <a:p>
            <a:pPr defTabSz="914377">
              <a:defRPr/>
            </a:pPr>
            <a:r>
              <a:rPr lang="ru-RU" sz="2000" b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Русский язык. 2–4 классы</a:t>
            </a:r>
            <a:endParaRPr lang="ru-RU" sz="2000" dirty="0">
              <a:solidFill>
                <a:prstClr val="black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6DF0097-4B65-45A6-A828-B6AF9F12FE32}"/>
              </a:ext>
            </a:extLst>
          </p:cNvPr>
          <p:cNvSpPr txBox="1"/>
          <p:nvPr/>
        </p:nvSpPr>
        <p:spPr>
          <a:xfrm>
            <a:off x="4283968" y="2411760"/>
            <a:ext cx="4484109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44" algn="just">
              <a:buFont typeface="Wingdings" panose="05000000000000000000" pitchFamily="2" charset="2"/>
              <a:buChar char="Ø"/>
            </a:pPr>
            <a:r>
              <a:rPr lang="ru-RU" sz="1800" b="1" dirty="0">
                <a:latin typeface="Arial Narrow" pitchFamily="34" charset="0"/>
                <a:ea typeface="Calibri" panose="020F0502020204030204" pitchFamily="34" charset="0"/>
              </a:rPr>
              <a:t>Данное пособие будет интересно всем, кто стремится грамотно писать. </a:t>
            </a:r>
          </a:p>
          <a:p>
            <a:pPr indent="-285744" algn="just">
              <a:buFont typeface="Wingdings" panose="05000000000000000000" pitchFamily="2" charset="2"/>
              <a:buChar char="Ø"/>
            </a:pPr>
            <a:r>
              <a:rPr lang="ru-RU" sz="1800" b="1" dirty="0">
                <a:latin typeface="Arial Narrow" pitchFamily="34" charset="0"/>
                <a:ea typeface="Calibri" panose="020F0502020204030204" pitchFamily="34" charset="0"/>
              </a:rPr>
              <a:t>Применение «Моего помощника» формирует умение работать с информацией, действовать по алгоритму, систематизировать и обобщать, закреплять полученные знания, работать над ошибками, а в дальнейшем – писать без ошибок.</a:t>
            </a:r>
          </a:p>
          <a:p>
            <a:pPr indent="-285744" algn="just">
              <a:buFont typeface="Wingdings" panose="05000000000000000000" pitchFamily="2" charset="2"/>
              <a:buChar char="Ø"/>
            </a:pPr>
            <a:r>
              <a:rPr lang="ru-RU" sz="1800" b="1" dirty="0">
                <a:latin typeface="Arial Narrow" pitchFamily="34" charset="0"/>
                <a:ea typeface="Calibri" panose="020F0502020204030204" pitchFamily="34" charset="0"/>
              </a:rPr>
              <a:t>В пособии собран теоретический материал и практические задания, познавательные и интересные факты.</a:t>
            </a:r>
          </a:p>
          <a:p>
            <a:pPr indent="-285744" algn="just">
              <a:buFont typeface="Wingdings" panose="05000000000000000000" pitchFamily="2" charset="2"/>
              <a:buChar char="Ø"/>
            </a:pPr>
            <a:r>
              <a:rPr lang="ru-RU" sz="1800" b="1" dirty="0">
                <a:latin typeface="Arial Narrow" pitchFamily="34" charset="0"/>
                <a:ea typeface="Calibri" panose="020F0502020204030204" pitchFamily="34" charset="0"/>
              </a:rPr>
              <a:t>Доступная форма изложения, приём «фиксации ошибки» помогут обучающемуся легко выполнять работу над ошибками. </a:t>
            </a:r>
          </a:p>
          <a:p>
            <a:pPr indent="-285744" algn="just">
              <a:buFont typeface="Wingdings" panose="05000000000000000000" pitchFamily="2" charset="2"/>
              <a:buChar char="Ø"/>
            </a:pPr>
            <a:r>
              <a:rPr lang="ru-RU" sz="1800" b="1" dirty="0">
                <a:latin typeface="Arial Narrow" pitchFamily="34" charset="0"/>
                <a:ea typeface="Calibri" panose="020F0502020204030204" pitchFamily="34" charset="0"/>
              </a:rPr>
              <a:t>Это помощник для всех: и для детей, и для педагогов, и для родителей обучающихся. </a:t>
            </a:r>
          </a:p>
          <a:p>
            <a:pPr indent="-285744" algn="just">
              <a:buFont typeface="Wingdings" panose="05000000000000000000" pitchFamily="2" charset="2"/>
              <a:buChar char="Ø"/>
            </a:pPr>
            <a:r>
              <a:rPr lang="ru-RU" sz="1800" b="1" dirty="0">
                <a:latin typeface="Arial Narrow" pitchFamily="34" charset="0"/>
                <a:ea typeface="Calibri" panose="020F0502020204030204" pitchFamily="34" charset="0"/>
              </a:rPr>
              <a:t>Пособие подходит для работы на уроках и во внеурочное время.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C82657F-32C4-4EE0-8B7D-A15DD6482E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339752"/>
            <a:ext cx="2008053" cy="29120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D4DC06F-99B1-4145-A061-0988D3FCBF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2915816"/>
            <a:ext cx="2016224" cy="2904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6C852DE-D8EF-4CC2-A31D-B0A90E40017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779912"/>
            <a:ext cx="2008053" cy="28959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B1F2892-FE94-48F4-B9F0-A36B431A62F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5736" y="4499992"/>
            <a:ext cx="2016224" cy="28959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0691D9A6-1139-4A25-838F-693E11B1F309}"/>
              </a:ext>
            </a:extLst>
          </p:cNvPr>
          <p:cNvSpPr/>
          <p:nvPr/>
        </p:nvSpPr>
        <p:spPr>
          <a:xfrm>
            <a:off x="2771800" y="1187624"/>
            <a:ext cx="58079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Волкова Е.В., Фомина Н.Б., Зайцева Н.М., Лось М.Г., Трубицина А.В., Тарасова А.В</a:t>
            </a:r>
            <a:r>
              <a:rPr lang="ru-RU" sz="2000" b="1" dirty="0">
                <a:latin typeface="Arial Narrow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Математика. 1, 2, 3, 4 классы. </a:t>
            </a:r>
            <a:endParaRPr lang="en-US" sz="2000" b="1" dirty="0">
              <a:solidFill>
                <a:srgbClr val="FF0000"/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Тематические проверочные работы.  </a:t>
            </a:r>
            <a:endParaRPr lang="ru-RU" sz="2000" dirty="0"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58C3F18D-1785-4836-BC39-73E516DD19B7}"/>
              </a:ext>
            </a:extLst>
          </p:cNvPr>
          <p:cNvSpPr/>
          <p:nvPr/>
        </p:nvSpPr>
        <p:spPr>
          <a:xfrm>
            <a:off x="4427984" y="2699792"/>
            <a:ext cx="4464496" cy="5180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9585" algn="just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ru-RU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Пособия предназначены для оценки уровня освоения планируемых результатов по предмету «Математика» в 1,2,3,4 классах.</a:t>
            </a:r>
          </a:p>
          <a:p>
            <a:pPr indent="609585" algn="just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 Тестовые задания позволяют оценить уровень освоения планируемых результатов обучения как после изучения каждой темы, так и по завершении учебного года.</a:t>
            </a:r>
          </a:p>
          <a:p>
            <a:pPr indent="609585" algn="just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Пособия содержат задания, разработанные на основе КЭС (контролируемых элементов содержания).</a:t>
            </a:r>
          </a:p>
          <a:p>
            <a:pPr indent="609585" algn="just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Ориентированы на обновлённые образовательные стандарты, практики национальных исследований (ВПР, НИКО) и методологию международных исследований качества подготовки обучающихся.</a:t>
            </a:r>
          </a:p>
          <a:p>
            <a:pPr indent="609585" algn="just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ru-RU" sz="1600" b="1" dirty="0">
                <a:latin typeface="Arial Narrow" pitchFamily="34" charset="0"/>
                <a:cs typeface="Times New Roman" panose="02020603050405020304" pitchFamily="18" charset="0"/>
              </a:rPr>
              <a:t>  В сборниках предлагаются предметные результаты освоения и содержания предмета «Математика», распределённые по годам, а также обозначение кода КЭС каждого задания и ответы.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19F96FB-5DA1-4330-86F2-F10715756D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140" y="2143242"/>
            <a:ext cx="2223738" cy="3186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BBF4890-E2AD-4AAC-93F9-E4603BC19D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2843808"/>
            <a:ext cx="2236860" cy="3186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53EE5F4-708E-4FEB-8085-4B57DAA1C3E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4139952"/>
            <a:ext cx="2280652" cy="31467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32A2E80-D88F-4715-8992-ACAAA41D441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4572000"/>
            <a:ext cx="2236860" cy="31652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0691D9A6-1139-4A25-838F-693E11B1F309}"/>
              </a:ext>
            </a:extLst>
          </p:cNvPr>
          <p:cNvSpPr/>
          <p:nvPr/>
        </p:nvSpPr>
        <p:spPr>
          <a:xfrm>
            <a:off x="2699792" y="971600"/>
            <a:ext cx="57557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Волкова Е.В., Фомина Н.Б., Ожогина Н.И., Кожевникова О.А., Некрылова С.Л., Тарасова А.В.</a:t>
            </a:r>
          </a:p>
          <a:p>
            <a:r>
              <a:rPr lang="ru-RU" sz="2000" b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Русский язык. 1, 2, 3, 4 классы.</a:t>
            </a:r>
          </a:p>
          <a:p>
            <a:r>
              <a:rPr lang="ru-RU" sz="2000" b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Тематические проверочные работы.</a:t>
            </a:r>
            <a:r>
              <a:rPr lang="ru-RU" sz="20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endParaRPr lang="ru-RU" sz="2000" dirty="0">
              <a:latin typeface="Arial Narrow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A94EDE4-E7CF-4194-B582-321966D992AA}"/>
              </a:ext>
            </a:extLst>
          </p:cNvPr>
          <p:cNvSpPr/>
          <p:nvPr/>
        </p:nvSpPr>
        <p:spPr>
          <a:xfrm>
            <a:off x="4788024" y="2555776"/>
            <a:ext cx="4176464" cy="5775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189" algn="just">
              <a:spcBef>
                <a:spcPts val="800"/>
              </a:spcBef>
              <a:buFont typeface="Wingdings" panose="05000000000000000000" pitchFamily="2" charset="2"/>
              <a:buChar char=""/>
              <a:tabLst>
                <a:tab pos="609585" algn="l"/>
              </a:tabLst>
            </a:pPr>
            <a:r>
              <a:rPr lang="ru-RU" sz="1600" b="1" dirty="0">
                <a:solidFill>
                  <a:srgbClr val="000000"/>
                </a:solidFill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Тетради предназначены для оценки результатов освоения образовательной программы по русскому языку в 1,2,3,4 классах начальной школы. </a:t>
            </a:r>
          </a:p>
          <a:p>
            <a:pPr indent="-457189" algn="just">
              <a:spcBef>
                <a:spcPts val="800"/>
              </a:spcBef>
              <a:buFont typeface="Wingdings" panose="05000000000000000000" pitchFamily="2" charset="2"/>
              <a:buChar char=""/>
              <a:tabLst>
                <a:tab pos="609585" algn="l"/>
              </a:tabLst>
            </a:pPr>
            <a:r>
              <a:rPr lang="ru-RU" sz="1600" b="1" dirty="0">
                <a:solidFill>
                  <a:srgbClr val="000000"/>
                </a:solidFill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разработке пособий использованы практики национальных исследований (НИКО, ВПР).</a:t>
            </a:r>
          </a:p>
          <a:p>
            <a:pPr indent="-457189" algn="just">
              <a:spcBef>
                <a:spcPts val="800"/>
              </a:spcBef>
              <a:buFont typeface="Wingdings" panose="05000000000000000000" pitchFamily="2" charset="2"/>
              <a:buChar char=""/>
              <a:tabLst>
                <a:tab pos="609585" algn="l"/>
              </a:tabLst>
            </a:pPr>
            <a:r>
              <a:rPr lang="ru-RU" sz="1600" b="1" dirty="0">
                <a:solidFill>
                  <a:srgbClr val="000000"/>
                </a:solidFill>
                <a:latin typeface="Arial Narrow" pitchFamily="34" charset="0"/>
                <a:cs typeface="Times New Roman" panose="02020603050405020304" pitchFamily="18" charset="0"/>
              </a:rPr>
              <a:t>Пособия ориентированы на тренировку в выполнении заданий в тестовой форме, аналогичной PIRLS.</a:t>
            </a:r>
          </a:p>
          <a:p>
            <a:pPr indent="-457189" algn="just">
              <a:spcBef>
                <a:spcPts val="800"/>
              </a:spcBef>
              <a:buFont typeface="Wingdings" panose="05000000000000000000" pitchFamily="2" charset="2"/>
              <a:buChar char=""/>
              <a:tabLst>
                <a:tab pos="609585" algn="l"/>
              </a:tabLst>
            </a:pPr>
            <a:r>
              <a:rPr lang="ru-RU" sz="1600" b="1" dirty="0">
                <a:solidFill>
                  <a:srgbClr val="000000"/>
                </a:solidFill>
                <a:latin typeface="Arial Narrow" pitchFamily="34" charset="0"/>
                <a:cs typeface="Times New Roman" panose="02020603050405020304" pitchFamily="18" charset="0"/>
              </a:rPr>
              <a:t>Тестовые задания позволяют оценить уровень освоения планируемых результатов обучения как после изучения каждой темы, так и по завершении учебного года.</a:t>
            </a:r>
          </a:p>
          <a:p>
            <a:pPr indent="-457189" algn="just">
              <a:spcBef>
                <a:spcPts val="800"/>
              </a:spcBef>
              <a:buFont typeface="Wingdings" panose="05000000000000000000" pitchFamily="2" charset="2"/>
              <a:buChar char=""/>
              <a:tabLst>
                <a:tab pos="609585" algn="l"/>
              </a:tabLst>
            </a:pPr>
            <a:r>
              <a:rPr lang="ru-RU" sz="1600" b="1" dirty="0">
                <a:solidFill>
                  <a:srgbClr val="000000"/>
                </a:solidFill>
                <a:latin typeface="Arial Narrow" pitchFamily="34" charset="0"/>
                <a:cs typeface="Times New Roman" panose="02020603050405020304" pitchFamily="18" charset="0"/>
              </a:rPr>
              <a:t>В пособии размещены  материалы для учителя, в которых содержится подробная характеристика каждого теста.</a:t>
            </a:r>
          </a:p>
          <a:p>
            <a:pPr indent="-457189" algn="just">
              <a:spcBef>
                <a:spcPts val="800"/>
              </a:spcBef>
              <a:buFont typeface="Wingdings" panose="05000000000000000000" pitchFamily="2" charset="2"/>
              <a:buChar char=""/>
              <a:tabLst>
                <a:tab pos="609585" algn="l"/>
              </a:tabLst>
            </a:pPr>
            <a:r>
              <a:rPr lang="ru-RU" sz="1600" b="1" dirty="0">
                <a:solidFill>
                  <a:srgbClr val="000000"/>
                </a:solidFill>
                <a:latin typeface="Arial Narrow" pitchFamily="34" charset="0"/>
                <a:cs typeface="Times New Roman" panose="02020603050405020304" pitchFamily="18" charset="0"/>
              </a:rPr>
              <a:t>Материалы пособий сформированы с учётом требований ФГОС, содержат контролируемые элементы содержания стандарта по каждой теме.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6A30B95-124C-49D8-BEFF-4AAD2D538F9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195736"/>
            <a:ext cx="2079999" cy="29711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B769108-8965-49F1-879B-4C0A58AABB5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3131840"/>
            <a:ext cx="2080586" cy="29711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B5A7207-7721-4603-9053-4D0FE737BC6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139952"/>
            <a:ext cx="2088627" cy="29711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897E456-E29A-45B6-A4D7-8ADF46E0D22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4672" y="5148064"/>
            <a:ext cx="2122813" cy="30331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0AF0291-B9C5-4B03-8D44-5F76CCD4A1E5}"/>
              </a:ext>
            </a:extLst>
          </p:cNvPr>
          <p:cNvSpPr txBox="1"/>
          <p:nvPr/>
        </p:nvSpPr>
        <p:spPr>
          <a:xfrm>
            <a:off x="3275856" y="1043608"/>
            <a:ext cx="517117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Волкова Е.В., Ковальчук Ж.В., Кожевникова О.А., Корнейчик Е.В., Клементьева О.П.</a:t>
            </a:r>
          </a:p>
          <a:p>
            <a:pPr defTabSz="1219170">
              <a:defRPr/>
            </a:pPr>
            <a:r>
              <a:rPr lang="ru-RU" sz="2000" b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"Окружающий мир. 1, 2, 3, 4 классы. </a:t>
            </a:r>
            <a:endParaRPr lang="en-US" sz="2000" b="1" dirty="0">
              <a:solidFill>
                <a:srgbClr val="FF0000"/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pPr defTabSz="1219170">
              <a:defRPr/>
            </a:pPr>
            <a:r>
              <a:rPr lang="en-US" sz="2000" b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Мониторинг и формирование естественнонаучной  грамотности".</a:t>
            </a:r>
            <a:endParaRPr lang="ru-RU" sz="2000" b="1" dirty="0">
              <a:solidFill>
                <a:srgbClr val="0070C0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11BE0BF-E859-4142-9E96-13547298767B}"/>
              </a:ext>
            </a:extLst>
          </p:cNvPr>
          <p:cNvSpPr txBox="1"/>
          <p:nvPr/>
        </p:nvSpPr>
        <p:spPr>
          <a:xfrm>
            <a:off x="4427984" y="2987824"/>
            <a:ext cx="4464496" cy="4791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189" algn="just" defTabSz="1219170">
              <a:spcBef>
                <a:spcPts val="800"/>
              </a:spcBef>
              <a:buFont typeface="Wingdings" panose="05000000000000000000" pitchFamily="2" charset="2"/>
              <a:buChar char=""/>
              <a:tabLst>
                <a:tab pos="609585" algn="l"/>
              </a:tabLst>
              <a:defRPr/>
            </a:pPr>
            <a:r>
              <a:rPr lang="ru-RU" sz="1600" b="1" dirty="0">
                <a:solidFill>
                  <a:srgbClr val="000000"/>
                </a:solidFill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Сборники заданий предназначены для формирования и мониторинга предметных умений по предмету «Окружающий мир» в 1,2,3,4 классах.</a:t>
            </a:r>
          </a:p>
          <a:p>
            <a:pPr indent="-457189" algn="just" defTabSz="1219170">
              <a:spcBef>
                <a:spcPts val="800"/>
              </a:spcBef>
              <a:buFont typeface="Wingdings" panose="05000000000000000000" pitchFamily="2" charset="2"/>
              <a:buChar char=""/>
              <a:tabLst>
                <a:tab pos="609585" algn="l"/>
              </a:tabLst>
              <a:defRPr/>
            </a:pPr>
            <a:r>
              <a:rPr lang="ru-RU" sz="1600" b="1" dirty="0">
                <a:solidFill>
                  <a:srgbClr val="000000"/>
                </a:solidFill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Задания распределены по типу выполнения (разного уровня сложности).</a:t>
            </a:r>
          </a:p>
          <a:p>
            <a:pPr indent="-457189" algn="just" defTabSz="1219170">
              <a:spcBef>
                <a:spcPts val="800"/>
              </a:spcBef>
              <a:buFont typeface="Wingdings" panose="05000000000000000000" pitchFamily="2" charset="2"/>
              <a:buChar char=""/>
              <a:tabLst>
                <a:tab pos="609585" algn="l"/>
              </a:tabLst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Задания повышенного уровня сложности представлены в формате типичных заданий международных исследований TIMSS и PIRLS.</a:t>
            </a:r>
          </a:p>
          <a:p>
            <a:pPr indent="-457189" algn="just" defTabSz="1219170">
              <a:spcBef>
                <a:spcPts val="800"/>
              </a:spcBef>
              <a:buFont typeface="Wingdings" panose="05000000000000000000" pitchFamily="2" charset="2"/>
              <a:buChar char=""/>
              <a:tabLst>
                <a:tab pos="609585" algn="l"/>
              </a:tabLst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Для удобства учителей и родителей после тестов в пособии есть приложение с правильными ответами. </a:t>
            </a:r>
          </a:p>
          <a:p>
            <a:pPr indent="-457189" algn="just" defTabSz="1219170">
              <a:spcBef>
                <a:spcPts val="800"/>
              </a:spcBef>
              <a:buFont typeface="Wingdings" panose="05000000000000000000" pitchFamily="2" charset="2"/>
              <a:buChar char=""/>
              <a:tabLst>
                <a:tab pos="609585" algn="l"/>
              </a:tabLst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Все задания соответствуют планируемым результатам ФГОС, могут применяться при работе с различными УМК.</a:t>
            </a:r>
          </a:p>
          <a:p>
            <a:pPr indent="-457189" algn="just" defTabSz="1219170">
              <a:spcBef>
                <a:spcPts val="800"/>
              </a:spcBef>
              <a:buFont typeface="Wingdings" panose="05000000000000000000" pitchFamily="2" charset="2"/>
              <a:buChar char=""/>
              <a:tabLst>
                <a:tab pos="609585" algn="l"/>
              </a:tabLst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Могут использоваться на уроках и на занятиях внеурочной деятельности.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547664"/>
            <a:ext cx="2461818" cy="34263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24424" y="2775568"/>
            <a:ext cx="2474126" cy="3453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635896"/>
            <a:ext cx="2474126" cy="3443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9712" y="4860032"/>
            <a:ext cx="2503866" cy="35377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91BEF3D-5E24-416E-B6A6-725597C88428}"/>
              </a:ext>
            </a:extLst>
          </p:cNvPr>
          <p:cNvSpPr txBox="1"/>
          <p:nvPr/>
        </p:nvSpPr>
        <p:spPr>
          <a:xfrm>
            <a:off x="3049480" y="1043608"/>
            <a:ext cx="6094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anose="02020603050405020304" pitchFamily="18" charset="0"/>
              </a:rPr>
              <a:t>О.В. Долгова</a:t>
            </a:r>
          </a:p>
          <a:p>
            <a:r>
              <a:rPr lang="ru-RU" sz="2000" b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Диагностика читательской компетентности.</a:t>
            </a:r>
            <a:endParaRPr lang="ru-RU" sz="2000" dirty="0"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E67E53C-F265-4EA5-AA20-BA5AFE017C69}"/>
              </a:ext>
            </a:extLst>
          </p:cNvPr>
          <p:cNvSpPr txBox="1"/>
          <p:nvPr/>
        </p:nvSpPr>
        <p:spPr>
          <a:xfrm>
            <a:off x="4716016" y="2051720"/>
            <a:ext cx="4176464" cy="6417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 algn="just">
              <a:spcBef>
                <a:spcPts val="600"/>
              </a:spcBef>
              <a:buFont typeface="Wingdings" panose="05000000000000000000" pitchFamily="2" charset="2"/>
              <a:buChar char=""/>
              <a:tabLst>
                <a:tab pos="457189" algn="l"/>
              </a:tabLst>
            </a:pPr>
            <a:r>
              <a:rPr lang="ru-RU" sz="1800" b="1" dirty="0">
                <a:solidFill>
                  <a:srgbClr val="000000"/>
                </a:solidFill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Пособия предназначены для оценки качества обучения чтению и уровня сформированности читательской компетентности учащихся 1,2,3,4 классов.</a:t>
            </a:r>
          </a:p>
          <a:p>
            <a:pPr marL="342891" indent="-342891" algn="just">
              <a:spcBef>
                <a:spcPts val="600"/>
              </a:spcBef>
              <a:buFont typeface="Wingdings" panose="05000000000000000000" pitchFamily="2" charset="2"/>
              <a:buChar char=""/>
              <a:tabLst>
                <a:tab pos="457189" algn="l"/>
              </a:tabLst>
            </a:pPr>
            <a:r>
              <a:rPr lang="ru-RU" sz="1800" b="1" dirty="0">
                <a:solidFill>
                  <a:srgbClr val="000000"/>
                </a:solidFill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над текстом включает в себя требования, соответствующие современным международным исследованиям в области чтения (PIRLS).</a:t>
            </a:r>
          </a:p>
          <a:p>
            <a:pPr marL="342891" indent="-342891" algn="just">
              <a:spcBef>
                <a:spcPts val="600"/>
              </a:spcBef>
              <a:buFont typeface="Wingdings" panose="05000000000000000000" pitchFamily="2" charset="2"/>
              <a:buChar char=""/>
              <a:tabLst>
                <a:tab pos="457189" algn="l"/>
              </a:tabLst>
            </a:pPr>
            <a:r>
              <a:rPr lang="ru-RU" sz="1800" b="1" dirty="0">
                <a:solidFill>
                  <a:srgbClr val="000000"/>
                </a:solidFill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Материалы тетрадей помогут учителю повысить эффективность проведения уроков обучения осмысленному чтению посредством использования на учебных занятиях элементов тестирования. </a:t>
            </a:r>
          </a:p>
          <a:p>
            <a:pPr marL="342891" indent="-342891" algn="just">
              <a:spcBef>
                <a:spcPts val="600"/>
              </a:spcBef>
              <a:buFont typeface="Wingdings" panose="05000000000000000000" pitchFamily="2" charset="2"/>
              <a:buChar char=""/>
              <a:tabLst>
                <a:tab pos="457189" algn="l"/>
              </a:tabLst>
            </a:pPr>
            <a:r>
              <a:rPr lang="ru-RU" sz="1800" b="1" dirty="0">
                <a:solidFill>
                  <a:srgbClr val="000000"/>
                </a:solidFill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Ученик получит возможность провести самоконтроль владения универсальными учебными действиями, родители - контроль уровня владения ребёнком метапредметными умениями.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9556405-0F57-4D90-BB52-3BD37245EA0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17" y="2123728"/>
            <a:ext cx="9134984" cy="53688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21F7AC5-3DA1-4C85-941E-35CC6939C7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464" y="1787776"/>
            <a:ext cx="2183597" cy="30753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F0B7C14-DE82-454A-956B-37179E35C3C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2267744"/>
            <a:ext cx="2207698" cy="30753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A5F3877-2642-45F4-A5E7-9782B26112A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4499992"/>
            <a:ext cx="2225250" cy="31202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5223102-AC88-408B-98A4-9156E7726F3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5220072"/>
            <a:ext cx="2232248" cy="31202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6DCDC314-58A2-4866-837F-55717858332E}"/>
              </a:ext>
            </a:extLst>
          </p:cNvPr>
          <p:cNvSpPr/>
          <p:nvPr/>
        </p:nvSpPr>
        <p:spPr>
          <a:xfrm>
            <a:off x="3419872" y="1259632"/>
            <a:ext cx="4994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  <a:cs typeface="Times New Roman" panose="02020603050405020304" pitchFamily="18" charset="0"/>
              </a:rPr>
              <a:t>Погодин В.Н.  </a:t>
            </a:r>
          </a:p>
          <a:p>
            <a:r>
              <a:rPr lang="ru-RU" sz="2000" b="1" dirty="0">
                <a:solidFill>
                  <a:srgbClr val="FF0000"/>
                </a:solidFill>
                <a:latin typeface="Arial Narrow" pitchFamily="34" charset="0"/>
                <a:cs typeface="Times New Roman" panose="02020603050405020304" pitchFamily="18" charset="0"/>
              </a:rPr>
              <a:t>Математические разминки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9525C75-32EF-4DFD-A1BE-7A9BC10537A3}"/>
              </a:ext>
            </a:extLst>
          </p:cNvPr>
          <p:cNvSpPr txBox="1"/>
          <p:nvPr/>
        </p:nvSpPr>
        <p:spPr>
          <a:xfrm>
            <a:off x="4644008" y="2123728"/>
            <a:ext cx="4262867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891" algn="just">
              <a:spcBef>
                <a:spcPts val="800"/>
              </a:spcBef>
              <a:buFont typeface="Wingdings" panose="05000000000000000000" pitchFamily="2" charset="2"/>
              <a:buChar char=""/>
              <a:tabLst>
                <a:tab pos="457189" algn="l"/>
              </a:tabLst>
            </a:pPr>
            <a:r>
              <a:rPr lang="ru-RU" sz="1800" b="1" dirty="0">
                <a:solidFill>
                  <a:srgbClr val="000000"/>
                </a:solidFill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Главное назначение пособий – помочь сформировать прочные вычислительные навыки у учеников начальной школы.</a:t>
            </a:r>
          </a:p>
          <a:p>
            <a:pPr indent="-342891" algn="just">
              <a:spcBef>
                <a:spcPts val="800"/>
              </a:spcBef>
              <a:buFont typeface="Wingdings" panose="05000000000000000000" pitchFamily="2" charset="2"/>
              <a:buChar char=""/>
              <a:tabLst>
                <a:tab pos="457189" algn="l"/>
              </a:tabLst>
            </a:pPr>
            <a:r>
              <a:rPr lang="ru-RU" sz="1800" b="1" dirty="0">
                <a:solidFill>
                  <a:srgbClr val="000000"/>
                </a:solidFill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Задания позволяют значительно увеличить скорость безошибочного устного счёта школьников, развивают концентрированное внимание и память детей.</a:t>
            </a:r>
          </a:p>
          <a:p>
            <a:pPr indent="-342891" algn="just">
              <a:spcBef>
                <a:spcPts val="800"/>
              </a:spcBef>
              <a:buFont typeface="Wingdings" panose="05000000000000000000" pitchFamily="2" charset="2"/>
              <a:buChar char=""/>
              <a:tabLst>
                <a:tab pos="457189" algn="l"/>
              </a:tabLst>
            </a:pPr>
            <a:r>
              <a:rPr lang="ru-RU" sz="1800" b="1" dirty="0">
                <a:solidFill>
                  <a:srgbClr val="000000"/>
                </a:solidFill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Тетрадь может быть использована как учителем в школе, так и родителями при занятиях ребёнка дома.</a:t>
            </a:r>
          </a:p>
          <a:p>
            <a:pPr indent="-342891" algn="just">
              <a:spcBef>
                <a:spcPts val="800"/>
              </a:spcBef>
              <a:buFont typeface="Wingdings" panose="05000000000000000000" pitchFamily="2" charset="2"/>
              <a:buChar char=""/>
              <a:tabLst>
                <a:tab pos="457189" algn="l"/>
              </a:tabLst>
            </a:pPr>
            <a:r>
              <a:rPr lang="ru-RU" sz="1800" b="1" dirty="0">
                <a:solidFill>
                  <a:srgbClr val="000000"/>
                </a:solidFill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Пособие можно применять как независимо, так и в соответствии с разработанными графиками для обучения по различным учебникам математики, соответствующим федеральному государственному образовательному стандарту начального общего образования (УМК «Школа России» и др.).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396552" y="-252536"/>
            <a:ext cx="9937104" cy="964907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7D98142-A902-46EC-BCA1-9F5F1C31BE8A}"/>
              </a:ext>
            </a:extLst>
          </p:cNvPr>
          <p:cNvSpPr txBox="1"/>
          <p:nvPr/>
        </p:nvSpPr>
        <p:spPr>
          <a:xfrm>
            <a:off x="1132001" y="323528"/>
            <a:ext cx="801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Сайт издательства: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intellectcentre.ru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14EE9AA-5A4F-BF74-0A25-E85814A088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8772" y="1835696"/>
            <a:ext cx="9925018" cy="568863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396552" y="-252536"/>
            <a:ext cx="9937104" cy="964907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D27849C-3D8C-4B36-849B-F62D0F740E57}"/>
              </a:ext>
            </a:extLst>
          </p:cNvPr>
          <p:cNvSpPr txBox="1"/>
          <p:nvPr/>
        </p:nvSpPr>
        <p:spPr>
          <a:xfrm>
            <a:off x="179512" y="1331640"/>
            <a:ext cx="866593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ru-RU" sz="2400" b="1" dirty="0">
                <a:solidFill>
                  <a:srgbClr val="2F549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Электронные книги Издательства «Интеллект-Центр» можно купить в интернет-магазине электронных изданий «Электронный универс»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(e-Univers.ru)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defTabSz="914354">
              <a:defRPr/>
            </a:pPr>
            <a:r>
              <a:rPr lang="ru-RU" b="1" dirty="0">
                <a:solidFill>
                  <a:srgbClr val="2F549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8CBB628-5682-47B7-B86C-D16EE4265BD7}"/>
              </a:ext>
            </a:extLst>
          </p:cNvPr>
          <p:cNvSpPr txBox="1"/>
          <p:nvPr/>
        </p:nvSpPr>
        <p:spPr>
          <a:xfrm>
            <a:off x="1475656" y="2843808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ru-RU" sz="2000" dirty="0">
                <a:solidFill>
                  <a:srgbClr val="005BD1"/>
                </a:solidFill>
                <a:latin typeface="Arial Narrow" pitchFamily="34" charset="0"/>
                <a:ea typeface="Calibri" panose="020F0502020204030204" pitchFamily="34" charset="0"/>
                <a:hlinkClick r:id="rId2"/>
              </a:rPr>
              <a:t>https://e-univers.ru/info/publishers/izdatelstvo_intellekt_tsentr/</a:t>
            </a:r>
            <a:endParaRPr lang="ru-RU" sz="2000" dirty="0">
              <a:solidFill>
                <a:prstClr val="black"/>
              </a:solidFill>
              <a:latin typeface="Arial Narrow" pitchFamily="34" charset="0"/>
              <a:ea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C4D86E0-4173-4CFC-B8F2-BD6CACD86F6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75856"/>
            <a:ext cx="1676400" cy="1365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A5A88D1-F995-46D7-8D0E-4F5AC77F4F1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987824"/>
            <a:ext cx="1611804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4349A18-6DD3-4CCE-A171-2D6CD846ED33}"/>
              </a:ext>
            </a:extLst>
          </p:cNvPr>
          <p:cNvSpPr txBox="1"/>
          <p:nvPr/>
        </p:nvSpPr>
        <p:spPr>
          <a:xfrm>
            <a:off x="467544" y="4860032"/>
            <a:ext cx="828092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54">
              <a:defRPr/>
            </a:pPr>
            <a:r>
              <a:rPr lang="ru-RU" sz="2000" dirty="0">
                <a:solidFill>
                  <a:prstClr val="black"/>
                </a:solidFill>
                <a:latin typeface="Arial Narrow" pitchFamily="34" charset="0"/>
                <a:ea typeface="Calibri" panose="020F0502020204030204" pitchFamily="34" charset="0"/>
              </a:rPr>
              <a:t>           В наше время, когда и учителя, и ученики чаще смотрят на экран, чем на запечатанный бумажный лист, все большую роль играют электронные издания. </a:t>
            </a:r>
          </a:p>
          <a:p>
            <a:pPr algn="just" defTabSz="914354">
              <a:defRPr/>
            </a:pPr>
            <a:r>
              <a:rPr lang="ru-RU" sz="2000" dirty="0">
                <a:solidFill>
                  <a:prstClr val="black"/>
                </a:solidFill>
                <a:latin typeface="Arial Narrow" pitchFamily="34" charset="0"/>
                <a:ea typeface="Calibri" panose="020F0502020204030204" pitchFamily="34" charset="0"/>
              </a:rPr>
              <a:t>           </a:t>
            </a:r>
            <a:r>
              <a:rPr lang="ru-RU" sz="2000" u="sng" dirty="0">
                <a:solidFill>
                  <a:prstClr val="black"/>
                </a:solidFill>
                <a:latin typeface="Arial Narrow" pitchFamily="34" charset="0"/>
                <a:ea typeface="Calibri" panose="020F0502020204030204" pitchFamily="34" charset="0"/>
              </a:rPr>
              <a:t>Их преимущества очевидны</a:t>
            </a:r>
            <a:r>
              <a:rPr lang="ru-RU" sz="2000" dirty="0">
                <a:solidFill>
                  <a:prstClr val="black"/>
                </a:solidFill>
                <a:latin typeface="Arial Narrow" pitchFamily="34" charset="0"/>
                <a:ea typeface="Calibri" panose="020F0502020204030204" pitchFamily="34" charset="0"/>
              </a:rPr>
              <a:t>:</a:t>
            </a:r>
          </a:p>
          <a:p>
            <a:pPr marL="342874" indent="-342874" algn="just" defTabSz="914354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prstClr val="black"/>
                </a:solidFill>
                <a:latin typeface="Arial Narrow" pitchFamily="34" charset="0"/>
                <a:ea typeface="Calibri" panose="020F0502020204030204" pitchFamily="34" charset="0"/>
              </a:rPr>
              <a:t>Легко купить, не выходя из дома.</a:t>
            </a:r>
          </a:p>
          <a:p>
            <a:pPr marL="342874" indent="-342874" algn="just" defTabSz="914354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prstClr val="black"/>
                </a:solidFill>
                <a:latin typeface="Arial Narrow" pitchFamily="34" charset="0"/>
                <a:ea typeface="Calibri" panose="020F0502020204030204" pitchFamily="34" charset="0"/>
              </a:rPr>
              <a:t>Электронные издания снабжены навигационным меню. </a:t>
            </a:r>
          </a:p>
          <a:p>
            <a:pPr marL="342874" indent="-342874" algn="just" defTabSz="914354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prstClr val="black"/>
                </a:solidFill>
                <a:latin typeface="Arial Narrow" pitchFamily="34" charset="0"/>
                <a:ea typeface="Calibri" panose="020F0502020204030204" pitchFamily="34" charset="0"/>
              </a:rPr>
              <a:t>Не занимают места в квартире и сумке.</a:t>
            </a:r>
          </a:p>
          <a:p>
            <a:pPr marL="342874" indent="-342874" algn="just" defTabSz="914354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prstClr val="black"/>
                </a:solidFill>
                <a:latin typeface="Arial Narrow" pitchFamily="34" charset="0"/>
                <a:ea typeface="Calibri" panose="020F0502020204030204" pitchFamily="34" charset="0"/>
              </a:rPr>
              <a:t>Можно читать на различных устройствах.</a:t>
            </a:r>
          </a:p>
          <a:p>
            <a:pPr marL="342874" indent="-342874" algn="just" defTabSz="914354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prstClr val="black"/>
                </a:solidFill>
                <a:latin typeface="Arial Narrow" pitchFamily="34" charset="0"/>
                <a:ea typeface="Calibri" panose="020F0502020204030204" pitchFamily="34" charset="0"/>
              </a:rPr>
              <a:t>Из них легко перенести тот или иной фрагмент в рабочий материал.</a:t>
            </a:r>
          </a:p>
          <a:p>
            <a:pPr marL="342874" indent="-342874" algn="just" defTabSz="914354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prstClr val="black"/>
                </a:solidFill>
                <a:latin typeface="Arial Narrow" pitchFamily="34" charset="0"/>
                <a:ea typeface="Calibri" panose="020F0502020204030204" pitchFamily="34" charset="0"/>
              </a:rPr>
              <a:t>Текст легко увеличить и приспособить к самому требовательному зрению.</a:t>
            </a:r>
          </a:p>
          <a:p>
            <a:pPr marL="342874" indent="-342874" algn="just" defTabSz="914354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prstClr val="black"/>
                </a:solidFill>
                <a:latin typeface="Arial Narrow" pitchFamily="34" charset="0"/>
                <a:ea typeface="Calibri" panose="020F0502020204030204" pitchFamily="34" charset="0"/>
              </a:rPr>
              <a:t>Электронные книги, как правило, существенно дешевле своих</a:t>
            </a:r>
          </a:p>
          <a:p>
            <a:pPr algn="just" defTabSz="914354">
              <a:defRPr/>
            </a:pPr>
            <a:r>
              <a:rPr lang="ru-RU" sz="2000" dirty="0">
                <a:solidFill>
                  <a:prstClr val="black"/>
                </a:solidFill>
                <a:latin typeface="Arial Narrow" pitchFamily="34" charset="0"/>
                <a:ea typeface="Calibri" panose="020F0502020204030204" pitchFamily="34" charset="0"/>
              </a:rPr>
              <a:t> бумажных аналогов и т.д. и т.п.</a:t>
            </a:r>
          </a:p>
          <a:p>
            <a:pPr algn="just" defTabSz="914354">
              <a:defRPr/>
            </a:pPr>
            <a:r>
              <a:rPr lang="ru-RU" sz="2000" dirty="0">
                <a:solidFill>
                  <a:prstClr val="black"/>
                </a:solidFill>
                <a:latin typeface="Arial Narrow" pitchFamily="34" charset="0"/>
                <a:ea typeface="Calibri" panose="020F0502020204030204" pitchFamily="34" charset="0"/>
              </a:rPr>
              <a:t> 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A974DA-AE5B-4C08-B443-84B9928240B0}"/>
              </a:ext>
            </a:extLst>
          </p:cNvPr>
          <p:cNvSpPr txBox="1"/>
          <p:nvPr/>
        </p:nvSpPr>
        <p:spPr>
          <a:xfrm>
            <a:off x="3347864" y="0"/>
            <a:ext cx="44644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ru-RU" sz="2000" b="1" kern="0" dirty="0">
                <a:solidFill>
                  <a:schemeClr val="bg1"/>
                </a:solidFill>
                <a:latin typeface="Arial Narrow" pitchFamily="34" charset="0"/>
                <a:cs typeface="Times New Roman" panose="02020603050405020304" pitchFamily="18" charset="0"/>
              </a:rPr>
              <a:t>Приглашаем на вебинары! На площадке ИД Первое сентября!</a:t>
            </a:r>
            <a:endParaRPr lang="ru-RU" sz="2000" kern="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="" xmlns:a16="http://schemas.microsoft.com/office/drawing/2014/main" id="{E220001C-C4A9-5130-B5B4-89F59E254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687694"/>
              </p:ext>
            </p:extLst>
          </p:nvPr>
        </p:nvGraphicFramePr>
        <p:xfrm>
          <a:off x="0" y="1331639"/>
          <a:ext cx="9144000" cy="72305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4844">
                  <a:extLst>
                    <a:ext uri="{9D8B030D-6E8A-4147-A177-3AD203B41FA5}">
                      <a16:colId xmlns="" xmlns:a16="http://schemas.microsoft.com/office/drawing/2014/main" val="1334410311"/>
                    </a:ext>
                  </a:extLst>
                </a:gridCol>
                <a:gridCol w="1546043">
                  <a:extLst>
                    <a:ext uri="{9D8B030D-6E8A-4147-A177-3AD203B41FA5}">
                      <a16:colId xmlns="" xmlns:a16="http://schemas.microsoft.com/office/drawing/2014/main" val="1699843506"/>
                    </a:ext>
                  </a:extLst>
                </a:gridCol>
                <a:gridCol w="6663113">
                  <a:extLst>
                    <a:ext uri="{9D8B030D-6E8A-4147-A177-3AD203B41FA5}">
                      <a16:colId xmlns="" xmlns:a16="http://schemas.microsoft.com/office/drawing/2014/main" val="2199894291"/>
                    </a:ext>
                  </a:extLst>
                </a:gridCol>
              </a:tblGrid>
              <a:tr h="656060">
                <a:tc>
                  <a:txBody>
                    <a:bodyPr/>
                    <a:lstStyle/>
                    <a:p>
                      <a:pPr algn="ctr">
                        <a:tabLst>
                          <a:tab pos="6479540" algn="r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11.09.2024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479540" algn="r"/>
                        </a:tabLst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Начальная школа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6479540" algn="r"/>
                        </a:tabLs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Корнейчик Елена Владиславовна (учитель начальных классов ГБОУ Школа 117, почётный работник общего образования Российской Федерации, лауреат Премии Москвы в области образования за большой вклад в организацию проектно-исследовательской деятельности учащихся младших классов, автор пособий Издательства «Интеллект-Центр»)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60171290"/>
                  </a:ext>
                </a:extLst>
              </a:tr>
              <a:tr h="1204879">
                <a:tc>
                  <a:txBody>
                    <a:bodyPr/>
                    <a:lstStyle/>
                    <a:p>
                      <a:pPr algn="ctr">
                        <a:tabLst>
                          <a:tab pos="6479540" algn="r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12.09.2024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479540" algn="r"/>
                        </a:tabLst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Начальная школа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6479540" algn="r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Волкова Елена Васильевна (председатель Ассоциации учителей начальных классов города Москвы, учитель начальных классов ГБОУ Школа № 158 г. Москвы, почетный работник образования города Москвы, автор пособий Издательства «Интеллект-Центр»)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95306393"/>
                  </a:ext>
                </a:extLst>
              </a:tr>
              <a:tr h="963903">
                <a:tc>
                  <a:txBody>
                    <a:bodyPr/>
                    <a:lstStyle/>
                    <a:p>
                      <a:pPr algn="ctr">
                        <a:tabLst>
                          <a:tab pos="6479540" algn="r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17.09.2024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479540" algn="r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6479540" algn="r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Прокофьев Александр Александрович (доктор педагогических наук, кандидат физико-математических наук, доцент, заведующий кафедрой НИУ МИЭТ «Кафедра высшей математики – 1», председатель предметной комиссии по проверке ЕГЭ по математике г. Москвы в 2015-2020 гг., автор пособий Издательства «Интеллект-Центр»)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76867269"/>
                  </a:ext>
                </a:extLst>
              </a:tr>
              <a:tr h="793156">
                <a:tc>
                  <a:txBody>
                    <a:bodyPr/>
                    <a:lstStyle/>
                    <a:p>
                      <a:pPr algn="ctr">
                        <a:tabLst>
                          <a:tab pos="6479540" algn="r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18.09.2024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479540" algn="r"/>
                        </a:tabLst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6479540" algn="r"/>
                        </a:tabLst>
                      </a:pPr>
                      <a:r>
                        <a:rPr lang="ru-RU" sz="1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Дергилёва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Жанна Ивановна (учитель русского языка и литературы ГБОУ Школа 1409 г. Москвы, кандидат филологических наук, победитель конкурса на присуждение премии лучшим учителям г. Москвы-2023, автор пособий Издательства «Интеллект-Центр»)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04818994"/>
                  </a:ext>
                </a:extLst>
              </a:tr>
              <a:tr h="619653">
                <a:tc>
                  <a:txBody>
                    <a:bodyPr/>
                    <a:lstStyle/>
                    <a:p>
                      <a:pPr algn="ctr">
                        <a:tabLst>
                          <a:tab pos="6479540" algn="r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479540" algn="r"/>
                        </a:tabLst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6479540" algn="r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Драбкина Светлана Владимировна (эксперт Управления организации и сопровождения независимых оценочных процедур ГАОУ ДПО МЦКО, учитель высшей квалификационной категории ГБОУ Школа № 2030, ведущий эксперт предметных комиссий г. Москвы по русскому языку и литературе, автор пособий Издательства «Интеллект-Центр»)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44229980"/>
                  </a:ext>
                </a:extLst>
              </a:tr>
              <a:tr h="619653">
                <a:tc>
                  <a:txBody>
                    <a:bodyPr/>
                    <a:lstStyle/>
                    <a:p>
                      <a:pPr algn="ctr">
                        <a:tabLst>
                          <a:tab pos="6479540" algn="r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24.09.2024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479540" algn="r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6479540" algn="r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Пашкова Людмила Ивановна (кандидат химических наук, старший методист ГАОУ ДПО ЦПМ, автор пособий Издательства «Интеллект-Центр»), </a:t>
                      </a:r>
                      <a:r>
                        <a:rPr lang="ru-RU" sz="1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Крысанов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Никита Сергеевич (Учитель химии АНО «Общеобразовательная школа Центра педагогического мастерства»)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82750338"/>
                  </a:ext>
                </a:extLst>
              </a:tr>
              <a:tr h="722928">
                <a:tc>
                  <a:txBody>
                    <a:bodyPr/>
                    <a:lstStyle/>
                    <a:p>
                      <a:pPr algn="ctr">
                        <a:tabLst>
                          <a:tab pos="6479540" algn="r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25.09.2024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6479540" algn="r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6479540" algn="r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Веселова Юлия Сергеевна (консультант и эксперт по вопросам подготовки к ЕГЭ и ОГЭ, автор пособий Издательства «Интеллект-Центр»)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12268949"/>
                  </a:ext>
                </a:extLst>
              </a:tr>
              <a:tr h="722928">
                <a:tc>
                  <a:txBody>
                    <a:bodyPr/>
                    <a:lstStyle/>
                    <a:p>
                      <a:pPr algn="ctr">
                        <a:tabLst>
                          <a:tab pos="6479540" algn="r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26.09.2024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479540" algn="r"/>
                        </a:tabLst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tabLst>
                          <a:tab pos="6479540" algn="r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6479540" algn="r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Скворцов Павел Михайлович (кандидат педагогических наук, доцент, Почётный работник общего образования РФ, доцент Центра </a:t>
                      </a:r>
                      <a:r>
                        <a:rPr lang="ru-RU" sz="1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довузовской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подготовки "Малый медицинский университет" Российского университета медицины Минздрава России, автор пособий Издательства «Интеллект-Центр»)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85046638"/>
                  </a:ext>
                </a:extLst>
              </a:tr>
              <a:tr h="681617">
                <a:tc>
                  <a:txBody>
                    <a:bodyPr/>
                    <a:lstStyle/>
                    <a:p>
                      <a:pPr algn="ctr">
                        <a:tabLst>
                          <a:tab pos="6479540" algn="r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30.09.2024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479540" algn="r"/>
                        </a:tabLst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Информатика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6479540" algn="r"/>
                        </a:tabLst>
                      </a:pPr>
                      <a:r>
                        <a:rPr lang="ru-RU" sz="1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Лещинер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Вячеслав </a:t>
                      </a:r>
                      <a:r>
                        <a:rPr lang="ru-RU" sz="1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Роальдович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(кандидат педагогических наук, преподаватель ГАОУ ДПО «Корпоративный университет московского образования», член </a:t>
                      </a:r>
                      <a:r>
                        <a:rPr lang="ru-RU" sz="1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комиссии разработчиков КИМ ЕГЭ по информатике ФГБНУ ФИПИ, председатель предметной комиссии ГИА по информатике города Москвы, автор пособий Издательства «Интеллект-Центр»)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79" marR="300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4921521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788" y="1338263"/>
            <a:ext cx="7210425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-252536" y="-180528"/>
            <a:ext cx="9649072" cy="9505056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3B8BBA4-EF2F-43C5-97EE-25E3848C9F14}"/>
              </a:ext>
            </a:extLst>
          </p:cNvPr>
          <p:cNvSpPr txBox="1"/>
          <p:nvPr/>
        </p:nvSpPr>
        <p:spPr>
          <a:xfrm>
            <a:off x="-324544" y="1187624"/>
            <a:ext cx="9942135" cy="106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67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Курсы повышения квалификации! Для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667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учителей! </a:t>
            </a:r>
          </a:p>
          <a:p>
            <a:pPr algn="ctr"/>
            <a:r>
              <a:rPr lang="ru-RU" sz="2667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(лицензия № 0411759 от 27.10.2021 года)</a:t>
            </a:r>
            <a:endParaRPr lang="ru-RU" sz="2667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B42AF32-AA96-44DD-B603-54109C37E626}"/>
              </a:ext>
            </a:extLst>
          </p:cNvPr>
          <p:cNvSpPr txBox="1"/>
          <p:nvPr/>
        </p:nvSpPr>
        <p:spPr>
          <a:xfrm>
            <a:off x="179512" y="2555776"/>
            <a:ext cx="8496944" cy="3025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133" b="1" dirty="0">
                <a:latin typeface="Times New Roman" panose="02020603050405020304" pitchFamily="18" charset="0"/>
                <a:ea typeface="Calibri" panose="020F0502020204030204" pitchFamily="34" charset="0"/>
              </a:rPr>
              <a:t>Форма обучения: </a:t>
            </a:r>
            <a:r>
              <a:rPr lang="ru-RU" sz="2133" dirty="0">
                <a:latin typeface="Times New Roman" panose="02020603050405020304" pitchFamily="18" charset="0"/>
                <a:ea typeface="Calibri" panose="020F0502020204030204" pitchFamily="34" charset="0"/>
              </a:rPr>
              <a:t>заочная (дистанционная).</a:t>
            </a:r>
          </a:p>
          <a:p>
            <a:pPr algn="just">
              <a:spcBef>
                <a:spcPts val="600"/>
              </a:spcBef>
            </a:pPr>
            <a:r>
              <a:rPr lang="ru-RU" sz="2133" b="1" dirty="0">
                <a:latin typeface="Times New Roman" panose="02020603050405020304" pitchFamily="18" charset="0"/>
                <a:ea typeface="Calibri" panose="020F0502020204030204" pitchFamily="34" charset="0"/>
              </a:rPr>
              <a:t>Расписание занятий: </a:t>
            </a:r>
            <a:r>
              <a:rPr lang="ru-RU" sz="21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любое удобное для вас время! Высылается видеозапись занятий.</a:t>
            </a:r>
          </a:p>
          <a:p>
            <a:pPr algn="just">
              <a:spcBef>
                <a:spcPts val="600"/>
              </a:spcBef>
            </a:pPr>
            <a:r>
              <a:rPr lang="ru-RU" sz="2133" b="1" dirty="0">
                <a:latin typeface="Times New Roman" panose="02020603050405020304" pitchFamily="18" charset="0"/>
                <a:ea typeface="Calibri" panose="020F0502020204030204" pitchFamily="34" charset="0"/>
              </a:rPr>
              <a:t>Документ по окончании обучения: </a:t>
            </a:r>
            <a:r>
              <a:rPr lang="ru-RU" sz="2133" dirty="0">
                <a:latin typeface="Times New Roman" panose="02020603050405020304" pitchFamily="18" charset="0"/>
                <a:ea typeface="Calibri" panose="020F0502020204030204" pitchFamily="34" charset="0"/>
              </a:rPr>
              <a:t>удостоверение о повышении квалификации установленного образца.</a:t>
            </a:r>
            <a:endParaRPr lang="en-US" sz="2133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ru-RU" sz="2133" dirty="0">
                <a:latin typeface="Times New Roman" panose="02020603050405020304" pitchFamily="18" charset="0"/>
                <a:ea typeface="Calibri" panose="020F0502020204030204" pitchFamily="34" charset="0"/>
              </a:rPr>
              <a:t>Подробнее о курсах можно узнать на сайте издательства: </a:t>
            </a:r>
            <a:r>
              <a:rPr lang="ru-RU" sz="2133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www.intellectcentre.ru</a:t>
            </a:r>
            <a:endParaRPr lang="ru-RU" sz="2133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ru-RU" sz="2133" dirty="0">
                <a:latin typeface="Times New Roman" panose="02020603050405020304" pitchFamily="18" charset="0"/>
                <a:ea typeface="Calibri" panose="020F0502020204030204" pitchFamily="34" charset="0"/>
              </a:rPr>
              <a:t>Записаться на курсы можно по почте: </a:t>
            </a:r>
            <a:r>
              <a:rPr lang="en-US" sz="2133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intellect@izentr.ru</a:t>
            </a:r>
            <a:r>
              <a:rPr lang="ru-RU" sz="2133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1A2799C-2570-40D6-B161-351BBF2A2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84168"/>
            <a:ext cx="3597012" cy="25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489A970-E4DB-474F-A762-ACA1C2FAF2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6228184"/>
            <a:ext cx="5061803" cy="22943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" name="Прямоугольник 8"/>
          <p:cNvSpPr/>
          <p:nvPr/>
        </p:nvSpPr>
        <p:spPr>
          <a:xfrm>
            <a:off x="-252536" y="-252536"/>
            <a:ext cx="9721080" cy="964907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75656" y="1403648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000" b="1" dirty="0">
                <a:solidFill>
                  <a:srgbClr val="0000FF"/>
                </a:solidFill>
              </a:rPr>
              <a:t>    </a:t>
            </a:r>
            <a:r>
              <a:rPr lang="ru-RU" altLang="ru-RU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Издательство «Интеллект-Центр»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95736"/>
            <a:ext cx="6717291" cy="43295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1907704" y="6156176"/>
            <a:ext cx="5616575" cy="1439863"/>
          </a:xfrm>
          <a:prstGeom prst="roundRect">
            <a:avLst>
              <a:gd name="adj" fmla="val 50000"/>
            </a:avLst>
          </a:prstGeom>
          <a:solidFill>
            <a:srgbClr val="0202D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30000"/>
              </a:spcBef>
            </a:pPr>
            <a:r>
              <a:rPr lang="en-US" altLang="ru-RU" sz="2400" dirty="0">
                <a:solidFill>
                  <a:schemeClr val="bg1"/>
                </a:solidFill>
                <a:latin typeface="Arial" panose="020B0604020202020204" pitchFamily="34" charset="0"/>
              </a:rPr>
              <a:t>www.intellectcentre.ru</a:t>
            </a:r>
          </a:p>
          <a:p>
            <a:pPr algn="ctr" eaLnBrk="0" hangingPunct="0">
              <a:spcBef>
                <a:spcPct val="30000"/>
              </a:spcBef>
            </a:pP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</a:rPr>
              <a:t>E-</a:t>
            </a:r>
            <a:r>
              <a:rPr lang="ru-RU" altLang="ru-RU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mail</a:t>
            </a: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lang="en-US" altLang="ru-RU" sz="2400" dirty="0">
                <a:solidFill>
                  <a:schemeClr val="bg1"/>
                </a:solidFill>
                <a:latin typeface="Arial" panose="020B0604020202020204" pitchFamily="34" charset="0"/>
              </a:rPr>
              <a:t>intellect@izentr.ru</a:t>
            </a:r>
            <a:endParaRPr lang="ru-RU" altLang="ru-RU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0" hangingPunct="0">
              <a:spcBef>
                <a:spcPct val="30000"/>
              </a:spcBef>
            </a:pP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</a:rPr>
              <a:t>Тел./факс: (495) </a:t>
            </a:r>
            <a:r>
              <a:rPr lang="en-US" altLang="ru-RU" sz="2400" dirty="0">
                <a:solidFill>
                  <a:schemeClr val="bg1"/>
                </a:solidFill>
                <a:latin typeface="Arial" panose="020B0604020202020204" pitchFamily="34" charset="0"/>
              </a:rPr>
              <a:t>660-34-53</a:t>
            </a:r>
            <a:endParaRPr lang="ru-RU" altLang="ru-RU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3AC7B8-1DF3-D0CD-C1B2-861320026B8B}"/>
              </a:ext>
            </a:extLst>
          </p:cNvPr>
          <p:cNvSpPr txBox="1"/>
          <p:nvPr/>
        </p:nvSpPr>
        <p:spPr>
          <a:xfrm>
            <a:off x="2624016" y="-109184"/>
            <a:ext cx="74172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ru-RU" sz="16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0" u="none" strike="noStrike" baseline="0" dirty="0">
                <a:solidFill>
                  <a:schemeClr val="bg1"/>
                </a:solidFill>
                <a:latin typeface="Arial Narrow" pitchFamily="34" charset="0"/>
              </a:rPr>
              <a:t>Планируемые изменения в КИМ ОГЭ 2024 года </a:t>
            </a:r>
            <a:endParaRPr lang="ru-RU" sz="24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87624"/>
            <a:ext cx="63627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87624"/>
            <a:ext cx="63722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763688"/>
            <a:ext cx="6362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043609"/>
            <a:ext cx="6284211" cy="253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6352" y="3536593"/>
            <a:ext cx="629363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5104</Words>
  <Application>Microsoft Office PowerPoint</Application>
  <PresentationFormat>Произвольный</PresentationFormat>
  <Paragraphs>389</Paragraphs>
  <Slides>62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4" baseType="lpstr"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Дмитрос Чернаков</cp:lastModifiedBy>
  <cp:revision>113</cp:revision>
  <dcterms:modified xsi:type="dcterms:W3CDTF">2024-09-09T13:23:04Z</dcterms:modified>
</cp:coreProperties>
</file>