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60" r:id="rId2"/>
    <p:sldId id="258" r:id="rId3"/>
    <p:sldId id="286" r:id="rId4"/>
    <p:sldId id="287" r:id="rId5"/>
    <p:sldId id="257" r:id="rId6"/>
    <p:sldId id="277" r:id="rId7"/>
    <p:sldId id="278" r:id="rId8"/>
    <p:sldId id="279" r:id="rId9"/>
    <p:sldId id="276" r:id="rId10"/>
    <p:sldId id="256" r:id="rId11"/>
    <p:sldId id="280" r:id="rId12"/>
    <p:sldId id="271" r:id="rId13"/>
    <p:sldId id="274" r:id="rId14"/>
    <p:sldId id="275" r:id="rId15"/>
    <p:sldId id="281" r:id="rId16"/>
    <p:sldId id="282" r:id="rId17"/>
    <p:sldId id="284" r:id="rId18"/>
    <p:sldId id="285" r:id="rId19"/>
    <p:sldId id="272" r:id="rId20"/>
    <p:sldId id="288" r:id="rId21"/>
    <p:sldId id="289" r:id="rId22"/>
    <p:sldId id="291" r:id="rId23"/>
    <p:sldId id="290" r:id="rId24"/>
    <p:sldId id="269" r:id="rId25"/>
    <p:sldId id="270" r:id="rId26"/>
    <p:sldId id="292" r:id="rId27"/>
    <p:sldId id="293" r:id="rId28"/>
    <p:sldId id="294" r:id="rId29"/>
    <p:sldId id="295" r:id="rId30"/>
    <p:sldId id="296" r:id="rId31"/>
    <p:sldId id="264" r:id="rId32"/>
    <p:sldId id="265" r:id="rId33"/>
    <p:sldId id="266" r:id="rId34"/>
    <p:sldId id="267" r:id="rId35"/>
    <p:sldId id="268" r:id="rId36"/>
    <p:sldId id="262" r:id="rId37"/>
    <p:sldId id="263" r:id="rId38"/>
    <p:sldId id="298" r:id="rId39"/>
    <p:sldId id="259" r:id="rId4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8"/>
  </p:normalViewPr>
  <p:slideViewPr>
    <p:cSldViewPr>
      <p:cViewPr>
        <p:scale>
          <a:sx n="210" d="100"/>
          <a:sy n="210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0848F-438D-46CC-BD9D-F534C0FB0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9ADB4-022B-4175-A9E7-D1F0D2958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5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C5D-8137-4D6C-B049-2AD97AE62805}" type="datetime1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4CEB-0772-409D-84B7-6C6FADFCF52A}" type="datetime1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8CF-E375-409E-8208-92E634EBDE29}" type="datetime1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238B-9022-4CAC-959F-8A4BAE98A32C}" type="datetime1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6DF-EA63-41CE-AE41-91186F65414C}" type="datetime1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B3E6-134D-40E2-8377-D563C027AA7D}" type="datetime1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88EF-75D5-4FFB-A58C-F3E876D49350}" type="datetime1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A3A9-F04F-4737-B6D4-D72742F3B623}" type="datetime1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1337-4749-438E-B81C-D6AB7382FF0A}" type="datetime1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A26E-1649-4574-841C-FC2DAEBAC066}" type="datetime1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F2FB-42C3-484B-B398-3BB3B1C3C468}" type="datetime1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034C-D3BF-4D81-B3AC-C5216B782AED}" type="datetime1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kolamoskva.ru/predprof/#ma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64.emf"/><Relationship Id="rId18" Type="http://schemas.openxmlformats.org/officeDocument/2006/relationships/image" Target="../media/image67.png"/><Relationship Id="rId3" Type="http://schemas.openxmlformats.org/officeDocument/2006/relationships/image" Target="../media/image59.emf"/><Relationship Id="rId7" Type="http://schemas.openxmlformats.org/officeDocument/2006/relationships/image" Target="../media/image61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66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63.emf"/><Relationship Id="rId5" Type="http://schemas.openxmlformats.org/officeDocument/2006/relationships/image" Target="../media/image60.emf"/><Relationship Id="rId15" Type="http://schemas.openxmlformats.org/officeDocument/2006/relationships/image" Target="../media/image65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62.emf"/><Relationship Id="rId14" Type="http://schemas.openxmlformats.org/officeDocument/2006/relationships/hyperlink" Target="https://vk.com/digital.septemb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hkolamoskva.ru/predprof/classes/6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abirint.ru/series/38824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55526"/>
            <a:ext cx="8496944" cy="392443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sz="315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3900" b="1" dirty="0">
                <a:solidFill>
                  <a:srgbClr val="C00000"/>
                </a:solidFill>
              </a:rPr>
              <a:t>«Курс алгебры и начал математического анализа в инженерных классах</a:t>
            </a:r>
            <a:r>
              <a:rPr lang="ru-RU" sz="3900" b="1" dirty="0" smtClean="0">
                <a:solidFill>
                  <a:srgbClr val="C00000"/>
                </a:solidFill>
              </a:rPr>
              <a:t>»</a:t>
            </a:r>
            <a:r>
              <a:rPr lang="ru-RU" sz="2250" b="1" dirty="0" smtClean="0"/>
              <a:t>  </a:t>
            </a:r>
          </a:p>
          <a:p>
            <a:pPr algn="l">
              <a:spcBef>
                <a:spcPts val="0"/>
              </a:spcBef>
              <a:spcAft>
                <a:spcPts val="450"/>
              </a:spcAft>
              <a:defRPr/>
            </a:pPr>
            <a:endParaRPr lang="ru-RU" sz="2250" b="1" dirty="0"/>
          </a:p>
          <a:p>
            <a:pPr algn="l">
              <a:spcBef>
                <a:spcPts val="600"/>
              </a:spcBef>
              <a:spcAft>
                <a:spcPts val="450"/>
              </a:spcAft>
              <a:defRPr/>
            </a:pPr>
            <a:r>
              <a:rPr lang="ru-RU" sz="2250" b="1" dirty="0" smtClean="0">
                <a:solidFill>
                  <a:srgbClr val="0070C0"/>
                </a:solidFill>
              </a:rPr>
              <a:t>Ведущий </a:t>
            </a:r>
            <a:r>
              <a:rPr lang="ru-RU" sz="2250" b="1" dirty="0">
                <a:solidFill>
                  <a:srgbClr val="0070C0"/>
                </a:solidFill>
              </a:rPr>
              <a:t>вебинара</a:t>
            </a:r>
          </a:p>
          <a:p>
            <a:pPr algn="l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tx1"/>
                </a:solidFill>
              </a:rPr>
              <a:t>    </a:t>
            </a:r>
            <a:r>
              <a:rPr lang="ru-RU" sz="2400" b="1" dirty="0" smtClean="0">
                <a:solidFill>
                  <a:schemeClr val="tx1"/>
                </a:solidFill>
              </a:rPr>
              <a:t>  Прокофьев </a:t>
            </a:r>
            <a:r>
              <a:rPr lang="ru-RU" sz="2400" b="1" dirty="0">
                <a:solidFill>
                  <a:schemeClr val="tx1"/>
                </a:solidFill>
              </a:rPr>
              <a:t>Александр Александрович,</a:t>
            </a:r>
          </a:p>
          <a:p>
            <a:pPr algn="just">
              <a:spcBef>
                <a:spcPts val="1200"/>
              </a:spcBef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                </a:t>
            </a:r>
            <a:r>
              <a:rPr lang="ru-RU" sz="1700" b="1" dirty="0" smtClean="0">
                <a:solidFill>
                  <a:srgbClr val="0070C0"/>
                </a:solidFill>
              </a:rPr>
              <a:t>зав. каф. «Высшей математики – 1», НИУ МИЭТ,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rgbClr val="0070C0"/>
                </a:solidFill>
              </a:rPr>
              <a:t>                    учитель математики ГБОУ г. Москвы №1985,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rgbClr val="0070C0"/>
                </a:solidFill>
              </a:rPr>
              <a:t>                    председатель </a:t>
            </a:r>
            <a:r>
              <a:rPr lang="ru-RU" sz="1700" b="1" dirty="0">
                <a:solidFill>
                  <a:srgbClr val="0070C0"/>
                </a:solidFill>
              </a:rPr>
              <a:t>ПК по проверке ЕГЭ </a:t>
            </a:r>
            <a:r>
              <a:rPr lang="ru-RU" sz="1700" b="1" dirty="0" smtClean="0">
                <a:solidFill>
                  <a:srgbClr val="0070C0"/>
                </a:solidFill>
              </a:rPr>
              <a:t>по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700" b="1" dirty="0">
                <a:solidFill>
                  <a:srgbClr val="0070C0"/>
                </a:solidFill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</a:rPr>
              <a:t>                   математике </a:t>
            </a:r>
            <a:r>
              <a:rPr lang="ru-RU" sz="1700" b="1" dirty="0">
                <a:solidFill>
                  <a:srgbClr val="0070C0"/>
                </a:solidFill>
              </a:rPr>
              <a:t>г. </a:t>
            </a:r>
            <a:r>
              <a:rPr lang="ru-RU" sz="1700" b="1" dirty="0" smtClean="0">
                <a:solidFill>
                  <a:srgbClr val="0070C0"/>
                </a:solidFill>
              </a:rPr>
              <a:t>Москвы 2015-2020 </a:t>
            </a:r>
            <a:r>
              <a:rPr lang="ru-RU" sz="1700" b="1" dirty="0">
                <a:solidFill>
                  <a:srgbClr val="0070C0"/>
                </a:solidFill>
              </a:rPr>
              <a:t>гг.</a:t>
            </a:r>
          </a:p>
        </p:txBody>
      </p:sp>
      <p:pic>
        <p:nvPicPr>
          <p:cNvPr id="12291" name="Picture 5" descr="LogoMI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6586"/>
            <a:ext cx="809625" cy="8096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14046"/>
            <a:ext cx="61206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4E4E4E"/>
                </a:solidFill>
                <a:latin typeface="Geometria"/>
              </a:rPr>
              <a:t>    </a:t>
            </a:r>
            <a:r>
              <a:rPr lang="ru-RU" sz="1400" dirty="0" smtClean="0">
                <a:latin typeface="Geometria"/>
              </a:rPr>
              <a:t>Пособие </a:t>
            </a:r>
            <a:r>
              <a:rPr lang="ru-RU" sz="1400" dirty="0">
                <a:latin typeface="Geometria"/>
              </a:rPr>
              <a:t>содержит дидактические материалы по ряду тем школьного курса математики, которые будут полезны при обучении учащихся инженерных классов: элементы математической логики, метод математической индукции, формула бинома Ньютона, множества, комплексные числа, функции, предел последовательности, предел функции, интегральное исчисление, дифференциальные уравнения.</a:t>
            </a:r>
          </a:p>
          <a:p>
            <a:r>
              <a:rPr lang="ru-RU" sz="1400" dirty="0" smtClean="0">
                <a:latin typeface="Geometria"/>
              </a:rPr>
              <a:t>    Каждая </a:t>
            </a:r>
            <a:r>
              <a:rPr lang="ru-RU" sz="1400" dirty="0">
                <a:latin typeface="Geometria"/>
              </a:rPr>
              <a:t>глава пособия содержит разбор полезных для изучения темы примеров и варианты самостоятельных и контрольных работ.</a:t>
            </a:r>
          </a:p>
          <a:p>
            <a:r>
              <a:rPr lang="ru-RU" sz="1400" dirty="0" smtClean="0">
                <a:latin typeface="Geometria"/>
              </a:rPr>
              <a:t>    Пособие </a:t>
            </a:r>
            <a:r>
              <a:rPr lang="ru-RU" sz="1400" dirty="0">
                <a:latin typeface="Geometria"/>
              </a:rPr>
              <a:t>в первую очередь предназначено учителям, обучающим учащихся инженерных классов, но будет также полезно учителям, ведущим преподавание математики в профильных 10-х и 11-х классах.</a:t>
            </a:r>
            <a:endParaRPr lang="ru-RU" sz="1400" b="0" i="0" dirty="0">
              <a:effectLst/>
              <a:latin typeface="Geometr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3" y="627534"/>
            <a:ext cx="2755605" cy="403244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3219822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Geometria"/>
              </a:rPr>
              <a:t>Авторы:</a:t>
            </a:r>
          </a:p>
          <a:p>
            <a:r>
              <a:rPr lang="ru-RU" sz="1400" dirty="0" smtClean="0">
                <a:latin typeface="Geometria"/>
              </a:rPr>
              <a:t>            </a:t>
            </a:r>
            <a:r>
              <a:rPr lang="ru-RU" sz="1400" dirty="0" smtClean="0">
                <a:solidFill>
                  <a:srgbClr val="C00000"/>
                </a:solidFill>
                <a:latin typeface="Geometria"/>
              </a:rPr>
              <a:t>А.А</a:t>
            </a:r>
            <a:r>
              <a:rPr lang="ru-RU" sz="1400" dirty="0">
                <a:solidFill>
                  <a:srgbClr val="C00000"/>
                </a:solidFill>
                <a:latin typeface="Geometria"/>
              </a:rPr>
              <a:t>. Прокофьев, </a:t>
            </a:r>
            <a:r>
              <a:rPr lang="ru-RU" sz="1400" dirty="0" smtClean="0">
                <a:solidFill>
                  <a:srgbClr val="C00000"/>
                </a:solidFill>
                <a:latin typeface="Geometria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Geometria"/>
              </a:rPr>
            </a:br>
            <a:r>
              <a:rPr lang="ru-RU" sz="1400" dirty="0" smtClean="0">
                <a:solidFill>
                  <a:srgbClr val="C00000"/>
                </a:solidFill>
                <a:latin typeface="Geometria"/>
              </a:rPr>
              <a:t>            С.С</a:t>
            </a:r>
            <a:r>
              <a:rPr lang="ru-RU" sz="1400" dirty="0">
                <a:solidFill>
                  <a:srgbClr val="C00000"/>
                </a:solidFill>
                <a:latin typeface="Geometria"/>
              </a:rPr>
              <a:t>. </a:t>
            </a:r>
            <a:r>
              <a:rPr lang="ru-RU" sz="1400" dirty="0" smtClean="0">
                <a:solidFill>
                  <a:srgbClr val="C00000"/>
                </a:solidFill>
                <a:latin typeface="Geometria"/>
              </a:rPr>
              <a:t>Карташёв</a:t>
            </a:r>
          </a:p>
          <a:p>
            <a:endParaRPr lang="ru-RU" sz="1400" dirty="0" smtClean="0">
              <a:latin typeface="Geometria"/>
            </a:endParaRPr>
          </a:p>
          <a:p>
            <a:r>
              <a:rPr lang="ru-RU" sz="1400" dirty="0" smtClean="0">
                <a:latin typeface="Geometria"/>
              </a:rPr>
              <a:t>Издательство</a:t>
            </a:r>
          </a:p>
          <a:p>
            <a:r>
              <a:rPr lang="ru-RU" sz="1400" dirty="0" smtClean="0">
                <a:latin typeface="Geometria"/>
              </a:rPr>
              <a:t>        </a:t>
            </a:r>
            <a:r>
              <a:rPr lang="ru-RU" sz="1400" dirty="0" smtClean="0">
                <a:solidFill>
                  <a:srgbClr val="C00000"/>
                </a:solidFill>
                <a:latin typeface="Geometria"/>
              </a:rPr>
              <a:t>«Интеллект-Центр»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274" y="694347"/>
            <a:ext cx="1230182" cy="1800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771550"/>
            <a:ext cx="788436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Отбор </a:t>
            </a:r>
            <a:r>
              <a:rPr lang="ru-RU" sz="1600" dirty="0"/>
              <a:t>содержания пособия (тематических блоков, фактов и методов </a:t>
            </a:r>
            <a:r>
              <a:rPr lang="ru-RU" sz="1600" dirty="0" smtClean="0"/>
              <a:t>математики</a:t>
            </a:r>
            <a:r>
              <a:rPr lang="ru-RU" sz="1600" dirty="0"/>
              <a:t>) проводился авторами в двух направлениях</a:t>
            </a:r>
            <a:r>
              <a:rPr lang="ru-RU" sz="1600" dirty="0" smtClean="0"/>
              <a:t>. </a:t>
            </a:r>
          </a:p>
          <a:p>
            <a:pPr algn="just">
              <a:lnSpc>
                <a:spcPct val="90000"/>
              </a:lnSpc>
            </a:pPr>
            <a:r>
              <a:rPr lang="ru-RU" sz="1600" dirty="0"/>
              <a:t> </a:t>
            </a:r>
            <a:r>
              <a:rPr lang="ru-RU" sz="1600" dirty="0" smtClean="0"/>
              <a:t>    В </a:t>
            </a:r>
            <a:r>
              <a:rPr lang="ru-RU" sz="1600" dirty="0"/>
              <a:t>первом случае проводился отбор материала, не входящего (или входящего в недостаточном объёме) в программу общеобразовательной школы, но </a:t>
            </a:r>
            <a:r>
              <a:rPr lang="ru-RU" sz="1600" dirty="0" smtClean="0"/>
              <a:t>полезного </a:t>
            </a:r>
            <a:r>
              <a:rPr lang="ru-RU" sz="1600" dirty="0"/>
              <a:t>для изучения учащимися инженерных классов. </a:t>
            </a:r>
            <a:r>
              <a:rPr lang="ru-RU" sz="1600" dirty="0" smtClean="0"/>
              <a:t>Полезность </a:t>
            </a:r>
            <a:r>
              <a:rPr lang="ru-RU" sz="1600" dirty="0"/>
              <a:t>материала </a:t>
            </a:r>
            <a:r>
              <a:rPr lang="ru-RU" sz="1600" dirty="0" smtClean="0"/>
              <a:t>рассматривается с </a:t>
            </a:r>
            <a:r>
              <a:rPr lang="ru-RU" sz="1600" dirty="0"/>
              <a:t>точки зрения его роли в развитии учащихся при получении среднего образования, целесообразности использования его для повышения уровня абстрактности изложения и повышения уровня абстрактности мышления учащихся, необходимого с точки зрения усвоения курса учащимися и использования полученных знаний при дальнейшем обучении в техническом вузе. </a:t>
            </a:r>
            <a:endParaRPr lang="ru-RU" sz="1600" dirty="0" smtClean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Во </a:t>
            </a:r>
            <a:r>
              <a:rPr lang="ru-RU" sz="1600" dirty="0"/>
              <a:t>втором – отбирался материал, составляющий </a:t>
            </a:r>
            <a:r>
              <a:rPr lang="ru-RU" sz="1600" dirty="0" smtClean="0"/>
              <a:t>основу</a:t>
            </a:r>
          </a:p>
          <a:p>
            <a:pPr algn="just"/>
            <a:r>
              <a:rPr lang="ru-RU" sz="1600" dirty="0" smtClean="0"/>
              <a:t>и   фундамент   школьного   математического   образования, </a:t>
            </a:r>
          </a:p>
          <a:p>
            <a:pPr algn="just"/>
            <a:r>
              <a:rPr lang="ru-RU" sz="1600" dirty="0" smtClean="0"/>
              <a:t>обеспечивающий </a:t>
            </a:r>
            <a:r>
              <a:rPr lang="ru-RU" sz="1600" dirty="0"/>
              <a:t>необходимый уровень интеллектуальных </a:t>
            </a:r>
            <a:endParaRPr lang="ru-RU" sz="1600" dirty="0" smtClean="0"/>
          </a:p>
          <a:p>
            <a:pPr algn="just"/>
            <a:r>
              <a:rPr lang="ru-RU" sz="1600" dirty="0" smtClean="0"/>
              <a:t>способностей   средствами   </a:t>
            </a:r>
            <a:r>
              <a:rPr lang="ru-RU" sz="1600" dirty="0"/>
              <a:t>и </a:t>
            </a:r>
            <a:r>
              <a:rPr lang="ru-RU" sz="1600" dirty="0" smtClean="0"/>
              <a:t>   методами    элементарных </a:t>
            </a:r>
          </a:p>
          <a:p>
            <a:pPr algn="just"/>
            <a:r>
              <a:rPr lang="ru-RU" sz="1600" dirty="0" smtClean="0"/>
              <a:t>разделов  математики</a:t>
            </a:r>
            <a:r>
              <a:rPr lang="ru-RU" sz="1600" dirty="0"/>
              <a:t>, </a:t>
            </a:r>
            <a:r>
              <a:rPr lang="ru-RU" sz="1600" dirty="0" smtClean="0"/>
              <a:t> которыми  пользуются  уже  многие </a:t>
            </a:r>
          </a:p>
          <a:p>
            <a:pPr algn="just"/>
            <a:r>
              <a:rPr lang="ru-RU" sz="1600" dirty="0" smtClean="0"/>
              <a:t>годы</a:t>
            </a:r>
            <a:r>
              <a:rPr lang="ru-RU" sz="1600" dirty="0"/>
              <a:t>, </a:t>
            </a:r>
            <a:r>
              <a:rPr lang="ru-RU" sz="1600" dirty="0" smtClean="0"/>
              <a:t>  без   освоения   которых   невозможно   получение </a:t>
            </a:r>
          </a:p>
          <a:p>
            <a:pPr algn="just"/>
            <a:r>
              <a:rPr lang="ru-RU" sz="1600" dirty="0" smtClean="0"/>
              <a:t>высшего  образования</a:t>
            </a:r>
            <a:r>
              <a:rPr lang="ru-RU" sz="16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9447"/>
            <a:ext cx="726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ОТБОР СОДЕРЖАНИЯ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63688" y="2167820"/>
            <a:ext cx="244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23276" y="3046546"/>
            <a:ext cx="2518653" cy="8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99792" y="2815892"/>
            <a:ext cx="5112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702393"/>
            <a:ext cx="1416696" cy="207313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0347"/>
            <a:ext cx="6048672" cy="1183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8" y="1976025"/>
            <a:ext cx="7393944" cy="11165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119696"/>
            <a:ext cx="4716162" cy="161602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454413"/>
            <a:ext cx="9144000" cy="367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СОДЕРЖАНИЕ ПОСОБИЯ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35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24207"/>
            <a:ext cx="1704728" cy="249463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460858"/>
            <a:ext cx="6100123" cy="21590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14" y="2571750"/>
            <a:ext cx="4621310" cy="217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24207"/>
            <a:ext cx="1704728" cy="249463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24207"/>
            <a:ext cx="6696744" cy="1483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40" y="2007378"/>
            <a:ext cx="4392488" cy="27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541"/>
            <a:ext cx="8972896" cy="324010"/>
          </a:xfrm>
          <a:noFill/>
        </p:spPr>
        <p:txBody>
          <a:bodyPr>
            <a:normAutofit fontScale="90000"/>
          </a:bodyPr>
          <a:lstStyle/>
          <a:p>
            <a:pPr>
              <a:spcAft>
                <a:spcPts val="338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Содержание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курса алгебры и </a:t>
            </a:r>
            <a:r>
              <a:rPr lang="ru-RU" alt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начала математического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10 класс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03518"/>
              </p:ext>
            </p:extLst>
          </p:nvPr>
        </p:nvGraphicFramePr>
        <p:xfrm>
          <a:off x="48984" y="783900"/>
          <a:ext cx="5248022" cy="3046719"/>
        </p:xfrm>
        <a:graphic>
          <a:graphicData uri="http://schemas.openxmlformats.org/drawingml/2006/table">
            <a:tbl>
              <a:tblPr/>
              <a:tblGrid>
                <a:gridCol w="741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02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7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43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материала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час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7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Элементы математической логики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7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Числовые множества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7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7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7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7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Функции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7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7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 (построение графиков)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7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Алгебраические уравнения и неравенства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 (уравнения)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47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 (неравенства)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47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Тригонометрические формулы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4797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647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24" y="4140403"/>
            <a:ext cx="1881297" cy="54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50" y="4140403"/>
            <a:ext cx="2422131" cy="5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1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43558"/>
            <a:ext cx="1584176" cy="20978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2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" y="3870378"/>
            <a:ext cx="967724" cy="88805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62" y="516437"/>
            <a:ext cx="9144000" cy="235761"/>
          </a:xfrm>
          <a:noFill/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Содержание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курса алгебры и </a:t>
            </a:r>
            <a:r>
              <a:rPr lang="ru-RU" alt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начала математического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10 класс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38717"/>
              </p:ext>
            </p:extLst>
          </p:nvPr>
        </p:nvGraphicFramePr>
        <p:xfrm>
          <a:off x="99492" y="851590"/>
          <a:ext cx="5197527" cy="2904565"/>
        </p:xfrm>
        <a:graphic>
          <a:graphicData uri="http://schemas.openxmlformats.org/drawingml/2006/table">
            <a:tbl>
              <a:tblPr/>
              <a:tblGrid>
                <a:gridCol w="724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4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4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08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Содержание материала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полугодие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час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нед.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3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Комплексные числа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3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Многочлены от одной переменной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3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Системы алгебраических уравнений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3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Предел и непрерывность функции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82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Степенная, показательная и логарифмическая функции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3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303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7491" name="Picture 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15566"/>
            <a:ext cx="1547878" cy="20498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9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3" y="3804343"/>
            <a:ext cx="987623" cy="97869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9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7" y="4389816"/>
            <a:ext cx="364331" cy="13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24" y="3875780"/>
            <a:ext cx="1977033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81" y="4102590"/>
            <a:ext cx="972443" cy="46077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9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06" y="3915067"/>
            <a:ext cx="1060564" cy="84596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383727"/>
            <a:ext cx="9118832" cy="51077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     Содержание курса алгебры и начала </a:t>
            </a:r>
            <a:r>
              <a:rPr lang="ru-RU" altLang="ru-RU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математического </a:t>
            </a:r>
            <a:r>
              <a:rPr lang="ru-RU" altLang="ru-RU" sz="2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анализа 11 класс</a:t>
            </a:r>
          </a:p>
        </p:txBody>
      </p:sp>
      <p:graphicFrame>
        <p:nvGraphicFramePr>
          <p:cNvPr id="1443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37014"/>
              </p:ext>
            </p:extLst>
          </p:nvPr>
        </p:nvGraphicFramePr>
        <p:xfrm>
          <a:off x="95630" y="891825"/>
          <a:ext cx="5268457" cy="2660186"/>
        </p:xfrm>
        <a:graphic>
          <a:graphicData uri="http://schemas.openxmlformats.org/drawingml/2006/table">
            <a:tbl>
              <a:tblPr/>
              <a:tblGrid>
                <a:gridCol w="630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5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2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67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материала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2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Тригонометрические и обратные им функции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53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Тригонометрические уравнения и неравенства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3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Производная и дифференциал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23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XIV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Применение производной к исследованию функций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XIV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377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Первообразная и интеграл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3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8516" name="Pictur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22" y="915566"/>
            <a:ext cx="1598470" cy="21156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" y="3645822"/>
            <a:ext cx="1214657" cy="114961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83" y="3650284"/>
            <a:ext cx="1938281" cy="1156701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57" y="3645824"/>
            <a:ext cx="1912197" cy="114961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31790" y="381046"/>
            <a:ext cx="9118832" cy="5107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     Содержание курса алгебры и начала математического анализа 11 класс</a:t>
            </a:r>
            <a:endParaRPr lang="ru-RU" altLang="ru-RU" sz="20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7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20447"/>
              </p:ext>
            </p:extLst>
          </p:nvPr>
        </p:nvGraphicFramePr>
        <p:xfrm>
          <a:off x="54067" y="795561"/>
          <a:ext cx="5260473" cy="3364992"/>
        </p:xfrm>
        <a:graphic>
          <a:graphicData uri="http://schemas.openxmlformats.org/drawingml/2006/table">
            <a:tbl>
              <a:tblPr/>
              <a:tblGrid>
                <a:gridCol w="487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5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7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49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материала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полугодие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час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нед.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04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Дифференциальные уравнения</a:t>
                      </a: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</a:t>
                      </a: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1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XVII. Системы уравнений и неравенств различных типов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 (выдается на дом на две недели)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77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XVIII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Уравнения и неравенства с двумя переменными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77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XVIII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77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XIX. Делимость целых чисел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77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7751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Комбинаторика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77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77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Элементы теории вероятностей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77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7751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Итоговое повторение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272" marR="372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19558" name="Pictur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49" y="915566"/>
            <a:ext cx="1472589" cy="19489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0" y="4223023"/>
            <a:ext cx="1215330" cy="50899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52" y="4249811"/>
            <a:ext cx="1757363" cy="48220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6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7934"/>
            <a:ext cx="1701105" cy="52595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36512" y="466478"/>
            <a:ext cx="9118832" cy="3184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altLang="ru-RU" sz="29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Содержание курса алгебры и начала математического анализа 11 класс</a:t>
            </a:r>
            <a:endParaRPr lang="ru-RU" altLang="ru-RU" sz="29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87824" y="2892528"/>
            <a:ext cx="1728192" cy="6433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9172" y="2870648"/>
            <a:ext cx="1105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Вынесены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отдельный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297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18" y="843558"/>
            <a:ext cx="1498457" cy="219278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43558"/>
            <a:ext cx="4896544" cy="3941293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0" y="4742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 КОНТРОЛЬНОЙ РАБОТЫ ПО ТЕМЕ «ЭЛЕМЕНТЫ МАТЕМАТИЧЕСКОЙ ЛОГИКИ»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69405" y="190394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 1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КОНЦЕПЦИЯ ПРОФИЛЬНОГО ОБУЧЕНИЯ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7574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algn="ctr">
              <a:buFontTx/>
              <a:buNone/>
              <a:defRPr/>
            </a:pPr>
            <a:r>
              <a:rPr lang="ru-RU" b="1" dirty="0"/>
              <a:t>Приказ Минобразования РФ от 18 июля 2002 г. N 2783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b="1" dirty="0"/>
              <a:t>«Об утверждении Концепции профильного обучения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b="1" dirty="0"/>
              <a:t>на старшей ступени общего образования» 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Профильное обучение</a:t>
            </a:r>
            <a:r>
              <a:rPr lang="ru-RU" b="1" dirty="0"/>
              <a:t> </a:t>
            </a:r>
            <a:r>
              <a:rPr lang="ru-RU" dirty="0"/>
              <a:t>– средство дифференциации и индивидуализации обучения, позволяющее за счет изменений в структуре, содержании и организации образовательного процесса более полно учитывать интересы, склонности и способности учащихся, создавать условия для обучения старшеклассников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соответствии с их </a:t>
            </a:r>
            <a:r>
              <a:rPr lang="ru-RU" b="1" dirty="0" smtClean="0">
                <a:solidFill>
                  <a:srgbClr val="FF0000"/>
                </a:solidFill>
              </a:rPr>
              <a:t>профессиональными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интересами и намерениями в отношении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   </a:t>
            </a:r>
            <a:r>
              <a:rPr lang="ru-RU" b="1" dirty="0">
                <a:solidFill>
                  <a:srgbClr val="FF0000"/>
                </a:solidFill>
              </a:rPr>
              <a:t>продолжения образования.</a:t>
            </a:r>
            <a:r>
              <a:rPr lang="ru-RU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96336" y="2643758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2881727"/>
            <a:ext cx="7992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896322"/>
            <a:ext cx="1440160" cy="21074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0" y="474226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 КОНТРОЛЬНОЙ РАБОТЫ ПО ТЕМЕ «МЕТОД МАТЕМАТИЧЕСКОЙ ИНДУКЦИИ»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3507854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 2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16615"/>
            <a:ext cx="6729217" cy="19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896322"/>
            <a:ext cx="1440160" cy="21074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47422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 КОНТРОЛЬНОЙ РАБОТЫ ПО ТЕМЕ «БИНОМ НЬЮТОНА»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1923678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 3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6" y="1275606"/>
            <a:ext cx="5746689" cy="274113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2205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884713"/>
            <a:ext cx="1440160" cy="21074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47422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ПРИМЕРЫ КОНТРОЛЬНЫХ РАБОТ ПО ТЕМАМ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«МНОЖЕСТВА» и «КОМПЛЕКСНЫЕ ЧИСЛА»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0" y="1161533"/>
            <a:ext cx="7301712" cy="114234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228184" y="1875371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 4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3" y="2427734"/>
            <a:ext cx="5220682" cy="2284049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302819" y="4315227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 5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07" y="555526"/>
            <a:ext cx="1636989" cy="23955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47422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 КОНТРОЛЬНОЙ РАБОТЫ ПО ТЕМЕ «ФУНКЦИИ»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32878" y="1773309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 6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3" y="987574"/>
            <a:ext cx="5232118" cy="3672408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795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486481"/>
            <a:ext cx="6912768" cy="439062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cs typeface="Arial" charset="0"/>
              </a:rPr>
              <a:t>ПРИМЕР БДЗ на тему «Построение графиков функций»</a:t>
            </a:r>
            <a:endParaRPr lang="ru-RU" sz="1013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ru-RU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746" y="3408950"/>
            <a:ext cx="1104900" cy="9715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878" y="3401811"/>
            <a:ext cx="1104900" cy="3209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0" y="817270"/>
            <a:ext cx="8603246" cy="3937610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187624" y="483518"/>
            <a:ext cx="6912768" cy="439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800" b="1" smtClean="0">
                <a:solidFill>
                  <a:srgbClr val="C00000"/>
                </a:solidFill>
                <a:cs typeface="Arial" charset="0"/>
              </a:rPr>
              <a:t>ПРИМЕР БДЗ на тему «Построение графиков функций»</a:t>
            </a:r>
            <a:endParaRPr lang="ru-RU" sz="1013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ru-RU" dirty="0" smtClean="0"/>
          </a:p>
        </p:txBody>
      </p:sp>
      <p:sp>
        <p:nvSpPr>
          <p:cNvPr id="22" name="Стрелка вниз 21"/>
          <p:cNvSpPr/>
          <p:nvPr/>
        </p:nvSpPr>
        <p:spPr>
          <a:xfrm>
            <a:off x="3851920" y="4443958"/>
            <a:ext cx="792088" cy="14401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526"/>
            <a:ext cx="7292876" cy="3760966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2854350" y="411510"/>
            <a:ext cx="792088" cy="14401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07" y="555526"/>
            <a:ext cx="1636989" cy="23955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47422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 КОНТРОЛЬНОЙ РАБОТЫ ПО ТЕМЕ «ПОСЛЕДОВАТЕЛЬНОСТИ»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15566"/>
            <a:ext cx="6431947" cy="3846692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811836" y="3363838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 7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742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 КОНТРОЛЬНОЙ РАБОТЫ ПО ТЕМЕ «ПРЕДЕЛ ФУНКЦИИ И НЕПРЕРЫВНОСТЬ»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560" y="918639"/>
            <a:ext cx="7920564" cy="3788800"/>
            <a:chOff x="53560" y="918639"/>
            <a:chExt cx="7920564" cy="37888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33964" y="918639"/>
              <a:ext cx="1440160" cy="2107476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60" y="1011457"/>
              <a:ext cx="5238520" cy="3695982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139952" y="4311366"/>
              <a:ext cx="989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ГЛАВА 8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6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964" y="918639"/>
            <a:ext cx="1440160" cy="21074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0" y="4742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 КОНТРОЛЬНОЙ РАБОТЫ ПО ТЕМЕ «ПРОИЗВОДНАЯ И ЕЕ ПРИМЕНЕНИЕ»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1802" y="177741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 9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43558"/>
            <a:ext cx="4704536" cy="3911854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690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163715"/>
            <a:ext cx="1224136" cy="179135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860032" y="47422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 БДЗ ПО ТЕМЕ «ПРОИЗВОДНАЯ И ЕЕ ПРИМЕНЕНИЕ»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20083" y="1949519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 9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0" y="496171"/>
            <a:ext cx="4818030" cy="4293413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198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6412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Количество инженерных классов на карте Москвы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4700"/>
            <a:ext cx="3452307" cy="3930573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104186" y="730900"/>
            <a:ext cx="40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https://shkolamoskva.ru/predprof/#</a:t>
            </a:r>
            <a:r>
              <a:rPr lang="en-US" dirty="0" smtClean="0">
                <a:hlinkClick r:id="rId3"/>
              </a:rPr>
              <a:t>map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100232"/>
            <a:ext cx="1490662" cy="197643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6739555" y="1909048"/>
            <a:ext cx="936104" cy="1647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4703951" y="1816289"/>
            <a:ext cx="1599695" cy="350290"/>
          </a:xfrm>
          <a:prstGeom prst="right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627534"/>
            <a:ext cx="1659407" cy="242831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0" y="474226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 БДЗ ПО ТЕМЕ «ПЕРВООБРАЗНАЯ И ИНТЕГРАЛ»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39" y="817510"/>
            <a:ext cx="5918383" cy="3975521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585499" y="3867894"/>
            <a:ext cx="110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ГЛАВА 10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951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C00000"/>
                </a:solidFill>
              </a:rPr>
              <a:t>РЕКОМЕНДАЦИИ, ОБЕСПЕЧИВАЮЩИЕ УСПЕШНОСТЬ 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</a:rPr>
              <a:t>РАБОТЫ ПРОФИЛЬНЫХ КЛАССОВ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05342" y="1299900"/>
            <a:ext cx="731898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indent="192881" algn="just" defTabSz="514350" eaLnBrk="0" hangingPunct="0">
              <a:defRPr/>
            </a:pPr>
            <a:r>
              <a:rPr lang="ru-RU" sz="1600" kern="0" dirty="0">
                <a:cs typeface="Arial" charset="0"/>
              </a:rPr>
              <a:t>Для успешной работы необходимо использовать </a:t>
            </a:r>
            <a:r>
              <a:rPr lang="ru-RU" sz="1600" kern="0" dirty="0">
                <a:solidFill>
                  <a:srgbClr val="FF0000"/>
                </a:solidFill>
                <a:cs typeface="Arial" charset="0"/>
              </a:rPr>
              <a:t>систему входного контроля</a:t>
            </a:r>
            <a:r>
              <a:rPr lang="ru-RU" sz="1600" kern="0" dirty="0">
                <a:cs typeface="Arial" charset="0"/>
              </a:rPr>
              <a:t>, позволяющую определить исходный уровень учащихся и обеспечить содержание и формы обучения, соответствующие их уровню.</a:t>
            </a:r>
          </a:p>
          <a:p>
            <a:pPr indent="192881" algn="just" defTabSz="514350" eaLnBrk="0" hangingPunct="0">
              <a:defRPr/>
            </a:pPr>
            <a:endParaRPr lang="ru-RU" sz="1600" kern="0" dirty="0">
              <a:cs typeface="Arial" charset="0"/>
            </a:endParaRPr>
          </a:p>
          <a:p>
            <a:pPr indent="192881" algn="just" defTabSz="514350" eaLnBrk="0" hangingPunct="0">
              <a:defRPr/>
            </a:pPr>
            <a:r>
              <a:rPr lang="en-US" sz="1600" kern="0" dirty="0"/>
              <a:t>В </a:t>
            </a:r>
            <a:r>
              <a:rPr lang="ru-RU" sz="1600" kern="0" dirty="0"/>
              <a:t>период 1993-2006 гг. для проведения входного тестирования в МИЭТ были разработаны и использовались тесты,  который в начале сентября выполняли </a:t>
            </a:r>
            <a:r>
              <a:rPr lang="ru-RU" sz="1600" kern="0" dirty="0">
                <a:solidFill>
                  <a:srgbClr val="FF0000"/>
                </a:solidFill>
              </a:rPr>
              <a:t>все учащиеся  10-х профильных </a:t>
            </a:r>
            <a:r>
              <a:rPr lang="ru-RU" sz="1600" kern="0" dirty="0" smtClean="0">
                <a:solidFill>
                  <a:srgbClr val="FF0000"/>
                </a:solidFill>
              </a:rPr>
              <a:t>классов (в то время технический профиль)</a:t>
            </a:r>
            <a:r>
              <a:rPr lang="ru-RU" sz="1600" kern="0" dirty="0" smtClean="0"/>
              <a:t>.</a:t>
            </a:r>
            <a:endParaRPr lang="ru-RU" sz="1600" kern="0" dirty="0"/>
          </a:p>
          <a:p>
            <a:pPr indent="192881" algn="just" defTabSz="514350" eaLnBrk="0" hangingPunct="0">
              <a:defRPr/>
            </a:pPr>
            <a:endParaRPr lang="ru-RU" sz="1600" kern="0" dirty="0"/>
          </a:p>
          <a:p>
            <a:pPr indent="192881" algn="just" defTabSz="514350" eaLnBrk="0" hangingPunct="0">
              <a:defRPr/>
            </a:pPr>
            <a:r>
              <a:rPr lang="ru-RU" sz="1600" kern="0" dirty="0"/>
              <a:t>Тест состоял из 22 задач и на его выполнение </a:t>
            </a:r>
            <a:endParaRPr lang="ru-RU" sz="1600" kern="0" dirty="0" smtClean="0"/>
          </a:p>
          <a:p>
            <a:pPr indent="192881" algn="just" defTabSz="514350" eaLnBrk="0" hangingPunct="0">
              <a:defRPr/>
            </a:pPr>
            <a:r>
              <a:rPr lang="ru-RU" sz="1600" kern="0" dirty="0" smtClean="0"/>
              <a:t>(</a:t>
            </a:r>
            <a:r>
              <a:rPr lang="ru-RU" sz="1600" kern="0" dirty="0">
                <a:solidFill>
                  <a:srgbClr val="FF0000"/>
                </a:solidFill>
              </a:rPr>
              <a:t>без использования калькулятора</a:t>
            </a:r>
            <a:r>
              <a:rPr lang="ru-RU" sz="1600" kern="0" dirty="0"/>
              <a:t>) отводилось </a:t>
            </a:r>
            <a:endParaRPr lang="ru-RU" sz="1600" kern="0" dirty="0" smtClean="0"/>
          </a:p>
          <a:p>
            <a:pPr indent="192881" algn="just" defTabSz="514350" eaLnBrk="0" hangingPunct="0">
              <a:defRPr/>
            </a:pPr>
            <a:r>
              <a:rPr lang="ru-RU" sz="1600" kern="0" dirty="0" smtClean="0"/>
              <a:t>60 </a:t>
            </a:r>
            <a:r>
              <a:rPr lang="ru-RU" sz="1600" kern="0" dirty="0"/>
              <a:t>мин. Результаты теста в дальнейшем </a:t>
            </a:r>
            <a:endParaRPr lang="ru-RU" sz="1600" kern="0" dirty="0" smtClean="0"/>
          </a:p>
          <a:p>
            <a:pPr indent="192881" algn="just" defTabSz="514350" eaLnBrk="0" hangingPunct="0">
              <a:defRPr/>
            </a:pPr>
            <a:r>
              <a:rPr lang="ru-RU" sz="1600" kern="0" dirty="0" smtClean="0"/>
              <a:t>анализировались </a:t>
            </a:r>
            <a:r>
              <a:rPr lang="ru-RU" sz="1600" kern="0" dirty="0"/>
              <a:t>и сопоставлялись с </a:t>
            </a:r>
            <a:endParaRPr lang="ru-RU" sz="1600" kern="0" dirty="0" smtClean="0"/>
          </a:p>
          <a:p>
            <a:pPr indent="192881" algn="just" defTabSz="514350" eaLnBrk="0" hangingPunct="0">
              <a:defRPr/>
            </a:pPr>
            <a:r>
              <a:rPr lang="ru-RU" sz="1600" kern="0" dirty="0" smtClean="0"/>
              <a:t>результатами </a:t>
            </a:r>
            <a:r>
              <a:rPr lang="ru-RU" sz="1600" kern="0" dirty="0"/>
              <a:t>обучения и итогами поступления.</a:t>
            </a:r>
            <a:endParaRPr lang="ru-RU" sz="1600" kern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" y="855444"/>
            <a:ext cx="5240710" cy="381642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46451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ПРИМЕР ВХОДНОГО ТЕСТИРОВАНИЯ В ПРОФИЛЬНЫЕ ИНЖЕНЕРНЫЕ КЛАССЫ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0" y="858188"/>
            <a:ext cx="5234067" cy="3744416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9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13557" y="1347614"/>
            <a:ext cx="3434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РЕЗУЛЬТАТЫ ВХОДНОГО </a:t>
            </a:r>
            <a:endParaRPr lang="ru-RU" sz="2400" b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rial" charset="0"/>
              </a:rPr>
              <a:t>ТЕСТИРОВАНИЯ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" y="518951"/>
            <a:ext cx="5400600" cy="3181247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977" y="393990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rial" charset="0"/>
              </a:rPr>
              <a:t>Тестирование с 1993 г по настоящее время прошло более 5000 человек.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16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495" y="462030"/>
            <a:ext cx="880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ВЫДЕЛЕННЫЕ ГРУППЫ УЧАЩИХСЯ И </a:t>
            </a:r>
            <a:r>
              <a:rPr lang="ru-RU" sz="2000" b="1" dirty="0" smtClean="0">
                <a:solidFill>
                  <a:srgbClr val="C00000"/>
                </a:solidFill>
                <a:cs typeface="Arial" charset="0"/>
              </a:rPr>
              <a:t>ИХ ОТЛИЧИТЕЛЬНЫЕ </a:t>
            </a:r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ОСОБЕННОСТИ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6822" y="800352"/>
            <a:ext cx="8939674" cy="407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192881" indent="-192881" algn="just" defTabSz="514350" eaLnBrk="0" hangingPunct="0">
              <a:spcBef>
                <a:spcPct val="20000"/>
              </a:spcBef>
              <a:defRPr/>
            </a:pPr>
            <a:r>
              <a:rPr lang="en-US" sz="1600" b="1" kern="0" dirty="0">
                <a:solidFill>
                  <a:srgbClr val="C00000"/>
                </a:solidFill>
              </a:rPr>
              <a:t>I </a:t>
            </a:r>
            <a:r>
              <a:rPr lang="ru-RU" sz="1600" b="1" kern="0" dirty="0">
                <a:solidFill>
                  <a:srgbClr val="C00000"/>
                </a:solidFill>
              </a:rPr>
              <a:t>группа</a:t>
            </a:r>
            <a:r>
              <a:rPr lang="en-US" sz="1600" b="1" kern="0" dirty="0">
                <a:solidFill>
                  <a:srgbClr val="C00000"/>
                </a:solidFill>
              </a:rPr>
              <a:t> (12,7%)</a:t>
            </a:r>
            <a:r>
              <a:rPr lang="ru-RU" sz="1600" b="1" kern="0" dirty="0">
                <a:solidFill>
                  <a:srgbClr val="C00000"/>
                </a:solidFill>
              </a:rPr>
              <a:t>. </a:t>
            </a:r>
            <a:r>
              <a:rPr lang="ru-RU" sz="1600" kern="0" dirty="0"/>
              <a:t>Учащиеся</a:t>
            </a:r>
            <a:r>
              <a:rPr lang="en-US" sz="1600" kern="0" dirty="0"/>
              <a:t> этой группы имеют сложности в освоени</a:t>
            </a:r>
            <a:r>
              <a:rPr lang="ru-RU" sz="1600" kern="0" dirty="0"/>
              <a:t>и</a:t>
            </a:r>
            <a:r>
              <a:rPr lang="en-US" sz="1600" kern="0" dirty="0"/>
              <a:t> </a:t>
            </a:r>
            <a:r>
              <a:rPr lang="ru-RU" sz="1600" kern="0" dirty="0"/>
              <a:t>профильной компоненты </a:t>
            </a:r>
            <a:r>
              <a:rPr lang="en-US" sz="1600" kern="0" dirty="0"/>
              <a:t>программы, большинство из них с течением времени переходит в общеобразовательные классы и после окончания школы не стремится к получению высшего образования.</a:t>
            </a:r>
          </a:p>
          <a:p>
            <a:pPr marL="192881" indent="-192881" algn="just" defTabSz="514350" eaLnBrk="0" hangingPunct="0">
              <a:spcBef>
                <a:spcPts val="600"/>
              </a:spcBef>
              <a:defRPr/>
            </a:pPr>
            <a:r>
              <a:rPr lang="en-US" sz="1600" b="1" kern="0" dirty="0">
                <a:solidFill>
                  <a:srgbClr val="C00000"/>
                </a:solidFill>
              </a:rPr>
              <a:t>II групп</a:t>
            </a:r>
            <a:r>
              <a:rPr lang="ru-RU" sz="1600" b="1" kern="0" dirty="0">
                <a:solidFill>
                  <a:srgbClr val="C00000"/>
                </a:solidFill>
              </a:rPr>
              <a:t>а</a:t>
            </a:r>
            <a:r>
              <a:rPr lang="en-US" sz="1600" b="1" kern="0" dirty="0">
                <a:solidFill>
                  <a:srgbClr val="C00000"/>
                </a:solidFill>
              </a:rPr>
              <a:t> (45,2%)</a:t>
            </a:r>
            <a:r>
              <a:rPr lang="ru-RU" sz="1600" b="1" kern="0" dirty="0">
                <a:solidFill>
                  <a:srgbClr val="C00000"/>
                </a:solidFill>
              </a:rPr>
              <a:t>. </a:t>
            </a:r>
            <a:r>
              <a:rPr lang="en-US" sz="1600" kern="0" dirty="0"/>
              <a:t>Уча</a:t>
            </a:r>
            <a:r>
              <a:rPr lang="ru-RU" sz="1600" kern="0" dirty="0"/>
              <a:t>щ</a:t>
            </a:r>
            <a:r>
              <a:rPr lang="en-US" sz="1600" kern="0" dirty="0"/>
              <a:t>иеся этой группы не имеют достаточно хорошо сформированных вычислительных навыков, не отличаются оригинальностью мышления, но при систематических и планомерных занятиях оказываются в состоянии освоить программу базового уровня и дополнительную профильную компоненту. Они умеют хорошо работать, в ситуации, когда их действия алгоритмичны.</a:t>
            </a:r>
            <a:endParaRPr lang="ru-RU" sz="1600" kern="0" dirty="0"/>
          </a:p>
          <a:p>
            <a:pPr marL="192881" indent="-192881" algn="just" defTabSz="514350" eaLnBrk="0" hangingPunct="0">
              <a:spcBef>
                <a:spcPts val="600"/>
              </a:spcBef>
              <a:defRPr/>
            </a:pPr>
            <a:r>
              <a:rPr lang="en-US" sz="1600" b="1" kern="0" dirty="0">
                <a:solidFill>
                  <a:srgbClr val="C00000"/>
                </a:solidFill>
              </a:rPr>
              <a:t>III групп</a:t>
            </a:r>
            <a:r>
              <a:rPr lang="ru-RU" sz="1600" b="1" kern="0" dirty="0">
                <a:solidFill>
                  <a:srgbClr val="C00000"/>
                </a:solidFill>
              </a:rPr>
              <a:t>а</a:t>
            </a:r>
            <a:r>
              <a:rPr lang="en-US" sz="1600" b="1" kern="0" dirty="0">
                <a:solidFill>
                  <a:srgbClr val="C00000"/>
                </a:solidFill>
              </a:rPr>
              <a:t> (24,6%).</a:t>
            </a:r>
            <a:r>
              <a:rPr lang="ru-RU" sz="1600" b="1" kern="0" dirty="0">
                <a:solidFill>
                  <a:srgbClr val="C00000"/>
                </a:solidFill>
              </a:rPr>
              <a:t> </a:t>
            </a:r>
            <a:r>
              <a:rPr lang="en-US" sz="1600" kern="0" dirty="0"/>
              <a:t>Уча</a:t>
            </a:r>
            <a:r>
              <a:rPr lang="ru-RU" sz="1600" kern="0" dirty="0"/>
              <a:t>щ</a:t>
            </a:r>
            <a:r>
              <a:rPr lang="en-US" sz="1600" kern="0" dirty="0"/>
              <a:t>иеся этой группы достаточно </a:t>
            </a:r>
            <a:endParaRPr lang="ru-RU" sz="1600" kern="0" dirty="0" smtClean="0"/>
          </a:p>
          <a:p>
            <a:pPr marL="192881" indent="-192881" algn="just" defTabSz="514350" eaLnBrk="0" hangingPunct="0">
              <a:defRPr/>
            </a:pPr>
            <a:r>
              <a:rPr lang="ru-RU" sz="1600" kern="0" dirty="0"/>
              <a:t> </a:t>
            </a:r>
            <a:r>
              <a:rPr lang="ru-RU" sz="1600" kern="0" dirty="0" smtClean="0"/>
              <a:t>   </a:t>
            </a:r>
            <a:r>
              <a:rPr lang="en-US" sz="1600" kern="0" dirty="0" smtClean="0"/>
              <a:t>хорошо</a:t>
            </a:r>
            <a:r>
              <a:rPr lang="ru-RU" sz="1600" kern="0" dirty="0" smtClean="0"/>
              <a:t> </a:t>
            </a:r>
            <a:r>
              <a:rPr lang="en-US" sz="1600" kern="0" dirty="0" smtClean="0"/>
              <a:t>усвоили </a:t>
            </a:r>
            <a:r>
              <a:rPr lang="en-US" sz="1600" kern="0" dirty="0"/>
              <a:t>программу </a:t>
            </a:r>
            <a:r>
              <a:rPr lang="ru-RU" sz="1600" kern="0" dirty="0"/>
              <a:t>основной</a:t>
            </a:r>
            <a:r>
              <a:rPr lang="en-US" sz="1600" kern="0" dirty="0"/>
              <a:t> школы, но </a:t>
            </a:r>
            <a:endParaRPr lang="ru-RU" sz="1600" kern="0" dirty="0" smtClean="0"/>
          </a:p>
          <a:p>
            <a:pPr marL="192881" indent="-192881" algn="just" defTabSz="514350" eaLnBrk="0" hangingPunct="0">
              <a:defRPr/>
            </a:pPr>
            <a:r>
              <a:rPr lang="ru-RU" sz="1600" kern="0" dirty="0" smtClean="0"/>
              <a:t>     </a:t>
            </a:r>
            <a:r>
              <a:rPr lang="en-US" sz="1600" kern="0" dirty="0" smtClean="0"/>
              <a:t>для </a:t>
            </a:r>
            <a:r>
              <a:rPr lang="en-US" sz="1600" kern="0" dirty="0"/>
              <a:t>их дальнейшего роста </a:t>
            </a:r>
            <a:r>
              <a:rPr lang="en-US" sz="1600" kern="0" dirty="0" smtClean="0"/>
              <a:t>требу</a:t>
            </a:r>
            <a:r>
              <a:rPr lang="ru-RU" sz="1600" kern="0" dirty="0" smtClean="0"/>
              <a:t>е</a:t>
            </a:r>
            <a:r>
              <a:rPr lang="en-US" sz="1600" kern="0" dirty="0" smtClean="0"/>
              <a:t>тся развивать</a:t>
            </a:r>
            <a:endParaRPr lang="ru-RU" sz="1600" kern="0" dirty="0" smtClean="0"/>
          </a:p>
          <a:p>
            <a:pPr marL="192881" indent="-192881" algn="just" defTabSz="514350" eaLnBrk="0" hangingPunct="0">
              <a:defRPr/>
            </a:pPr>
            <a:r>
              <a:rPr lang="ru-RU" sz="1600" kern="0" dirty="0"/>
              <a:t> </a:t>
            </a:r>
            <a:r>
              <a:rPr lang="ru-RU" sz="1600" kern="0" dirty="0" smtClean="0"/>
              <a:t>  </a:t>
            </a:r>
            <a:r>
              <a:rPr lang="en-US" sz="1600" kern="0" dirty="0" smtClean="0"/>
              <a:t> </a:t>
            </a:r>
            <a:r>
              <a:rPr lang="en-US" sz="1600" kern="0" dirty="0"/>
              <a:t>логическое мышление и творческие способности.</a:t>
            </a:r>
            <a:endParaRPr lang="ru-RU" sz="1600" kern="0" dirty="0"/>
          </a:p>
          <a:p>
            <a:pPr marL="192881" indent="-192881" algn="just" defTabSz="514350" eaLnBrk="0" hangingPunct="0">
              <a:spcBef>
                <a:spcPts val="600"/>
              </a:spcBef>
              <a:defRPr/>
            </a:pPr>
            <a:r>
              <a:rPr lang="en-US" sz="1600" b="1" kern="0" dirty="0">
                <a:solidFill>
                  <a:srgbClr val="C00000"/>
                </a:solidFill>
              </a:rPr>
              <a:t>IV групп</a:t>
            </a:r>
            <a:r>
              <a:rPr lang="ru-RU" sz="1600" b="1" kern="0" dirty="0">
                <a:solidFill>
                  <a:srgbClr val="C00000"/>
                </a:solidFill>
              </a:rPr>
              <a:t>а</a:t>
            </a:r>
            <a:r>
              <a:rPr lang="en-US" sz="1600" b="1" kern="0" dirty="0">
                <a:solidFill>
                  <a:srgbClr val="C00000"/>
                </a:solidFill>
              </a:rPr>
              <a:t> (17,2%).</a:t>
            </a:r>
            <a:r>
              <a:rPr lang="en-US" sz="1600" kern="0" dirty="0">
                <a:solidFill>
                  <a:srgbClr val="C00000"/>
                </a:solidFill>
              </a:rPr>
              <a:t> </a:t>
            </a:r>
            <a:r>
              <a:rPr lang="en-US" sz="1600" kern="0" dirty="0"/>
              <a:t>Эта группа представляет </a:t>
            </a:r>
            <a:r>
              <a:rPr lang="en-US" sz="1600" kern="0" dirty="0" smtClean="0"/>
              <a:t>наиболее</a:t>
            </a:r>
            <a:endParaRPr lang="ru-RU" sz="1600" kern="0" dirty="0" smtClean="0"/>
          </a:p>
          <a:p>
            <a:pPr marL="192881" indent="-192881" algn="just" defTabSz="514350" eaLnBrk="0" hangingPunct="0">
              <a:defRPr/>
            </a:pPr>
            <a:r>
              <a:rPr lang="ru-RU" sz="1600" kern="0" dirty="0"/>
              <a:t> </a:t>
            </a:r>
            <a:r>
              <a:rPr lang="ru-RU" sz="1600" kern="0" dirty="0" smtClean="0"/>
              <a:t>    п</a:t>
            </a:r>
            <a:r>
              <a:rPr lang="en-US" sz="1600" kern="0" dirty="0" smtClean="0"/>
              <a:t>одготовленную </a:t>
            </a:r>
            <a:r>
              <a:rPr lang="en-US" sz="1600" kern="0" dirty="0"/>
              <a:t>часть школьников, проявляющую </a:t>
            </a:r>
            <a:endParaRPr lang="ru-RU" sz="1600" kern="0" dirty="0" smtClean="0"/>
          </a:p>
          <a:p>
            <a:pPr marL="192881" indent="-192881" algn="just" defTabSz="514350" eaLnBrk="0" hangingPunct="0">
              <a:defRPr/>
            </a:pPr>
            <a:r>
              <a:rPr lang="ru-RU" sz="1600" kern="0" dirty="0"/>
              <a:t> </a:t>
            </a:r>
            <a:r>
              <a:rPr lang="ru-RU" sz="1600" kern="0" dirty="0" smtClean="0"/>
              <a:t>     </a:t>
            </a:r>
            <a:r>
              <a:rPr lang="en-US" sz="1600" kern="0" dirty="0" smtClean="0"/>
              <a:t>интерес </a:t>
            </a:r>
            <a:r>
              <a:rPr lang="en-US" sz="1600" kern="0" dirty="0"/>
              <a:t>к математике.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05" y="1604511"/>
            <a:ext cx="9036496" cy="12772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7214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11510"/>
            <a:ext cx="79214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  <a:cs typeface="Arial" charset="0"/>
              </a:rPr>
              <a:t>ПЛАНИРУЕМЫЕ </a:t>
            </a:r>
            <a:r>
              <a:rPr lang="ru-RU" sz="2100" b="1" dirty="0" smtClean="0">
                <a:solidFill>
                  <a:srgbClr val="C00000"/>
                </a:solidFill>
                <a:cs typeface="Arial" charset="0"/>
              </a:rPr>
              <a:t>ИТОГОВЫЕ РЕЗУЛЬТАТЫ </a:t>
            </a:r>
            <a:r>
              <a:rPr lang="ru-RU" sz="2100" b="1" dirty="0">
                <a:solidFill>
                  <a:srgbClr val="C00000"/>
                </a:solidFill>
                <a:cs typeface="Arial" charset="0"/>
              </a:rPr>
              <a:t>ДЛЯ ВЫДЕЛЕННЫХ ГРУПП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860032" y="1130601"/>
            <a:ext cx="4067944" cy="196207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</a:rPr>
              <a:t>группа </a:t>
            </a:r>
            <a:r>
              <a:rPr lang="ru-RU" sz="1500" dirty="0"/>
              <a:t>– сдача ЕГЭ на базовом уровне или </a:t>
            </a:r>
          </a:p>
          <a:p>
            <a:pPr marL="540000" algn="just">
              <a:lnSpc>
                <a:spcPct val="90000"/>
              </a:lnSpc>
              <a:defRPr/>
            </a:pPr>
            <a:r>
              <a:rPr lang="ru-RU" sz="1500" dirty="0"/>
              <a:t>успешное решение заданий В1-В12 на  экзамене профильного уровня;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FF0000"/>
                </a:solidFill>
              </a:rPr>
              <a:t>II </a:t>
            </a:r>
            <a:r>
              <a:rPr lang="ru-RU" sz="1500" b="1" dirty="0">
                <a:solidFill>
                  <a:srgbClr val="FF0000"/>
                </a:solidFill>
              </a:rPr>
              <a:t>группа </a:t>
            </a:r>
            <a:r>
              <a:rPr lang="ru-RU" sz="1500" dirty="0"/>
              <a:t>– успешное решение заданий В1-В12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500" dirty="0"/>
              <a:t>       и С1-С3 на экзамене профильного уровня;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1500" b="1" dirty="0">
                <a:solidFill>
                  <a:schemeClr val="accent6">
                    <a:lumMod val="50000"/>
                  </a:schemeClr>
                </a:solidFill>
              </a:rPr>
              <a:t>III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группа </a:t>
            </a:r>
            <a:r>
              <a:rPr lang="ru-RU" sz="1500" dirty="0"/>
              <a:t>– успешное решение заданий В1-В12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500" dirty="0"/>
              <a:t>       и С1-С5 на экзамене профильного уровня;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B050"/>
                </a:solidFill>
              </a:rPr>
              <a:t>IV </a:t>
            </a:r>
            <a:r>
              <a:rPr lang="ru-RU" sz="1500" b="1" dirty="0">
                <a:solidFill>
                  <a:srgbClr val="00B050"/>
                </a:solidFill>
              </a:rPr>
              <a:t>группа </a:t>
            </a:r>
            <a:r>
              <a:rPr lang="ru-RU" sz="1500" dirty="0"/>
              <a:t>– успешное решение заданий В1-В12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500" dirty="0"/>
              <a:t>    и С1-С7 на экзамене профильного </a:t>
            </a:r>
            <a:r>
              <a:rPr lang="ru-RU" sz="1500" dirty="0" smtClean="0"/>
              <a:t>уровня.</a:t>
            </a:r>
            <a:endParaRPr lang="ru-RU" sz="15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0136"/>
            <a:ext cx="4540933" cy="340959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0" name="Прямоугольник 13"/>
          <p:cNvSpPr>
            <a:spLocks noChangeArrowheads="1"/>
          </p:cNvSpPr>
          <p:nvPr/>
        </p:nvSpPr>
        <p:spPr bwMode="auto">
          <a:xfrm>
            <a:off x="1430701" y="4446448"/>
            <a:ext cx="2480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  <a:cs typeface="Arial" charset="0"/>
              </a:rPr>
              <a:t>Статистика ЕГЭ 20</a:t>
            </a:r>
            <a:r>
              <a:rPr lang="en-US" sz="1400" dirty="0">
                <a:solidFill>
                  <a:srgbClr val="000099"/>
                </a:solidFill>
                <a:cs typeface="Arial" charset="0"/>
              </a:rPr>
              <a:t>20</a:t>
            </a:r>
            <a:r>
              <a:rPr lang="ru-RU" sz="1400" dirty="0">
                <a:solidFill>
                  <a:srgbClr val="000099"/>
                </a:solidFill>
                <a:cs typeface="Arial" charset="0"/>
              </a:rPr>
              <a:t> г. Москва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710087"/>
            <a:ext cx="828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</a:rPr>
              <a:t>Каких результатов можно ожидать по окончании обучения?</a:t>
            </a:r>
          </a:p>
        </p:txBody>
      </p:sp>
    </p:spTree>
    <p:extLst>
      <p:ext uri="{BB962C8B-B14F-4D97-AF65-F5344CB8AC3E}">
        <p14:creationId xmlns:p14="http://schemas.microsoft.com/office/powerpoint/2010/main" val="42779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483518"/>
            <a:ext cx="8928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  <a:cs typeface="Arial" charset="0"/>
              </a:rPr>
              <a:t>РЕЗУЛЬТАТЫ ЕГЭ 2018 и 2020 проф. </a:t>
            </a:r>
            <a:r>
              <a:rPr lang="ru-RU" sz="2100" b="1" dirty="0" smtClean="0">
                <a:solidFill>
                  <a:srgbClr val="C00000"/>
                </a:solidFill>
                <a:cs typeface="Arial" charset="0"/>
              </a:rPr>
              <a:t>инженерного класса </a:t>
            </a:r>
            <a:r>
              <a:rPr lang="ru-RU" sz="2100" b="1" dirty="0">
                <a:solidFill>
                  <a:srgbClr val="C00000"/>
                </a:solidFill>
                <a:cs typeface="Arial" charset="0"/>
              </a:rPr>
              <a:t>школы №1298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4" y="1203598"/>
            <a:ext cx="5220072" cy="289758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227934"/>
            <a:ext cx="2919877" cy="4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33" y="915566"/>
            <a:ext cx="5086350" cy="222647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100" dirty="0">
                <a:solidFill>
                  <a:srgbClr val="000099"/>
                </a:solidFill>
              </a:rPr>
              <a:t>Спасибо за внимание</a:t>
            </a:r>
            <a:r>
              <a:rPr lang="en-US" altLang="ru-RU" sz="2100" dirty="0">
                <a:solidFill>
                  <a:srgbClr val="000099"/>
                </a:solidFill>
              </a:rPr>
              <a:t>!</a:t>
            </a:r>
            <a:endParaRPr lang="ru-RU" altLang="ru-RU" sz="2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32040" y="942805"/>
            <a:ext cx="253722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ru-RU" sz="1500" b="1" kern="0" dirty="0">
                <a:solidFill>
                  <a:srgbClr val="000099"/>
                </a:solidFill>
                <a:cs typeface="Arial" charset="0"/>
              </a:rPr>
              <a:t>А.А. Прокофьев</a:t>
            </a:r>
          </a:p>
          <a:p>
            <a:pPr eaLnBrk="0" hangingPunct="0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sz="1500" b="1" kern="0" dirty="0">
                <a:solidFill>
                  <a:srgbClr val="000099"/>
                </a:solidFill>
                <a:cs typeface="Arial" charset="0"/>
              </a:rPr>
              <a:t>E-mail: aaprokof@yandex.ru</a:t>
            </a:r>
          </a:p>
        </p:txBody>
      </p:sp>
      <p:pic>
        <p:nvPicPr>
          <p:cNvPr id="66565" name="Picture 5" descr="LogoM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32" y="814213"/>
            <a:ext cx="1029821" cy="1029821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2" descr="D:\БЕГ\IMG_20190912_170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6053"/>
            <a:ext cx="2520280" cy="30861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262" y="814213"/>
            <a:ext cx="1469008" cy="10298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98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6412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Что </a:t>
            </a:r>
            <a:r>
              <a:rPr lang="ru-RU" sz="2400" b="1" dirty="0">
                <a:solidFill>
                  <a:srgbClr val="C00000"/>
                </a:solidFill>
              </a:rPr>
              <a:t>такое </a:t>
            </a:r>
            <a:r>
              <a:rPr lang="ru-RU" sz="2400" b="1" dirty="0" smtClean="0">
                <a:solidFill>
                  <a:srgbClr val="C00000"/>
                </a:solidFill>
              </a:rPr>
              <a:t>инженерный </a:t>
            </a:r>
            <a:r>
              <a:rPr lang="ru-RU" sz="2400" b="1" dirty="0">
                <a:solidFill>
                  <a:srgbClr val="C00000"/>
                </a:solidFill>
              </a:rPr>
              <a:t>класс?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79469"/>
            <a:ext cx="3672408" cy="816091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712029" y="694803"/>
            <a:ext cx="4465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https://shkolamoskva.ru/predprof/classes/6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53320" y="1061294"/>
            <a:ext cx="3463224" cy="2062103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12529"/>
                </a:solidFill>
                <a:latin typeface="Roboto"/>
              </a:rPr>
              <a:t>Проект «Инженерный </a:t>
            </a:r>
            <a:r>
              <a:rPr lang="ru-RU" sz="1600" dirty="0" smtClean="0">
                <a:solidFill>
                  <a:srgbClr val="212529"/>
                </a:solidFill>
                <a:latin typeface="Roboto"/>
              </a:rPr>
              <a:t>класс в московской </a:t>
            </a:r>
            <a:r>
              <a:rPr lang="ru-RU" sz="1600" dirty="0">
                <a:solidFill>
                  <a:srgbClr val="212529"/>
                </a:solidFill>
                <a:latin typeface="Roboto"/>
              </a:rPr>
              <a:t>школе» знакомит школьников с инженерными профессиями.</a:t>
            </a:r>
          </a:p>
          <a:p>
            <a:pPr algn="just"/>
            <a:r>
              <a:rPr lang="ru-RU" sz="1600" dirty="0">
                <a:solidFill>
                  <a:srgbClr val="212529"/>
                </a:solidFill>
                <a:latin typeface="Roboto"/>
              </a:rPr>
              <a:t>Образовательная программа включает не только теорию, но и практико-ориентированное профильное обучение.</a:t>
            </a:r>
            <a:endParaRPr lang="ru-RU" sz="1600" b="0" i="0" dirty="0">
              <a:solidFill>
                <a:srgbClr val="212529"/>
              </a:solidFill>
              <a:effectLst/>
              <a:latin typeface="Robot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058" y="1747777"/>
            <a:ext cx="5096201" cy="3046988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12529"/>
                </a:solidFill>
                <a:latin typeface="Roboto"/>
              </a:rPr>
              <a:t>В Инженерном классе старшеклассники</a:t>
            </a:r>
            <a:endParaRPr lang="ru-RU" sz="1600" dirty="0">
              <a:solidFill>
                <a:srgbClr val="212529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12529"/>
                </a:solidFill>
                <a:latin typeface="Roboto"/>
              </a:rPr>
              <a:t>  </a:t>
            </a:r>
            <a:r>
              <a:rPr lang="ru-RU" sz="1600" dirty="0" smtClean="0">
                <a:latin typeface="Roboto"/>
              </a:rPr>
              <a:t>получают </a:t>
            </a:r>
            <a:r>
              <a:rPr lang="ru-RU" sz="1600" dirty="0">
                <a:latin typeface="Roboto"/>
              </a:rPr>
              <a:t>на базе школы </a:t>
            </a:r>
            <a:r>
              <a:rPr lang="ru-RU" sz="1600" dirty="0" smtClean="0">
                <a:latin typeface="Roboto"/>
              </a:rPr>
              <a:t>образование по  </a:t>
            </a:r>
            <a:r>
              <a:rPr lang="ru-RU" sz="1600" b="1" dirty="0" smtClean="0">
                <a:solidFill>
                  <a:srgbClr val="FF0000"/>
                </a:solidFill>
                <a:latin typeface="Roboto"/>
              </a:rPr>
              <a:t>технологическому </a:t>
            </a:r>
            <a:r>
              <a:rPr lang="ru-RU" sz="1600" b="1" dirty="0">
                <a:solidFill>
                  <a:srgbClr val="FF0000"/>
                </a:solidFill>
                <a:latin typeface="Roboto"/>
              </a:rPr>
              <a:t>профилю </a:t>
            </a:r>
            <a:r>
              <a:rPr lang="ru-RU" sz="1600" dirty="0">
                <a:latin typeface="Roboto"/>
              </a:rPr>
              <a:t>инженерной направленности,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oboto"/>
              </a:rPr>
              <a:t>  могут </a:t>
            </a:r>
            <a:r>
              <a:rPr lang="ru-RU" sz="1600" dirty="0">
                <a:latin typeface="Roboto"/>
              </a:rPr>
              <a:t>качественно подготовиться к поступлению в технический вуз на современные специальности по инженерному профилю, осмысленно подойти к выбору будущей профессии,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oboto"/>
              </a:rPr>
              <a:t> учатся </a:t>
            </a:r>
            <a:r>
              <a:rPr lang="ru-RU" sz="1600" dirty="0">
                <a:latin typeface="Roboto"/>
              </a:rPr>
              <a:t>разрабатывать прикладные инженерные проекты и создавать инновационные разработки под руководством педагогов, преподавателей вузов и специалистов-работодателей.</a:t>
            </a:r>
            <a:endParaRPr lang="ru-RU" sz="1600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420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6371"/>
            <a:ext cx="8229600" cy="48919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ПЕРЕЧЕНЬ ПРЕДМЕТОВ, ОПРЕДЕЛЯЮЩИХ </a:t>
            </a:r>
            <a:r>
              <a:rPr lang="ru-RU" sz="2400" b="1" dirty="0" smtClean="0">
                <a:solidFill>
                  <a:srgbClr val="C00000"/>
                </a:solidFill>
              </a:rPr>
              <a:t>ПРОФИЛЬ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3598"/>
            <a:ext cx="5482952" cy="309634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200" b="1" dirty="0"/>
              <a:t>Профилирующие предметы:</a:t>
            </a:r>
          </a:p>
          <a:p>
            <a:pPr marL="0" indent="0" algn="ctr">
              <a:buNone/>
              <a:defRPr/>
            </a:pPr>
            <a:r>
              <a:rPr lang="ru-RU" sz="2200" b="1" dirty="0">
                <a:solidFill>
                  <a:srgbClr val="FF0000"/>
                </a:solidFill>
              </a:rPr>
              <a:t>Математика, информатика, физика</a:t>
            </a:r>
          </a:p>
          <a:p>
            <a:pPr marL="0" indent="0" algn="ctr">
              <a:buNone/>
              <a:defRPr/>
            </a:pPr>
            <a:r>
              <a:rPr lang="ru-RU" sz="2200" dirty="0"/>
              <a:t>возможно</a:t>
            </a:r>
            <a:r>
              <a:rPr lang="ru-RU" sz="2200" b="1" dirty="0">
                <a:solidFill>
                  <a:srgbClr val="FF0000"/>
                </a:solidFill>
              </a:rPr>
              <a:t> химия, биология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ru-RU" sz="2400" dirty="0" smtClean="0"/>
              <a:t>Указанные </a:t>
            </a:r>
            <a:r>
              <a:rPr lang="ru-RU" sz="2400" dirty="0"/>
              <a:t>предметы определяют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обучение </a:t>
            </a:r>
            <a:r>
              <a:rPr lang="ru-RU" sz="2400" dirty="0"/>
              <a:t>в рамках инженерного и естественнонаучного профилей</a:t>
            </a:r>
            <a:r>
              <a:rPr lang="ru-RU" sz="24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6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835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ЦЕЛИ ИЗУЧЕНИЯ МАТЕМАТИКИ НА ПРОФИЛЬНОМ УРОВНЕ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СРЕДНЕГО (ПОЛНОГО) ОБЩЕГО ОБРАЗОВАНИЯ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96" y="1163990"/>
            <a:ext cx="5328592" cy="364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192881" indent="-192881" algn="just" defTabSz="5143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b="1" kern="0" dirty="0">
                <a:solidFill>
                  <a:srgbClr val="FF0000"/>
                </a:solidFill>
              </a:rPr>
              <a:t>формирование</a:t>
            </a:r>
            <a:r>
              <a:rPr lang="ru-RU" sz="1400" kern="0" dirty="0">
                <a:solidFill>
                  <a:srgbClr val="FF0000"/>
                </a:solidFill>
              </a:rPr>
              <a:t> </a:t>
            </a:r>
            <a:r>
              <a:rPr lang="ru-RU" sz="1400" kern="0" dirty="0"/>
              <a:t>представлений об идеях и методах математики; о математике как универсальном языке науки, средстве моделирования явлений и процессов; </a:t>
            </a:r>
            <a:endParaRPr lang="ru-RU" sz="1400" b="1" kern="0" dirty="0"/>
          </a:p>
          <a:p>
            <a:pPr marL="192881" indent="-192881" algn="just" defTabSz="5143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b="1" kern="0" dirty="0">
                <a:solidFill>
                  <a:srgbClr val="FF0000"/>
                </a:solidFill>
              </a:rPr>
              <a:t>овладение</a:t>
            </a:r>
            <a:r>
              <a:rPr lang="ru-RU" sz="1400" kern="0" dirty="0"/>
              <a:t> языком математики в устной и письменной форме, математическими знаниями и умениями, необходимыми для изучения школьных естественнонаучных дисциплин, продолжения образования и освоения избранной специальности на современном уровне;</a:t>
            </a:r>
            <a:endParaRPr lang="ru-RU" sz="1400" b="1" kern="0" dirty="0"/>
          </a:p>
          <a:p>
            <a:pPr marL="192881" indent="-192881" algn="just" defTabSz="5143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>
                <a:latin typeface="Symbol" pitchFamily="18" charset="2"/>
                <a:cs typeface="Times New Roman" pitchFamily="18" charset="0"/>
              </a:rPr>
              <a:t>· </a:t>
            </a:r>
            <a:r>
              <a:rPr lang="ru-RU" sz="1400" b="1" kern="0" dirty="0">
                <a:solidFill>
                  <a:srgbClr val="FF0000"/>
                </a:solidFill>
              </a:rPr>
              <a:t>развитие</a:t>
            </a:r>
            <a:r>
              <a:rPr lang="ru-RU" sz="1400" kern="0" dirty="0"/>
              <a:t> логического мышления, алгоритмической культуры, пространственного воображения, математического мышления и интуиции, творческих способностей, необходимых для продолжения образования и для самостоятельной деятельности в области математики и ее приложений в будущей профессиональной деятельности;</a:t>
            </a:r>
            <a:endParaRPr lang="ru-RU" sz="1400" b="1" kern="0" dirty="0"/>
          </a:p>
          <a:p>
            <a:pPr marL="192881" indent="-192881" algn="just" defTabSz="5143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kern="0" dirty="0">
                <a:solidFill>
                  <a:srgbClr val="FF0000"/>
                </a:solidFill>
              </a:rPr>
              <a:t>воспитание</a:t>
            </a:r>
            <a:r>
              <a:rPr lang="ru-RU" sz="1400" kern="0" dirty="0">
                <a:solidFill>
                  <a:srgbClr val="FF0000"/>
                </a:solidFill>
              </a:rPr>
              <a:t> </a:t>
            </a:r>
            <a:r>
              <a:rPr lang="ru-RU" sz="1400" kern="0" dirty="0"/>
              <a:t>средствами математики культуры личности через знакомство с историей развития математики, эволюцией математических идей; понимания значимости математики для научно-технического прогресса.</a:t>
            </a:r>
          </a:p>
        </p:txBody>
      </p:sp>
    </p:spTree>
    <p:extLst>
      <p:ext uri="{BB962C8B-B14F-4D97-AF65-F5344CB8AC3E}">
        <p14:creationId xmlns:p14="http://schemas.microsoft.com/office/powerpoint/2010/main" val="19974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4329" y="495500"/>
            <a:ext cx="6351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ОТЛИЧИТЕЛЬНЫЕ ОСОБЕННОСТИ КУРСА МАТЕМАТИКИ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ДЛЯ ОБУЧЕНИЯ В РАМКАХ ИНЖЕНЕРНОГО ПРОФИЛЯ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79512" y="1317434"/>
            <a:ext cx="8712968" cy="33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indent="-192881" algn="just" defTabSz="514350" eaLnBrk="0" hangingPunct="0">
              <a:lnSpc>
                <a:spcPct val="80000"/>
              </a:lnSpc>
              <a:spcBef>
                <a:spcPts val="338"/>
              </a:spcBef>
              <a:buClr>
                <a:schemeClr val="tx1"/>
              </a:buClr>
              <a:defRPr/>
            </a:pPr>
            <a:r>
              <a:rPr lang="ru-RU" sz="1600" kern="0" dirty="0"/>
              <a:t>Обучение в школах и классах инженерного профиля требует разработки специального курса математики, отличающегося от курсов математики в рамках других профилей тем, что он должен</a:t>
            </a:r>
            <a:r>
              <a:rPr lang="ru-RU" sz="1600" kern="0" dirty="0" smtClean="0"/>
              <a:t>:</a:t>
            </a:r>
          </a:p>
          <a:p>
            <a:pPr marL="92869" indent="-285750" algn="just" defTabSz="514350" eaLnBrk="0" hangingPunct="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·"/>
              <a:defRPr/>
            </a:pPr>
            <a:r>
              <a:rPr lang="ru-RU" sz="1600" kern="0" dirty="0" smtClean="0">
                <a:solidFill>
                  <a:srgbClr val="FF0000"/>
                </a:solidFill>
              </a:rPr>
              <a:t>способствовать</a:t>
            </a:r>
            <a:r>
              <a:rPr lang="ru-RU" sz="1600" kern="0" dirty="0" smtClean="0"/>
              <a:t> </a:t>
            </a:r>
            <a:r>
              <a:rPr lang="ru-RU" sz="1600" kern="0" dirty="0"/>
              <a:t>развитию </a:t>
            </a:r>
            <a:endParaRPr lang="ru-RU" sz="1600" kern="0" dirty="0" smtClean="0"/>
          </a:p>
          <a:p>
            <a:pPr algn="just" defTabSz="514350" eaLnBrk="0" hangingPunct="0">
              <a:buClr>
                <a:schemeClr val="tx1"/>
              </a:buClr>
              <a:defRPr/>
            </a:pPr>
            <a:r>
              <a:rPr lang="ru-RU" sz="1600" i="1" kern="0" dirty="0" smtClean="0">
                <a:solidFill>
                  <a:srgbClr val="000099"/>
                </a:solidFill>
              </a:rPr>
              <a:t>       системного</a:t>
            </a:r>
            <a:r>
              <a:rPr lang="en-US" sz="1600" kern="0" dirty="0" smtClean="0"/>
              <a:t> </a:t>
            </a:r>
            <a:r>
              <a:rPr lang="en-US" sz="1600" kern="0" dirty="0"/>
              <a:t>(</a:t>
            </a:r>
            <a:r>
              <a:rPr lang="ru-RU" sz="1600" kern="0" dirty="0"/>
              <a:t>умение видеть причинно-следственные цепочки и связи элементов системы</a:t>
            </a:r>
            <a:r>
              <a:rPr lang="ru-RU" sz="1600" kern="0" dirty="0" smtClean="0"/>
              <a:t>),</a:t>
            </a:r>
          </a:p>
          <a:p>
            <a:pPr algn="just" defTabSz="514350" eaLnBrk="0" hangingPunct="0">
              <a:buClr>
                <a:schemeClr val="tx1"/>
              </a:buClr>
              <a:defRPr/>
            </a:pPr>
            <a:r>
              <a:rPr lang="ru-RU" sz="1600" i="1" kern="0" dirty="0" smtClean="0">
                <a:solidFill>
                  <a:srgbClr val="000099"/>
                </a:solidFill>
              </a:rPr>
              <a:t>       конструкторского</a:t>
            </a:r>
            <a:r>
              <a:rPr lang="ru-RU" sz="1600" kern="0" dirty="0" smtClean="0"/>
              <a:t> </a:t>
            </a:r>
            <a:r>
              <a:rPr lang="ru-RU" sz="1600" kern="0" dirty="0"/>
              <a:t>(прямое использование знаний и навыков по их назначению) и </a:t>
            </a:r>
            <a:endParaRPr lang="ru-RU" sz="1600" kern="0" dirty="0" smtClean="0"/>
          </a:p>
          <a:p>
            <a:pPr algn="just" defTabSz="514350" eaLnBrk="0" hangingPunct="0">
              <a:buClr>
                <a:schemeClr val="tx1"/>
              </a:buClr>
              <a:defRPr/>
            </a:pPr>
            <a:r>
              <a:rPr lang="ru-RU" sz="1600" i="1" kern="0" dirty="0" smtClean="0">
                <a:solidFill>
                  <a:srgbClr val="000099"/>
                </a:solidFill>
              </a:rPr>
              <a:t>       технического</a:t>
            </a:r>
            <a:r>
              <a:rPr lang="ru-RU" sz="1600" kern="0" dirty="0" smtClean="0"/>
              <a:t> </a:t>
            </a:r>
            <a:r>
              <a:rPr lang="ru-RU" sz="1600" kern="0" dirty="0"/>
              <a:t>(оперирование техническими образами предметов) мышления; </a:t>
            </a:r>
          </a:p>
          <a:p>
            <a:pPr indent="-192881" algn="just" defTabSz="514350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600" b="1" kern="0" dirty="0">
                <a:latin typeface="Symbol" pitchFamily="18" charset="2"/>
                <a:cs typeface="Times New Roman" pitchFamily="18" charset="0"/>
              </a:rPr>
              <a:t>· </a:t>
            </a:r>
            <a:r>
              <a:rPr lang="ru-RU" sz="1600" kern="0" dirty="0">
                <a:solidFill>
                  <a:srgbClr val="FF0000"/>
                </a:solidFill>
              </a:rPr>
              <a:t>иметь профессионально-прикладную направленность </a:t>
            </a:r>
            <a:r>
              <a:rPr lang="ru-RU" sz="1600" kern="0" dirty="0"/>
              <a:t>и способствовать сохранению мотивации к развитию профессиональных </a:t>
            </a:r>
            <a:r>
              <a:rPr lang="en-US" sz="1600" kern="0" dirty="0"/>
              <a:t> </a:t>
            </a:r>
            <a:r>
              <a:rPr lang="ru-RU" sz="1600" kern="0" dirty="0"/>
              <a:t>навыков;</a:t>
            </a:r>
          </a:p>
          <a:p>
            <a:pPr marL="92869" indent="-285750" algn="just" defTabSz="514350" eaLnBrk="0" hangingPunct="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·"/>
              <a:defRPr/>
            </a:pPr>
            <a:r>
              <a:rPr lang="ru-RU" sz="1600" kern="0" dirty="0" smtClean="0">
                <a:solidFill>
                  <a:srgbClr val="FF0000"/>
                </a:solidFill>
              </a:rPr>
              <a:t>способствовать</a:t>
            </a:r>
            <a:r>
              <a:rPr lang="ru-RU" sz="1600" kern="0" dirty="0" smtClean="0"/>
              <a:t> </a:t>
            </a:r>
            <a:r>
              <a:rPr lang="ru-RU" sz="1600" kern="0" dirty="0"/>
              <a:t>развитию интеллекта и, в частности, </a:t>
            </a:r>
            <a:endParaRPr lang="ru-RU" sz="1600" kern="0" dirty="0" smtClean="0"/>
          </a:p>
          <a:p>
            <a:pPr algn="just" defTabSz="514350" eaLnBrk="0" hangingPunct="0">
              <a:buClr>
                <a:schemeClr val="tx1"/>
              </a:buClr>
              <a:defRPr/>
            </a:pPr>
            <a:r>
              <a:rPr lang="ru-RU" sz="1600" kern="0" dirty="0" smtClean="0"/>
              <a:t>      умения </a:t>
            </a:r>
            <a:r>
              <a:rPr lang="ru-RU" sz="1600" kern="0" dirty="0"/>
              <a:t>переходить на более высокий уровень </a:t>
            </a:r>
            <a:endParaRPr lang="ru-RU" sz="1600" kern="0" dirty="0" smtClean="0"/>
          </a:p>
          <a:p>
            <a:pPr algn="just" defTabSz="514350" eaLnBrk="0" hangingPunct="0">
              <a:buClr>
                <a:schemeClr val="tx1"/>
              </a:buClr>
              <a:defRPr/>
            </a:pPr>
            <a:r>
              <a:rPr lang="ru-RU" sz="1600" kern="0" dirty="0" smtClean="0"/>
              <a:t>      абстракции </a:t>
            </a:r>
            <a:r>
              <a:rPr lang="ru-RU" sz="1600" kern="0" dirty="0"/>
              <a:t>в изложении математических дисциплин, </a:t>
            </a:r>
            <a:endParaRPr lang="ru-RU" sz="1600" kern="0" dirty="0" smtClean="0"/>
          </a:p>
          <a:p>
            <a:pPr algn="just" defTabSz="514350" eaLnBrk="0" hangingPunct="0">
              <a:buClr>
                <a:schemeClr val="tx1"/>
              </a:buClr>
              <a:defRPr/>
            </a:pPr>
            <a:r>
              <a:rPr lang="ru-RU" sz="1600" kern="0" dirty="0" smtClean="0"/>
              <a:t>      достаточный </a:t>
            </a:r>
            <a:r>
              <a:rPr lang="ru-RU" sz="1600" kern="0" dirty="0"/>
              <a:t>для успешного обучения в вузе.</a:t>
            </a:r>
          </a:p>
        </p:txBody>
      </p:sp>
    </p:spTree>
    <p:extLst>
      <p:ext uri="{BB962C8B-B14F-4D97-AF65-F5344CB8AC3E}">
        <p14:creationId xmlns:p14="http://schemas.microsoft.com/office/powerpoint/2010/main" val="24462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78" y="555526"/>
            <a:ext cx="8147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</a:rPr>
              <a:t>ВОЗНИКАЮЩИЕ ПРОБЛЕМЫ ПРИ СОЗДАНИИ КУРСА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МАТЕМАТИКИ ДЛЯ ПРОФИЛЬНОГО УРОВНЯ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1701264"/>
            <a:ext cx="511256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/>
              <a:t>– </a:t>
            </a:r>
            <a:r>
              <a:rPr lang="ru-RU" dirty="0">
                <a:solidFill>
                  <a:srgbClr val="FF0000"/>
                </a:solidFill>
              </a:rPr>
              <a:t>взаимосвязь</a:t>
            </a:r>
            <a:r>
              <a:rPr lang="ru-RU" dirty="0"/>
              <a:t>  указанных профильных предметов (своевременное и правильное формирование основных понятий и их применение в разных дисциплинах);</a:t>
            </a:r>
          </a:p>
          <a:p>
            <a:pPr algn="just">
              <a:spcBef>
                <a:spcPts val="1200"/>
              </a:spcBef>
            </a:pPr>
            <a:r>
              <a:rPr lang="ru-RU" dirty="0"/>
              <a:t>– </a:t>
            </a:r>
            <a:r>
              <a:rPr lang="ru-RU" dirty="0">
                <a:solidFill>
                  <a:srgbClr val="FF0000"/>
                </a:solidFill>
              </a:rPr>
              <a:t>преемственность</a:t>
            </a:r>
            <a:r>
              <a:rPr lang="ru-RU" dirty="0"/>
              <a:t> общего и профессионального (технического) образования (связь школа – Вуз);</a:t>
            </a:r>
          </a:p>
          <a:p>
            <a:pPr algn="just">
              <a:spcBef>
                <a:spcPts val="1200"/>
              </a:spcBef>
            </a:pPr>
            <a:r>
              <a:rPr lang="ru-RU" dirty="0"/>
              <a:t> – соответствующая </a:t>
            </a:r>
            <a:r>
              <a:rPr lang="ru-RU" dirty="0">
                <a:solidFill>
                  <a:srgbClr val="FF0000"/>
                </a:solidFill>
              </a:rPr>
              <a:t>модернизация</a:t>
            </a:r>
            <a:r>
              <a:rPr lang="ru-RU" dirty="0"/>
              <a:t> содержания математического образования (формирование системного мышления будущего инженера). </a:t>
            </a:r>
          </a:p>
        </p:txBody>
      </p:sp>
    </p:spTree>
    <p:extLst>
      <p:ext uri="{BB962C8B-B14F-4D97-AF65-F5344CB8AC3E}">
        <p14:creationId xmlns:p14="http://schemas.microsoft.com/office/powerpoint/2010/main" val="30156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806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УМК  ЗАВЕРШЕННОЙ ПРЕДМЕТНОЙ ЛИНИИ УЧЕБНИКОВ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для </a:t>
            </a:r>
            <a:r>
              <a:rPr lang="ru-RU" sz="2400" b="1" dirty="0">
                <a:solidFill>
                  <a:srgbClr val="C00000"/>
                </a:solidFill>
              </a:rPr>
              <a:t>10 – 11 классов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1317872"/>
            <a:ext cx="8738509" cy="3272842"/>
            <a:chOff x="-14866" y="972076"/>
            <a:chExt cx="15535127" cy="5483149"/>
          </a:xfrm>
        </p:grpSpPr>
        <p:sp>
          <p:nvSpPr>
            <p:cNvPr id="4" name="TextBox 3"/>
            <p:cNvSpPr txBox="1"/>
            <p:nvPr/>
          </p:nvSpPr>
          <p:spPr>
            <a:xfrm>
              <a:off x="889779" y="972076"/>
              <a:ext cx="12324606" cy="123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Шабунин М.И. , Прокофьев А.А. Алгебра и начала математического анализа. 10 и 11 класс. Базовый и углубленный уровни. ФГОС. – М.: Просвещение. – 2019. </a:t>
              </a:r>
              <a:r>
                <a:rPr lang="en-US" sz="1400" dirty="0"/>
                <a:t> </a:t>
              </a:r>
              <a:r>
                <a:rPr lang="ru-RU" sz="1400" dirty="0"/>
                <a:t>Серия: </a:t>
              </a:r>
              <a:r>
                <a:rPr lang="ru-RU" sz="1400" u="sng" dirty="0">
                  <a:solidFill>
                    <a:srgbClr val="0070C0"/>
                  </a:solidFill>
                </a:rPr>
                <a:t>«</a:t>
              </a:r>
              <a:r>
                <a:rPr lang="ru-RU" sz="1400" u="sng" dirty="0">
                  <a:solidFill>
                    <a:srgbClr val="0070C0"/>
                  </a:solidFill>
                  <a:hlinkClick r:id="rId2"/>
                </a:rPr>
                <a:t>Математика. Инженерный профиль».</a:t>
              </a:r>
              <a:endParaRPr lang="ru-RU" sz="1400" u="sng" dirty="0">
                <a:solidFill>
                  <a:srgbClr val="0070C0"/>
                </a:solidFill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4866" y="1198902"/>
              <a:ext cx="781051" cy="90805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grpSp>
          <p:nvGrpSpPr>
            <p:cNvPr id="8" name="Группа 18"/>
            <p:cNvGrpSpPr/>
            <p:nvPr/>
          </p:nvGrpSpPr>
          <p:grpSpPr>
            <a:xfrm>
              <a:off x="968842" y="2344202"/>
              <a:ext cx="7213893" cy="4111023"/>
              <a:chOff x="864718" y="3701045"/>
              <a:chExt cx="5368142" cy="3033790"/>
            </a:xfrm>
          </p:grpSpPr>
          <p:pic>
            <p:nvPicPr>
              <p:cNvPr id="9" name="Picture 2" descr="C:\Users\MGeneralova\Desktop\новые линии обложки\img01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64718" y="3701045"/>
                <a:ext cx="2344615" cy="3030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C:\Users\MGeneralova\Desktop\новые линии обложки\img01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98462" y="3704532"/>
                <a:ext cx="2334398" cy="3030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576919" y="1039013"/>
              <a:ext cx="1943342" cy="2610378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158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1586</Words>
  <Application>Microsoft Office PowerPoint</Application>
  <PresentationFormat>Экран (16:9)</PresentationFormat>
  <Paragraphs>252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КОНЦЕПЦИЯ ПРОФИЛЬНОГО ОБУЧЕНИЯ</vt:lpstr>
      <vt:lpstr>Количество инженерных классов на карте Москвы</vt:lpstr>
      <vt:lpstr>Что такое инженерный класс?</vt:lpstr>
      <vt:lpstr>ПЕРЕЧЕНЬ ПРЕДМЕТОВ, ОПРЕДЕЛЯЮЩИХ ПРОФИЛЬ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курса алгебры и начала математического анализа 10 класс</vt:lpstr>
      <vt:lpstr>Содержание курса алгебры и начала математического анализа 10 класс</vt:lpstr>
      <vt:lpstr>      Содержание курса алгебры и начала математического анализа 11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56</cp:revision>
  <dcterms:created xsi:type="dcterms:W3CDTF">2019-11-08T08:59:02Z</dcterms:created>
  <dcterms:modified xsi:type="dcterms:W3CDTF">2023-01-18T09:35:38Z</dcterms:modified>
</cp:coreProperties>
</file>