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09" r:id="rId2"/>
  </p:sldMasterIdLst>
  <p:notesMasterIdLst>
    <p:notesMasterId r:id="rId32"/>
  </p:notesMasterIdLst>
  <p:sldIdLst>
    <p:sldId id="256" r:id="rId3"/>
    <p:sldId id="378" r:id="rId4"/>
    <p:sldId id="379" r:id="rId5"/>
    <p:sldId id="380" r:id="rId6"/>
    <p:sldId id="381" r:id="rId7"/>
    <p:sldId id="387" r:id="rId8"/>
    <p:sldId id="388" r:id="rId9"/>
    <p:sldId id="390" r:id="rId10"/>
    <p:sldId id="391" r:id="rId11"/>
    <p:sldId id="383" r:id="rId12"/>
    <p:sldId id="382" r:id="rId13"/>
    <p:sldId id="384" r:id="rId14"/>
    <p:sldId id="392" r:id="rId15"/>
    <p:sldId id="393" r:id="rId16"/>
    <p:sldId id="394" r:id="rId17"/>
    <p:sldId id="400" r:id="rId18"/>
    <p:sldId id="401" r:id="rId19"/>
    <p:sldId id="403" r:id="rId20"/>
    <p:sldId id="395" r:id="rId21"/>
    <p:sldId id="396" r:id="rId22"/>
    <p:sldId id="397" r:id="rId23"/>
    <p:sldId id="389" r:id="rId24"/>
    <p:sldId id="398" r:id="rId25"/>
    <p:sldId id="399" r:id="rId26"/>
    <p:sldId id="404" r:id="rId27"/>
    <p:sldId id="385" r:id="rId28"/>
    <p:sldId id="386" r:id="rId29"/>
    <p:sldId id="405" r:id="rId30"/>
    <p:sldId id="407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690"/>
    <a:srgbClr val="1862B4"/>
    <a:srgbClr val="000000"/>
    <a:srgbClr val="070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9" autoAdjust="0"/>
    <p:restoredTop sz="94660"/>
  </p:normalViewPr>
  <p:slideViewPr>
    <p:cSldViewPr>
      <p:cViewPr varScale="1">
        <p:scale>
          <a:sx n="146" d="100"/>
          <a:sy n="146" d="100"/>
        </p:scale>
        <p:origin x="53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8B74C-6AEE-45B5-A50E-1A688F0CF4C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4AEB63-7F85-45E9-9F43-EE4D3BA42173}">
      <dgm:prSet phldrT="[Текст]" custT="1"/>
      <dgm:spPr>
        <a:solidFill>
          <a:srgbClr val="56B8E4"/>
        </a:solidFill>
      </dgm:spPr>
      <dgm:t>
        <a:bodyPr/>
        <a:lstStyle/>
        <a:p>
          <a:r>
            <a:rPr lang="ru-RU" sz="800" b="1" dirty="0" smtClean="0"/>
            <a:t>Разнообразие форм организации деятельности</a:t>
          </a:r>
          <a:endParaRPr lang="ru-RU" sz="800" b="1" dirty="0"/>
        </a:p>
      </dgm:t>
    </dgm:pt>
    <dgm:pt modelId="{7DCEC1A8-4537-48C6-8B59-9BD18D229062}" type="par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1C03654B-3AD3-4B1A-8EED-0F125DA7BF16}" type="sib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526884CC-420E-4D1A-8988-6F422CD21F87}">
      <dgm:prSet phldrT="[Текст]" custT="1"/>
      <dgm:spPr>
        <a:solidFill>
          <a:srgbClr val="56B8E4"/>
        </a:solidFill>
      </dgm:spPr>
      <dgm:t>
        <a:bodyPr/>
        <a:lstStyle/>
        <a:p>
          <a:r>
            <a:rPr lang="ru-RU" sz="800" b="1" dirty="0" smtClean="0"/>
            <a:t>Практико-ориентированные задания  - 60% содержания </a:t>
          </a:r>
          <a:endParaRPr lang="ru-RU" sz="800" b="1" dirty="0"/>
        </a:p>
      </dgm:t>
    </dgm:pt>
    <dgm:pt modelId="{5AC41AF2-4FA4-48EA-9855-0FC183BBD7D3}" type="par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921C6FE0-0B22-43CC-ACAE-345B75BF4D5F}" type="sib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7FC4C7EF-1897-48C4-B4A8-2353BF3A9DC9}">
      <dgm:prSet phldrT="[Текст]" custT="1"/>
      <dgm:spPr>
        <a:solidFill>
          <a:srgbClr val="56B8E4"/>
        </a:solidFill>
      </dgm:spPr>
      <dgm:t>
        <a:bodyPr/>
        <a:lstStyle/>
        <a:p>
          <a:r>
            <a:rPr lang="ru-RU" sz="800" b="1" dirty="0" smtClean="0"/>
            <a:t>Углубляет знания, расширяет кругозор</a:t>
          </a:r>
          <a:endParaRPr lang="ru-RU" sz="800" b="1" dirty="0"/>
        </a:p>
      </dgm:t>
    </dgm:pt>
    <dgm:pt modelId="{15363575-F986-40B5-B06E-97CAC302265E}" type="par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6232BEDA-18C0-4568-97D0-14F81E9820CF}" type="sib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B6798DDE-1B4E-49D1-8210-2234EA4A1F3F}">
      <dgm:prSet phldrT="[Текст]" custT="1"/>
      <dgm:spPr>
        <a:solidFill>
          <a:srgbClr val="56B8E4"/>
        </a:solidFill>
      </dgm:spPr>
      <dgm:t>
        <a:bodyPr/>
        <a:lstStyle/>
        <a:p>
          <a:r>
            <a:rPr lang="ru-RU" sz="800" b="1" dirty="0" smtClean="0"/>
            <a:t>Помогает в построении индивидуальной образовательной траектории при профориентации</a:t>
          </a:r>
          <a:endParaRPr lang="ru-RU" sz="800" b="1" dirty="0"/>
        </a:p>
      </dgm:t>
    </dgm:pt>
    <dgm:pt modelId="{BE2A2B0B-C147-432A-BE49-BC5294326C4F}" type="par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056C17B5-5FC3-43F9-9BBC-C249CB39DCA1}" type="sib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27D69FA7-A7E6-4357-8532-D1E254E33521}" type="pres">
      <dgm:prSet presAssocID="{7AF8B74C-6AEE-45B5-A50E-1A688F0CF4C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27347-436B-4516-A72C-9974039D8E9B}" type="pres">
      <dgm:prSet presAssocID="{7AF8B74C-6AEE-45B5-A50E-1A688F0CF4C5}" presName="diamond" presStyleLbl="bgShp" presStyleIdx="0" presStyleCnt="1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5B78C7F6-0D0C-4AFF-94A3-7E8012D07473}" type="pres">
      <dgm:prSet presAssocID="{7AF8B74C-6AEE-45B5-A50E-1A688F0CF4C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ED8C3-76BA-4BFA-9276-507543C3429E}" type="pres">
      <dgm:prSet presAssocID="{7AF8B74C-6AEE-45B5-A50E-1A688F0CF4C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DF9EE-1516-4E6E-82D2-540FA53E5972}" type="pres">
      <dgm:prSet presAssocID="{7AF8B74C-6AEE-45B5-A50E-1A688F0CF4C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7B4F1-3FC9-4E06-BC26-5D0ABCE51F48}" type="pres">
      <dgm:prSet presAssocID="{7AF8B74C-6AEE-45B5-A50E-1A688F0CF4C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43EB9D-678E-4A8B-A427-828B06458EC0}" srcId="{7AF8B74C-6AEE-45B5-A50E-1A688F0CF4C5}" destId="{B6798DDE-1B4E-49D1-8210-2234EA4A1F3F}" srcOrd="3" destOrd="0" parTransId="{BE2A2B0B-C147-432A-BE49-BC5294326C4F}" sibTransId="{056C17B5-5FC3-43F9-9BBC-C249CB39DCA1}"/>
    <dgm:cxn modelId="{D3CE59F8-3716-49C7-AFF9-88DC995A21B5}" srcId="{7AF8B74C-6AEE-45B5-A50E-1A688F0CF4C5}" destId="{526884CC-420E-4D1A-8988-6F422CD21F87}" srcOrd="1" destOrd="0" parTransId="{5AC41AF2-4FA4-48EA-9855-0FC183BBD7D3}" sibTransId="{921C6FE0-0B22-43CC-ACAE-345B75BF4D5F}"/>
    <dgm:cxn modelId="{0AF85064-556F-4D20-894D-01008409D23A}" type="presOf" srcId="{7FC4C7EF-1897-48C4-B4A8-2353BF3A9DC9}" destId="{A5ADF9EE-1516-4E6E-82D2-540FA53E5972}" srcOrd="0" destOrd="0" presId="urn:microsoft.com/office/officeart/2005/8/layout/matrix3"/>
    <dgm:cxn modelId="{7BA673EF-B1F8-45B2-A612-80B5810368C8}" type="presOf" srcId="{7AF8B74C-6AEE-45B5-A50E-1A688F0CF4C5}" destId="{27D69FA7-A7E6-4357-8532-D1E254E33521}" srcOrd="0" destOrd="0" presId="urn:microsoft.com/office/officeart/2005/8/layout/matrix3"/>
    <dgm:cxn modelId="{7A580E37-459C-473E-894B-14A3D1AA3C1A}" srcId="{7AF8B74C-6AEE-45B5-A50E-1A688F0CF4C5}" destId="{7FC4C7EF-1897-48C4-B4A8-2353BF3A9DC9}" srcOrd="2" destOrd="0" parTransId="{15363575-F986-40B5-B06E-97CAC302265E}" sibTransId="{6232BEDA-18C0-4568-97D0-14F81E9820CF}"/>
    <dgm:cxn modelId="{CECBEF6C-E76C-4B45-99A4-22F8CDA79636}" type="presOf" srcId="{526884CC-420E-4D1A-8988-6F422CD21F87}" destId="{2ABED8C3-76BA-4BFA-9276-507543C3429E}" srcOrd="0" destOrd="0" presId="urn:microsoft.com/office/officeart/2005/8/layout/matrix3"/>
    <dgm:cxn modelId="{B0090237-CA06-48C1-AFF6-DA9F2805C4FD}" type="presOf" srcId="{B6798DDE-1B4E-49D1-8210-2234EA4A1F3F}" destId="{51B7B4F1-3FC9-4E06-BC26-5D0ABCE51F48}" srcOrd="0" destOrd="0" presId="urn:microsoft.com/office/officeart/2005/8/layout/matrix3"/>
    <dgm:cxn modelId="{D5EFF53D-5E2F-450E-A62E-4DD11ACDF8BD}" srcId="{7AF8B74C-6AEE-45B5-A50E-1A688F0CF4C5}" destId="{6B4AEB63-7F85-45E9-9F43-EE4D3BA42173}" srcOrd="0" destOrd="0" parTransId="{7DCEC1A8-4537-48C6-8B59-9BD18D229062}" sibTransId="{1C03654B-3AD3-4B1A-8EED-0F125DA7BF16}"/>
    <dgm:cxn modelId="{651802C5-928D-4879-A82E-95F40DFF5AF1}" type="presOf" srcId="{6B4AEB63-7F85-45E9-9F43-EE4D3BA42173}" destId="{5B78C7F6-0D0C-4AFF-94A3-7E8012D07473}" srcOrd="0" destOrd="0" presId="urn:microsoft.com/office/officeart/2005/8/layout/matrix3"/>
    <dgm:cxn modelId="{F9FA0F82-BF32-4B01-8EEA-3AE52C680E2A}" type="presParOf" srcId="{27D69FA7-A7E6-4357-8532-D1E254E33521}" destId="{02727347-436B-4516-A72C-9974039D8E9B}" srcOrd="0" destOrd="0" presId="urn:microsoft.com/office/officeart/2005/8/layout/matrix3"/>
    <dgm:cxn modelId="{8F4E5547-CFD5-4C6F-92E1-588E938C7D27}" type="presParOf" srcId="{27D69FA7-A7E6-4357-8532-D1E254E33521}" destId="{5B78C7F6-0D0C-4AFF-94A3-7E8012D07473}" srcOrd="1" destOrd="0" presId="urn:microsoft.com/office/officeart/2005/8/layout/matrix3"/>
    <dgm:cxn modelId="{BCD04C07-E6F6-4958-BC37-D4E4CB6B514C}" type="presParOf" srcId="{27D69FA7-A7E6-4357-8532-D1E254E33521}" destId="{2ABED8C3-76BA-4BFA-9276-507543C3429E}" srcOrd="2" destOrd="0" presId="urn:microsoft.com/office/officeart/2005/8/layout/matrix3"/>
    <dgm:cxn modelId="{780B1D70-976F-486B-B849-236BF0BC8E03}" type="presParOf" srcId="{27D69FA7-A7E6-4357-8532-D1E254E33521}" destId="{A5ADF9EE-1516-4E6E-82D2-540FA53E5972}" srcOrd="3" destOrd="0" presId="urn:microsoft.com/office/officeart/2005/8/layout/matrix3"/>
    <dgm:cxn modelId="{04664442-37FF-483C-8EAA-3FB9E75A38CD}" type="presParOf" srcId="{27D69FA7-A7E6-4357-8532-D1E254E33521}" destId="{51B7B4F1-3FC9-4E06-BC26-5D0ABCE51F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8B74C-6AEE-45B5-A50E-1A688F0CF4C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4AEB63-7F85-45E9-9F43-EE4D3BA42173}">
      <dgm:prSet phldrT="[Текст]" custT="1"/>
      <dgm:spPr/>
      <dgm:t>
        <a:bodyPr/>
        <a:lstStyle/>
        <a:p>
          <a:r>
            <a:rPr lang="ru-RU" sz="800" b="1" dirty="0" smtClean="0"/>
            <a:t>Разнообразие форм организации деятельности</a:t>
          </a:r>
          <a:endParaRPr lang="ru-RU" sz="800" b="1" dirty="0"/>
        </a:p>
      </dgm:t>
    </dgm:pt>
    <dgm:pt modelId="{7DCEC1A8-4537-48C6-8B59-9BD18D229062}" type="par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1C03654B-3AD3-4B1A-8EED-0F125DA7BF16}" type="sib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526884CC-420E-4D1A-8988-6F422CD21F87}">
      <dgm:prSet phldrT="[Текст]" custT="1"/>
      <dgm:spPr/>
      <dgm:t>
        <a:bodyPr/>
        <a:lstStyle/>
        <a:p>
          <a:r>
            <a:rPr lang="ru-RU" sz="800" b="1" dirty="0" smtClean="0"/>
            <a:t>Практико-ориентированные задания  - 60% содержания </a:t>
          </a:r>
          <a:endParaRPr lang="ru-RU" sz="800" b="1" dirty="0"/>
        </a:p>
      </dgm:t>
    </dgm:pt>
    <dgm:pt modelId="{5AC41AF2-4FA4-48EA-9855-0FC183BBD7D3}" type="par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921C6FE0-0B22-43CC-ACAE-345B75BF4D5F}" type="sib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7FC4C7EF-1897-48C4-B4A8-2353BF3A9DC9}">
      <dgm:prSet phldrT="[Текст]" custT="1"/>
      <dgm:spPr/>
      <dgm:t>
        <a:bodyPr/>
        <a:lstStyle/>
        <a:p>
          <a:r>
            <a:rPr lang="ru-RU" sz="800" b="1" dirty="0" smtClean="0"/>
            <a:t>Углубляет знания, расширяет кругозор</a:t>
          </a:r>
          <a:endParaRPr lang="ru-RU" sz="800" b="1" dirty="0"/>
        </a:p>
      </dgm:t>
    </dgm:pt>
    <dgm:pt modelId="{15363575-F986-40B5-B06E-97CAC302265E}" type="par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6232BEDA-18C0-4568-97D0-14F81E9820CF}" type="sib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B6798DDE-1B4E-49D1-8210-2234EA4A1F3F}">
      <dgm:prSet phldrT="[Текст]" custT="1"/>
      <dgm:spPr/>
      <dgm:t>
        <a:bodyPr/>
        <a:lstStyle/>
        <a:p>
          <a:r>
            <a:rPr lang="ru-RU" sz="800" b="1" dirty="0" smtClean="0"/>
            <a:t>Помогает в построении индивидуальной образовательной траектории при профориентации</a:t>
          </a:r>
          <a:endParaRPr lang="ru-RU" sz="800" b="1" dirty="0"/>
        </a:p>
      </dgm:t>
    </dgm:pt>
    <dgm:pt modelId="{BE2A2B0B-C147-432A-BE49-BC5294326C4F}" type="par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056C17B5-5FC3-43F9-9BBC-C249CB39DCA1}" type="sib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27D69FA7-A7E6-4357-8532-D1E254E33521}" type="pres">
      <dgm:prSet presAssocID="{7AF8B74C-6AEE-45B5-A50E-1A688F0CF4C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27347-436B-4516-A72C-9974039D8E9B}" type="pres">
      <dgm:prSet presAssocID="{7AF8B74C-6AEE-45B5-A50E-1A688F0CF4C5}" presName="diamond" presStyleLbl="bgShp" presStyleIdx="0" presStyleCnt="1"/>
      <dgm:spPr/>
      <dgm:t>
        <a:bodyPr/>
        <a:lstStyle/>
        <a:p>
          <a:endParaRPr lang="ru-RU"/>
        </a:p>
      </dgm:t>
    </dgm:pt>
    <dgm:pt modelId="{5B78C7F6-0D0C-4AFF-94A3-7E8012D07473}" type="pres">
      <dgm:prSet presAssocID="{7AF8B74C-6AEE-45B5-A50E-1A688F0CF4C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ED8C3-76BA-4BFA-9276-507543C3429E}" type="pres">
      <dgm:prSet presAssocID="{7AF8B74C-6AEE-45B5-A50E-1A688F0CF4C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DF9EE-1516-4E6E-82D2-540FA53E5972}" type="pres">
      <dgm:prSet presAssocID="{7AF8B74C-6AEE-45B5-A50E-1A688F0CF4C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7B4F1-3FC9-4E06-BC26-5D0ABCE51F48}" type="pres">
      <dgm:prSet presAssocID="{7AF8B74C-6AEE-45B5-A50E-1A688F0CF4C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43EB9D-678E-4A8B-A427-828B06458EC0}" srcId="{7AF8B74C-6AEE-45B5-A50E-1A688F0CF4C5}" destId="{B6798DDE-1B4E-49D1-8210-2234EA4A1F3F}" srcOrd="3" destOrd="0" parTransId="{BE2A2B0B-C147-432A-BE49-BC5294326C4F}" sibTransId="{056C17B5-5FC3-43F9-9BBC-C249CB39DCA1}"/>
    <dgm:cxn modelId="{A17CB015-F7CE-4C20-ACCC-A5F68CF876E1}" type="presOf" srcId="{B6798DDE-1B4E-49D1-8210-2234EA4A1F3F}" destId="{51B7B4F1-3FC9-4E06-BC26-5D0ABCE51F48}" srcOrd="0" destOrd="0" presId="urn:microsoft.com/office/officeart/2005/8/layout/matrix3"/>
    <dgm:cxn modelId="{8E0BEE72-7BE5-451A-998D-95824CD95339}" type="presOf" srcId="{6B4AEB63-7F85-45E9-9F43-EE4D3BA42173}" destId="{5B78C7F6-0D0C-4AFF-94A3-7E8012D07473}" srcOrd="0" destOrd="0" presId="urn:microsoft.com/office/officeart/2005/8/layout/matrix3"/>
    <dgm:cxn modelId="{D3CE59F8-3716-49C7-AFF9-88DC995A21B5}" srcId="{7AF8B74C-6AEE-45B5-A50E-1A688F0CF4C5}" destId="{526884CC-420E-4D1A-8988-6F422CD21F87}" srcOrd="1" destOrd="0" parTransId="{5AC41AF2-4FA4-48EA-9855-0FC183BBD7D3}" sibTransId="{921C6FE0-0B22-43CC-ACAE-345B75BF4D5F}"/>
    <dgm:cxn modelId="{DA9C1A91-7929-4E10-9794-1F8E5927BE6B}" type="presOf" srcId="{7FC4C7EF-1897-48C4-B4A8-2353BF3A9DC9}" destId="{A5ADF9EE-1516-4E6E-82D2-540FA53E5972}" srcOrd="0" destOrd="0" presId="urn:microsoft.com/office/officeart/2005/8/layout/matrix3"/>
    <dgm:cxn modelId="{7A580E37-459C-473E-894B-14A3D1AA3C1A}" srcId="{7AF8B74C-6AEE-45B5-A50E-1A688F0CF4C5}" destId="{7FC4C7EF-1897-48C4-B4A8-2353BF3A9DC9}" srcOrd="2" destOrd="0" parTransId="{15363575-F986-40B5-B06E-97CAC302265E}" sibTransId="{6232BEDA-18C0-4568-97D0-14F81E9820CF}"/>
    <dgm:cxn modelId="{D5EFF53D-5E2F-450E-A62E-4DD11ACDF8BD}" srcId="{7AF8B74C-6AEE-45B5-A50E-1A688F0CF4C5}" destId="{6B4AEB63-7F85-45E9-9F43-EE4D3BA42173}" srcOrd="0" destOrd="0" parTransId="{7DCEC1A8-4537-48C6-8B59-9BD18D229062}" sibTransId="{1C03654B-3AD3-4B1A-8EED-0F125DA7BF16}"/>
    <dgm:cxn modelId="{F235E6CA-DF42-479F-A09D-258A05912C49}" type="presOf" srcId="{526884CC-420E-4D1A-8988-6F422CD21F87}" destId="{2ABED8C3-76BA-4BFA-9276-507543C3429E}" srcOrd="0" destOrd="0" presId="urn:microsoft.com/office/officeart/2005/8/layout/matrix3"/>
    <dgm:cxn modelId="{CC898884-BA5D-4093-9080-95464CDB5315}" type="presOf" srcId="{7AF8B74C-6AEE-45B5-A50E-1A688F0CF4C5}" destId="{27D69FA7-A7E6-4357-8532-D1E254E33521}" srcOrd="0" destOrd="0" presId="urn:microsoft.com/office/officeart/2005/8/layout/matrix3"/>
    <dgm:cxn modelId="{BBA3C01E-03B9-414E-B15D-0C47BF63E648}" type="presParOf" srcId="{27D69FA7-A7E6-4357-8532-D1E254E33521}" destId="{02727347-436B-4516-A72C-9974039D8E9B}" srcOrd="0" destOrd="0" presId="urn:microsoft.com/office/officeart/2005/8/layout/matrix3"/>
    <dgm:cxn modelId="{C5FBB249-D479-4E78-B071-5B4252109FEC}" type="presParOf" srcId="{27D69FA7-A7E6-4357-8532-D1E254E33521}" destId="{5B78C7F6-0D0C-4AFF-94A3-7E8012D07473}" srcOrd="1" destOrd="0" presId="urn:microsoft.com/office/officeart/2005/8/layout/matrix3"/>
    <dgm:cxn modelId="{1E292CA8-1780-4ECB-90CC-AEDE57C88E34}" type="presParOf" srcId="{27D69FA7-A7E6-4357-8532-D1E254E33521}" destId="{2ABED8C3-76BA-4BFA-9276-507543C3429E}" srcOrd="2" destOrd="0" presId="urn:microsoft.com/office/officeart/2005/8/layout/matrix3"/>
    <dgm:cxn modelId="{933140D8-CEAD-4194-8B4C-4E7147D99C84}" type="presParOf" srcId="{27D69FA7-A7E6-4357-8532-D1E254E33521}" destId="{A5ADF9EE-1516-4E6E-82D2-540FA53E5972}" srcOrd="3" destOrd="0" presId="urn:microsoft.com/office/officeart/2005/8/layout/matrix3"/>
    <dgm:cxn modelId="{F8A93DEE-EF8D-4BFA-BB29-ED68109B5FC5}" type="presParOf" srcId="{27D69FA7-A7E6-4357-8532-D1E254E33521}" destId="{51B7B4F1-3FC9-4E06-BC26-5D0ABCE51F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8B74C-6AEE-45B5-A50E-1A688F0CF4C5}" type="doc">
      <dgm:prSet loTypeId="urn:microsoft.com/office/officeart/2005/8/layout/matrix3" loCatId="matrix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B4AEB63-7F85-45E9-9F43-EE4D3BA42173}">
      <dgm:prSet phldrT="[Текст]" custT="1"/>
      <dgm:spPr/>
      <dgm:t>
        <a:bodyPr/>
        <a:lstStyle/>
        <a:p>
          <a:r>
            <a:rPr lang="ru-RU" sz="800" b="1" dirty="0" smtClean="0"/>
            <a:t>Разнообразие форм организации деятельности</a:t>
          </a:r>
          <a:endParaRPr lang="ru-RU" sz="800" b="1" dirty="0"/>
        </a:p>
      </dgm:t>
    </dgm:pt>
    <dgm:pt modelId="{7DCEC1A8-4537-48C6-8B59-9BD18D229062}" type="par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1C03654B-3AD3-4B1A-8EED-0F125DA7BF16}" type="sibTrans" cxnId="{D5EFF53D-5E2F-450E-A62E-4DD11ACDF8BD}">
      <dgm:prSet/>
      <dgm:spPr/>
      <dgm:t>
        <a:bodyPr/>
        <a:lstStyle/>
        <a:p>
          <a:endParaRPr lang="ru-RU" sz="1800" b="1"/>
        </a:p>
      </dgm:t>
    </dgm:pt>
    <dgm:pt modelId="{526884CC-420E-4D1A-8988-6F422CD21F87}">
      <dgm:prSet phldrT="[Текст]" custT="1"/>
      <dgm:spPr/>
      <dgm:t>
        <a:bodyPr/>
        <a:lstStyle/>
        <a:p>
          <a:r>
            <a:rPr lang="ru-RU" sz="800" b="1" dirty="0" smtClean="0"/>
            <a:t>Практико-ориентированные задания  - 60% содержания </a:t>
          </a:r>
          <a:endParaRPr lang="ru-RU" sz="800" b="1" dirty="0"/>
        </a:p>
      </dgm:t>
    </dgm:pt>
    <dgm:pt modelId="{5AC41AF2-4FA4-48EA-9855-0FC183BBD7D3}" type="par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921C6FE0-0B22-43CC-ACAE-345B75BF4D5F}" type="sibTrans" cxnId="{D3CE59F8-3716-49C7-AFF9-88DC995A21B5}">
      <dgm:prSet/>
      <dgm:spPr/>
      <dgm:t>
        <a:bodyPr/>
        <a:lstStyle/>
        <a:p>
          <a:endParaRPr lang="ru-RU" sz="1800" b="1"/>
        </a:p>
      </dgm:t>
    </dgm:pt>
    <dgm:pt modelId="{7FC4C7EF-1897-48C4-B4A8-2353BF3A9DC9}">
      <dgm:prSet phldrT="[Текст]" custT="1"/>
      <dgm:spPr/>
      <dgm:t>
        <a:bodyPr/>
        <a:lstStyle/>
        <a:p>
          <a:r>
            <a:rPr lang="ru-RU" sz="800" b="1" dirty="0" smtClean="0"/>
            <a:t>Углубляет знания, расширяет кругозор</a:t>
          </a:r>
          <a:endParaRPr lang="ru-RU" sz="800" b="1" dirty="0"/>
        </a:p>
      </dgm:t>
    </dgm:pt>
    <dgm:pt modelId="{15363575-F986-40B5-B06E-97CAC302265E}" type="par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6232BEDA-18C0-4568-97D0-14F81E9820CF}" type="sibTrans" cxnId="{7A580E37-459C-473E-894B-14A3D1AA3C1A}">
      <dgm:prSet/>
      <dgm:spPr/>
      <dgm:t>
        <a:bodyPr/>
        <a:lstStyle/>
        <a:p>
          <a:endParaRPr lang="ru-RU" sz="1800" b="1"/>
        </a:p>
      </dgm:t>
    </dgm:pt>
    <dgm:pt modelId="{B6798DDE-1B4E-49D1-8210-2234EA4A1F3F}">
      <dgm:prSet phldrT="[Текст]" custT="1"/>
      <dgm:spPr/>
      <dgm:t>
        <a:bodyPr/>
        <a:lstStyle/>
        <a:p>
          <a:r>
            <a:rPr lang="ru-RU" sz="800" b="1" dirty="0" smtClean="0"/>
            <a:t>Помогает в построении индивидуальной образовательной траектории при профориентации</a:t>
          </a:r>
          <a:endParaRPr lang="ru-RU" sz="800" b="1" dirty="0"/>
        </a:p>
      </dgm:t>
    </dgm:pt>
    <dgm:pt modelId="{BE2A2B0B-C147-432A-BE49-BC5294326C4F}" type="par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056C17B5-5FC3-43F9-9BBC-C249CB39DCA1}" type="sibTrans" cxnId="{8F43EB9D-678E-4A8B-A427-828B06458EC0}">
      <dgm:prSet/>
      <dgm:spPr/>
      <dgm:t>
        <a:bodyPr/>
        <a:lstStyle/>
        <a:p>
          <a:endParaRPr lang="ru-RU" sz="1800" b="1"/>
        </a:p>
      </dgm:t>
    </dgm:pt>
    <dgm:pt modelId="{27D69FA7-A7E6-4357-8532-D1E254E33521}" type="pres">
      <dgm:prSet presAssocID="{7AF8B74C-6AEE-45B5-A50E-1A688F0CF4C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27347-436B-4516-A72C-9974039D8E9B}" type="pres">
      <dgm:prSet presAssocID="{7AF8B74C-6AEE-45B5-A50E-1A688F0CF4C5}" presName="diamond" presStyleLbl="bgShp" presStyleIdx="0" presStyleCnt="1"/>
      <dgm:spPr/>
      <dgm:t>
        <a:bodyPr/>
        <a:lstStyle/>
        <a:p>
          <a:endParaRPr lang="ru-RU"/>
        </a:p>
      </dgm:t>
    </dgm:pt>
    <dgm:pt modelId="{5B78C7F6-0D0C-4AFF-94A3-7E8012D07473}" type="pres">
      <dgm:prSet presAssocID="{7AF8B74C-6AEE-45B5-A50E-1A688F0CF4C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ED8C3-76BA-4BFA-9276-507543C3429E}" type="pres">
      <dgm:prSet presAssocID="{7AF8B74C-6AEE-45B5-A50E-1A688F0CF4C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DF9EE-1516-4E6E-82D2-540FA53E5972}" type="pres">
      <dgm:prSet presAssocID="{7AF8B74C-6AEE-45B5-A50E-1A688F0CF4C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7B4F1-3FC9-4E06-BC26-5D0ABCE51F48}" type="pres">
      <dgm:prSet presAssocID="{7AF8B74C-6AEE-45B5-A50E-1A688F0CF4C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F763A7-2338-430B-AF3A-9EBE39B9CC01}" type="presOf" srcId="{B6798DDE-1B4E-49D1-8210-2234EA4A1F3F}" destId="{51B7B4F1-3FC9-4E06-BC26-5D0ABCE51F48}" srcOrd="0" destOrd="0" presId="urn:microsoft.com/office/officeart/2005/8/layout/matrix3"/>
    <dgm:cxn modelId="{8F43EB9D-678E-4A8B-A427-828B06458EC0}" srcId="{7AF8B74C-6AEE-45B5-A50E-1A688F0CF4C5}" destId="{B6798DDE-1B4E-49D1-8210-2234EA4A1F3F}" srcOrd="3" destOrd="0" parTransId="{BE2A2B0B-C147-432A-BE49-BC5294326C4F}" sibTransId="{056C17B5-5FC3-43F9-9BBC-C249CB39DCA1}"/>
    <dgm:cxn modelId="{5310DA8D-FB2A-44EC-A8EE-DBDBD29435C2}" type="presOf" srcId="{7FC4C7EF-1897-48C4-B4A8-2353BF3A9DC9}" destId="{A5ADF9EE-1516-4E6E-82D2-540FA53E5972}" srcOrd="0" destOrd="0" presId="urn:microsoft.com/office/officeart/2005/8/layout/matrix3"/>
    <dgm:cxn modelId="{D3CE59F8-3716-49C7-AFF9-88DC995A21B5}" srcId="{7AF8B74C-6AEE-45B5-A50E-1A688F0CF4C5}" destId="{526884CC-420E-4D1A-8988-6F422CD21F87}" srcOrd="1" destOrd="0" parTransId="{5AC41AF2-4FA4-48EA-9855-0FC183BBD7D3}" sibTransId="{921C6FE0-0B22-43CC-ACAE-345B75BF4D5F}"/>
    <dgm:cxn modelId="{65A9556E-947C-4F99-9D63-A2B659DD94FE}" type="presOf" srcId="{7AF8B74C-6AEE-45B5-A50E-1A688F0CF4C5}" destId="{27D69FA7-A7E6-4357-8532-D1E254E33521}" srcOrd="0" destOrd="0" presId="urn:microsoft.com/office/officeart/2005/8/layout/matrix3"/>
    <dgm:cxn modelId="{7A580E37-459C-473E-894B-14A3D1AA3C1A}" srcId="{7AF8B74C-6AEE-45B5-A50E-1A688F0CF4C5}" destId="{7FC4C7EF-1897-48C4-B4A8-2353BF3A9DC9}" srcOrd="2" destOrd="0" parTransId="{15363575-F986-40B5-B06E-97CAC302265E}" sibTransId="{6232BEDA-18C0-4568-97D0-14F81E9820CF}"/>
    <dgm:cxn modelId="{D5EFF53D-5E2F-450E-A62E-4DD11ACDF8BD}" srcId="{7AF8B74C-6AEE-45B5-A50E-1A688F0CF4C5}" destId="{6B4AEB63-7F85-45E9-9F43-EE4D3BA42173}" srcOrd="0" destOrd="0" parTransId="{7DCEC1A8-4537-48C6-8B59-9BD18D229062}" sibTransId="{1C03654B-3AD3-4B1A-8EED-0F125DA7BF16}"/>
    <dgm:cxn modelId="{0D9863CA-1F85-4A82-91E8-79586386A6BD}" type="presOf" srcId="{6B4AEB63-7F85-45E9-9F43-EE4D3BA42173}" destId="{5B78C7F6-0D0C-4AFF-94A3-7E8012D07473}" srcOrd="0" destOrd="0" presId="urn:microsoft.com/office/officeart/2005/8/layout/matrix3"/>
    <dgm:cxn modelId="{4CCB7961-C366-4778-82A0-F71589B4823E}" type="presOf" srcId="{526884CC-420E-4D1A-8988-6F422CD21F87}" destId="{2ABED8C3-76BA-4BFA-9276-507543C3429E}" srcOrd="0" destOrd="0" presId="urn:microsoft.com/office/officeart/2005/8/layout/matrix3"/>
    <dgm:cxn modelId="{1C4B23EE-6AA2-4748-A9B2-2CDAF2571E0B}" type="presParOf" srcId="{27D69FA7-A7E6-4357-8532-D1E254E33521}" destId="{02727347-436B-4516-A72C-9974039D8E9B}" srcOrd="0" destOrd="0" presId="urn:microsoft.com/office/officeart/2005/8/layout/matrix3"/>
    <dgm:cxn modelId="{CF85775A-BD88-4315-8265-AB63EDFE75BD}" type="presParOf" srcId="{27D69FA7-A7E6-4357-8532-D1E254E33521}" destId="{5B78C7F6-0D0C-4AFF-94A3-7E8012D07473}" srcOrd="1" destOrd="0" presId="urn:microsoft.com/office/officeart/2005/8/layout/matrix3"/>
    <dgm:cxn modelId="{B142248F-CEEE-4408-A359-CFCD94C1D0EA}" type="presParOf" srcId="{27D69FA7-A7E6-4357-8532-D1E254E33521}" destId="{2ABED8C3-76BA-4BFA-9276-507543C3429E}" srcOrd="2" destOrd="0" presId="urn:microsoft.com/office/officeart/2005/8/layout/matrix3"/>
    <dgm:cxn modelId="{6538B809-0A3D-4414-B985-B7211FA0FD6C}" type="presParOf" srcId="{27D69FA7-A7E6-4357-8532-D1E254E33521}" destId="{A5ADF9EE-1516-4E6E-82D2-540FA53E5972}" srcOrd="3" destOrd="0" presId="urn:microsoft.com/office/officeart/2005/8/layout/matrix3"/>
    <dgm:cxn modelId="{03C9394C-C0D8-4EC2-BDE3-011C18EF271C}" type="presParOf" srcId="{27D69FA7-A7E6-4357-8532-D1E254E33521}" destId="{51B7B4F1-3FC9-4E06-BC26-5D0ABCE51F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7347-436B-4516-A72C-9974039D8E9B}">
      <dsp:nvSpPr>
        <dsp:cNvPr id="0" name=""/>
        <dsp:cNvSpPr/>
      </dsp:nvSpPr>
      <dsp:spPr>
        <a:xfrm>
          <a:off x="1219200" y="0"/>
          <a:ext cx="2819400" cy="2819400"/>
        </a:xfrm>
        <a:prstGeom prst="diamond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8C7F6-0D0C-4AFF-94A3-7E8012D07473}">
      <dsp:nvSpPr>
        <dsp:cNvPr id="0" name=""/>
        <dsp:cNvSpPr/>
      </dsp:nvSpPr>
      <dsp:spPr>
        <a:xfrm>
          <a:off x="1487043" y="267842"/>
          <a:ext cx="1099566" cy="1099566"/>
        </a:xfrm>
        <a:prstGeom prst="roundRect">
          <a:avLst/>
        </a:prstGeom>
        <a:solidFill>
          <a:srgbClr val="56B8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Разнообразие форм организации деятельности</a:t>
          </a:r>
          <a:endParaRPr lang="ru-RU" sz="800" b="1" kern="1200" dirty="0"/>
        </a:p>
      </dsp:txBody>
      <dsp:txXfrm>
        <a:off x="1540719" y="321518"/>
        <a:ext cx="992214" cy="992214"/>
      </dsp:txXfrm>
    </dsp:sp>
    <dsp:sp modelId="{2ABED8C3-76BA-4BFA-9276-507543C3429E}">
      <dsp:nvSpPr>
        <dsp:cNvPr id="0" name=""/>
        <dsp:cNvSpPr/>
      </dsp:nvSpPr>
      <dsp:spPr>
        <a:xfrm>
          <a:off x="2671191" y="267842"/>
          <a:ext cx="1099566" cy="1099566"/>
        </a:xfrm>
        <a:prstGeom prst="roundRect">
          <a:avLst/>
        </a:prstGeom>
        <a:solidFill>
          <a:srgbClr val="56B8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Практико-ориентированные задания  - 60% содержания </a:t>
          </a:r>
          <a:endParaRPr lang="ru-RU" sz="800" b="1" kern="1200" dirty="0"/>
        </a:p>
      </dsp:txBody>
      <dsp:txXfrm>
        <a:off x="2724867" y="321518"/>
        <a:ext cx="992214" cy="992214"/>
      </dsp:txXfrm>
    </dsp:sp>
    <dsp:sp modelId="{A5ADF9EE-1516-4E6E-82D2-540FA53E5972}">
      <dsp:nvSpPr>
        <dsp:cNvPr id="0" name=""/>
        <dsp:cNvSpPr/>
      </dsp:nvSpPr>
      <dsp:spPr>
        <a:xfrm>
          <a:off x="1487043" y="1451991"/>
          <a:ext cx="1099566" cy="1099566"/>
        </a:xfrm>
        <a:prstGeom prst="roundRect">
          <a:avLst/>
        </a:prstGeom>
        <a:solidFill>
          <a:srgbClr val="56B8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Углубляет знания, расширяет кругозор</a:t>
          </a:r>
          <a:endParaRPr lang="ru-RU" sz="800" b="1" kern="1200" dirty="0"/>
        </a:p>
      </dsp:txBody>
      <dsp:txXfrm>
        <a:off x="1540719" y="1505667"/>
        <a:ext cx="992214" cy="992214"/>
      </dsp:txXfrm>
    </dsp:sp>
    <dsp:sp modelId="{51B7B4F1-3FC9-4E06-BC26-5D0ABCE51F48}">
      <dsp:nvSpPr>
        <dsp:cNvPr id="0" name=""/>
        <dsp:cNvSpPr/>
      </dsp:nvSpPr>
      <dsp:spPr>
        <a:xfrm>
          <a:off x="2671191" y="1451991"/>
          <a:ext cx="1099566" cy="1099566"/>
        </a:xfrm>
        <a:prstGeom prst="roundRect">
          <a:avLst/>
        </a:prstGeom>
        <a:solidFill>
          <a:srgbClr val="56B8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Помогает в построении индивидуальной образовательной траектории при профориентации</a:t>
          </a:r>
          <a:endParaRPr lang="ru-RU" sz="800" b="1" kern="1200" dirty="0"/>
        </a:p>
      </dsp:txBody>
      <dsp:txXfrm>
        <a:off x="2724867" y="1505667"/>
        <a:ext cx="992214" cy="992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7347-436B-4516-A72C-9974039D8E9B}">
      <dsp:nvSpPr>
        <dsp:cNvPr id="0" name=""/>
        <dsp:cNvSpPr/>
      </dsp:nvSpPr>
      <dsp:spPr>
        <a:xfrm>
          <a:off x="1219200" y="0"/>
          <a:ext cx="2819400" cy="28194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8C7F6-0D0C-4AFF-94A3-7E8012D07473}">
      <dsp:nvSpPr>
        <dsp:cNvPr id="0" name=""/>
        <dsp:cNvSpPr/>
      </dsp:nvSpPr>
      <dsp:spPr>
        <a:xfrm>
          <a:off x="1487043" y="267842"/>
          <a:ext cx="1099566" cy="1099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Разнообразие форм организации деятельности</a:t>
          </a:r>
          <a:endParaRPr lang="ru-RU" sz="800" b="1" kern="1200" dirty="0"/>
        </a:p>
      </dsp:txBody>
      <dsp:txXfrm>
        <a:off x="1540719" y="321518"/>
        <a:ext cx="992214" cy="992214"/>
      </dsp:txXfrm>
    </dsp:sp>
    <dsp:sp modelId="{2ABED8C3-76BA-4BFA-9276-507543C3429E}">
      <dsp:nvSpPr>
        <dsp:cNvPr id="0" name=""/>
        <dsp:cNvSpPr/>
      </dsp:nvSpPr>
      <dsp:spPr>
        <a:xfrm>
          <a:off x="2671191" y="267842"/>
          <a:ext cx="1099566" cy="1099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Практико-ориентированные задания  - 60% содержания </a:t>
          </a:r>
          <a:endParaRPr lang="ru-RU" sz="800" b="1" kern="1200" dirty="0"/>
        </a:p>
      </dsp:txBody>
      <dsp:txXfrm>
        <a:off x="2724867" y="321518"/>
        <a:ext cx="992214" cy="992214"/>
      </dsp:txXfrm>
    </dsp:sp>
    <dsp:sp modelId="{A5ADF9EE-1516-4E6E-82D2-540FA53E5972}">
      <dsp:nvSpPr>
        <dsp:cNvPr id="0" name=""/>
        <dsp:cNvSpPr/>
      </dsp:nvSpPr>
      <dsp:spPr>
        <a:xfrm>
          <a:off x="1487043" y="1451991"/>
          <a:ext cx="1099566" cy="1099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Углубляет знания, расширяет кругозор</a:t>
          </a:r>
          <a:endParaRPr lang="ru-RU" sz="800" b="1" kern="1200" dirty="0"/>
        </a:p>
      </dsp:txBody>
      <dsp:txXfrm>
        <a:off x="1540719" y="1505667"/>
        <a:ext cx="992214" cy="992214"/>
      </dsp:txXfrm>
    </dsp:sp>
    <dsp:sp modelId="{51B7B4F1-3FC9-4E06-BC26-5D0ABCE51F48}">
      <dsp:nvSpPr>
        <dsp:cNvPr id="0" name=""/>
        <dsp:cNvSpPr/>
      </dsp:nvSpPr>
      <dsp:spPr>
        <a:xfrm>
          <a:off x="2671191" y="1451991"/>
          <a:ext cx="1099566" cy="1099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Помогает в построении индивидуальной образовательной траектории при профориентации</a:t>
          </a:r>
          <a:endParaRPr lang="ru-RU" sz="800" b="1" kern="1200" dirty="0"/>
        </a:p>
      </dsp:txBody>
      <dsp:txXfrm>
        <a:off x="2724867" y="1505667"/>
        <a:ext cx="992214" cy="9922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7347-436B-4516-A72C-9974039D8E9B}">
      <dsp:nvSpPr>
        <dsp:cNvPr id="0" name=""/>
        <dsp:cNvSpPr/>
      </dsp:nvSpPr>
      <dsp:spPr>
        <a:xfrm>
          <a:off x="1219200" y="0"/>
          <a:ext cx="2819400" cy="28194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8C7F6-0D0C-4AFF-94A3-7E8012D07473}">
      <dsp:nvSpPr>
        <dsp:cNvPr id="0" name=""/>
        <dsp:cNvSpPr/>
      </dsp:nvSpPr>
      <dsp:spPr>
        <a:xfrm>
          <a:off x="1487043" y="267842"/>
          <a:ext cx="1099566" cy="1099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Разнообразие форм организации деятельности</a:t>
          </a:r>
          <a:endParaRPr lang="ru-RU" sz="800" b="1" kern="1200" dirty="0"/>
        </a:p>
      </dsp:txBody>
      <dsp:txXfrm>
        <a:off x="1540719" y="321518"/>
        <a:ext cx="992214" cy="992214"/>
      </dsp:txXfrm>
    </dsp:sp>
    <dsp:sp modelId="{2ABED8C3-76BA-4BFA-9276-507543C3429E}">
      <dsp:nvSpPr>
        <dsp:cNvPr id="0" name=""/>
        <dsp:cNvSpPr/>
      </dsp:nvSpPr>
      <dsp:spPr>
        <a:xfrm>
          <a:off x="2671191" y="267842"/>
          <a:ext cx="1099566" cy="1099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Практико-ориентированные задания  - 60% содержания </a:t>
          </a:r>
          <a:endParaRPr lang="ru-RU" sz="800" b="1" kern="1200" dirty="0"/>
        </a:p>
      </dsp:txBody>
      <dsp:txXfrm>
        <a:off x="2724867" y="321518"/>
        <a:ext cx="992214" cy="992214"/>
      </dsp:txXfrm>
    </dsp:sp>
    <dsp:sp modelId="{A5ADF9EE-1516-4E6E-82D2-540FA53E5972}">
      <dsp:nvSpPr>
        <dsp:cNvPr id="0" name=""/>
        <dsp:cNvSpPr/>
      </dsp:nvSpPr>
      <dsp:spPr>
        <a:xfrm>
          <a:off x="1487043" y="1451991"/>
          <a:ext cx="1099566" cy="1099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Углубляет знания, расширяет кругозор</a:t>
          </a:r>
          <a:endParaRPr lang="ru-RU" sz="800" b="1" kern="1200" dirty="0"/>
        </a:p>
      </dsp:txBody>
      <dsp:txXfrm>
        <a:off x="1540719" y="1505667"/>
        <a:ext cx="992214" cy="992214"/>
      </dsp:txXfrm>
    </dsp:sp>
    <dsp:sp modelId="{51B7B4F1-3FC9-4E06-BC26-5D0ABCE51F48}">
      <dsp:nvSpPr>
        <dsp:cNvPr id="0" name=""/>
        <dsp:cNvSpPr/>
      </dsp:nvSpPr>
      <dsp:spPr>
        <a:xfrm>
          <a:off x="2671191" y="1451991"/>
          <a:ext cx="1099566" cy="1099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Помогает в построении индивидуальной образовательной траектории при профориентации</a:t>
          </a:r>
          <a:endParaRPr lang="ru-RU" sz="800" b="1" kern="1200" dirty="0"/>
        </a:p>
      </dsp:txBody>
      <dsp:txXfrm>
        <a:off x="2724867" y="1505667"/>
        <a:ext cx="992214" cy="992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A5530-D522-49AF-AED6-7F469D033051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DFCF9-4AB4-4F35-8F32-843C94CA9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4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9CDEF-EE28-4A3F-8379-53993035116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0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819150"/>
          </a:xfrm>
          <a:custGeom>
            <a:avLst/>
            <a:gdLst/>
            <a:ahLst/>
            <a:cxnLst/>
            <a:rect l="l" t="t" r="r" b="b"/>
            <a:pathLst>
              <a:path w="9144000" h="944880">
                <a:moveTo>
                  <a:pt x="0" y="944879"/>
                </a:moveTo>
                <a:lnTo>
                  <a:pt x="9144000" y="944879"/>
                </a:lnTo>
                <a:lnTo>
                  <a:pt x="9144000" y="0"/>
                </a:lnTo>
                <a:lnTo>
                  <a:pt x="0" y="0"/>
                </a:lnTo>
                <a:lnTo>
                  <a:pt x="0" y="94487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00" y="1123950"/>
            <a:ext cx="7930641" cy="246221"/>
          </a:xfrm>
        </p:spPr>
        <p:txBody>
          <a:bodyPr lIns="0" tIns="0" rIns="0" bIns="0"/>
          <a:lstStyle>
            <a:lvl1pPr>
              <a:defRPr sz="1600" b="1" i="0">
                <a:solidFill>
                  <a:srgbClr val="2C608A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4800" y="158115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4400" y="158115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200400" y="4400550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476750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045"/>
              </a:lnSpc>
            </a:pPr>
            <a:fld id="{81D60167-4931-47E6-BA6A-407CBD079E47}" type="slidenum">
              <a:rPr lang="ru-RU" spc="-5" smtClean="0"/>
              <a:pPr marL="25400">
                <a:lnSpc>
                  <a:spcPts val="1045"/>
                </a:lnSpc>
              </a:pPr>
              <a:t>‹#›</a:t>
            </a:fld>
            <a:endParaRPr lang="ru-RU" spc="-5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973468" y="0"/>
            <a:ext cx="7170532" cy="819150"/>
          </a:xfrm>
          <a:prstGeom prst="rect">
            <a:avLst/>
          </a:prstGeom>
          <a:solidFill>
            <a:srgbClr val="2A4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" y="146050"/>
            <a:ext cx="1750116" cy="5903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5086350"/>
            <a:ext cx="9144000" cy="45719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00000">
                <a:srgbClr val="CFDBF0"/>
              </a:gs>
              <a:gs pos="0">
                <a:schemeClr val="accent1">
                  <a:tint val="66000"/>
                  <a:satMod val="160000"/>
                </a:schemeClr>
              </a:gs>
              <a:gs pos="66000">
                <a:schemeClr val="accent6">
                  <a:lumMod val="50000"/>
                </a:schemeClr>
              </a:gs>
              <a:gs pos="35000">
                <a:schemeClr val="accent5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39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9E602-056C-45FB-B7A0-AEEBED52216B}" type="datetimeFigureOut">
              <a:rPr lang="ru-RU"/>
              <a:pPr>
                <a:defRPr/>
              </a:pPr>
              <a:t>13.12.2019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62E41-001B-4888-A3AC-423C74D0E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151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60032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9144000" cy="505631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892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49163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2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openxmlformats.org/officeDocument/2006/relationships/image" Target="../media/image23.jpeg"/><Relationship Id="rId10" Type="http://schemas.microsoft.com/office/2007/relationships/diagramDrawing" Target="../diagrams/drawing1.xml"/><Relationship Id="rId4" Type="http://schemas.openxmlformats.org/officeDocument/2006/relationships/hyperlink" Target="http://www.instagram.com/Tolkacheva_sv" TargetMode="Externa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hyperlink" Target="http://starthub.v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starthub.vc" TargetMode="Externa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youtube.com/channel/UCsv4i75pRWi7Biqs6OwrdAw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ncult.info/" TargetMode="Externa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nance.instrao.ru/fin/" TargetMode="External"/><Relationship Id="rId5" Type="http://schemas.openxmlformats.org/officeDocument/2006/relationships/hyperlink" Target="https://vashifinancy.ru/" TargetMode="Externa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prosv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6036" y="622017"/>
            <a:ext cx="4104456" cy="15292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b="1" dirty="0">
                <a:solidFill>
                  <a:srgbClr val="070C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преподавания  </a:t>
            </a:r>
            <a:r>
              <a:rPr lang="ru-RU" b="1" dirty="0" smtClean="0">
                <a:solidFill>
                  <a:srgbClr val="070C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</a:t>
            </a:r>
            <a:r>
              <a:rPr lang="ru-RU" b="1" dirty="0">
                <a:solidFill>
                  <a:srgbClr val="070C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школе. </a:t>
            </a:r>
            <a:endParaRPr lang="en-US" b="1" dirty="0" smtClean="0">
              <a:solidFill>
                <a:srgbClr val="070C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70C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70C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70C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</a:t>
            </a:r>
            <a:r>
              <a:rPr lang="ru-RU" b="1" dirty="0">
                <a:solidFill>
                  <a:srgbClr val="070C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уроках.</a:t>
            </a:r>
            <a:endParaRPr lang="ru-RU" b="1" dirty="0" smtClean="0">
              <a:solidFill>
                <a:srgbClr val="070C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2060" y="437195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Дубинина Софья Петровна</a:t>
            </a:r>
          </a:p>
          <a:p>
            <a:pPr algn="r"/>
            <a:r>
              <a:rPr lang="ru-RU" sz="1200" b="1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Центра гуманитарного образования </a:t>
            </a:r>
          </a:p>
          <a:p>
            <a:pPr algn="r"/>
            <a:r>
              <a:rPr lang="en-US" sz="1200" b="1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Sdubinina@prosv.ru</a:t>
            </a:r>
            <a:endParaRPr lang="ru-RU" sz="1200" b="1" dirty="0">
              <a:solidFill>
                <a:srgbClr val="2A46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1755"/>
          <a:stretch/>
        </p:blipFill>
        <p:spPr>
          <a:xfrm>
            <a:off x="395536" y="843558"/>
            <a:ext cx="2962938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79912" y="843558"/>
            <a:ext cx="511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Вопросы на понимание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Тесты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Практические задания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Расчётные задачи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Вопросы для обсуждения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73651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34"/>
            <a:ext cx="3096344" cy="4346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35896" y="572445"/>
            <a:ext cx="540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Рабочая программа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Поурочные планы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Дополнительная информация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Тесты и </a:t>
            </a:r>
            <a:r>
              <a:rPr lang="ru-RU" sz="2800" b="1" dirty="0">
                <a:solidFill>
                  <a:srgbClr val="2A4690"/>
                </a:solidFill>
                <a:latin typeface="AcademyC Italic" pitchFamily="18" charset="0"/>
              </a:rPr>
              <a:t>з</a:t>
            </a: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адачи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2A4690"/>
              </a:solidFill>
              <a:latin typeface="AcademyC Italic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A4690"/>
                </a:solidFill>
                <a:latin typeface="AcademyC Italic" pitchFamily="18" charset="0"/>
              </a:rPr>
              <a:t>Примеры решения задач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73651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10" y="627534"/>
            <a:ext cx="6984776" cy="4032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51470"/>
            <a:ext cx="2180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https://www.prosv.ru/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99592" y="2067694"/>
            <a:ext cx="2952328" cy="1944216"/>
          </a:xfrm>
          <a:prstGeom prst="straightConnector1">
            <a:avLst/>
          </a:prstGeom>
          <a:ln w="76200">
            <a:solidFill>
              <a:srgbClr val="2A469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419872" y="4772918"/>
            <a:ext cx="5069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A4690"/>
                </a:solidFill>
                <a:latin typeface="AcademyC Italic" pitchFamily="18" charset="0"/>
              </a:rPr>
              <a:t>https://cloud.prosv.ru/s/Rr3CLA2FdDA2acw</a:t>
            </a:r>
            <a:endParaRPr lang="ru-RU" dirty="0">
              <a:solidFill>
                <a:srgbClr val="2A4690"/>
              </a:solidFill>
              <a:latin typeface="AcademyC Ital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78828"/>
            <a:ext cx="6705600" cy="30777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373"/>
            <a:ext cx="2895600" cy="4070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37" y="2495550"/>
            <a:ext cx="12192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91000" y="366498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smtClean="0">
                <a:solidFill>
                  <a:srgbClr val="0070C0"/>
                </a:solidFill>
                <a:latin typeface="Franklin Gothic Medium" panose="020B0603020102020204" pitchFamily="34" charset="0"/>
              </a:rPr>
              <a:t>Светлана Владимировна </a:t>
            </a:r>
            <a:r>
              <a:rPr lang="ru-RU" sz="1100" b="1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Толкачева</a:t>
            </a:r>
          </a:p>
          <a:p>
            <a:pPr algn="r"/>
            <a:r>
              <a:rPr lang="ru-RU" sz="1100" b="1" dirty="0" smtClean="0">
                <a:solidFill>
                  <a:srgbClr val="0070C0"/>
                </a:solidFill>
                <a:latin typeface="Franklin Gothic Medium" panose="020B0603020102020204" pitchFamily="34" charset="0"/>
              </a:rPr>
              <a:t>Топ менеджер банка/группа ВТБ</a:t>
            </a:r>
          </a:p>
          <a:p>
            <a:pPr algn="r"/>
            <a:r>
              <a:rPr lang="ru-RU" sz="1100" b="1" dirty="0" smtClean="0">
                <a:solidFill>
                  <a:srgbClr val="0070C0"/>
                </a:solidFill>
                <a:latin typeface="Franklin Gothic Medium" panose="020B0603020102020204" pitchFamily="34" charset="0"/>
              </a:rPr>
              <a:t>Член правления, Заместитель Президента – Председателя Правления</a:t>
            </a:r>
            <a:endParaRPr lang="ru-RU" sz="1100" b="1" dirty="0">
              <a:solidFill>
                <a:srgbClr val="0070C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618731"/>
            <a:ext cx="4083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A2896"/>
                </a:solidFill>
                <a:hlinkClick r:id="rId4"/>
              </a:rPr>
              <a:t>www</a:t>
            </a:r>
            <a:r>
              <a:rPr lang="ru-RU" sz="1400" dirty="0" smtClean="0">
                <a:solidFill>
                  <a:srgbClr val="0A2896"/>
                </a:solidFill>
                <a:hlinkClick r:id="rId4"/>
              </a:rPr>
              <a:t>.</a:t>
            </a:r>
            <a:r>
              <a:rPr lang="en-US" sz="1400" dirty="0" smtClean="0">
                <a:solidFill>
                  <a:srgbClr val="0A2896"/>
                </a:solidFill>
                <a:hlinkClick r:id="rId4"/>
              </a:rPr>
              <a:t>instagram.com</a:t>
            </a:r>
            <a:r>
              <a:rPr lang="ru-RU" sz="1400" dirty="0" smtClean="0">
                <a:solidFill>
                  <a:srgbClr val="0A2896"/>
                </a:solidFill>
                <a:hlinkClick r:id="rId4"/>
              </a:rPr>
              <a:t>/</a:t>
            </a:r>
            <a:r>
              <a:rPr lang="en-US" sz="1400" dirty="0" err="1" smtClean="0">
                <a:solidFill>
                  <a:srgbClr val="0A2896"/>
                </a:solidFill>
                <a:hlinkClick r:id="rId4"/>
              </a:rPr>
              <a:t>Tolkacheva_sv</a:t>
            </a:r>
            <a:r>
              <a:rPr lang="en-US" sz="1400" dirty="0" smtClean="0">
                <a:solidFill>
                  <a:srgbClr val="0A2896"/>
                </a:solidFill>
              </a:rPr>
              <a:t>  </a:t>
            </a:r>
            <a:endParaRPr lang="ru-RU" sz="1400" dirty="0" smtClean="0">
              <a:solidFill>
                <a:srgbClr val="0A2896"/>
              </a:solidFill>
            </a:endParaRPr>
          </a:p>
        </p:txBody>
      </p:sp>
      <p:pic>
        <p:nvPicPr>
          <p:cNvPr id="11" name="Picture 2" descr="C:\Users\Petrova_SY\AppData\Local\Microsoft\Windows\Temporary Internet Files\Content.Outlook\819LS7L2\IMG-20181030-WA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566" y="4096834"/>
            <a:ext cx="914400" cy="8915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72200" y="1123950"/>
            <a:ext cx="281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«Внеурочная деятельность» и серия «Профильная школа»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2133600" y="971550"/>
          <a:ext cx="5257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48400" y="2952855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10-11 класс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88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48400" y="971550"/>
            <a:ext cx="2895600" cy="1524000"/>
          </a:xfrm>
          <a:prstGeom prst="rect">
            <a:avLst/>
          </a:prstGeom>
          <a:solidFill>
            <a:srgbClr val="56B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7750"/>
            <a:ext cx="5755639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72030" y="-2917"/>
            <a:ext cx="670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2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89150" y="438150"/>
            <a:ext cx="648284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Особенности содержания   </a:t>
            </a:r>
            <a:endParaRPr lang="ru-RU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1101725"/>
            <a:ext cx="942975" cy="51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1108075"/>
            <a:ext cx="990600" cy="51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1809750"/>
            <a:ext cx="952501" cy="50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"/>
          <a:stretch/>
        </p:blipFill>
        <p:spPr bwMode="auto">
          <a:xfrm>
            <a:off x="7618412" y="1809749"/>
            <a:ext cx="1028700" cy="501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48400" y="2987674"/>
            <a:ext cx="2895600" cy="1524000"/>
          </a:xfrm>
          <a:prstGeom prst="rect">
            <a:avLst/>
          </a:prstGeom>
          <a:solidFill>
            <a:srgbClr val="56B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11900" y="3028950"/>
            <a:ext cx="28321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Личность в мире будущего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Деньги в цифровом мире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Моделирование личных финансов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Инструменты сбережения и инвестирования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Инструменты кредитования и заимствования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Сотрудничество с государством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Создайте свой стартап </a:t>
            </a:r>
          </a:p>
          <a:p>
            <a:endParaRPr lang="ru-RU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44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150" y="438150"/>
            <a:ext cx="6482841" cy="307777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Практический инструментарий 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72030" y="3818"/>
            <a:ext cx="670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2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92607"/>
            <a:ext cx="4267200" cy="1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160857"/>
            <a:ext cx="3729038" cy="91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343150"/>
            <a:ext cx="2916031" cy="239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47950"/>
            <a:ext cx="4724400" cy="238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518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339752" y="123478"/>
            <a:ext cx="5904656" cy="492443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ресурсы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08363"/>
            <a:ext cx="6552728" cy="341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29390" y="4587974"/>
            <a:ext cx="415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A469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www.Youtube.com/c/SvetlanaTolkacheva </a:t>
            </a:r>
            <a:endParaRPr lang="ru-RU" dirty="0">
              <a:solidFill>
                <a:srgbClr val="2A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70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12347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Методические рекомендации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371950"/>
            <a:ext cx="435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https://cloud.prosv.ru/s/GX5tbNmk79RnJLK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71750"/>
            <a:ext cx="1409700" cy="140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6586" y="16482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A4690"/>
                </a:solidFill>
                <a:latin typeface="Arial Black" panose="020B0A04020102020204" pitchFamily="34" charset="0"/>
              </a:rPr>
              <a:t>Скачать </a:t>
            </a:r>
            <a:endParaRPr lang="ru-RU" sz="2400" b="1" dirty="0">
              <a:solidFill>
                <a:srgbClr val="2A469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1648420"/>
            <a:ext cx="4506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17/35/70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2A46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карты уроков</a:t>
            </a:r>
            <a:endParaRPr lang="ru-RU" sz="2000" dirty="0">
              <a:solidFill>
                <a:srgbClr val="2A46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305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12347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Методические рекомендации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5224" y="104932"/>
            <a:ext cx="2460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17/35/70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карты уроков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7573"/>
            <a:ext cx="3456384" cy="3983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149696"/>
            <a:ext cx="2546487" cy="361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187902"/>
            <a:ext cx="2527085" cy="35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6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5628"/>
            <a:ext cx="2893628" cy="4038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09786" y="125208"/>
            <a:ext cx="67056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3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3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43648123"/>
              </p:ext>
            </p:extLst>
          </p:nvPr>
        </p:nvGraphicFramePr>
        <p:xfrm>
          <a:off x="2133600" y="971550"/>
          <a:ext cx="5257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33491" y="1558468"/>
            <a:ext cx="281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«Внеурочная деятельность» и серия «Профильная школа»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9999" y="3961021"/>
            <a:ext cx="517623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 smtClean="0">
                <a:solidFill>
                  <a:schemeClr val="accent3">
                    <a:lumMod val="50000"/>
                  </a:schemeClr>
                </a:solidFill>
                <a:latin typeface="Franklin Gothic Medium" panose="020B0603020102020204" pitchFamily="34" charset="0"/>
              </a:rPr>
              <a:t>Екатерина Борисовна </a:t>
            </a:r>
            <a:r>
              <a:rPr lang="ru-RU" sz="1050" b="1" i="1" dirty="0" err="1" smtClean="0">
                <a:solidFill>
                  <a:schemeClr val="accent3">
                    <a:lumMod val="50000"/>
                  </a:schemeClr>
                </a:solidFill>
                <a:latin typeface="Franklin Gothic Medium" panose="020B0603020102020204" pitchFamily="34" charset="0"/>
              </a:rPr>
              <a:t>Лавренова</a:t>
            </a:r>
            <a:endParaRPr lang="ru-RU" sz="1050" b="1" i="1" dirty="0">
              <a:solidFill>
                <a:schemeClr val="accent3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rPr>
              <a:t>Эксперт по образовательным программам проекта Министерства финансов РФ,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rPr>
              <a:t>к.п.н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rPr>
              <a:t>.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ru-RU" sz="1100" b="1" i="1" dirty="0" smtClean="0">
                <a:solidFill>
                  <a:schemeClr val="accent3">
                    <a:lumMod val="50000"/>
                  </a:schemeClr>
                </a:solidFill>
                <a:latin typeface="Franklin Gothic Medium" panose="020B0603020102020204" pitchFamily="34" charset="0"/>
              </a:rPr>
              <a:t>Ольга Николаевна Лаврентьева </a:t>
            </a:r>
          </a:p>
          <a:p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</a:rPr>
              <a:t>Эксперт проекта Министерства финансов РФ и Всемирного банка «Содействие  повышению уровню финансовой грамотности населения и развитию финансового образования РФ»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236" y="269715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cademyC Italic" pitchFamily="18" charset="0"/>
              </a:rPr>
              <a:t>8-9 класс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AcademyC Ital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93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5147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предмета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984124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A4690"/>
                </a:solidFill>
              </a:rPr>
              <a:t>Практико-ориентированность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2A469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A4690"/>
                </a:solidFill>
              </a:rPr>
              <a:t>«Новизна» предмета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2A469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A4690"/>
                </a:solidFill>
              </a:rPr>
              <a:t>Отсутствие нужных специалистов в школе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rgbClr val="2A469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A4690"/>
                </a:solidFill>
              </a:rPr>
              <a:t>Актуальность предмета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2A469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A4690"/>
                </a:solidFill>
              </a:rPr>
              <a:t>Разнообразие дополнительных ресурсов </a:t>
            </a:r>
            <a:endParaRPr lang="ru-RU" sz="2400" dirty="0">
              <a:solidFill>
                <a:srgbClr val="2A4690"/>
              </a:solidFill>
            </a:endParaRPr>
          </a:p>
          <a:p>
            <a:endParaRPr lang="ru-RU" sz="2400" dirty="0">
              <a:solidFill>
                <a:srgbClr val="2A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1" y="971550"/>
            <a:ext cx="5947845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89150" y="7263"/>
            <a:ext cx="670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2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89150" y="438150"/>
            <a:ext cx="648284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Особенности содержания   </a:t>
            </a:r>
            <a:endParaRPr lang="ru-RU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8400" y="971550"/>
            <a:ext cx="2895600" cy="1524000"/>
          </a:xfrm>
          <a:prstGeom prst="rect">
            <a:avLst/>
          </a:prstGeom>
          <a:solidFill>
            <a:srgbClr val="56B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77" y="1047750"/>
            <a:ext cx="2461846" cy="38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74799"/>
            <a:ext cx="914400" cy="752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62099"/>
            <a:ext cx="705400" cy="752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48400" y="3181350"/>
            <a:ext cx="2895600" cy="1524000"/>
          </a:xfrm>
          <a:prstGeom prst="rect">
            <a:avLst/>
          </a:prstGeom>
          <a:solidFill>
            <a:srgbClr val="56B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11900" y="3181350"/>
            <a:ext cx="28321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1. Современные деньги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2. Семейный бюджет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3. Личный доход подростка 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4. Услуги финансовых организаций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5. Человек и государство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6. Современный человек: как инвестировать в себя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C Italic" pitchFamily="18" charset="0"/>
              </a:rPr>
              <a:t>7. Подведём итоги</a:t>
            </a:r>
          </a:p>
          <a:p>
            <a:pPr marL="228600" indent="-228600">
              <a:buFont typeface="+mj-lt"/>
              <a:buAutoNum type="arabicPeriod"/>
            </a:pP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emyC Italic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09600" y="3486150"/>
            <a:ext cx="1371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419872" y="1200150"/>
            <a:ext cx="14478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01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894" y="4520445"/>
            <a:ext cx="8991600" cy="449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89150" y="438150"/>
            <a:ext cx="648284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Практический инструментарий  </a:t>
            </a:r>
            <a:endParaRPr lang="ru-RU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79006" y="0"/>
            <a:ext cx="67056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3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пособия</a:t>
            </a:r>
            <a:endParaRPr lang="ru-RU" sz="3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71550"/>
            <a:ext cx="3429000" cy="1263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6430"/>
            <a:ext cx="3048000" cy="830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69371"/>
            <a:ext cx="3048001" cy="92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94" y="1010441"/>
            <a:ext cx="4318000" cy="709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04" y="1833715"/>
            <a:ext cx="4318000" cy="117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06" y="3110611"/>
            <a:ext cx="4305300" cy="1202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4561406"/>
            <a:ext cx="3827463" cy="348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70" y="4550945"/>
            <a:ext cx="3276600" cy="36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20445"/>
            <a:ext cx="553813" cy="426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693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33600" y="149564"/>
            <a:ext cx="670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C608A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/>
            <a:r>
              <a:rPr lang="ru-RU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Интернет-предпринимательство </a:t>
            </a:r>
            <a:endParaRPr lang="ru-RU" sz="2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1400"/>
            <a:ext cx="2992913" cy="39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4122" y="1161718"/>
            <a:ext cx="28140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A4690"/>
                </a:solidFill>
                <a:latin typeface="AcademyC Italic" pitchFamily="18" charset="0"/>
              </a:rPr>
              <a:t>Серия </a:t>
            </a:r>
          </a:p>
          <a:p>
            <a:pPr algn="ctr"/>
            <a:r>
              <a:rPr lang="ru-RU" sz="1100" b="1" dirty="0" smtClean="0">
                <a:solidFill>
                  <a:srgbClr val="2A4690"/>
                </a:solidFill>
                <a:latin typeface="AcademyC Italic" pitchFamily="18" charset="0"/>
              </a:rPr>
              <a:t>«Внеурочная деятельность»</a:t>
            </a:r>
          </a:p>
          <a:p>
            <a:pPr algn="ctr"/>
            <a:r>
              <a:rPr lang="ru-RU" sz="1100" b="1" dirty="0" smtClean="0">
                <a:solidFill>
                  <a:srgbClr val="2A4690"/>
                </a:solidFill>
                <a:latin typeface="AcademyC Italic" pitchFamily="18" charset="0"/>
              </a:rPr>
              <a:t> и серия «Профильная школа»</a:t>
            </a:r>
            <a:endParaRPr lang="ru-RU" sz="1100" b="1" dirty="0">
              <a:solidFill>
                <a:srgbClr val="2A4690"/>
              </a:solidFill>
              <a:latin typeface="AcademyC Italic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98895231"/>
              </p:ext>
            </p:extLst>
          </p:nvPr>
        </p:nvGraphicFramePr>
        <p:xfrm>
          <a:off x="2133600" y="971550"/>
          <a:ext cx="5257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50781" y="4182049"/>
            <a:ext cx="464283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 err="1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Зобнина</a:t>
            </a:r>
            <a:r>
              <a:rPr lang="ru-RU" sz="1050" b="1" i="1" dirty="0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  Маргарита </a:t>
            </a:r>
            <a:r>
              <a:rPr lang="ru-RU" sz="1050" b="1" i="1" dirty="0" err="1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Ренатовна</a:t>
            </a:r>
            <a:endParaRPr lang="ru-RU" sz="1050" b="1" i="1" dirty="0" smtClean="0">
              <a:solidFill>
                <a:srgbClr val="2A4690"/>
              </a:solidFill>
              <a:latin typeface="Franklin Gothic Medium" panose="020B0603020102020204" pitchFamily="34" charset="0"/>
            </a:endParaRPr>
          </a:p>
          <a:p>
            <a:r>
              <a:rPr lang="ru-RU" sz="1000" b="1" dirty="0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Доцент НИИ «Высшая школа экономики»</a:t>
            </a:r>
          </a:p>
          <a:p>
            <a:r>
              <a:rPr lang="ru-RU" sz="1000" b="1" dirty="0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Руководитель коллектива авторов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6" y="203739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A4690"/>
                </a:solidFill>
                <a:latin typeface="Franklin Gothic Medium" panose="020B0603020102020204" pitchFamily="34" charset="0"/>
              </a:rPr>
              <a:t>10-11 класс</a:t>
            </a:r>
            <a:endParaRPr lang="ru-RU" sz="1400" b="1" dirty="0">
              <a:solidFill>
                <a:srgbClr val="2A46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Прямоугольник 3"/>
          <p:cNvSpPr txBox="1"/>
          <p:nvPr/>
        </p:nvSpPr>
        <p:spPr>
          <a:xfrm>
            <a:off x="6431590" y="3286313"/>
            <a:ext cx="2519678" cy="53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1" indent="13095" defTabSz="1041768">
              <a:spcBef>
                <a:spcPts val="600"/>
              </a:spcBef>
              <a:defRPr sz="1200" b="1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ПЛАТФОРМА СТАРТАПА</a:t>
            </a:r>
            <a:r>
              <a:rPr b="0" dirty="0"/>
              <a:t>: </a:t>
            </a:r>
          </a:p>
          <a:p>
            <a:pPr lvl="1" indent="13095" defTabSz="1041768">
              <a:spcBef>
                <a:spcPts val="600"/>
              </a:spcBef>
              <a:defRPr sz="12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>
                <a:hlinkClick r:id="rId9"/>
              </a:rPr>
              <a:t>http://starthub.vc</a:t>
            </a:r>
          </a:p>
        </p:txBody>
      </p:sp>
    </p:spTree>
    <p:extLst>
      <p:ext uri="{BB962C8B-B14F-4D97-AF65-F5344CB8AC3E}">
        <p14:creationId xmlns:p14="http://schemas.microsoft.com/office/powerpoint/2010/main" val="16008923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62" y="1258730"/>
            <a:ext cx="2614931" cy="1838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214"/>
          <p:cNvSpPr txBox="1"/>
          <p:nvPr/>
        </p:nvSpPr>
        <p:spPr>
          <a:xfrm>
            <a:off x="103792" y="41022"/>
            <a:ext cx="76365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 «Интернет-предпринимательство»</a:t>
            </a:r>
            <a:r>
              <a:rPr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9" y="1673459"/>
            <a:ext cx="1495571" cy="5044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8" y="781422"/>
            <a:ext cx="1671326" cy="218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976362" y="549136"/>
            <a:ext cx="4758666" cy="568240"/>
          </a:xfrm>
          <a:prstGeom prst="round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2A46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 – УНИВЕРСАЛЬНЫЙ НАВЫК,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2A46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можно и нужно научиться со школы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2A46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58587" y="4288847"/>
            <a:ext cx="5219829" cy="721473"/>
          </a:xfrm>
          <a:prstGeom prst="roundRect">
            <a:avLst/>
          </a:prstGeom>
          <a:solidFill>
            <a:srgbClr val="2A469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каждый станет предпринимателем, но умение ставить большие цели, строить планы по их достижению и умение идти по этому пути пригодится      в любой профессии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739" y="3120447"/>
            <a:ext cx="35334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Ключевые вопросы курса: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Как устроена бизнес-среда?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Как подобрать удачную команду?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Из чего складывается успех проекта?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Какие ошибки ведут к провалу?</a:t>
            </a:r>
          </a:p>
        </p:txBody>
      </p:sp>
      <p:sp>
        <p:nvSpPr>
          <p:cNvPr id="11" name="Прямоугольник 27"/>
          <p:cNvSpPr txBox="1"/>
          <p:nvPr/>
        </p:nvSpPr>
        <p:spPr>
          <a:xfrm>
            <a:off x="3922072" y="3199628"/>
            <a:ext cx="4581302" cy="97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indent="87308">
              <a:spcBef>
                <a:spcPts val="600"/>
              </a:spcBef>
              <a:defRPr sz="2000" b="1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200" dirty="0" err="1"/>
              <a:t>Преимущества</a:t>
            </a:r>
            <a:r>
              <a:rPr sz="1200" dirty="0"/>
              <a:t> </a:t>
            </a:r>
            <a:r>
              <a:rPr sz="1200" dirty="0" err="1"/>
              <a:t>пособий</a:t>
            </a:r>
            <a:r>
              <a:rPr sz="1200" dirty="0"/>
              <a:t> «</a:t>
            </a:r>
            <a:r>
              <a:rPr sz="1200" dirty="0" err="1"/>
              <a:t>Образования</a:t>
            </a:r>
            <a:r>
              <a:rPr sz="1200" dirty="0"/>
              <a:t> </a:t>
            </a:r>
            <a:r>
              <a:rPr sz="1200" dirty="0" err="1"/>
              <a:t>будущего</a:t>
            </a:r>
            <a:r>
              <a:rPr sz="1200" dirty="0"/>
              <a:t>»</a:t>
            </a:r>
          </a:p>
          <a:p>
            <a:pPr marL="185728" lvl="1" indent="-158741" defTabSz="1041715">
              <a:spcBef>
                <a:spcPts val="600"/>
              </a:spcBef>
              <a:buClr>
                <a:srgbClr val="FFC000"/>
              </a:buClr>
              <a:buSzPct val="100000"/>
              <a:buFont typeface="Arial Narrow"/>
              <a:buChar char="●"/>
              <a:defRPr sz="1400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000" dirty="0" err="1"/>
              <a:t>Комплексная</a:t>
            </a:r>
            <a:r>
              <a:rPr sz="1000" dirty="0"/>
              <a:t> </a:t>
            </a:r>
            <a:r>
              <a:rPr sz="1000" dirty="0" err="1"/>
              <a:t>формула</a:t>
            </a:r>
            <a:r>
              <a:rPr sz="1000" dirty="0"/>
              <a:t> </a:t>
            </a:r>
            <a:r>
              <a:rPr sz="1000" dirty="0" err="1"/>
              <a:t>курсов</a:t>
            </a:r>
            <a:r>
              <a:rPr sz="1000" dirty="0"/>
              <a:t>: </a:t>
            </a:r>
            <a:r>
              <a:rPr sz="1000" b="1" dirty="0"/>
              <a:t>УМК = УП + (ЭФУП </a:t>
            </a:r>
            <a:r>
              <a:rPr sz="1000" dirty="0">
                <a:latin typeface="Wingdings"/>
                <a:ea typeface="Wingdings"/>
                <a:cs typeface="Wingdings"/>
                <a:sym typeface="Wingdings"/>
              </a:rPr>
              <a:t>• </a:t>
            </a:r>
            <a:r>
              <a:rPr sz="1000" b="1" dirty="0"/>
              <a:t>ЭП) + (РП </a:t>
            </a:r>
            <a:r>
              <a:rPr sz="1000" dirty="0">
                <a:latin typeface="Wingdings"/>
                <a:ea typeface="Wingdings"/>
                <a:cs typeface="Wingdings"/>
                <a:sym typeface="Wingdings"/>
              </a:rPr>
              <a:t>• </a:t>
            </a:r>
            <a:r>
              <a:rPr sz="1000" b="1" dirty="0"/>
              <a:t>МР) + ПОУ.</a:t>
            </a:r>
          </a:p>
          <a:p>
            <a:pPr marL="185728" lvl="1" indent="-158741" defTabSz="1041715">
              <a:spcBef>
                <a:spcPts val="600"/>
              </a:spcBef>
              <a:buClr>
                <a:srgbClr val="FFC000"/>
              </a:buClr>
              <a:buSzPct val="100000"/>
              <a:buFont typeface="Arial Narrow"/>
              <a:buChar char="●"/>
              <a:defRPr sz="1400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000" dirty="0"/>
              <a:t>40%  - </a:t>
            </a:r>
            <a:r>
              <a:rPr sz="1000" dirty="0" err="1"/>
              <a:t>теории</a:t>
            </a:r>
            <a:r>
              <a:rPr sz="1000" dirty="0"/>
              <a:t>, 60% - </a:t>
            </a:r>
            <a:r>
              <a:rPr sz="1000" dirty="0" err="1"/>
              <a:t>практических</a:t>
            </a:r>
            <a:r>
              <a:rPr sz="1000" dirty="0"/>
              <a:t> </a:t>
            </a:r>
            <a:r>
              <a:rPr sz="1000" dirty="0" err="1"/>
              <a:t>заданий</a:t>
            </a:r>
            <a:r>
              <a:rPr sz="1000" dirty="0"/>
              <a:t> в </a:t>
            </a:r>
            <a:r>
              <a:rPr sz="1000" dirty="0" err="1"/>
              <a:t>структуре</a:t>
            </a:r>
            <a:r>
              <a:rPr sz="1000" dirty="0"/>
              <a:t> </a:t>
            </a:r>
            <a:r>
              <a:rPr sz="1000" dirty="0" err="1"/>
              <a:t>содержания</a:t>
            </a:r>
            <a:r>
              <a:rPr sz="1000" dirty="0"/>
              <a:t>.</a:t>
            </a:r>
          </a:p>
          <a:p>
            <a:pPr marL="185728" lvl="1" indent="-158741" defTabSz="1041715">
              <a:spcBef>
                <a:spcPts val="600"/>
              </a:spcBef>
              <a:buClr>
                <a:srgbClr val="FFC000"/>
              </a:buClr>
              <a:buSzPct val="100000"/>
              <a:buFont typeface="Arial Narrow"/>
              <a:buChar char="●"/>
              <a:defRPr sz="1400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000" dirty="0" err="1"/>
              <a:t>Вариативная</a:t>
            </a:r>
            <a:r>
              <a:rPr sz="1000" dirty="0"/>
              <a:t> </a:t>
            </a:r>
            <a:r>
              <a:rPr sz="1000" dirty="0" err="1"/>
              <a:t>сетка</a:t>
            </a:r>
            <a:r>
              <a:rPr sz="1000" dirty="0"/>
              <a:t> </a:t>
            </a:r>
            <a:r>
              <a:rPr sz="1000" dirty="0" err="1"/>
              <a:t>часов</a:t>
            </a:r>
            <a:r>
              <a:rPr sz="1000" dirty="0"/>
              <a:t> </a:t>
            </a:r>
            <a:r>
              <a:rPr sz="1050" b="1" dirty="0"/>
              <a:t>КТП</a:t>
            </a:r>
            <a:r>
              <a:rPr sz="1000" dirty="0"/>
              <a:t> (17/34/68 </a:t>
            </a:r>
            <a:r>
              <a:rPr sz="1000" dirty="0" err="1"/>
              <a:t>часов</a:t>
            </a:r>
            <a:r>
              <a:rPr sz="1000" dirty="0"/>
              <a:t>).</a:t>
            </a:r>
          </a:p>
        </p:txBody>
      </p:sp>
      <p:sp>
        <p:nvSpPr>
          <p:cNvPr id="12" name="Прямоугольник 3"/>
          <p:cNvSpPr txBox="1"/>
          <p:nvPr/>
        </p:nvSpPr>
        <p:spPr>
          <a:xfrm>
            <a:off x="1573576" y="920204"/>
            <a:ext cx="2519678" cy="53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1" indent="13095" defTabSz="1041768">
              <a:spcBef>
                <a:spcPts val="600"/>
              </a:spcBef>
              <a:defRPr sz="1200" b="1">
                <a:solidFill>
                  <a:srgbClr val="1F497D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ПЛАТФОРМА СТАРТАПА</a:t>
            </a:r>
            <a:r>
              <a:rPr b="0" dirty="0"/>
              <a:t>: </a:t>
            </a:r>
          </a:p>
          <a:p>
            <a:pPr lvl="1" indent="13095" defTabSz="1041768">
              <a:spcBef>
                <a:spcPts val="600"/>
              </a:spcBef>
              <a:defRPr sz="12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>
                <a:hlinkClick r:id="rId5"/>
              </a:rPr>
              <a:t>http://starthub.vc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32240" y="1525162"/>
            <a:ext cx="253948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КОМПОНЕНТЫ КУРСА: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учебное пособие в печатной форме;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ru-RU" sz="900" b="1" i="1" dirty="0">
                <a:solidFill>
                  <a:schemeClr val="accent1">
                    <a:lumMod val="75000"/>
                  </a:schemeClr>
                </a:solidFill>
              </a:rPr>
              <a:t>э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лектронная форма учебного пособия</a:t>
            </a:r>
            <a:r>
              <a:rPr lang="ru-RU" sz="900" b="1" i="1" dirty="0" smtClean="0">
                <a:solidFill>
                  <a:srgbClr val="0365C0">
                    <a:lumMod val="75000"/>
                  </a:srgbClr>
                </a:solidFill>
              </a:rPr>
              <a:t>;</a:t>
            </a:r>
            <a:endParaRPr lang="ru-RU" sz="9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900" b="1" i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абочая программа с тематическим планированием;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900" b="1" i="1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етодические рекомендации;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900" b="1" i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рограмма подготовки 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40418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14"/>
          <p:cNvSpPr txBox="1"/>
          <p:nvPr/>
        </p:nvSpPr>
        <p:spPr>
          <a:xfrm>
            <a:off x="171069" y="51300"/>
            <a:ext cx="74972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 «Интернет-предпринимательство»</a:t>
            </a:r>
            <a:r>
              <a:rPr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60452"/>
            <a:ext cx="1129485" cy="38096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2" y="599733"/>
            <a:ext cx="2029896" cy="265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2" y="781422"/>
            <a:ext cx="2619260" cy="2439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73" y="781422"/>
            <a:ext cx="3344794" cy="2425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34893"/>
            <a:ext cx="2148845" cy="149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43" y="3434893"/>
            <a:ext cx="1680839" cy="1509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 bwMode="auto">
          <a:xfrm>
            <a:off x="6516216" y="3445617"/>
            <a:ext cx="1590557" cy="1486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5886"/>
            <a:ext cx="1126757" cy="43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7741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https://www.youtube.com/channel/UCsv4i75pRWi7Biqs6OwrdAw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3961"/>
          <a:stretch/>
        </p:blipFill>
        <p:spPr>
          <a:xfrm>
            <a:off x="323528" y="555526"/>
            <a:ext cx="8640960" cy="4080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214"/>
          <p:cNvSpPr txBox="1"/>
          <p:nvPr/>
        </p:nvSpPr>
        <p:spPr>
          <a:xfrm>
            <a:off x="171069" y="51300"/>
            <a:ext cx="74972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 «Интернет-предпринимательство»</a:t>
            </a:r>
            <a:r>
              <a:rPr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7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15566"/>
            <a:ext cx="8712968" cy="4176463"/>
          </a:xfrm>
        </p:spPr>
        <p:txBody>
          <a:bodyPr>
            <a:normAutofit/>
          </a:bodyPr>
          <a:lstStyle/>
          <a:p>
            <a:r>
              <a:rPr lang="ru-RU" dirty="0"/>
              <a:t>https://www.youtube.com/watch?v=z_glQoEgB2w&amp;list=PLPx1EkGOy048d-R10wWK44DinhhKr_1dP </a:t>
            </a:r>
            <a:endParaRPr lang="ru-RU" dirty="0" smtClean="0"/>
          </a:p>
          <a:p>
            <a:r>
              <a:rPr lang="ru-RU" dirty="0" smtClean="0"/>
              <a:t>ОФГ</a:t>
            </a:r>
            <a:r>
              <a:rPr lang="ru-RU" dirty="0"/>
              <a:t>: Горяев и </a:t>
            </a:r>
            <a:r>
              <a:rPr lang="ru-RU" dirty="0" smtClean="0"/>
              <a:t>Чумаченко</a:t>
            </a:r>
          </a:p>
          <a:p>
            <a:endParaRPr lang="ru-RU" dirty="0"/>
          </a:p>
          <a:p>
            <a:r>
              <a:rPr lang="ru-RU" dirty="0"/>
              <a:t>https://www.youtube.com/watch?v=MF4GqPskIp0 ФГ: Цифровой мир: Толкачева С.В. 1 </a:t>
            </a:r>
            <a:r>
              <a:rPr lang="ru-RU" dirty="0" err="1" smtClean="0"/>
              <a:t>вебинар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https://www.youtube.com/watch?v=CAoFzVnaoEA ФГ: Цифровой мир: Толкачева С.В. 2 </a:t>
            </a:r>
            <a:r>
              <a:rPr lang="ru-RU" dirty="0" err="1" smtClean="0"/>
              <a:t>вебинар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https://www.youtube.com/watch?v=E2z_TZftHNo     ФГ: Современный мир: </a:t>
            </a:r>
            <a:r>
              <a:rPr lang="ru-RU" dirty="0" err="1"/>
              <a:t>Лавретьева</a:t>
            </a:r>
            <a:r>
              <a:rPr lang="ru-RU" dirty="0"/>
              <a:t>  1 </a:t>
            </a:r>
            <a:r>
              <a:rPr lang="ru-RU" dirty="0" err="1"/>
              <a:t>вебинар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https://www.youtube.com/watch?v=XS4_QK1DBXY  ФГ. Современный мир: </a:t>
            </a:r>
            <a:r>
              <a:rPr lang="ru-RU" dirty="0" err="1"/>
              <a:t>Лавренова</a:t>
            </a:r>
            <a:r>
              <a:rPr lang="ru-RU" dirty="0"/>
              <a:t> 1 </a:t>
            </a:r>
            <a:r>
              <a:rPr lang="ru-RU" dirty="0" err="1"/>
              <a:t>вебинар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https://www.youtube.com/watch?v=Jw3x_-_6kYA  Обзор изданий по ФГ. Дубинина </a:t>
            </a:r>
            <a:r>
              <a:rPr lang="ru-RU" dirty="0" smtClean="0"/>
              <a:t>С.П</a:t>
            </a:r>
          </a:p>
          <a:p>
            <a:endParaRPr lang="ru-RU" dirty="0"/>
          </a:p>
          <a:p>
            <a:r>
              <a:rPr lang="ru-RU" dirty="0"/>
              <a:t>https://www.youtube.com/watch?v=6y8lED78gto ФГ. Современный мир: </a:t>
            </a:r>
            <a:r>
              <a:rPr lang="ru-RU" dirty="0" err="1"/>
              <a:t>Лавренова</a:t>
            </a:r>
            <a:r>
              <a:rPr lang="ru-RU" dirty="0"/>
              <a:t> 2 </a:t>
            </a:r>
            <a:r>
              <a:rPr lang="ru-RU" dirty="0" err="1" smtClean="0"/>
              <a:t>вебинар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https://www.youtube.com/watch?v=BtCssoIt_F0 ФГ: Цифровой мир: Толкачева С.В. 3 </a:t>
            </a:r>
            <a:r>
              <a:rPr lang="ru-RU" dirty="0" err="1"/>
              <a:t>вебинар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object 214"/>
          <p:cNvSpPr txBox="1"/>
          <p:nvPr/>
        </p:nvSpPr>
        <p:spPr>
          <a:xfrm>
            <a:off x="171069" y="51300"/>
            <a:ext cx="74972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 авторов и методистов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23015"/>
            <a:ext cx="5257573" cy="2767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069" y="947585"/>
            <a:ext cx="4836139" cy="2556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14"/>
          <p:cNvSpPr txBox="1"/>
          <p:nvPr/>
        </p:nvSpPr>
        <p:spPr>
          <a:xfrm>
            <a:off x="171069" y="51300"/>
            <a:ext cx="74972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ресурсы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Банк Росс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49400"/>
            <a:ext cx="2262795" cy="11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3251" y="4227934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https://fincult.info/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9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42" y="1705180"/>
            <a:ext cx="4417991" cy="3264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14"/>
          <p:cNvSpPr txBox="1"/>
          <p:nvPr/>
        </p:nvSpPr>
        <p:spPr>
          <a:xfrm>
            <a:off x="171069" y="51300"/>
            <a:ext cx="74972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spc="-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ресурсы </a:t>
            </a:r>
            <a:endParaRPr sz="240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446" y="639321"/>
            <a:ext cx="5040560" cy="2917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095" y="587525"/>
            <a:ext cx="2546108" cy="11000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3608" y="3775591"/>
            <a:ext cx="230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https://vashifinancy.ru/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515966"/>
            <a:ext cx="3728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http://finance.instrao.ru/fin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  -  тесты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169622" y="4245936"/>
            <a:ext cx="7886700" cy="810091"/>
          </a:xfrm>
        </p:spPr>
        <p:txBody>
          <a:bodyPr>
            <a:noAutofit/>
          </a:bodyPr>
          <a:lstStyle/>
          <a:p>
            <a:pPr algn="r"/>
            <a:r>
              <a:rPr lang="ru-RU" sz="675" dirty="0"/>
              <a:t>«Все права защищены. Настоящая информация является конфиденциальной, может содержать результаты интеллектуальной деятельности и/или средства индивидуализации, принадлежащие АО «Издательство «Просвещение» (ОГРН 1147746296532), персональные данные физических лиц, а также информацию, являющуюся коммерческой тайной АО «Издательство «Просвещение». Информация адресована в печатной или электронной форме исключительно лицам, которым она предназначена. Если Вы не являетесь адресатом или получили информацию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Никакая часть информации не может быть скопирована, раскрыта или распространена в какой бы то ни было форме и какими бы то ни было средствами, включая размещение в сети Интернет и в корпоративных сетях, а также записана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algn="r"/>
            <a:r>
              <a:rPr lang="ru-RU" sz="675" dirty="0"/>
              <a:t>© АО «Издательство «Просвещение», </a:t>
            </a:r>
            <a:r>
              <a:rPr lang="ru-RU" sz="675" dirty="0"/>
              <a:t>2019»</a:t>
            </a:r>
            <a:endParaRPr lang="ru-RU" sz="675" dirty="0"/>
          </a:p>
          <a:p>
            <a:pPr algn="r"/>
            <a:endParaRPr lang="ru-RU" sz="675" dirty="0"/>
          </a:p>
          <a:p>
            <a:pPr algn="r"/>
            <a:endParaRPr lang="ru-RU" sz="675" dirty="0"/>
          </a:p>
        </p:txBody>
      </p:sp>
      <p:sp>
        <p:nvSpPr>
          <p:cNvPr id="5" name="TextBox 4"/>
          <p:cNvSpPr txBox="1"/>
          <p:nvPr/>
        </p:nvSpPr>
        <p:spPr>
          <a:xfrm>
            <a:off x="116207" y="-27422"/>
            <a:ext cx="5292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i="1" dirty="0">
                <a:solidFill>
                  <a:schemeClr val="bg1"/>
                </a:solidFill>
              </a:rPr>
              <a:t>Благодарим за участие!</a:t>
            </a:r>
            <a:endParaRPr lang="ru-RU" sz="33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3328" y="3505334"/>
            <a:ext cx="309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2"/>
              </a:rPr>
              <a:t>https://prosv.ru/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148531"/>
            <a:ext cx="69393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ru-RU" sz="1200" b="1" dirty="0">
                <a:solidFill>
                  <a:srgbClr val="4BACC6">
                    <a:lumMod val="75000"/>
                  </a:srgbClr>
                </a:solidFill>
              </a:rPr>
              <a:t>Дубинина Софья Петровна </a:t>
            </a:r>
            <a:endParaRPr lang="ru-RU" sz="1200" b="1" dirty="0">
              <a:solidFill>
                <a:srgbClr val="4BACC6">
                  <a:lumMod val="75000"/>
                </a:srgbClr>
              </a:solidFill>
            </a:endParaRPr>
          </a:p>
          <a:p>
            <a:pPr lvl="0">
              <a:lnSpc>
                <a:spcPct val="200000"/>
              </a:lnSpc>
              <a:defRPr/>
            </a:pPr>
            <a:r>
              <a:rPr lang="ru-RU" sz="1200" b="1" dirty="0">
                <a:solidFill>
                  <a:srgbClr val="4BACC6">
                    <a:lumMod val="75000"/>
                  </a:srgbClr>
                </a:solidFill>
              </a:rPr>
              <a:t>Методист </a:t>
            </a:r>
            <a:r>
              <a:rPr lang="ru-RU" sz="1200" b="1" dirty="0">
                <a:solidFill>
                  <a:srgbClr val="4BACC6">
                    <a:lumMod val="75000"/>
                  </a:srgbClr>
                </a:solidFill>
              </a:rPr>
              <a:t>редакции географии, экономики и  экологии</a:t>
            </a:r>
          </a:p>
          <a:p>
            <a:pPr lvl="0">
              <a:lnSpc>
                <a:spcPct val="200000"/>
              </a:lnSpc>
              <a:defRPr/>
            </a:pPr>
            <a:r>
              <a:rPr lang="ru-RU" sz="1200" b="1" dirty="0">
                <a:solidFill>
                  <a:srgbClr val="4BACC6">
                    <a:lumMod val="75000"/>
                  </a:srgbClr>
                </a:solidFill>
              </a:rPr>
              <a:t>АО «Издательство «Просвещение»</a:t>
            </a:r>
          </a:p>
          <a:p>
            <a:pPr lvl="0">
              <a:lnSpc>
                <a:spcPct val="200000"/>
              </a:lnSpc>
              <a:defRPr/>
            </a:pPr>
            <a:r>
              <a:rPr lang="ru-RU" sz="2800" b="1" dirty="0">
                <a:solidFill>
                  <a:srgbClr val="4BACC6">
                    <a:lumMod val="75000"/>
                  </a:srgbClr>
                </a:solidFill>
              </a:rPr>
              <a:t>Sdubinina@prosv.ru</a:t>
            </a:r>
          </a:p>
        </p:txBody>
      </p:sp>
      <p:pic>
        <p:nvPicPr>
          <p:cNvPr id="12" name="Picture 2" descr="https://static.tildacdn.com/tild3261-6561-4936-a439-613630333830/logosofsocialnetworksvkontaktefacebookinstagra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r="63771" b="13982"/>
          <a:stretch/>
        </p:blipFill>
        <p:spPr bwMode="auto">
          <a:xfrm>
            <a:off x="5722891" y="1368879"/>
            <a:ext cx="639248" cy="5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tatic.tildacdn.com/tild3261-6561-4936-a439-613630333830/logosofsocialnetworksvkontaktefacebookinstagra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r="33398"/>
          <a:stretch/>
        </p:blipFill>
        <p:spPr bwMode="auto">
          <a:xfrm>
            <a:off x="5722892" y="1949040"/>
            <a:ext cx="581399" cy="7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70223" y="1485834"/>
            <a:ext cx="234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Vk.com/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prosv_i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4229" y="2141158"/>
            <a:ext cx="234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Izd_prosv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9531" y="3327803"/>
            <a:ext cx="50088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https://www.youtube.com/channel/UCvRTS3VH2Xrvt7uiDJOETsg</a:t>
            </a:r>
            <a:endParaRPr lang="ru-RU" sz="1350" dirty="0"/>
          </a:p>
        </p:txBody>
      </p:sp>
      <p:pic>
        <p:nvPicPr>
          <p:cNvPr id="17" name="Picture 10" descr="https://ru.toluna.com/dpolls_images/2018/02/08/2cb0a713-8922-42cd-8f26-d539d238ddf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2" b="26646"/>
          <a:stretch/>
        </p:blipFill>
        <p:spPr bwMode="auto">
          <a:xfrm>
            <a:off x="4624689" y="2939929"/>
            <a:ext cx="976566" cy="2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-1940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 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ytimg.com/vi/vNXPyj0l5nc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7654"/>
            <a:ext cx="3322638" cy="186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.kp.yandex.net/im/kadr/3/0/8/kinopoisk.ru-Home-Alone-2_3A-Lost-in-New-York-3081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37" y="1707653"/>
            <a:ext cx="3302577" cy="186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6991" y="2067694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A4690"/>
                </a:solidFill>
                <a:latin typeface="AcademyC Italic" pitchFamily="18" charset="0"/>
              </a:rPr>
              <a:t>VS</a:t>
            </a:r>
            <a:r>
              <a:rPr lang="ru-RU" sz="4400" b="1" dirty="0">
                <a:solidFill>
                  <a:srgbClr val="2A4690"/>
                </a:solidFill>
                <a:latin typeface="AcademyC Italic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3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45" y="0"/>
            <a:ext cx="8229600" cy="48351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Задача: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http://kino24.su/movies/home_alone/photo/photo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9542"/>
            <a:ext cx="6408712" cy="421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2546"/>
            <a:ext cx="8229600" cy="6375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УМК «Основы финансовой грамотности»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43558"/>
            <a:ext cx="2952328" cy="4096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1774"/>
            <a:ext cx="2052053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/>
          <a:stretch/>
        </p:blipFill>
        <p:spPr>
          <a:xfrm>
            <a:off x="6732240" y="1451774"/>
            <a:ext cx="205777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411" y="2499743"/>
            <a:ext cx="9144000" cy="1757010"/>
          </a:xfrm>
          <a:prstGeom prst="rect">
            <a:avLst/>
          </a:prstGeom>
          <a:gradFill flip="none" rotWithShape="1">
            <a:gsLst>
              <a:gs pos="0">
                <a:srgbClr val="1F97AF">
                  <a:tint val="66000"/>
                  <a:satMod val="160000"/>
                </a:srgbClr>
              </a:gs>
              <a:gs pos="50000">
                <a:srgbClr val="1F97AF">
                  <a:tint val="44500"/>
                  <a:satMod val="160000"/>
                </a:srgbClr>
              </a:gs>
              <a:gs pos="100000">
                <a:srgbClr val="1F97A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TextBox 9"/>
          <p:cNvSpPr txBox="1"/>
          <p:nvPr/>
        </p:nvSpPr>
        <p:spPr>
          <a:xfrm>
            <a:off x="107504" y="73651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«Основы финансовой грамотности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7903" y="1194477"/>
            <a:ext cx="498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2E3092"/>
                </a:solidFill>
              </a:rPr>
              <a:t>Учебник входит в ФПУ №345 от 28.12.2018г.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7462" y="3920877"/>
            <a:ext cx="2116346" cy="30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35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ФПУ №</a:t>
            </a:r>
            <a:r>
              <a:rPr lang="ru-RU" sz="135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2.2.3.5.2.1</a:t>
            </a:r>
            <a:endParaRPr lang="ru-RU" sz="1350" b="1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2736" y="2612633"/>
            <a:ext cx="5026515" cy="1474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преимущества учебника 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ключевых тем 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Изложение материала в виде ответов на вопросы 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вопросов для закрепления </a:t>
            </a: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Включённые кейсовые задания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9544" y="4515966"/>
            <a:ext cx="41044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rgbClr val="2E3092"/>
                </a:solidFill>
              </a:rPr>
              <a:t>Авторский коллектив:</a:t>
            </a:r>
          </a:p>
          <a:p>
            <a:pPr algn="r"/>
            <a:r>
              <a:rPr lang="ru-RU" sz="1050" b="1" dirty="0">
                <a:solidFill>
                  <a:srgbClr val="2E3092"/>
                </a:solidFill>
              </a:rPr>
              <a:t>Валерий Валерьевич Чумаченко </a:t>
            </a:r>
          </a:p>
          <a:p>
            <a:pPr algn="r"/>
            <a:r>
              <a:rPr lang="ru-RU" sz="1050" b="1" dirty="0">
                <a:solidFill>
                  <a:srgbClr val="2E3092"/>
                </a:solidFill>
              </a:rPr>
              <a:t>Алексей Петрович Горяев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931" y="4645302"/>
            <a:ext cx="4492681" cy="253910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pPr defTabSz="685731"/>
            <a:r>
              <a:rPr lang="ru-RU" sz="1200" spc="225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Комплексная методическая поддержка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523" y="4541424"/>
            <a:ext cx="37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592AB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" b="2750"/>
          <a:stretch/>
        </p:blipFill>
        <p:spPr>
          <a:xfrm>
            <a:off x="467544" y="962628"/>
            <a:ext cx="2088231" cy="2854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4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низ 16"/>
          <p:cNvSpPr/>
          <p:nvPr/>
        </p:nvSpPr>
        <p:spPr>
          <a:xfrm rot="8247505">
            <a:off x="5701612" y="1078430"/>
            <a:ext cx="738825" cy="87803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Стрелка вниз 17"/>
          <p:cNvSpPr/>
          <p:nvPr/>
        </p:nvSpPr>
        <p:spPr>
          <a:xfrm rot="2709658">
            <a:off x="5700913" y="3258062"/>
            <a:ext cx="738825" cy="87803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TextBox 18"/>
          <p:cNvSpPr txBox="1"/>
          <p:nvPr/>
        </p:nvSpPr>
        <p:spPr>
          <a:xfrm>
            <a:off x="5012604" y="1944182"/>
            <a:ext cx="1816807" cy="128391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Уникальный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методический  инструментарий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3094" y="4083917"/>
            <a:ext cx="11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Учебник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22027" y="1009946"/>
            <a:ext cx="4223873" cy="3349225"/>
            <a:chOff x="0" y="510075"/>
            <a:chExt cx="5076241" cy="3466604"/>
          </a:xfrm>
        </p:grpSpPr>
        <p:sp>
          <p:nvSpPr>
            <p:cNvPr id="54" name="TextBox 53"/>
            <p:cNvSpPr txBox="1"/>
            <p:nvPr/>
          </p:nvSpPr>
          <p:spPr>
            <a:xfrm>
              <a:off x="0" y="510075"/>
              <a:ext cx="5076056" cy="1170720"/>
            </a:xfrm>
            <a:prstGeom prst="rect">
              <a:avLst/>
            </a:prstGeom>
            <a:solidFill>
              <a:srgbClr val="72CBD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5" y="1669261"/>
              <a:ext cx="5076056" cy="11707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0" y="2805959"/>
              <a:ext cx="5076056" cy="11707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  <a:p>
              <a:pPr defTabSz="685755"/>
              <a:endParaRPr lang="ru-RU" sz="1350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5714" y="2819111"/>
              <a:ext cx="262388" cy="3344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55"/>
              <a:r>
                <a:rPr lang="ru-RU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5496" y="843557"/>
              <a:ext cx="4572000" cy="2389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685755"/>
              <a:r>
                <a:rPr lang="ru-RU" sz="9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628" y="1684310"/>
              <a:ext cx="4572000" cy="2867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685755"/>
              <a:endParaRPr lang="ru-RU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0" y="520392"/>
              <a:ext cx="3600400" cy="525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55"/>
              <a:r>
                <a:rPr lang="ru-RU" sz="1350" dirty="0">
                  <a:solidFill>
                    <a:srgbClr val="2E3092"/>
                  </a:solidFill>
                </a:rPr>
                <a:t> </a:t>
              </a:r>
              <a:r>
                <a:rPr lang="ru-RU" sz="1350" dirty="0">
                  <a:solidFill>
                    <a:srgbClr val="2E3092"/>
                  </a:solidFill>
                  <a:latin typeface="Impact"/>
                </a:rPr>
                <a:t> </a:t>
              </a:r>
            </a:p>
            <a:p>
              <a:pPr defTabSz="685755"/>
              <a:endParaRPr lang="ru-RU" sz="1350" dirty="0">
                <a:solidFill>
                  <a:srgbClr val="2E3092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4412" y="2185128"/>
            <a:ext cx="17546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i="1" dirty="0">
                <a:solidFill>
                  <a:schemeClr val="bg1"/>
                </a:solidFill>
              </a:rPr>
              <a:t>Вопросы к темам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3830" y="3535644"/>
            <a:ext cx="307428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chemeClr val="bg1"/>
                </a:solidFill>
              </a:rPr>
              <a:t>Проблемное изложение материала  и разбор типичных ошибок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955" y="1131845"/>
            <a:ext cx="15838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025"/>
            <a:r>
              <a:rPr lang="ru-RU" sz="1500" b="1" i="1" dirty="0">
                <a:solidFill>
                  <a:srgbClr val="FFFFFF"/>
                </a:solidFill>
              </a:rPr>
              <a:t> Задачи-кейсы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195" y="984108"/>
            <a:ext cx="1679774" cy="112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410" y="3255338"/>
            <a:ext cx="1650820" cy="1103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841" y="2118579"/>
            <a:ext cx="1687445" cy="1123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47" y="1153006"/>
            <a:ext cx="1983599" cy="2752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3503" y="106017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07289"/>
            <a:ext cx="3294422" cy="4417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627534"/>
            <a:ext cx="3298781" cy="4398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504" y="73651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«Основы финансовой грамотности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40" y="1545636"/>
            <a:ext cx="4850587" cy="3372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789552"/>
            <a:ext cx="4806534" cy="3193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504" y="73651"/>
            <a:ext cx="515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«Основы финансовой грамотности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G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доп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BGG</Template>
  <TotalTime>3474</TotalTime>
  <Words>936</Words>
  <Application>Microsoft Office PowerPoint</Application>
  <PresentationFormat>Экран (16:9)</PresentationFormat>
  <Paragraphs>206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AcademyC Italic</vt:lpstr>
      <vt:lpstr>Arial</vt:lpstr>
      <vt:lpstr>Arial Black</vt:lpstr>
      <vt:lpstr>Arial Narrow</vt:lpstr>
      <vt:lpstr>Calibri</vt:lpstr>
      <vt:lpstr>Franklin Gothic Medium</vt:lpstr>
      <vt:lpstr>Helvetica Light</vt:lpstr>
      <vt:lpstr>Impact</vt:lpstr>
      <vt:lpstr>Times New Roman</vt:lpstr>
      <vt:lpstr>Wingdings</vt:lpstr>
      <vt:lpstr>BGG</vt:lpstr>
      <vt:lpstr>доп</vt:lpstr>
      <vt:lpstr>Презентация PowerPoint</vt:lpstr>
      <vt:lpstr>Презентация PowerPoint</vt:lpstr>
      <vt:lpstr>Презентация PowerPoint</vt:lpstr>
      <vt:lpstr>Задача:</vt:lpstr>
      <vt:lpstr>УМК «Основы финансовой грамотности»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учебные пособия</vt:lpstr>
      <vt:lpstr>Презентация PowerPoint</vt:lpstr>
      <vt:lpstr>Практический инструментарий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Дубинина Софья Петровна</dc:creator>
  <cp:lastModifiedBy>Дубинина Софья Петровна</cp:lastModifiedBy>
  <cp:revision>191</cp:revision>
  <dcterms:created xsi:type="dcterms:W3CDTF">2018-04-11T09:39:42Z</dcterms:created>
  <dcterms:modified xsi:type="dcterms:W3CDTF">2019-12-13T09:06:08Z</dcterms:modified>
</cp:coreProperties>
</file>