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7559675" cy="10691800"/>
  <p:embeddedFontLst>
    <p:embeddedFont>
      <p:font typeface="Roboto Black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Black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Black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6fbc0492a_0_48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6fbc0492a_0_48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c6fbc0492a_0_48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6fbc0492a_0_54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6fbc0492a_0_54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c6fbc0492a_0_54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fbc0492a_0_62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6fbc0492a_0_62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c6fbc0492a_0_62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6fbc0492a_0_70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6fbc0492a_0_70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c6fbc0492a_0_70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6fbc0492a_0_76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6fbc0492a_0_76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c6fbc0492a_0_76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6fbc0492a_0_82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6fbc0492a_0_82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c6fbc0492a_0_82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6fbc0492a_0_90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2" name="Google Shape;172;g2c6fbc0492a_0_90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6fbc0492a_0_97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6fbc0492a_0_97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c6fbc0492a_0_97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6fbc0492a_0_105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6fbc0492a_0_105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c6fbc0492a_0_105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6fbc0492a_0_113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6fbc0492a_0_113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c6fbc0492a_0_113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6fbc0492a_0_0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8" name="Google Shape;68;g2c6fbc0492a_0_0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6fbc0492a_0_121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6fbc0492a_0_121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c6fbc0492a_0_121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6fbc0492a_0_129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6fbc0492a_0_129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c6fbc0492a_0_129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6fbc0492a_0_137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c6fbc0492a_0_137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c6fbc0492a_0_137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6fbc0492a_0_145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c6fbc0492a_0_145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c6fbc0492a_0_145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6fbc0492a_0_154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6fbc0492a_0_154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c6fbc0492a_0_154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6fbc0492a_0_163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6fbc0492a_0_163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c6fbc0492a_0_163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6fbc0492a_0_171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6fbc0492a_0_171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c6fbc0492a_0_171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6fbc0492a_0_179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6fbc0492a_0_179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c6fbc0492a_0_179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6fbc0492a_0_187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6fbc0492a_0_187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c6fbc0492a_0_187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6fbc0492a_0_195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c6fbc0492a_0_195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c6fbc0492a_0_195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fbc0492a_0_5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4" name="Google Shape;74;g2c6fbc0492a_0_5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6fbc0492a_0_201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6fbc0492a_0_201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c6fbc0492a_0_201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6fbc0492a_0_10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6fbc0492a_0_10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2c6fbc0492a_0_10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6fbc0492a_0_16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6fbc0492a_0_16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c6fbc0492a_0_16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6fbc0492a_0_22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4" name="Google Shape;94;g2c6fbc0492a_0_22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6fbc0492a_0_29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2" name="Google Shape;102;g2c6fbc0492a_0_29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fbc0492a_0_36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6fbc0492a_0_36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c6fbc0492a_0_36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6fbc0492a_0_42:notes"/>
          <p:cNvSpPr/>
          <p:nvPr>
            <p:ph idx="2" type="sldImg"/>
          </p:nvPr>
        </p:nvSpPr>
        <p:spPr>
          <a:xfrm>
            <a:off x="755968" y="1336475"/>
            <a:ext cx="60477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6fbc0492a_0_42:notes"/>
          <p:cNvSpPr txBox="1"/>
          <p:nvPr>
            <p:ph idx="1" type="body"/>
          </p:nvPr>
        </p:nvSpPr>
        <p:spPr>
          <a:xfrm>
            <a:off x="755968" y="5145429"/>
            <a:ext cx="60477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c6fbc0492a_0_42:notes"/>
          <p:cNvSpPr txBox="1"/>
          <p:nvPr>
            <p:ph idx="12" type="sldNum"/>
          </p:nvPr>
        </p:nvSpPr>
        <p:spPr>
          <a:xfrm>
            <a:off x="4282066" y="10155354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/>
              <a:t>‹#›</a:t>
            </a:fld>
            <a:endParaRPr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0" y="1211525"/>
            <a:ext cx="87339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разнообразить урок английского языка в начальной школе: цели, задачи, приемы и ресурсы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8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А.В. Конобеев, к.пед.н., ст.н.с. ИСРО РАО, доцент МПГУ, академический директор Умскул, главный редактор издательства «Титул»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048600" y="0"/>
            <a:ext cx="6638100" cy="52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>
                <a:solidFill>
                  <a:schemeClr val="lt1"/>
                </a:solidFill>
              </a:rPr>
              <a:t>Игры для лексики</a:t>
            </a:r>
            <a:endParaRPr sz="3559">
              <a:solidFill>
                <a:schemeClr val="lt1"/>
              </a:solidFill>
            </a:endParaRP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Board word race: на доске пишем название категории (например, transport). Ученики в микрогруппах пишут как можно больше слов из этой категории. Можно организовать как эстафету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Word associations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Taboo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Disappearing text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Telephone race (внимание на правильности)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975" y="742712"/>
            <a:ext cx="3110125" cy="414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9798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024" y="688200"/>
            <a:ext cx="4152249" cy="403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9798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57200" y="77100"/>
            <a:ext cx="8229600" cy="4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Words in a word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Пишем на доске слово, ученики из букв этого слова составляют как можно больше других слов, например: educational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Каких фоновых знаний не хватает в начальной школе? Как удобно их расширять?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050" y="703850"/>
            <a:ext cx="4466325" cy="406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74" y="1156450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57200" y="0"/>
            <a:ext cx="8229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31"/>
              <a:buNone/>
            </a:pPr>
            <a:r>
              <a:rPr lang="ru-RU" sz="3800">
                <a:solidFill>
                  <a:schemeClr val="lt1"/>
                </a:solidFill>
              </a:rPr>
              <a:t>Результаты опроса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725" y="788062"/>
            <a:ext cx="5549449" cy="38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49" y="1547188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963" y="677900"/>
            <a:ext cx="6120187" cy="40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49" y="1203475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925" y="451575"/>
            <a:ext cx="6995424" cy="3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49" y="1266888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842" y="726550"/>
            <a:ext cx="5383458" cy="394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74" y="1423863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176400" y="0"/>
            <a:ext cx="68976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8"/>
              <a:buFont typeface="Calibri"/>
              <a:buNone/>
            </a:pPr>
            <a:r>
              <a:rPr b="1" lang="ru-RU" sz="2071">
                <a:solidFill>
                  <a:schemeClr val="lt1"/>
                </a:solidFill>
              </a:rPr>
              <a:t>Для чего разнообразить?</a:t>
            </a:r>
            <a:endParaRPr b="1" sz="2071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Учет индивидуальных особенностей учеников;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Облегчить усвоение нового материала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Сделать уроки интереснее для учителя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Расширить кругозор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Развивать общеучебные умения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275" y="748950"/>
            <a:ext cx="2973349" cy="40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12034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426" y="436115"/>
            <a:ext cx="3058851" cy="41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9798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775" y="726400"/>
            <a:ext cx="2940700" cy="396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3" y="1321300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875" y="682875"/>
            <a:ext cx="3304949" cy="40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050" y="642935"/>
            <a:ext cx="3304951" cy="411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02" y="1601925"/>
            <a:ext cx="1296798" cy="17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75" y="615275"/>
            <a:ext cx="3061024" cy="38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225" y="615275"/>
            <a:ext cx="3155866" cy="38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5" y="1561213"/>
            <a:ext cx="1469891" cy="20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600" y="736575"/>
            <a:ext cx="4229899" cy="3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9798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9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875" y="737950"/>
            <a:ext cx="3044574" cy="40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53" y="12992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500" y="712025"/>
            <a:ext cx="3121374" cy="40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53" y="1145075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725" y="673424"/>
            <a:ext cx="2819075" cy="380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53" y="1310300"/>
            <a:ext cx="1728775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Какие из приемов и ресурсов наиболее удобны для вас?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187400" y="143200"/>
            <a:ext cx="68976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8"/>
              <a:buFont typeface="Calibri"/>
              <a:buNone/>
            </a:pPr>
            <a:r>
              <a:rPr b="1" lang="ru-RU" sz="2071">
                <a:solidFill>
                  <a:schemeClr val="lt1"/>
                </a:solidFill>
              </a:rPr>
              <a:t>Как разнообразить?</a:t>
            </a:r>
            <a:endParaRPr b="1" sz="2071">
              <a:solidFill>
                <a:schemeClr val="lt1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Игры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5-minute activities</a:t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200"/>
              <a:t>Развивающие задания</a:t>
            </a: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/>
              <a:t>На следующих вебинарах рассмотрим приемы обучения чтению от начальной школы 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/>
              <a:t>до ЕГЭ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44"/>
          <p:cNvGrpSpPr/>
          <p:nvPr/>
        </p:nvGrpSpPr>
        <p:grpSpPr>
          <a:xfrm>
            <a:off x="3143160" y="4000680"/>
            <a:ext cx="2571480" cy="541800"/>
            <a:chOff x="3143160" y="4000680"/>
            <a:chExt cx="2571480" cy="541800"/>
          </a:xfrm>
        </p:grpSpPr>
        <p:pic>
          <p:nvPicPr>
            <p:cNvPr id="307" name="Google Shape;30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3160" y="4000680"/>
              <a:ext cx="540720" cy="54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2840" y="4000680"/>
              <a:ext cx="541800" cy="54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6400" y="4000680"/>
              <a:ext cx="541800" cy="54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19960" y="4000680"/>
              <a:ext cx="541800" cy="54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44"/>
          <p:cNvSpPr/>
          <p:nvPr/>
        </p:nvSpPr>
        <p:spPr>
          <a:xfrm>
            <a:off x="3049920" y="3248640"/>
            <a:ext cx="270396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800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800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44"/>
          <p:cNvGrpSpPr/>
          <p:nvPr/>
        </p:nvGrpSpPr>
        <p:grpSpPr>
          <a:xfrm>
            <a:off x="785880" y="1500120"/>
            <a:ext cx="7572240" cy="1416600"/>
            <a:chOff x="785880" y="1500120"/>
            <a:chExt cx="7572240" cy="1416600"/>
          </a:xfrm>
        </p:grpSpPr>
        <p:grpSp>
          <p:nvGrpSpPr>
            <p:cNvPr id="313" name="Google Shape;313;p44"/>
            <p:cNvGrpSpPr/>
            <p:nvPr/>
          </p:nvGrpSpPr>
          <p:grpSpPr>
            <a:xfrm>
              <a:off x="785880" y="1500120"/>
              <a:ext cx="7572240" cy="499680"/>
              <a:chOff x="785880" y="1500120"/>
              <a:chExt cx="7572240" cy="499680"/>
            </a:xfrm>
          </p:grpSpPr>
          <p:pic>
            <p:nvPicPr>
              <p:cNvPr id="314" name="Google Shape;314;p4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179400" y="1500120"/>
                <a:ext cx="2178720" cy="485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4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429000" y="1515240"/>
                <a:ext cx="2177640" cy="4845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4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85880" y="1500120"/>
                <a:ext cx="2177640" cy="4870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7" name="Google Shape;317;p44"/>
            <p:cNvGrpSpPr/>
            <p:nvPr/>
          </p:nvGrpSpPr>
          <p:grpSpPr>
            <a:xfrm>
              <a:off x="2125800" y="2428920"/>
              <a:ext cx="4892040" cy="487800"/>
              <a:chOff x="2125800" y="2428920"/>
              <a:chExt cx="4892040" cy="487800"/>
            </a:xfrm>
          </p:grpSpPr>
          <p:pic>
            <p:nvPicPr>
              <p:cNvPr id="318" name="Google Shape;318;p4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840200" y="2428920"/>
                <a:ext cx="2177640" cy="487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4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125800" y="2428920"/>
                <a:ext cx="2177640" cy="4867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/>
              <a:t>Как сделать изучение алфавита интересным?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567325" y="0"/>
            <a:ext cx="8229600" cy="4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Алфавитные  игры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57200" y="1200525"/>
            <a:ext cx="8229600" cy="33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Memory match - соотносим карточки с буквами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Alphabet scavenger hunt - карточки с буквами прячем в классе, ученики ищут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Выстраиваемся по именам в алфавитном порядке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Соревнование - кто вспомнит больше слов на букву алфавита?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Word chain: ученик 1 называет слово, ученик 2 называет слово, которое начинается с той буквы, на которую оканчивается предыдущее слово, например bread - dog - gate - elephant…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 что еще?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090375" y="-77100"/>
            <a:ext cx="7596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220">
                <a:solidFill>
                  <a:schemeClr val="lt1"/>
                </a:solidFill>
              </a:rPr>
              <a:t>Превращаем рутину в игру</a:t>
            </a:r>
            <a:endParaRPr sz="3220">
              <a:solidFill>
                <a:schemeClr val="lt1"/>
              </a:solidFill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575" y="717063"/>
            <a:ext cx="4199109" cy="395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49" y="1203475"/>
            <a:ext cx="1669676" cy="2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7200" y="0"/>
            <a:ext cx="8229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31"/>
              <a:buNone/>
            </a:pPr>
            <a:r>
              <a:rPr lang="ru-RU" sz="3800">
                <a:solidFill>
                  <a:schemeClr val="lt1"/>
                </a:solidFill>
              </a:rPr>
              <a:t>Результаты опроса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0" y="658000"/>
            <a:ext cx="3090901" cy="414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725" y="658000"/>
            <a:ext cx="4953075" cy="25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лучше помочь запоминать слова?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048600" y="0"/>
            <a:ext cx="6638100" cy="52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>
                <a:solidFill>
                  <a:schemeClr val="lt1"/>
                </a:solidFill>
              </a:rPr>
              <a:t>Что помогает запомнить</a:t>
            </a:r>
            <a:endParaRPr sz="3559">
              <a:solidFill>
                <a:schemeClr val="lt1"/>
              </a:solidFill>
            </a:endParaRPr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Соотнесение с личным опытом (Say a sentence about yourself using this word)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Эмоциональная окраска (Придумай смешную картину)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Новизна информации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Игры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