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v" initials="L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204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hyperlink" Target="mailto:zhemchuzhkina@gmail.com" TargetMode="External"/><Relationship Id="rId5" Type="http://schemas.openxmlformats.org/officeDocument/2006/relationships/hyperlink" Target="mailto:levgenden@gmail.com" TargetMode="Externa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70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65.emf"/><Relationship Id="rId21" Type="http://schemas.openxmlformats.org/officeDocument/2006/relationships/image" Target="../media/image74.emf"/><Relationship Id="rId7" Type="http://schemas.openxmlformats.org/officeDocument/2006/relationships/image" Target="../media/image67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72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69.emf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73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68.emf"/><Relationship Id="rId14" Type="http://schemas.openxmlformats.org/officeDocument/2006/relationships/hyperlink" Target="https://www.facebook.com/digital.septemb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643188"/>
            <a:ext cx="4978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Лев Элевич </a:t>
            </a:r>
            <a:r>
              <a:rPr lang="ru-RU" sz="2400" b="1" dirty="0">
                <a:solidFill>
                  <a:srgbClr val="0070C0"/>
                </a:solidFill>
              </a:rPr>
              <a:t>Генденштейн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Галина Владимировна </a:t>
            </a:r>
            <a:r>
              <a:rPr lang="ru-RU" sz="2400" b="1" dirty="0">
                <a:solidFill>
                  <a:srgbClr val="0070C0"/>
                </a:solidFill>
              </a:rPr>
              <a:t>Жемчужкина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9343" y="4000510"/>
            <a:ext cx="3296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Издательство </a:t>
            </a:r>
            <a:r>
              <a:rPr lang="ru-RU" sz="2400" b="1" dirty="0">
                <a:solidFill>
                  <a:srgbClr val="0070C0"/>
                </a:solidFill>
              </a:rPr>
              <a:t>«Илекса»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Москва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9080" y="1000114"/>
            <a:ext cx="6370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Исследуем параллельные прямые</a:t>
            </a: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1"/>
    </mc:Choice>
    <mc:Fallback xmlns="">
      <p:transition spd="slow" advTm="228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1136268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Наглядные схемы помогают пониманию и применению.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652120" y="1142990"/>
            <a:ext cx="1643074" cy="940664"/>
          </a:xfrm>
          <a:prstGeom prst="wedgeRectCallout">
            <a:avLst>
              <a:gd name="adj1" fmla="val -104549"/>
              <a:gd name="adj2" fmla="val 350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9BF30A-E597-4047-ADD7-BA29D8D4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26" y="457219"/>
            <a:ext cx="3172546" cy="42747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3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2"/>
    </mc:Choice>
    <mc:Fallback xmlns="">
      <p:transition spd="slow" advTm="41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1142990"/>
            <a:ext cx="2012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Заглядываем вперёд: пропедевтика изучения параллелограмма (опережающее упоминание).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878ECE7-B7BA-488C-98CD-03F1B2D8A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49" y="508809"/>
            <a:ext cx="4506283" cy="2062941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7020272" y="1131019"/>
            <a:ext cx="1980884" cy="1181521"/>
          </a:xfrm>
          <a:prstGeom prst="wedgeRectCallout">
            <a:avLst>
              <a:gd name="adj1" fmla="val -104549"/>
              <a:gd name="adj2" fmla="val 350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BA1642F-FE57-448B-B002-03C321F88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73" y="2673738"/>
            <a:ext cx="4527159" cy="2140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9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88"/>
    </mc:Choice>
    <mc:Fallback xmlns="">
      <p:transition spd="slow" advTm="115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9718" y="1142990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Нет жёсткого разделения на «теорию» и задачи.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358082" y="1131019"/>
            <a:ext cx="1643074" cy="966077"/>
          </a:xfrm>
          <a:prstGeom prst="wedgeRectCallout">
            <a:avLst>
              <a:gd name="adj1" fmla="val -104549"/>
              <a:gd name="adj2" fmla="val 350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D582BB2-0454-4034-91A2-E9164A26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8" y="555527"/>
            <a:ext cx="6116976" cy="299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1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16"/>
    </mc:Choice>
    <mc:Fallback xmlns="">
      <p:transition spd="slow" advTm="76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142990"/>
            <a:ext cx="2084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Исследовательские задания типичны для «Диалогов».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2789907-A1D2-4EEB-8947-97C171B58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81"/>
          <a:stretch/>
        </p:blipFill>
        <p:spPr>
          <a:xfrm>
            <a:off x="89229" y="699542"/>
            <a:ext cx="6031706" cy="2203429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6948264" y="1131020"/>
            <a:ext cx="2052892" cy="792658"/>
          </a:xfrm>
          <a:prstGeom prst="wedgeRectCallout">
            <a:avLst>
              <a:gd name="adj1" fmla="val -110756"/>
              <a:gd name="adj2" fmla="val 8419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43E3EC0-F312-4848-ABAF-FA50F84DD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9" y="3147814"/>
            <a:ext cx="5351621" cy="1627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40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69"/>
    </mc:Choice>
    <mc:Fallback xmlns="">
      <p:transition spd="slow" advTm="77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1567" y="1142990"/>
            <a:ext cx="2444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Постоянная рубрика </a:t>
            </a:r>
            <a:br>
              <a:rPr lang="ru-RU" sz="1400" dirty="0"/>
            </a:br>
            <a:r>
              <a:rPr lang="ru-RU" sz="1400" dirty="0"/>
              <a:t>«Ставим вопросы к условию задачи» </a:t>
            </a:r>
            <a:br>
              <a:rPr lang="ru-RU" sz="1400" dirty="0"/>
            </a:br>
            <a:r>
              <a:rPr lang="ru-RU" sz="1400" dirty="0"/>
              <a:t>приучает школьников фокусировать внимание не на вопросе задачи, а на её </a:t>
            </a:r>
            <a:r>
              <a:rPr lang="ru-RU" sz="1400" b="1" dirty="0"/>
              <a:t>условии</a:t>
            </a:r>
            <a:r>
              <a:rPr lang="ru-RU" sz="1400" dirty="0"/>
              <a:t>. </a:t>
            </a:r>
            <a:br>
              <a:rPr lang="ru-RU" sz="1400" dirty="0"/>
            </a:br>
            <a:r>
              <a:rPr lang="ru-RU" sz="1400" dirty="0"/>
              <a:t>Это — главное для решения задач!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8D82061-59E3-4E19-B002-D4AF60686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1" y="555526"/>
            <a:ext cx="6117081" cy="3208033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6588224" y="1131019"/>
            <a:ext cx="2391254" cy="2031325"/>
          </a:xfrm>
          <a:prstGeom prst="wedgeRectCallout">
            <a:avLst>
              <a:gd name="adj1" fmla="val -66101"/>
              <a:gd name="adj2" fmla="val -274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61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36"/>
    </mc:Choice>
    <mc:Fallback xmlns="">
      <p:transition spd="slow" advTm="43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1142990"/>
            <a:ext cx="1796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Ещё один пример исследовательского задания.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3A4B6C9-E864-492A-A236-2771FD03A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83518"/>
            <a:ext cx="6391430" cy="4310094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7236296" y="1131020"/>
            <a:ext cx="1764860" cy="750634"/>
          </a:xfrm>
          <a:prstGeom prst="wedgeRectCallout">
            <a:avLst>
              <a:gd name="adj1" fmla="val -81285"/>
              <a:gd name="adj2" fmla="val -2872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62"/>
    </mc:Choice>
    <mc:Fallback xmlns="">
      <p:transition spd="slow" advTm="60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9718" y="1142990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Тоже исследовательские задания.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358082" y="1131020"/>
            <a:ext cx="1643074" cy="750634"/>
          </a:xfrm>
          <a:prstGeom prst="wedgeRectCallout">
            <a:avLst>
              <a:gd name="adj1" fmla="val -104549"/>
              <a:gd name="adj2" fmla="val 350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B6418E0-15B5-492F-A064-86F5543D9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08"/>
          <a:stretch/>
        </p:blipFill>
        <p:spPr>
          <a:xfrm>
            <a:off x="150339" y="555527"/>
            <a:ext cx="5429773" cy="22322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ABEE844-E2BD-407C-975D-FCCDCB2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113714"/>
            <a:ext cx="2244281" cy="13861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946EB6-992F-4C6D-8A6C-590EFF70E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2926690"/>
            <a:ext cx="2229612" cy="17602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E357FB1-8E1B-4AE2-8944-66B4275A038F}"/>
              </a:ext>
            </a:extLst>
          </p:cNvPr>
          <p:cNvSpPr/>
          <p:nvPr/>
        </p:nvSpPr>
        <p:spPr>
          <a:xfrm>
            <a:off x="4572000" y="4499887"/>
            <a:ext cx="144016" cy="18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F012CFC-9ACC-4A78-B32C-7F7854151102}"/>
              </a:ext>
            </a:extLst>
          </p:cNvPr>
          <p:cNvSpPr/>
          <p:nvPr/>
        </p:nvSpPr>
        <p:spPr>
          <a:xfrm>
            <a:off x="1445668" y="4406375"/>
            <a:ext cx="144016" cy="18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2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41"/>
    </mc:Choice>
    <mc:Fallback xmlns="">
      <p:transition spd="slow" advTm="39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9718" y="114299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Любопытство — ключ к прогрессу.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358082" y="1131020"/>
            <a:ext cx="1643074" cy="535190"/>
          </a:xfrm>
          <a:prstGeom prst="wedgeRectCallout">
            <a:avLst>
              <a:gd name="adj1" fmla="val -104549"/>
              <a:gd name="adj2" fmla="val 350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390E71A-9882-420E-8296-63F425645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627534"/>
            <a:ext cx="3819525" cy="21812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98CBA23-94D8-42B5-9F7E-5AA9966A9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839194"/>
            <a:ext cx="2033862" cy="167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2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54"/>
    </mc:Choice>
    <mc:Fallback xmlns="">
      <p:transition spd="slow" advTm="42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9718" y="1142990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Здоровому любопытству </a:t>
            </a:r>
          </a:p>
          <a:p>
            <a:pPr algn="ctr"/>
            <a:r>
              <a:rPr lang="ru-RU" sz="1400" dirty="0"/>
              <a:t>нет границ.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538766" y="1131020"/>
            <a:ext cx="1281706" cy="738664"/>
          </a:xfrm>
          <a:prstGeom prst="wedgeRectCallout">
            <a:avLst>
              <a:gd name="adj1" fmla="val -104549"/>
              <a:gd name="adj2" fmla="val 350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B71D3EF-7874-4347-A9D5-34BB6CBFD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9" y="555526"/>
            <a:ext cx="5983811" cy="3574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1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45"/>
    </mc:Choice>
    <mc:Fallback xmlns="">
      <p:transition spd="slow" advTm="20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16" y="1718139"/>
            <a:ext cx="4476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00" y="2333625"/>
            <a:ext cx="4495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7783" y="486910"/>
            <a:ext cx="2826025" cy="4289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7534"/>
            <a:ext cx="5153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7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03"/>
    </mc:Choice>
    <mc:Fallback xmlns="">
      <p:transition spd="slow" advTm="7520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286868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FD32728-77A9-42DA-BE5F-1D5FC496B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012" y="627534"/>
            <a:ext cx="4651470" cy="3485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2396" y="1157872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Треугольники связаны с параллельными прямыми?  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7643834" y="1157871"/>
            <a:ext cx="1451560" cy="954107"/>
          </a:xfrm>
          <a:prstGeom prst="wedgeRectCallout">
            <a:avLst>
              <a:gd name="adj1" fmla="val -65854"/>
              <a:gd name="adj2" fmla="val 3578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38"/>
    </mc:Choice>
    <mc:Fallback xmlns="">
      <p:transition spd="slow" advTm="96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66389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41024" y="627534"/>
            <a:ext cx="2035967" cy="1944216"/>
          </a:xfrm>
          <a:prstGeom prst="wedgeRectCallout">
            <a:avLst>
              <a:gd name="adj1" fmla="val -60233"/>
              <a:gd name="adj2" fmla="val 7467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Первые игры достаточно простые: ищем параллельные прямые по признакам параллельности прямых и используем свойства параллельных прямых для нахождения углов.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899592" y="3219822"/>
            <a:ext cx="2035967" cy="1224136"/>
          </a:xfrm>
          <a:prstGeom prst="wedgeRectCallout">
            <a:avLst>
              <a:gd name="adj1" fmla="val 94626"/>
              <a:gd name="adj2" fmla="val -3695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Попробуйте за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30 секунд найти как можно больше скрытой информации!!!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498974" y="393990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42"/>
    </mc:Choice>
    <mc:Fallback xmlns="">
      <p:transition spd="slow" advTm="71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500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36710"/>
          <a:stretch/>
        </p:blipFill>
        <p:spPr bwMode="auto">
          <a:xfrm>
            <a:off x="251520" y="699542"/>
            <a:ext cx="2604882" cy="177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732240" y="686046"/>
            <a:ext cx="2035967" cy="1309640"/>
          </a:xfrm>
          <a:prstGeom prst="wedgeRectCallout">
            <a:avLst>
              <a:gd name="adj1" fmla="val -86820"/>
              <a:gd name="adj2" fmla="val -409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 этом довольно простом рисунке можно найти очень много и вспомнить почти все теоремы, которые уже знакомы ученикам.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0869" y="62316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Свойство вертикальных углов.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40869" y="149974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Признаки параллельности прямых.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40869" y="221504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Свойства параллельных прямых.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40869" y="265333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Признак равнобедренного, равностороннего треугольника.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40869" y="336862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Свойства равнобедренного треугольника.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40869" y="10614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Свойство смежных углов.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40869" y="408391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Признаки равенства треугольников.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3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81"/>
    </mc:Choice>
    <mc:Fallback xmlns="">
      <p:transition spd="slow" advTm="157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50"/>
            <a:ext cx="6610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41024" y="627534"/>
            <a:ext cx="2035967" cy="2880320"/>
          </a:xfrm>
          <a:prstGeom prst="wedgeRectCallout">
            <a:avLst>
              <a:gd name="adj1" fmla="val -73886"/>
              <a:gd name="adj2" fmla="val 1478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Игры посложнее: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ищем параллельные прямые по признакам параллельности прямых;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используем свойства параллельных прямых для нахождения равных углов;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ищем равнобедренные треугольники;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ищем равные треугольники.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9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13"/>
    </mc:Choice>
    <mc:Fallback xmlns="">
      <p:transition spd="slow" advTm="74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9542"/>
            <a:ext cx="66675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11586" y="1059582"/>
            <a:ext cx="2035967" cy="720080"/>
          </a:xfrm>
          <a:prstGeom prst="wedgeRectCallout">
            <a:avLst>
              <a:gd name="adj1" fmla="val -66349"/>
              <a:gd name="adj2" fmla="val 6541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Проводим параллельные прямые через указанные точки.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11586" y="2385466"/>
            <a:ext cx="2035967" cy="978372"/>
          </a:xfrm>
          <a:prstGeom prst="wedgeRectCallout">
            <a:avLst>
              <a:gd name="adj1" fmla="val -61689"/>
              <a:gd name="adj2" fmla="val -3023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Опираемся на признаки параллельности прямых и клеточный фон.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067944" y="1563638"/>
            <a:ext cx="1368152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92080" y="2715766"/>
            <a:ext cx="1368152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98001" y="1794292"/>
            <a:ext cx="554119" cy="164155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98598" y="2334261"/>
            <a:ext cx="2145610" cy="540391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240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64"/>
    </mc:Choice>
    <mc:Fallback xmlns="">
      <p:transition spd="slow" advTm="92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884791" y="627534"/>
            <a:ext cx="2035967" cy="978372"/>
          </a:xfrm>
          <a:prstGeom prst="wedgeRectCallout">
            <a:avLst>
              <a:gd name="adj1" fmla="val -67797"/>
              <a:gd name="adj2" fmla="val -481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Опираемся на признаки параллельности прямых и клеточный фон.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4490"/>
            <a:ext cx="62865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817284" y="1611954"/>
            <a:ext cx="1512168" cy="1534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11960" y="2355726"/>
            <a:ext cx="23042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34828" y="1823552"/>
            <a:ext cx="0" cy="55411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56176" y="1812442"/>
            <a:ext cx="0" cy="55411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ая выноска 19"/>
          <p:cNvSpPr/>
          <p:nvPr/>
        </p:nvSpPr>
        <p:spPr>
          <a:xfrm>
            <a:off x="6879834" y="1779662"/>
            <a:ext cx="2035967" cy="1880650"/>
          </a:xfrm>
          <a:prstGeom prst="wedgeRectCallout">
            <a:avLst>
              <a:gd name="adj1" fmla="val -78216"/>
              <a:gd name="adj2" fmla="val -3673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Для обоснования равенства соответственных углов используем первый признак равенства треугольников и свойства равных треугольников.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8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99"/>
    </mc:Choice>
    <mc:Fallback xmlns="">
      <p:transition spd="slow" advTm="87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0" y="643905"/>
            <a:ext cx="65532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" y="1592560"/>
            <a:ext cx="6400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941024" y="627534"/>
            <a:ext cx="2035967" cy="1368152"/>
          </a:xfrm>
          <a:prstGeom prst="wedgeRectCallout">
            <a:avLst>
              <a:gd name="adj1" fmla="val -75682"/>
              <a:gd name="adj2" fmla="val 3764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С появлением суммы углов треугольника поиск скрытой информации становится ещё интереснее!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919949" y="2499742"/>
            <a:ext cx="2035967" cy="1224136"/>
          </a:xfrm>
          <a:prstGeom prst="wedgeRectCallout">
            <a:avLst>
              <a:gd name="adj1" fmla="val -76041"/>
              <a:gd name="adj2" fmla="val 1144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Попробуйте за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30 секунд найти как можно больше скрытой информации!!!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292080" y="4011910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95536" y="3219822"/>
            <a:ext cx="2520280" cy="1404156"/>
          </a:xfrm>
          <a:prstGeom prst="wedgeRectCallout">
            <a:avLst>
              <a:gd name="adj1" fmla="val 105849"/>
              <a:gd name="adj2" fmla="val 128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Помните, что информация может быть получена в результате применения определения, признака или свойства геометрической фигуры.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3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87"/>
    </mc:Choice>
    <mc:Fallback xmlns="">
      <p:transition spd="slow" advTm="66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500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941024" y="627534"/>
            <a:ext cx="2035967" cy="648072"/>
          </a:xfrm>
          <a:prstGeom prst="wedgeRectCallout">
            <a:avLst>
              <a:gd name="adj1" fmla="val -72449"/>
              <a:gd name="adj2" fmla="val 362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Примеры извлечённой информации.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9"/>
          <a:stretch/>
        </p:blipFill>
        <p:spPr bwMode="auto">
          <a:xfrm>
            <a:off x="179512" y="555526"/>
            <a:ext cx="2452252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63532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треугольники равнобедренные (признак РТ).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0914" y="156363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всех треугольников углы между боковыми сторонами равны (сумма углов треугольника)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7069" y="3219822"/>
            <a:ext cx="2800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углы вне треугольников, образованные сторонами, тоже равны (свойство вертикальных углов).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199" y="1779662"/>
            <a:ext cx="2604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Прямые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dirty="0" smtClean="0"/>
              <a:t> </a:t>
            </a:r>
            <a:r>
              <a:rPr lang="ru-RU" dirty="0" smtClean="0"/>
              <a:t>параллельны (признак параллельности прямых). И есть ещё две пары параллельных прямых.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3219822"/>
            <a:ext cx="2800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Шесть углов с вершиной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/>
              <a:t> равны по 60⁰ и все треугольники являются равносторонними (сумма углов треугольника).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 rot="19890186">
            <a:off x="2479772" y="1066153"/>
            <a:ext cx="360040" cy="1379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240450">
            <a:off x="2451744" y="1658691"/>
            <a:ext cx="360040" cy="1379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090208">
            <a:off x="2484782" y="3015566"/>
            <a:ext cx="360040" cy="1379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771800" y="3441369"/>
            <a:ext cx="360040" cy="1379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962886" y="3175002"/>
            <a:ext cx="360040" cy="1379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1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17"/>
    </mc:Choice>
    <mc:Fallback xmlns="">
      <p:transition spd="slow" advTm="145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8" grpId="0"/>
      <p:bldP spid="9" grpId="0"/>
      <p:bldP spid="10" grpId="0"/>
      <p:bldP spid="11" grpId="0"/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22" y="743665"/>
            <a:ext cx="6088954" cy="250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454950"/>
            <a:ext cx="1944216" cy="81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11586" y="771550"/>
            <a:ext cx="2035967" cy="1152128"/>
          </a:xfrm>
          <a:prstGeom prst="wedgeRectCallout">
            <a:avLst>
              <a:gd name="adj1" fmla="val -99415"/>
              <a:gd name="adj2" fmla="val 4472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Ищем противоречия, опираясь на определения, признаки и свойства геометрических фигур.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923678"/>
            <a:ext cx="504056" cy="531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331640" y="1650958"/>
            <a:ext cx="504056" cy="531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11560" y="2332948"/>
            <a:ext cx="504056" cy="5312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351120" y="2067312"/>
            <a:ext cx="504056" cy="5312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2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01"/>
    </mc:Choice>
    <mc:Fallback xmlns="">
      <p:transition spd="slow" advTm="61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5" grpId="0" animBg="1"/>
      <p:bldP spid="36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8280"/>
            <a:ext cx="64293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11586" y="771550"/>
            <a:ext cx="2035967" cy="720080"/>
          </a:xfrm>
          <a:prstGeom prst="wedgeRectCallout">
            <a:avLst>
              <a:gd name="adj1" fmla="val -95463"/>
              <a:gd name="adj2" fmla="val 10466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Ищем неизвестные углы.</a:t>
            </a:r>
          </a:p>
        </p:txBody>
      </p:sp>
      <p:sp>
        <p:nvSpPr>
          <p:cNvPr id="4" name="Овал 3"/>
          <p:cNvSpPr/>
          <p:nvPr/>
        </p:nvSpPr>
        <p:spPr>
          <a:xfrm>
            <a:off x="611560" y="2931790"/>
            <a:ext cx="504056" cy="531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907704" y="1650958"/>
            <a:ext cx="504056" cy="5312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043608" y="3741511"/>
            <a:ext cx="2035967" cy="720080"/>
          </a:xfrm>
          <a:prstGeom prst="wedgeRectCallout">
            <a:avLst>
              <a:gd name="adj1" fmla="val 110"/>
              <a:gd name="adj2" fmla="val -11984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Обосновываем, почему данная информация избыточная.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8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76"/>
    </mc:Choice>
    <mc:Fallback xmlns="">
      <p:transition spd="slow" advTm="106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6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29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85"/>
          <a:stretch/>
        </p:blipFill>
        <p:spPr bwMode="auto">
          <a:xfrm>
            <a:off x="159990" y="861581"/>
            <a:ext cx="3504925" cy="307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15" y="1344581"/>
            <a:ext cx="26098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732240" y="1344581"/>
            <a:ext cx="2232413" cy="1506973"/>
          </a:xfrm>
          <a:prstGeom prst="wedgeRectCallout">
            <a:avLst>
              <a:gd name="adj1" fmla="val -69245"/>
              <a:gd name="adj2" fmla="val -448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Строим перпендикулярные прямые, ориентируясь на клеточный фон и используя равенство треугольников и сумму углов треугольника.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95936" y="2499742"/>
            <a:ext cx="2016224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01386" y="2874412"/>
            <a:ext cx="10947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698444" y="2327037"/>
            <a:ext cx="10947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88821" y="2851554"/>
            <a:ext cx="0" cy="5473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05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31"/>
    </mc:Choice>
    <mc:Fallback xmlns="">
      <p:transition spd="slow" advTm="80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7398" y="550043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Научный метод: начинаем </a:t>
            </a:r>
            <a:br>
              <a:rPr lang="ru-RU" sz="1400" dirty="0"/>
            </a:br>
            <a:r>
              <a:rPr lang="ru-RU" sz="1400" dirty="0"/>
              <a:t>с гипотезы.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60832C5-FCCF-4AEA-A4E0-B49F21074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5526"/>
            <a:ext cx="6192688" cy="4184068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7324637" y="555526"/>
            <a:ext cx="1643074" cy="750634"/>
          </a:xfrm>
          <a:prstGeom prst="wedgeRectCallout">
            <a:avLst>
              <a:gd name="adj1" fmla="val -158475"/>
              <a:gd name="adj2" fmla="val -3202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7B7955-8470-41B2-90AB-80A0982242F7}"/>
              </a:ext>
            </a:extLst>
          </p:cNvPr>
          <p:cNvSpPr txBox="1"/>
          <p:nvPr/>
        </p:nvSpPr>
        <p:spPr>
          <a:xfrm>
            <a:off x="5681563" y="2566267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Простые наглядные опыты.  </a:t>
            </a:r>
          </a:p>
        </p:txBody>
      </p:sp>
      <p:sp>
        <p:nvSpPr>
          <p:cNvPr id="9" name="Прямоугольная выноска 10">
            <a:extLst>
              <a:ext uri="{FF2B5EF4-FFF2-40B4-BE49-F238E27FC236}">
                <a16:creationId xmlns="" xmlns:a16="http://schemas.microsoft.com/office/drawing/2014/main" id="{5E545516-E416-4AB5-AD42-7E5DAE860ED2}"/>
              </a:ext>
            </a:extLst>
          </p:cNvPr>
          <p:cNvSpPr/>
          <p:nvPr/>
        </p:nvSpPr>
        <p:spPr>
          <a:xfrm>
            <a:off x="5671390" y="2571750"/>
            <a:ext cx="1643074" cy="517737"/>
          </a:xfrm>
          <a:prstGeom prst="wedgeRectCallout">
            <a:avLst>
              <a:gd name="adj1" fmla="val -79958"/>
              <a:gd name="adj2" fmla="val 26096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71"/>
    </mc:Choice>
    <mc:Fallback xmlns="">
      <p:transition spd="slow" advTm="5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7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741418" y="1852492"/>
            <a:ext cx="2035967" cy="792088"/>
          </a:xfrm>
          <a:prstGeom prst="wedgeRectCallout">
            <a:avLst>
              <a:gd name="adj1" fmla="val -68813"/>
              <a:gd name="adj2" fmla="val -4859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книге есть задания разных уровней сложности.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741417" y="2931790"/>
            <a:ext cx="2035967" cy="792088"/>
          </a:xfrm>
          <a:prstGeom prst="wedgeRectCallout">
            <a:avLst>
              <a:gd name="adj1" fmla="val -68813"/>
              <a:gd name="adj2" fmla="val -4859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Ученики являются соавторами своих заданий.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4903" y="501544"/>
            <a:ext cx="2824671" cy="4287209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54" y="771550"/>
            <a:ext cx="51149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7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36"/>
    </mc:Choice>
    <mc:Fallback xmlns="">
      <p:transition spd="slow" advTm="49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0" y="555526"/>
            <a:ext cx="67437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99967" y="1890514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99967" y="1674490"/>
            <a:ext cx="3888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40327" y="1386458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ая выноска 11"/>
          <p:cNvSpPr/>
          <p:nvPr/>
        </p:nvSpPr>
        <p:spPr>
          <a:xfrm>
            <a:off x="256797" y="3435846"/>
            <a:ext cx="2035967" cy="1192586"/>
          </a:xfrm>
          <a:prstGeom prst="wedgeRectCallout">
            <a:avLst>
              <a:gd name="adj1" fmla="val -14104"/>
              <a:gd name="adj2" fmla="val -18361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Одна из особенностей заданий для самостоятельной работы, которую нельзя списать.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7072800" y="1386458"/>
            <a:ext cx="2035967" cy="969268"/>
          </a:xfrm>
          <a:prstGeom prst="wedgeRectCallout">
            <a:avLst>
              <a:gd name="adj1" fmla="val -68838"/>
              <a:gd name="adj2" fmla="val 37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Используем признаки параллельности прямых и свойства параллельных прямых.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6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68"/>
    </mc:Choice>
    <mc:Fallback xmlns="">
      <p:transition spd="slow" advTm="93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555526"/>
            <a:ext cx="136815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526"/>
            <a:ext cx="65246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215595" y="2211710"/>
            <a:ext cx="3572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37879" y="2463594"/>
            <a:ext cx="1763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ая выноска 12"/>
          <p:cNvSpPr/>
          <p:nvPr/>
        </p:nvSpPr>
        <p:spPr>
          <a:xfrm>
            <a:off x="6856513" y="555526"/>
            <a:ext cx="2035967" cy="1192586"/>
          </a:xfrm>
          <a:prstGeom prst="wedgeRectCallout">
            <a:avLst>
              <a:gd name="adj1" fmla="val -148400"/>
              <a:gd name="adj2" fmla="val 7948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Ещё одна из особенностей заданий для самостоятельной работы, которую нельзя списать.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79512" y="3723878"/>
            <a:ext cx="2701542" cy="982352"/>
          </a:xfrm>
          <a:prstGeom prst="wedgeRectCallout">
            <a:avLst>
              <a:gd name="adj1" fmla="val -35213"/>
              <a:gd name="adj2" fmla="val -9853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Предупредите!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Выбранные значения углов должны быть разными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 сидящих рядом учеников.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6856513" y="2224200"/>
            <a:ext cx="2045476" cy="982352"/>
          </a:xfrm>
          <a:prstGeom prst="wedgeRectCallout">
            <a:avLst>
              <a:gd name="adj1" fmla="val -72028"/>
              <a:gd name="adj2" fmla="val -3830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Индивидуальным является не только значение углов, но и </a:t>
            </a:r>
            <a:r>
              <a:rPr lang="ru-RU" sz="1400" i="1" dirty="0" smtClean="0">
                <a:solidFill>
                  <a:schemeClr val="tx1"/>
                </a:solidFill>
              </a:rPr>
              <a:t>выбор пары </a:t>
            </a:r>
            <a:r>
              <a:rPr lang="ru-RU" sz="1400" dirty="0" smtClean="0">
                <a:solidFill>
                  <a:schemeClr val="tx1"/>
                </a:solidFill>
              </a:rPr>
              <a:t>углов.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6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14"/>
    </mc:Choice>
    <mc:Fallback xmlns="">
      <p:transition spd="slow" advTm="127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3081"/>
            <a:ext cx="65246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7001298" y="1707654"/>
            <a:ext cx="2035967" cy="1440160"/>
          </a:xfrm>
          <a:prstGeom prst="wedgeRectCallout">
            <a:avLst>
              <a:gd name="adj1" fmla="val -70655"/>
              <a:gd name="adj2" fmla="val -3933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Задание, напоминающее условие из «Геометрических игр», предлагается для индивидуальной работы.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6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85"/>
    </mc:Choice>
    <mc:Fallback xmlns="">
      <p:transition spd="slow" advTm="61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0832"/>
            <a:ext cx="66579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11586" y="1710839"/>
            <a:ext cx="2035967" cy="1224136"/>
          </a:xfrm>
          <a:prstGeom prst="wedgeRectCallout">
            <a:avLst>
              <a:gd name="adj1" fmla="val -59354"/>
              <a:gd name="adj2" fmla="val -8106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Несложное задание, в котором ученик задаёт свои числовые данные и решает </a:t>
            </a:r>
            <a:r>
              <a:rPr lang="ru-RU" sz="1400" i="1" dirty="0" smtClean="0">
                <a:solidFill>
                  <a:schemeClr val="tx1"/>
                </a:solidFill>
              </a:rPr>
              <a:t>свою</a:t>
            </a:r>
            <a:r>
              <a:rPr lang="ru-RU" sz="1400" dirty="0" smtClean="0">
                <a:solidFill>
                  <a:schemeClr val="tx1"/>
                </a:solidFill>
              </a:rPr>
              <a:t> задачу.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23528" y="2715766"/>
            <a:ext cx="2035967" cy="1332148"/>
          </a:xfrm>
          <a:prstGeom prst="wedgeRectCallout">
            <a:avLst>
              <a:gd name="adj1" fmla="val -3563"/>
              <a:gd name="adj2" fmla="val -8666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Предупредите!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Выбранные значения углов должны быть разными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 сидящих рядом учеников.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3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34"/>
    </mc:Choice>
    <mc:Fallback xmlns="">
      <p:transition spd="slow" advTm="39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>
            <a:off x="184571" y="2895776"/>
            <a:ext cx="2035967" cy="1332148"/>
          </a:xfrm>
          <a:prstGeom prst="wedgeRectCallout">
            <a:avLst>
              <a:gd name="adj1" fmla="val -1047"/>
              <a:gd name="adj2" fmla="val -8501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Предупредите!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Выбранные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значения </a:t>
            </a:r>
            <a:r>
              <a:rPr lang="en-US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1400" dirty="0" smtClean="0">
                <a:solidFill>
                  <a:schemeClr val="tx1"/>
                </a:solidFill>
              </a:rPr>
              <a:t>должны быть разными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 сидящих рядом учеников.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4"/>
            <a:ext cx="65627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6911585" y="1527634"/>
            <a:ext cx="2035967" cy="1368152"/>
          </a:xfrm>
          <a:prstGeom prst="wedgeRectCallout">
            <a:avLst>
              <a:gd name="adj1" fmla="val -63566"/>
              <a:gd name="adj2" fmla="val -6926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Более сложное задание, в котором ученик задаёт свои числовые данные в условии и решает </a:t>
            </a:r>
            <a:r>
              <a:rPr lang="ru-RU" sz="1400" i="1" dirty="0" smtClean="0">
                <a:solidFill>
                  <a:schemeClr val="tx1"/>
                </a:solidFill>
              </a:rPr>
              <a:t>свою</a:t>
            </a:r>
            <a:r>
              <a:rPr lang="ru-RU" sz="1400" dirty="0" smtClean="0">
                <a:solidFill>
                  <a:schemeClr val="tx1"/>
                </a:solidFill>
              </a:rPr>
              <a:t> задачу.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8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21"/>
    </mc:Choice>
    <mc:Fallback xmlns="">
      <p:transition spd="slow" advTm="49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6948264" y="1684238"/>
            <a:ext cx="2035967" cy="815504"/>
          </a:xfrm>
          <a:prstGeom prst="wedgeRectCallout">
            <a:avLst>
              <a:gd name="adj1" fmla="val -52984"/>
              <a:gd name="adj2" fmla="val -10029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Применяем свойства параллельных прямых.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5526"/>
            <a:ext cx="67341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403648" y="1722284"/>
            <a:ext cx="52565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03648" y="1984783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26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03"/>
    </mc:Choice>
    <mc:Fallback xmlns="">
      <p:transition spd="slow" advTm="46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534"/>
            <a:ext cx="6638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2" y="1660809"/>
            <a:ext cx="65246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6948264" y="623668"/>
            <a:ext cx="2035967" cy="1440160"/>
          </a:xfrm>
          <a:prstGeom prst="wedgeRectCallout">
            <a:avLst>
              <a:gd name="adj1" fmla="val -66637"/>
              <a:gd name="adj2" fmla="val -201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Индивидуальные </a:t>
            </a:r>
            <a:r>
              <a:rPr lang="ru-RU" sz="1400" dirty="0" smtClean="0">
                <a:solidFill>
                  <a:schemeClr val="tx1"/>
                </a:solidFill>
              </a:rPr>
              <a:t>задания разных </a:t>
            </a:r>
            <a:r>
              <a:rPr lang="ru-RU" sz="1400" dirty="0">
                <a:solidFill>
                  <a:schemeClr val="tx1"/>
                </a:solidFill>
              </a:rPr>
              <a:t>уровней </a:t>
            </a:r>
            <a:r>
              <a:rPr lang="ru-RU" sz="1400" dirty="0" smtClean="0">
                <a:solidFill>
                  <a:schemeClr val="tx1"/>
                </a:solidFill>
              </a:rPr>
              <a:t>сложности, в которых бесконечное количество правильных ответов.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1262"/>
            <a:ext cx="66484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ая выноска 14"/>
          <p:cNvSpPr/>
          <p:nvPr/>
        </p:nvSpPr>
        <p:spPr>
          <a:xfrm>
            <a:off x="6926496" y="2251359"/>
            <a:ext cx="2035967" cy="1328503"/>
          </a:xfrm>
          <a:prstGeom prst="wedgeRectCallout">
            <a:avLst>
              <a:gd name="adj1" fmla="val -69152"/>
              <a:gd name="adj2" fmla="val -6366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Задания, в которых предлагается записать решение в общем виде, а затем с использованием своего значения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5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30"/>
    </mc:Choice>
    <mc:Fallback xmlns="">
      <p:transition spd="slow" advTm="94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>
            <a:off x="6012160" y="627534"/>
            <a:ext cx="2035967" cy="1080120"/>
          </a:xfrm>
          <a:prstGeom prst="wedgeRectCallout">
            <a:avLst>
              <a:gd name="adj1" fmla="val -74082"/>
              <a:gd name="adj2" fmla="val 5168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Пример задания, которое ученик доопределяет сам и решает свою задачу.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518"/>
            <a:ext cx="5383358" cy="41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2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14"/>
    </mc:Choice>
    <mc:Fallback xmlns="">
      <p:transition spd="slow" advTm="55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>
            <a:off x="6890445" y="619999"/>
            <a:ext cx="2035967" cy="1015647"/>
          </a:xfrm>
          <a:prstGeom prst="wedgeRectCallout">
            <a:avLst>
              <a:gd name="adj1" fmla="val -101389"/>
              <a:gd name="adj2" fmla="val 11059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Задание, решение которого зависит от выбора углов.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39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9542"/>
            <a:ext cx="5688632" cy="29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6948264" y="2067694"/>
            <a:ext cx="2035967" cy="1080120"/>
          </a:xfrm>
          <a:prstGeom prst="wedgeRectCallout">
            <a:avLst>
              <a:gd name="adj1" fmla="val -89173"/>
              <a:gd name="adj2" fmla="val 4515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 разных значениях углов на рисунке могут появиться (или не появиться) параллельные прямые.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51670"/>
            <a:ext cx="288032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724908"/>
            <a:ext cx="48965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3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72"/>
    </mc:Choice>
    <mc:Fallback xmlns="">
      <p:transition spd="slow" advTm="113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5924" y="1142990"/>
            <a:ext cx="1836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Простой опыт указывает на то, что сумма углов </a:t>
            </a:r>
            <a:r>
              <a:rPr lang="ru-RU" sz="1400" i="1" dirty="0"/>
              <a:t>любого</a:t>
            </a:r>
            <a:r>
              <a:rPr lang="ru-RU" sz="1400" dirty="0"/>
              <a:t> треугольника равна </a:t>
            </a:r>
            <a:r>
              <a:rPr lang="ru-RU" sz="1400" dirty="0" err="1"/>
              <a:t>180</a:t>
            </a:r>
            <a:r>
              <a:rPr lang="ru-RU" sz="1400" baseline="30000" dirty="0" err="1"/>
              <a:t>о</a:t>
            </a:r>
            <a:r>
              <a:rPr lang="ru-RU" sz="1400" dirty="0"/>
              <a:t>!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105AFC1-3842-4757-AC36-070E88A02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55526"/>
            <a:ext cx="5415444" cy="4176464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7164288" y="1131019"/>
            <a:ext cx="1836868" cy="1181521"/>
          </a:xfrm>
          <a:prstGeom prst="wedgeRectCallout">
            <a:avLst>
              <a:gd name="adj1" fmla="val -219282"/>
              <a:gd name="adj2" fmla="val 17120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5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28"/>
    </mc:Choice>
    <mc:Fallback xmlns="">
      <p:transition spd="slow" advTm="45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40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91478"/>
          <a:stretch>
            <a:fillRect/>
          </a:stretch>
        </p:blipFill>
        <p:spPr bwMode="auto">
          <a:xfrm>
            <a:off x="142844" y="571486"/>
            <a:ext cx="4357718" cy="2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071552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14942" y="571486"/>
            <a:ext cx="3689472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209B7"/>
                </a:solidFill>
              </a:rPr>
              <a:t>Издательство «Илекса»</a:t>
            </a:r>
          </a:p>
          <a:p>
            <a:pPr algn="ctr"/>
            <a:r>
              <a:rPr lang="en-US" sz="2400" b="1" dirty="0" smtClean="0">
                <a:solidFill>
                  <a:srgbClr val="3209B7"/>
                </a:solidFill>
                <a:hlinkClick r:id="rId5"/>
              </a:rPr>
              <a:t>ilexa.ru</a:t>
            </a:r>
            <a:endParaRPr lang="ru-RU" sz="2400" b="1" dirty="0" smtClean="0">
              <a:solidFill>
                <a:srgbClr val="3209B7"/>
              </a:solidFill>
              <a:hlinkClick r:id="rId5"/>
            </a:endParaRPr>
          </a:p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rgbClr val="3209B7"/>
                </a:solidFill>
                <a:hlinkClick r:id="rId5"/>
              </a:rPr>
              <a:t>levgenden@gmail.com</a:t>
            </a:r>
            <a:endParaRPr lang="en-US" sz="2400" dirty="0" smtClean="0">
              <a:solidFill>
                <a:srgbClr val="3209B7"/>
              </a:solidFill>
            </a:endParaRPr>
          </a:p>
          <a:p>
            <a:pPr algn="ctr"/>
            <a:r>
              <a:rPr lang="en-US" sz="2400" dirty="0" smtClean="0">
                <a:hlinkClick r:id="rId6"/>
              </a:rPr>
              <a:t>zhemchuzhkina@gmail.com</a:t>
            </a:r>
            <a:endParaRPr lang="en-US" sz="2400" b="1" dirty="0" smtClean="0">
              <a:solidFill>
                <a:srgbClr val="3209B7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943" y="1071552"/>
            <a:ext cx="2857520" cy="367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43570" y="250031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 новых встреч!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3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91"/>
    </mc:Choice>
    <mc:Fallback xmlns="">
      <p:transition spd="slow" advTm="32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sz="1800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142990"/>
            <a:ext cx="2156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Наводящими вопросами учитель подводит к связи между суммой углов треугольника и параллельными прямыми.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76256" y="1131020"/>
            <a:ext cx="2124900" cy="1384994"/>
          </a:xfrm>
          <a:prstGeom prst="wedgeRectCallout">
            <a:avLst>
              <a:gd name="adj1" fmla="val -104549"/>
              <a:gd name="adj2" fmla="val 350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D3D3029-6ACC-4F56-AC30-D7F74A522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2" y="464125"/>
            <a:ext cx="5583492" cy="2424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92A3C6E-4AC3-44C9-A426-8718690A7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2" y="2573482"/>
            <a:ext cx="5619410" cy="12224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036D02-FD4F-4241-8100-2E377AE4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" y="3817564"/>
            <a:ext cx="5625491" cy="948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7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33"/>
    </mc:Choice>
    <mc:Fallback xmlns="">
      <p:transition spd="slow" advTm="85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867" y="1142990"/>
            <a:ext cx="2066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Параллельные прямые можно очень просто построить с помощью </a:t>
            </a:r>
            <a:r>
              <a:rPr lang="ru-RU" sz="1400" i="1" dirty="0"/>
              <a:t>любого                                                                                                                       </a:t>
            </a:r>
            <a:r>
              <a:rPr lang="ru-RU" sz="1400" dirty="0"/>
              <a:t> треугольника!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020272" y="1131020"/>
            <a:ext cx="1980884" cy="1169550"/>
          </a:xfrm>
          <a:prstGeom prst="wedgeRectCallout">
            <a:avLst>
              <a:gd name="adj1" fmla="val -106441"/>
              <a:gd name="adj2" fmla="val 4399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1A51702-B546-4E37-B2D6-61A4E4477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4" y="627534"/>
            <a:ext cx="6535837" cy="7851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BC2AEC8-ED03-49AA-AD6C-947C0D492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38" y="1780406"/>
            <a:ext cx="2052638" cy="1295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7B095A5-2843-485B-9C3E-941C1303BB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14"/>
          <a:stretch/>
        </p:blipFill>
        <p:spPr>
          <a:xfrm>
            <a:off x="3622775" y="1556677"/>
            <a:ext cx="2066925" cy="13666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A3A5A1-71D3-4EBA-97C0-18842100F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3219822"/>
            <a:ext cx="3300413" cy="1495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97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2"/>
    </mc:Choice>
    <mc:Fallback xmlns="">
      <p:transition spd="slow" advTm="29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8646" y="215167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Неисчерпаемая «Х-фигура».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367010" y="2139702"/>
            <a:ext cx="1643074" cy="535190"/>
          </a:xfrm>
          <a:prstGeom prst="wedgeRectCallout">
            <a:avLst>
              <a:gd name="adj1" fmla="val -104549"/>
              <a:gd name="adj2" fmla="val 350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49B8F61-FEFC-43EE-AE68-1502C06E4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9542"/>
            <a:ext cx="6099026" cy="984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6B4FB0B-B0CF-4BDE-87FE-D41C5138C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851670"/>
            <a:ext cx="3049571" cy="271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2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14"/>
    </mc:Choice>
    <mc:Fallback xmlns="">
      <p:transition spd="slow" advTm="40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42F7406-E9A4-475F-82EB-5DAD5521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8" y="555527"/>
            <a:ext cx="4460792" cy="1414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7470" y="1154223"/>
            <a:ext cx="179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Исследовательские задания.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04248" y="1154223"/>
            <a:ext cx="1764860" cy="535190"/>
          </a:xfrm>
          <a:prstGeom prst="wedgeRectCallout">
            <a:avLst>
              <a:gd name="adj1" fmla="val -119838"/>
              <a:gd name="adj2" fmla="val 701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410F8B-647E-474D-8057-9C1861DF9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04" y="1995686"/>
            <a:ext cx="4669238" cy="2780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B2681C-A990-4C05-82F5-DBD1522AB2F2}"/>
              </a:ext>
            </a:extLst>
          </p:cNvPr>
          <p:cNvSpPr txBox="1"/>
          <p:nvPr/>
        </p:nvSpPr>
        <p:spPr>
          <a:xfrm>
            <a:off x="6732240" y="2202418"/>
            <a:ext cx="1911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Задания на осознание необходимых и достаточных условий. </a:t>
            </a:r>
          </a:p>
        </p:txBody>
      </p:sp>
      <p:sp>
        <p:nvSpPr>
          <p:cNvPr id="10" name="Прямоугольная выноска 10">
            <a:extLst>
              <a:ext uri="{FF2B5EF4-FFF2-40B4-BE49-F238E27FC236}">
                <a16:creationId xmlns="" xmlns:a16="http://schemas.microsoft.com/office/drawing/2014/main" id="{3ECBCA53-C833-4DCF-926A-646618442264}"/>
              </a:ext>
            </a:extLst>
          </p:cNvPr>
          <p:cNvSpPr/>
          <p:nvPr/>
        </p:nvSpPr>
        <p:spPr>
          <a:xfrm>
            <a:off x="6732240" y="2202418"/>
            <a:ext cx="1911726" cy="738664"/>
          </a:xfrm>
          <a:prstGeom prst="wedgeRectCallout">
            <a:avLst>
              <a:gd name="adj1" fmla="val -139373"/>
              <a:gd name="adj2" fmla="val 802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1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74"/>
    </mc:Choice>
    <mc:Fallback xmlns="">
      <p:transition spd="slow" advTm="128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142858"/>
            <a:ext cx="419088" cy="273844"/>
          </a:xfrm>
        </p:spPr>
        <p:txBody>
          <a:bodyPr/>
          <a:lstStyle/>
          <a:p>
            <a:fld id="{EB81B22D-6BD5-445C-8E95-855BC366B2CB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9718" y="114299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Находим ВСЁ, ЧТО МОЖНО НАЙТИ!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358082" y="1131020"/>
            <a:ext cx="1643074" cy="523220"/>
          </a:xfrm>
          <a:prstGeom prst="wedgeRectCallout">
            <a:avLst>
              <a:gd name="adj1" fmla="val -104549"/>
              <a:gd name="adj2" fmla="val 3502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B232201-3D28-4F88-BB30-0FEE1F021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55526"/>
            <a:ext cx="5729461" cy="4966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59DA359-32D1-480E-8F35-6E1EA2F0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86" y="1225148"/>
            <a:ext cx="1852613" cy="1504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4FC05D6-55D6-4F44-8C4A-7D724A2FD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1290596"/>
            <a:ext cx="1933575" cy="13477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5E357A9-56AC-4B35-9AC8-EC6FA0EE4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2876820"/>
            <a:ext cx="1847850" cy="1552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4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99"/>
    </mc:Choice>
    <mc:Fallback xmlns="">
      <p:transition spd="slow" advTm="59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7.9|15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2.6|13.1|7|15.3|13.2|22.4|2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7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0.9|4.9|1.2|1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.9|8.4|3.2|13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6|8.4|1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7.2|9.6|15.3|16.4|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3.6|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35.7|1.2|27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9.7|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1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4.3|15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2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8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59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75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4.2|1.5|0.7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10437</TotalTime>
  <Words>729</Words>
  <Application>Microsoft Office PowerPoint</Application>
  <PresentationFormat>Экран (16:9)</PresentationFormat>
  <Paragraphs>130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</dc:creator>
  <cp:lastModifiedBy>Арсений Соловейчик</cp:lastModifiedBy>
  <cp:revision>238</cp:revision>
  <dcterms:created xsi:type="dcterms:W3CDTF">2019-11-08T08:59:02Z</dcterms:created>
  <dcterms:modified xsi:type="dcterms:W3CDTF">2022-03-15T10:30:40Z</dcterms:modified>
</cp:coreProperties>
</file>