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293" r:id="rId3"/>
    <p:sldId id="279" r:id="rId4"/>
    <p:sldId id="281" r:id="rId5"/>
    <p:sldId id="282" r:id="rId6"/>
    <p:sldId id="280" r:id="rId7"/>
    <p:sldId id="294" r:id="rId8"/>
    <p:sldId id="295" r:id="rId9"/>
    <p:sldId id="296" r:id="rId10"/>
    <p:sldId id="297" r:id="rId11"/>
    <p:sldId id="299" r:id="rId12"/>
    <p:sldId id="304" r:id="rId13"/>
    <p:sldId id="262" r:id="rId14"/>
    <p:sldId id="288" r:id="rId15"/>
    <p:sldId id="305" r:id="rId16"/>
    <p:sldId id="263" r:id="rId17"/>
    <p:sldId id="307" r:id="rId18"/>
    <p:sldId id="308" r:id="rId19"/>
    <p:sldId id="264" r:id="rId20"/>
    <p:sldId id="309" r:id="rId21"/>
    <p:sldId id="310" r:id="rId22"/>
    <p:sldId id="265" r:id="rId23"/>
    <p:sldId id="311" r:id="rId24"/>
    <p:sldId id="289" r:id="rId25"/>
    <p:sldId id="266" r:id="rId26"/>
    <p:sldId id="312" r:id="rId27"/>
    <p:sldId id="306" r:id="rId28"/>
    <p:sldId id="277" r:id="rId29"/>
    <p:sldId id="314" r:id="rId30"/>
    <p:sldId id="283" r:id="rId31"/>
  </p:sldIdLst>
  <p:sldSz cx="9144000" cy="5143500" type="screen16x9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CCFF"/>
    <a:srgbClr val="CCCCFF"/>
    <a:srgbClr val="CCFFFF"/>
    <a:srgbClr val="66FFCC"/>
    <a:srgbClr val="00FFCC"/>
    <a:srgbClr val="ECECEC"/>
    <a:srgbClr val="FF9900"/>
    <a:srgbClr val="00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>
        <p:scale>
          <a:sx n="118" d="100"/>
          <a:sy n="118" d="100"/>
        </p:scale>
        <p:origin x="-108" y="-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F6D8B-386D-46C7-9450-417C29B5DF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871375-CA27-4B8B-8389-1FA6E2FA0119}">
      <dgm:prSet phldrT="[Текст]" custT="1"/>
      <dgm:spPr/>
      <dgm:t>
        <a:bodyPr/>
        <a:lstStyle/>
        <a:p>
          <a:r>
            <a:rPr lang="ru-RU" sz="1800" b="1" dirty="0" smtClean="0"/>
            <a:t>Алгоритм (последовательность) проектной деятельности</a:t>
          </a:r>
          <a:endParaRPr lang="ru-RU" sz="1800" b="1" dirty="0"/>
        </a:p>
      </dgm:t>
    </dgm:pt>
    <dgm:pt modelId="{4249EC70-B519-4DC4-9EA4-D0ED61667A3E}" type="parTrans" cxnId="{7104595B-9CD9-4D9B-9D77-875FB3B6CADC}">
      <dgm:prSet/>
      <dgm:spPr/>
      <dgm:t>
        <a:bodyPr/>
        <a:lstStyle/>
        <a:p>
          <a:endParaRPr lang="ru-RU" sz="1800" b="1"/>
        </a:p>
      </dgm:t>
    </dgm:pt>
    <dgm:pt modelId="{4E056ABE-CEE1-409E-B6D5-3E8AB7034F5F}" type="sibTrans" cxnId="{7104595B-9CD9-4D9B-9D77-875FB3B6CADC}">
      <dgm:prSet/>
      <dgm:spPr/>
      <dgm:t>
        <a:bodyPr/>
        <a:lstStyle/>
        <a:p>
          <a:endParaRPr lang="ru-RU" sz="1800" b="1"/>
        </a:p>
      </dgm:t>
    </dgm:pt>
    <dgm:pt modelId="{CB6F1BB5-30B6-4D81-A972-C1E0E16E16DB}">
      <dgm:prSet phldrT="[Текст]" custT="1"/>
      <dgm:spPr/>
      <dgm:t>
        <a:bodyPr/>
        <a:lstStyle/>
        <a:p>
          <a:r>
            <a:rPr lang="ru-RU" sz="1800" b="1" dirty="0" smtClean="0"/>
            <a:t>Паспорт проекта</a:t>
          </a:r>
          <a:endParaRPr lang="ru-RU" sz="1800" b="1" dirty="0"/>
        </a:p>
      </dgm:t>
    </dgm:pt>
    <dgm:pt modelId="{E02BF6CD-7715-4A80-8AE7-8EF84BA6FB5D}" type="parTrans" cxnId="{D678F6F5-3F70-4250-AEBF-A2B6CF51CA23}">
      <dgm:prSet/>
      <dgm:spPr/>
      <dgm:t>
        <a:bodyPr/>
        <a:lstStyle/>
        <a:p>
          <a:endParaRPr lang="ru-RU" sz="1800" b="1"/>
        </a:p>
      </dgm:t>
    </dgm:pt>
    <dgm:pt modelId="{A3976DAB-A446-4E9D-8B32-95A5E4BF1343}" type="sibTrans" cxnId="{D678F6F5-3F70-4250-AEBF-A2B6CF51CA23}">
      <dgm:prSet/>
      <dgm:spPr/>
      <dgm:t>
        <a:bodyPr/>
        <a:lstStyle/>
        <a:p>
          <a:endParaRPr lang="ru-RU" sz="1800" b="1"/>
        </a:p>
      </dgm:t>
    </dgm:pt>
    <dgm:pt modelId="{C16B442F-091D-4FC8-981F-87409B920376}">
      <dgm:prSet phldrT="[Текст]" custT="1"/>
      <dgm:spPr/>
      <dgm:t>
        <a:bodyPr/>
        <a:lstStyle/>
        <a:p>
          <a:r>
            <a:rPr lang="ru-RU" sz="1800" b="1" dirty="0" smtClean="0"/>
            <a:t>Правила оформления библиографии (списка литературы)</a:t>
          </a:r>
          <a:endParaRPr lang="ru-RU" sz="1800" b="1" dirty="0"/>
        </a:p>
      </dgm:t>
    </dgm:pt>
    <dgm:pt modelId="{548FC6F4-E9D0-434F-8FB7-0833E58EC530}" type="parTrans" cxnId="{CC046BB8-4018-46C8-A61C-2D9E1E7D0280}">
      <dgm:prSet/>
      <dgm:spPr/>
      <dgm:t>
        <a:bodyPr/>
        <a:lstStyle/>
        <a:p>
          <a:endParaRPr lang="ru-RU" sz="1800" b="1"/>
        </a:p>
      </dgm:t>
    </dgm:pt>
    <dgm:pt modelId="{28CD53CA-12AC-4948-B075-44E074A8CE73}" type="sibTrans" cxnId="{CC046BB8-4018-46C8-A61C-2D9E1E7D0280}">
      <dgm:prSet/>
      <dgm:spPr/>
      <dgm:t>
        <a:bodyPr/>
        <a:lstStyle/>
        <a:p>
          <a:endParaRPr lang="ru-RU" sz="1800" b="1"/>
        </a:p>
      </dgm:t>
    </dgm:pt>
    <dgm:pt modelId="{888A2E2F-6CA5-49CA-B490-63BC1E50D165}">
      <dgm:prSet custT="1"/>
      <dgm:spPr/>
      <dgm:t>
        <a:bodyPr/>
        <a:lstStyle/>
        <a:p>
          <a:r>
            <a:rPr lang="ru-RU" sz="1800" b="1" dirty="0" smtClean="0"/>
            <a:t>Электронные ресурсы</a:t>
          </a:r>
          <a:endParaRPr lang="ru-RU" sz="1800" b="1" dirty="0"/>
        </a:p>
      </dgm:t>
    </dgm:pt>
    <dgm:pt modelId="{D1EF75C4-3EE1-4EE4-9587-0EE519F58B0B}" type="parTrans" cxnId="{6B9B0668-0E47-4B2B-B89C-C6E5991B7C38}">
      <dgm:prSet/>
      <dgm:spPr/>
      <dgm:t>
        <a:bodyPr/>
        <a:lstStyle/>
        <a:p>
          <a:endParaRPr lang="ru-RU" sz="1800" b="1"/>
        </a:p>
      </dgm:t>
    </dgm:pt>
    <dgm:pt modelId="{E6D9F7F5-60EF-4D28-8C43-C638687B41C4}" type="sibTrans" cxnId="{6B9B0668-0E47-4B2B-B89C-C6E5991B7C38}">
      <dgm:prSet/>
      <dgm:spPr/>
      <dgm:t>
        <a:bodyPr/>
        <a:lstStyle/>
        <a:p>
          <a:endParaRPr lang="ru-RU" sz="1800" b="1"/>
        </a:p>
      </dgm:t>
    </dgm:pt>
    <dgm:pt modelId="{C386AF4C-FBF2-4259-88B1-C575247CFDF9}">
      <dgm:prSet custT="1"/>
      <dgm:spPr/>
      <dgm:t>
        <a:bodyPr/>
        <a:lstStyle/>
        <a:p>
          <a:r>
            <a:rPr lang="ru-RU" sz="1800" b="1" dirty="0" smtClean="0"/>
            <a:t>Словарь терминов</a:t>
          </a:r>
          <a:endParaRPr lang="ru-RU" sz="1800" b="1" dirty="0"/>
        </a:p>
      </dgm:t>
    </dgm:pt>
    <dgm:pt modelId="{462A9425-AC60-4A0D-B776-3EE51BE76654}" type="parTrans" cxnId="{3465FA15-B5DC-4625-AD98-1D7C98FA0CA8}">
      <dgm:prSet/>
      <dgm:spPr/>
      <dgm:t>
        <a:bodyPr/>
        <a:lstStyle/>
        <a:p>
          <a:endParaRPr lang="ru-RU" sz="1800" b="1"/>
        </a:p>
      </dgm:t>
    </dgm:pt>
    <dgm:pt modelId="{6DA36490-1F9F-4F2E-864E-9476A26BE22B}" type="sibTrans" cxnId="{3465FA15-B5DC-4625-AD98-1D7C98FA0CA8}">
      <dgm:prSet/>
      <dgm:spPr/>
      <dgm:t>
        <a:bodyPr/>
        <a:lstStyle/>
        <a:p>
          <a:endParaRPr lang="ru-RU" sz="1800" b="1"/>
        </a:p>
      </dgm:t>
    </dgm:pt>
    <dgm:pt modelId="{7F2A3A3F-3CD7-49CA-BE24-FE2B9FCBF5EE}">
      <dgm:prSet custT="1"/>
      <dgm:spPr/>
      <dgm:t>
        <a:bodyPr/>
        <a:lstStyle/>
        <a:p>
          <a:r>
            <a:rPr lang="ru-RU" sz="1800" b="1" dirty="0" smtClean="0"/>
            <a:t>Отрывки из художественных текстов</a:t>
          </a:r>
          <a:endParaRPr lang="ru-RU" sz="1800" b="1" dirty="0"/>
        </a:p>
      </dgm:t>
    </dgm:pt>
    <dgm:pt modelId="{03C3B232-B800-4F99-A397-402FA168673E}" type="parTrans" cxnId="{1F931AF0-4454-4F9A-B227-3E0F705B3FBB}">
      <dgm:prSet/>
      <dgm:spPr/>
      <dgm:t>
        <a:bodyPr/>
        <a:lstStyle/>
        <a:p>
          <a:endParaRPr lang="ru-RU" sz="1800" b="1"/>
        </a:p>
      </dgm:t>
    </dgm:pt>
    <dgm:pt modelId="{507B0C11-45B7-494C-B665-C5343ECEFB0D}" type="sibTrans" cxnId="{1F931AF0-4454-4F9A-B227-3E0F705B3FBB}">
      <dgm:prSet/>
      <dgm:spPr/>
      <dgm:t>
        <a:bodyPr/>
        <a:lstStyle/>
        <a:p>
          <a:endParaRPr lang="ru-RU" sz="1800" b="1"/>
        </a:p>
      </dgm:t>
    </dgm:pt>
    <dgm:pt modelId="{4B1CAC4E-90E8-40D1-AF7B-2F5E150A053F}" type="pres">
      <dgm:prSet presAssocID="{0ADF6D8B-386D-46C7-9450-417C29B5DF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8E5DBF-9BEE-4ED7-BAC1-F67C2151E4D9}" type="pres">
      <dgm:prSet presAssocID="{7D871375-CA27-4B8B-8389-1FA6E2FA0119}" presName="parentLin" presStyleCnt="0"/>
      <dgm:spPr/>
    </dgm:pt>
    <dgm:pt modelId="{20D6012E-E342-4400-85B3-3EB63D83D1E0}" type="pres">
      <dgm:prSet presAssocID="{7D871375-CA27-4B8B-8389-1FA6E2FA011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7D471C5-65D9-4205-9C53-17F9606DDA3C}" type="pres">
      <dgm:prSet presAssocID="{7D871375-CA27-4B8B-8389-1FA6E2FA0119}" presName="parentText" presStyleLbl="node1" presStyleIdx="0" presStyleCnt="6" custScaleX="1306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7DA2E-4411-4BEB-9DB1-AF77B16B7D3D}" type="pres">
      <dgm:prSet presAssocID="{7D871375-CA27-4B8B-8389-1FA6E2FA0119}" presName="negativeSpace" presStyleCnt="0"/>
      <dgm:spPr/>
    </dgm:pt>
    <dgm:pt modelId="{7FE06019-85AF-4F6C-987D-EEC2A7798E57}" type="pres">
      <dgm:prSet presAssocID="{7D871375-CA27-4B8B-8389-1FA6E2FA0119}" presName="childText" presStyleLbl="conFgAcc1" presStyleIdx="0" presStyleCnt="6">
        <dgm:presLayoutVars>
          <dgm:bulletEnabled val="1"/>
        </dgm:presLayoutVars>
      </dgm:prSet>
      <dgm:spPr/>
    </dgm:pt>
    <dgm:pt modelId="{CBA5839F-12BC-41D1-A5E4-26FD8681172D}" type="pres">
      <dgm:prSet presAssocID="{4E056ABE-CEE1-409E-B6D5-3E8AB7034F5F}" presName="spaceBetweenRectangles" presStyleCnt="0"/>
      <dgm:spPr/>
    </dgm:pt>
    <dgm:pt modelId="{2D46D670-25F7-464A-942C-6470854905E5}" type="pres">
      <dgm:prSet presAssocID="{CB6F1BB5-30B6-4D81-A972-C1E0E16E16DB}" presName="parentLin" presStyleCnt="0"/>
      <dgm:spPr/>
    </dgm:pt>
    <dgm:pt modelId="{856BCFDE-A0E8-47B5-96CF-14BED421B004}" type="pres">
      <dgm:prSet presAssocID="{CB6F1BB5-30B6-4D81-A972-C1E0E16E16D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C8BEAE8-222A-4995-8111-3A6B1173493C}" type="pres">
      <dgm:prSet presAssocID="{CB6F1BB5-30B6-4D81-A972-C1E0E16E16DB}" presName="parentText" presStyleLbl="node1" presStyleIdx="1" presStyleCnt="6" custScaleX="130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E9A4A-CC30-4A66-A2FA-DB27931AFDAA}" type="pres">
      <dgm:prSet presAssocID="{CB6F1BB5-30B6-4D81-A972-C1E0E16E16DB}" presName="negativeSpace" presStyleCnt="0"/>
      <dgm:spPr/>
    </dgm:pt>
    <dgm:pt modelId="{50661A4D-3292-4847-9B91-FC2ACDCAF972}" type="pres">
      <dgm:prSet presAssocID="{CB6F1BB5-30B6-4D81-A972-C1E0E16E16DB}" presName="childText" presStyleLbl="conFgAcc1" presStyleIdx="1" presStyleCnt="6">
        <dgm:presLayoutVars>
          <dgm:bulletEnabled val="1"/>
        </dgm:presLayoutVars>
      </dgm:prSet>
      <dgm:spPr/>
    </dgm:pt>
    <dgm:pt modelId="{051DA08B-C5B5-4F6B-BB2E-AF078DBED503}" type="pres">
      <dgm:prSet presAssocID="{A3976DAB-A446-4E9D-8B32-95A5E4BF1343}" presName="spaceBetweenRectangles" presStyleCnt="0"/>
      <dgm:spPr/>
    </dgm:pt>
    <dgm:pt modelId="{FE31FB71-1EC7-4D0C-80AB-4683A0B91F5A}" type="pres">
      <dgm:prSet presAssocID="{C16B442F-091D-4FC8-981F-87409B920376}" presName="parentLin" presStyleCnt="0"/>
      <dgm:spPr/>
    </dgm:pt>
    <dgm:pt modelId="{17FA0698-5F79-4FC0-81DF-B49B5A2F2EA4}" type="pres">
      <dgm:prSet presAssocID="{C16B442F-091D-4FC8-981F-87409B92037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0DE7A17-7859-45EB-A606-BA147A778706}" type="pres">
      <dgm:prSet presAssocID="{C16B442F-091D-4FC8-981F-87409B920376}" presName="parentText" presStyleLbl="node1" presStyleIdx="2" presStyleCnt="6" custScaleX="130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94E5C-0699-4E6B-85F2-99670A126B44}" type="pres">
      <dgm:prSet presAssocID="{C16B442F-091D-4FC8-981F-87409B920376}" presName="negativeSpace" presStyleCnt="0"/>
      <dgm:spPr/>
    </dgm:pt>
    <dgm:pt modelId="{44887636-1368-4722-B2FF-C6E8E1974AE0}" type="pres">
      <dgm:prSet presAssocID="{C16B442F-091D-4FC8-981F-87409B920376}" presName="childText" presStyleLbl="conFgAcc1" presStyleIdx="2" presStyleCnt="6">
        <dgm:presLayoutVars>
          <dgm:bulletEnabled val="1"/>
        </dgm:presLayoutVars>
      </dgm:prSet>
      <dgm:spPr/>
    </dgm:pt>
    <dgm:pt modelId="{5663CBC9-B739-4392-9044-741C757655D3}" type="pres">
      <dgm:prSet presAssocID="{28CD53CA-12AC-4948-B075-44E074A8CE73}" presName="spaceBetweenRectangles" presStyleCnt="0"/>
      <dgm:spPr/>
    </dgm:pt>
    <dgm:pt modelId="{89158A55-1085-4334-897F-6B007FFB2102}" type="pres">
      <dgm:prSet presAssocID="{888A2E2F-6CA5-49CA-B490-63BC1E50D165}" presName="parentLin" presStyleCnt="0"/>
      <dgm:spPr/>
    </dgm:pt>
    <dgm:pt modelId="{C26D1A92-1930-4643-B9FB-E798DB9DCC3D}" type="pres">
      <dgm:prSet presAssocID="{888A2E2F-6CA5-49CA-B490-63BC1E50D16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8CF7FB4-E50E-4F55-84CF-6D7EBEBF4017}" type="pres">
      <dgm:prSet presAssocID="{888A2E2F-6CA5-49CA-B490-63BC1E50D165}" presName="parentText" presStyleLbl="node1" presStyleIdx="3" presStyleCnt="6" custScaleX="1300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A41CE-9352-48BD-8A01-F4D7203B2E3B}" type="pres">
      <dgm:prSet presAssocID="{888A2E2F-6CA5-49CA-B490-63BC1E50D165}" presName="negativeSpace" presStyleCnt="0"/>
      <dgm:spPr/>
    </dgm:pt>
    <dgm:pt modelId="{CE7C2E9D-0E6C-496B-A3C3-DC61A73B2B92}" type="pres">
      <dgm:prSet presAssocID="{888A2E2F-6CA5-49CA-B490-63BC1E50D165}" presName="childText" presStyleLbl="conFgAcc1" presStyleIdx="3" presStyleCnt="6">
        <dgm:presLayoutVars>
          <dgm:bulletEnabled val="1"/>
        </dgm:presLayoutVars>
      </dgm:prSet>
      <dgm:spPr/>
    </dgm:pt>
    <dgm:pt modelId="{9CD8E799-C17B-4029-952A-AF60D52804C2}" type="pres">
      <dgm:prSet presAssocID="{E6D9F7F5-60EF-4D28-8C43-C638687B41C4}" presName="spaceBetweenRectangles" presStyleCnt="0"/>
      <dgm:spPr/>
    </dgm:pt>
    <dgm:pt modelId="{A6F432BB-DA76-4EBA-8CB5-48116B2349D7}" type="pres">
      <dgm:prSet presAssocID="{C386AF4C-FBF2-4259-88B1-C575247CFDF9}" presName="parentLin" presStyleCnt="0"/>
      <dgm:spPr/>
    </dgm:pt>
    <dgm:pt modelId="{3D797181-6AC3-4368-B8A8-D0C7386B0F91}" type="pres">
      <dgm:prSet presAssocID="{C386AF4C-FBF2-4259-88B1-C575247CFDF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BD4BFAD-86E2-4948-B7AC-4A649D59E148}" type="pres">
      <dgm:prSet presAssocID="{C386AF4C-FBF2-4259-88B1-C575247CFDF9}" presName="parentText" presStyleLbl="node1" presStyleIdx="4" presStyleCnt="6" custScaleX="1293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D2516-1EED-4E85-8272-21AF541471FD}" type="pres">
      <dgm:prSet presAssocID="{C386AF4C-FBF2-4259-88B1-C575247CFDF9}" presName="negativeSpace" presStyleCnt="0"/>
      <dgm:spPr/>
    </dgm:pt>
    <dgm:pt modelId="{9FCC4174-7DC7-4556-93A4-2EEF739557A2}" type="pres">
      <dgm:prSet presAssocID="{C386AF4C-FBF2-4259-88B1-C575247CFDF9}" presName="childText" presStyleLbl="conFgAcc1" presStyleIdx="4" presStyleCnt="6">
        <dgm:presLayoutVars>
          <dgm:bulletEnabled val="1"/>
        </dgm:presLayoutVars>
      </dgm:prSet>
      <dgm:spPr/>
    </dgm:pt>
    <dgm:pt modelId="{3E3686D9-5489-4B2B-88F3-A73E1C7ADDB6}" type="pres">
      <dgm:prSet presAssocID="{6DA36490-1F9F-4F2E-864E-9476A26BE22B}" presName="spaceBetweenRectangles" presStyleCnt="0"/>
      <dgm:spPr/>
    </dgm:pt>
    <dgm:pt modelId="{10199D64-76DE-487D-AC23-0D687FE1BE6A}" type="pres">
      <dgm:prSet presAssocID="{7F2A3A3F-3CD7-49CA-BE24-FE2B9FCBF5EE}" presName="parentLin" presStyleCnt="0"/>
      <dgm:spPr/>
    </dgm:pt>
    <dgm:pt modelId="{B01CC498-3864-488E-B252-0B5E9275CE9E}" type="pres">
      <dgm:prSet presAssocID="{7F2A3A3F-3CD7-49CA-BE24-FE2B9FCBF5E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137A8D1-7B59-4505-A153-39FD84F068CD}" type="pres">
      <dgm:prSet presAssocID="{7F2A3A3F-3CD7-49CA-BE24-FE2B9FCBF5EE}" presName="parentText" presStyleLbl="node1" presStyleIdx="5" presStyleCnt="6" custScaleX="1293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8113B-8157-4197-9FEA-BA93191AF28E}" type="pres">
      <dgm:prSet presAssocID="{7F2A3A3F-3CD7-49CA-BE24-FE2B9FCBF5EE}" presName="negativeSpace" presStyleCnt="0"/>
      <dgm:spPr/>
    </dgm:pt>
    <dgm:pt modelId="{17C18E1E-D029-410E-A8AE-5DFA4FC76E4F}" type="pres">
      <dgm:prSet presAssocID="{7F2A3A3F-3CD7-49CA-BE24-FE2B9FCBF5E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B9B0668-0E47-4B2B-B89C-C6E5991B7C38}" srcId="{0ADF6D8B-386D-46C7-9450-417C29B5DFC7}" destId="{888A2E2F-6CA5-49CA-B490-63BC1E50D165}" srcOrd="3" destOrd="0" parTransId="{D1EF75C4-3EE1-4EE4-9587-0EE519F58B0B}" sibTransId="{E6D9F7F5-60EF-4D28-8C43-C638687B41C4}"/>
    <dgm:cxn modelId="{AAF27C40-23C6-4621-BB5E-A4C055C2B2CE}" type="presOf" srcId="{7D871375-CA27-4B8B-8389-1FA6E2FA0119}" destId="{20D6012E-E342-4400-85B3-3EB63D83D1E0}" srcOrd="0" destOrd="0" presId="urn:microsoft.com/office/officeart/2005/8/layout/list1"/>
    <dgm:cxn modelId="{2C60BBCD-9FB0-4A65-9C5E-D5E44154F2AE}" type="presOf" srcId="{888A2E2F-6CA5-49CA-B490-63BC1E50D165}" destId="{C26D1A92-1930-4643-B9FB-E798DB9DCC3D}" srcOrd="0" destOrd="0" presId="urn:microsoft.com/office/officeart/2005/8/layout/list1"/>
    <dgm:cxn modelId="{CC046BB8-4018-46C8-A61C-2D9E1E7D0280}" srcId="{0ADF6D8B-386D-46C7-9450-417C29B5DFC7}" destId="{C16B442F-091D-4FC8-981F-87409B920376}" srcOrd="2" destOrd="0" parTransId="{548FC6F4-E9D0-434F-8FB7-0833E58EC530}" sibTransId="{28CD53CA-12AC-4948-B075-44E074A8CE73}"/>
    <dgm:cxn modelId="{825C939B-6EDF-450D-9D08-A58AA0EC55A4}" type="presOf" srcId="{0ADF6D8B-386D-46C7-9450-417C29B5DFC7}" destId="{4B1CAC4E-90E8-40D1-AF7B-2F5E150A053F}" srcOrd="0" destOrd="0" presId="urn:microsoft.com/office/officeart/2005/8/layout/list1"/>
    <dgm:cxn modelId="{488E8FCC-E9F0-4B00-9B7E-9BA1A95F0C5F}" type="presOf" srcId="{C386AF4C-FBF2-4259-88B1-C575247CFDF9}" destId="{3D797181-6AC3-4368-B8A8-D0C7386B0F91}" srcOrd="0" destOrd="0" presId="urn:microsoft.com/office/officeart/2005/8/layout/list1"/>
    <dgm:cxn modelId="{D678F6F5-3F70-4250-AEBF-A2B6CF51CA23}" srcId="{0ADF6D8B-386D-46C7-9450-417C29B5DFC7}" destId="{CB6F1BB5-30B6-4D81-A972-C1E0E16E16DB}" srcOrd="1" destOrd="0" parTransId="{E02BF6CD-7715-4A80-8AE7-8EF84BA6FB5D}" sibTransId="{A3976DAB-A446-4E9D-8B32-95A5E4BF1343}"/>
    <dgm:cxn modelId="{3465FA15-B5DC-4625-AD98-1D7C98FA0CA8}" srcId="{0ADF6D8B-386D-46C7-9450-417C29B5DFC7}" destId="{C386AF4C-FBF2-4259-88B1-C575247CFDF9}" srcOrd="4" destOrd="0" parTransId="{462A9425-AC60-4A0D-B776-3EE51BE76654}" sibTransId="{6DA36490-1F9F-4F2E-864E-9476A26BE22B}"/>
    <dgm:cxn modelId="{BDDB4F4E-45F9-42EB-8D24-42A61EE37D38}" type="presOf" srcId="{C16B442F-091D-4FC8-981F-87409B920376}" destId="{17FA0698-5F79-4FC0-81DF-B49B5A2F2EA4}" srcOrd="0" destOrd="0" presId="urn:microsoft.com/office/officeart/2005/8/layout/list1"/>
    <dgm:cxn modelId="{46976B9F-9CF3-47CC-A069-451AF2002AAC}" type="presOf" srcId="{7D871375-CA27-4B8B-8389-1FA6E2FA0119}" destId="{D7D471C5-65D9-4205-9C53-17F9606DDA3C}" srcOrd="1" destOrd="0" presId="urn:microsoft.com/office/officeart/2005/8/layout/list1"/>
    <dgm:cxn modelId="{1F931AF0-4454-4F9A-B227-3E0F705B3FBB}" srcId="{0ADF6D8B-386D-46C7-9450-417C29B5DFC7}" destId="{7F2A3A3F-3CD7-49CA-BE24-FE2B9FCBF5EE}" srcOrd="5" destOrd="0" parTransId="{03C3B232-B800-4F99-A397-402FA168673E}" sibTransId="{507B0C11-45B7-494C-B665-C5343ECEFB0D}"/>
    <dgm:cxn modelId="{7104595B-9CD9-4D9B-9D77-875FB3B6CADC}" srcId="{0ADF6D8B-386D-46C7-9450-417C29B5DFC7}" destId="{7D871375-CA27-4B8B-8389-1FA6E2FA0119}" srcOrd="0" destOrd="0" parTransId="{4249EC70-B519-4DC4-9EA4-D0ED61667A3E}" sibTransId="{4E056ABE-CEE1-409E-B6D5-3E8AB7034F5F}"/>
    <dgm:cxn modelId="{3E0967E9-4A17-4421-ACE3-11153C1A570C}" type="presOf" srcId="{7F2A3A3F-3CD7-49CA-BE24-FE2B9FCBF5EE}" destId="{7137A8D1-7B59-4505-A153-39FD84F068CD}" srcOrd="1" destOrd="0" presId="urn:microsoft.com/office/officeart/2005/8/layout/list1"/>
    <dgm:cxn modelId="{657EDF81-1AF0-4589-B290-9618DAD51D6D}" type="presOf" srcId="{C386AF4C-FBF2-4259-88B1-C575247CFDF9}" destId="{DBD4BFAD-86E2-4948-B7AC-4A649D59E148}" srcOrd="1" destOrd="0" presId="urn:microsoft.com/office/officeart/2005/8/layout/list1"/>
    <dgm:cxn modelId="{E780CC52-E7BA-4847-9E14-72FC8A5D26E0}" type="presOf" srcId="{888A2E2F-6CA5-49CA-B490-63BC1E50D165}" destId="{C8CF7FB4-E50E-4F55-84CF-6D7EBEBF4017}" srcOrd="1" destOrd="0" presId="urn:microsoft.com/office/officeart/2005/8/layout/list1"/>
    <dgm:cxn modelId="{CDDF31E9-1004-48DC-BAA0-87A8589FBDC3}" type="presOf" srcId="{CB6F1BB5-30B6-4D81-A972-C1E0E16E16DB}" destId="{FC8BEAE8-222A-4995-8111-3A6B1173493C}" srcOrd="1" destOrd="0" presId="urn:microsoft.com/office/officeart/2005/8/layout/list1"/>
    <dgm:cxn modelId="{ADEF08B9-761E-4944-8E9D-22DD32FA2935}" type="presOf" srcId="{7F2A3A3F-3CD7-49CA-BE24-FE2B9FCBF5EE}" destId="{B01CC498-3864-488E-B252-0B5E9275CE9E}" srcOrd="0" destOrd="0" presId="urn:microsoft.com/office/officeart/2005/8/layout/list1"/>
    <dgm:cxn modelId="{BF7A251A-2E5B-4D03-A86C-1D6208E5992A}" type="presOf" srcId="{CB6F1BB5-30B6-4D81-A972-C1E0E16E16DB}" destId="{856BCFDE-A0E8-47B5-96CF-14BED421B004}" srcOrd="0" destOrd="0" presId="urn:microsoft.com/office/officeart/2005/8/layout/list1"/>
    <dgm:cxn modelId="{AA71A3BA-0BC1-44D6-8C03-34A4B26A771B}" type="presOf" srcId="{C16B442F-091D-4FC8-981F-87409B920376}" destId="{E0DE7A17-7859-45EB-A606-BA147A778706}" srcOrd="1" destOrd="0" presId="urn:microsoft.com/office/officeart/2005/8/layout/list1"/>
    <dgm:cxn modelId="{0FCB41BF-0C9D-42F8-8B12-BB22B3F32BDB}" type="presParOf" srcId="{4B1CAC4E-90E8-40D1-AF7B-2F5E150A053F}" destId="{C28E5DBF-9BEE-4ED7-BAC1-F67C2151E4D9}" srcOrd="0" destOrd="0" presId="urn:microsoft.com/office/officeart/2005/8/layout/list1"/>
    <dgm:cxn modelId="{B0324EE0-2F6E-4A8E-8631-E936B92D48F0}" type="presParOf" srcId="{C28E5DBF-9BEE-4ED7-BAC1-F67C2151E4D9}" destId="{20D6012E-E342-4400-85B3-3EB63D83D1E0}" srcOrd="0" destOrd="0" presId="urn:microsoft.com/office/officeart/2005/8/layout/list1"/>
    <dgm:cxn modelId="{44421FBB-AC75-4F54-8BC7-2CDF04EC49A2}" type="presParOf" srcId="{C28E5DBF-9BEE-4ED7-BAC1-F67C2151E4D9}" destId="{D7D471C5-65D9-4205-9C53-17F9606DDA3C}" srcOrd="1" destOrd="0" presId="urn:microsoft.com/office/officeart/2005/8/layout/list1"/>
    <dgm:cxn modelId="{49972A8A-3D0A-425B-8FFF-D1E8A3A554D6}" type="presParOf" srcId="{4B1CAC4E-90E8-40D1-AF7B-2F5E150A053F}" destId="{4BA7DA2E-4411-4BEB-9DB1-AF77B16B7D3D}" srcOrd="1" destOrd="0" presId="urn:microsoft.com/office/officeart/2005/8/layout/list1"/>
    <dgm:cxn modelId="{F4E246E6-7170-4155-AC1C-F8A0905FED4B}" type="presParOf" srcId="{4B1CAC4E-90E8-40D1-AF7B-2F5E150A053F}" destId="{7FE06019-85AF-4F6C-987D-EEC2A7798E57}" srcOrd="2" destOrd="0" presId="urn:microsoft.com/office/officeart/2005/8/layout/list1"/>
    <dgm:cxn modelId="{50FCCA2E-12FA-4F5C-8C9F-A09C62A6D09F}" type="presParOf" srcId="{4B1CAC4E-90E8-40D1-AF7B-2F5E150A053F}" destId="{CBA5839F-12BC-41D1-A5E4-26FD8681172D}" srcOrd="3" destOrd="0" presId="urn:microsoft.com/office/officeart/2005/8/layout/list1"/>
    <dgm:cxn modelId="{818A693D-AC5D-4BA8-8806-1911BA111D6B}" type="presParOf" srcId="{4B1CAC4E-90E8-40D1-AF7B-2F5E150A053F}" destId="{2D46D670-25F7-464A-942C-6470854905E5}" srcOrd="4" destOrd="0" presId="urn:microsoft.com/office/officeart/2005/8/layout/list1"/>
    <dgm:cxn modelId="{FBE9E328-B0F1-4B2F-97FD-6163F639B622}" type="presParOf" srcId="{2D46D670-25F7-464A-942C-6470854905E5}" destId="{856BCFDE-A0E8-47B5-96CF-14BED421B004}" srcOrd="0" destOrd="0" presId="urn:microsoft.com/office/officeart/2005/8/layout/list1"/>
    <dgm:cxn modelId="{B43A2AE5-327A-48C2-A0FD-D4A738795D45}" type="presParOf" srcId="{2D46D670-25F7-464A-942C-6470854905E5}" destId="{FC8BEAE8-222A-4995-8111-3A6B1173493C}" srcOrd="1" destOrd="0" presId="urn:microsoft.com/office/officeart/2005/8/layout/list1"/>
    <dgm:cxn modelId="{C0AB2A3F-2218-4C9A-9EE2-8D8A19D17255}" type="presParOf" srcId="{4B1CAC4E-90E8-40D1-AF7B-2F5E150A053F}" destId="{706E9A4A-CC30-4A66-A2FA-DB27931AFDAA}" srcOrd="5" destOrd="0" presId="urn:microsoft.com/office/officeart/2005/8/layout/list1"/>
    <dgm:cxn modelId="{30C7C978-83B3-40F8-9B79-F00F84FA5738}" type="presParOf" srcId="{4B1CAC4E-90E8-40D1-AF7B-2F5E150A053F}" destId="{50661A4D-3292-4847-9B91-FC2ACDCAF972}" srcOrd="6" destOrd="0" presId="urn:microsoft.com/office/officeart/2005/8/layout/list1"/>
    <dgm:cxn modelId="{7FE1F36E-094F-47D0-B306-0E61A1630D93}" type="presParOf" srcId="{4B1CAC4E-90E8-40D1-AF7B-2F5E150A053F}" destId="{051DA08B-C5B5-4F6B-BB2E-AF078DBED503}" srcOrd="7" destOrd="0" presId="urn:microsoft.com/office/officeart/2005/8/layout/list1"/>
    <dgm:cxn modelId="{7E2ABE69-0674-4F75-923F-BC89D57D43AE}" type="presParOf" srcId="{4B1CAC4E-90E8-40D1-AF7B-2F5E150A053F}" destId="{FE31FB71-1EC7-4D0C-80AB-4683A0B91F5A}" srcOrd="8" destOrd="0" presId="urn:microsoft.com/office/officeart/2005/8/layout/list1"/>
    <dgm:cxn modelId="{9A62AA5B-6BB8-41E4-B400-7EB557A5DDF8}" type="presParOf" srcId="{FE31FB71-1EC7-4D0C-80AB-4683A0B91F5A}" destId="{17FA0698-5F79-4FC0-81DF-B49B5A2F2EA4}" srcOrd="0" destOrd="0" presId="urn:microsoft.com/office/officeart/2005/8/layout/list1"/>
    <dgm:cxn modelId="{7B9AF0B4-804D-4356-A4D2-8FC1403A360D}" type="presParOf" srcId="{FE31FB71-1EC7-4D0C-80AB-4683A0B91F5A}" destId="{E0DE7A17-7859-45EB-A606-BA147A778706}" srcOrd="1" destOrd="0" presId="urn:microsoft.com/office/officeart/2005/8/layout/list1"/>
    <dgm:cxn modelId="{807EA9A4-8D3B-4C10-A049-6F6394CB598A}" type="presParOf" srcId="{4B1CAC4E-90E8-40D1-AF7B-2F5E150A053F}" destId="{F0394E5C-0699-4E6B-85F2-99670A126B44}" srcOrd="9" destOrd="0" presId="urn:microsoft.com/office/officeart/2005/8/layout/list1"/>
    <dgm:cxn modelId="{BB449E0D-22E0-4E4E-B707-4F3DF599597A}" type="presParOf" srcId="{4B1CAC4E-90E8-40D1-AF7B-2F5E150A053F}" destId="{44887636-1368-4722-B2FF-C6E8E1974AE0}" srcOrd="10" destOrd="0" presId="urn:microsoft.com/office/officeart/2005/8/layout/list1"/>
    <dgm:cxn modelId="{A0AD90C8-F58A-4484-8768-02CDEB243750}" type="presParOf" srcId="{4B1CAC4E-90E8-40D1-AF7B-2F5E150A053F}" destId="{5663CBC9-B739-4392-9044-741C757655D3}" srcOrd="11" destOrd="0" presId="urn:microsoft.com/office/officeart/2005/8/layout/list1"/>
    <dgm:cxn modelId="{61A85C3B-D856-4AF4-8277-36619E5AB776}" type="presParOf" srcId="{4B1CAC4E-90E8-40D1-AF7B-2F5E150A053F}" destId="{89158A55-1085-4334-897F-6B007FFB2102}" srcOrd="12" destOrd="0" presId="urn:microsoft.com/office/officeart/2005/8/layout/list1"/>
    <dgm:cxn modelId="{8F8FB5BA-81D4-4E22-B698-A55787D02E91}" type="presParOf" srcId="{89158A55-1085-4334-897F-6B007FFB2102}" destId="{C26D1A92-1930-4643-B9FB-E798DB9DCC3D}" srcOrd="0" destOrd="0" presId="urn:microsoft.com/office/officeart/2005/8/layout/list1"/>
    <dgm:cxn modelId="{2E0FFDE8-75C2-4613-B2CA-D598FC1DD3E9}" type="presParOf" srcId="{89158A55-1085-4334-897F-6B007FFB2102}" destId="{C8CF7FB4-E50E-4F55-84CF-6D7EBEBF4017}" srcOrd="1" destOrd="0" presId="urn:microsoft.com/office/officeart/2005/8/layout/list1"/>
    <dgm:cxn modelId="{DD2398FE-4169-4101-A5F8-7D329C24E365}" type="presParOf" srcId="{4B1CAC4E-90E8-40D1-AF7B-2F5E150A053F}" destId="{F9BA41CE-9352-48BD-8A01-F4D7203B2E3B}" srcOrd="13" destOrd="0" presId="urn:microsoft.com/office/officeart/2005/8/layout/list1"/>
    <dgm:cxn modelId="{198D81D4-75EB-41B5-A931-CBF02D5A09ED}" type="presParOf" srcId="{4B1CAC4E-90E8-40D1-AF7B-2F5E150A053F}" destId="{CE7C2E9D-0E6C-496B-A3C3-DC61A73B2B92}" srcOrd="14" destOrd="0" presId="urn:microsoft.com/office/officeart/2005/8/layout/list1"/>
    <dgm:cxn modelId="{B9DCEB48-553C-439B-A98D-0E535C8F3379}" type="presParOf" srcId="{4B1CAC4E-90E8-40D1-AF7B-2F5E150A053F}" destId="{9CD8E799-C17B-4029-952A-AF60D52804C2}" srcOrd="15" destOrd="0" presId="urn:microsoft.com/office/officeart/2005/8/layout/list1"/>
    <dgm:cxn modelId="{DF91F0BB-0E56-4352-A9F6-E435E0EFD04A}" type="presParOf" srcId="{4B1CAC4E-90E8-40D1-AF7B-2F5E150A053F}" destId="{A6F432BB-DA76-4EBA-8CB5-48116B2349D7}" srcOrd="16" destOrd="0" presId="urn:microsoft.com/office/officeart/2005/8/layout/list1"/>
    <dgm:cxn modelId="{222AB16F-1325-4E94-8068-06F72CF744DC}" type="presParOf" srcId="{A6F432BB-DA76-4EBA-8CB5-48116B2349D7}" destId="{3D797181-6AC3-4368-B8A8-D0C7386B0F91}" srcOrd="0" destOrd="0" presId="urn:microsoft.com/office/officeart/2005/8/layout/list1"/>
    <dgm:cxn modelId="{EA524936-4F7A-4D71-AAD3-8D4592698BC4}" type="presParOf" srcId="{A6F432BB-DA76-4EBA-8CB5-48116B2349D7}" destId="{DBD4BFAD-86E2-4948-B7AC-4A649D59E148}" srcOrd="1" destOrd="0" presId="urn:microsoft.com/office/officeart/2005/8/layout/list1"/>
    <dgm:cxn modelId="{2671D8FA-7F35-40AE-BC1E-F14662C14EA7}" type="presParOf" srcId="{4B1CAC4E-90E8-40D1-AF7B-2F5E150A053F}" destId="{850D2516-1EED-4E85-8272-21AF541471FD}" srcOrd="17" destOrd="0" presId="urn:microsoft.com/office/officeart/2005/8/layout/list1"/>
    <dgm:cxn modelId="{7E498DEC-631D-4563-AA49-CB1513F26109}" type="presParOf" srcId="{4B1CAC4E-90E8-40D1-AF7B-2F5E150A053F}" destId="{9FCC4174-7DC7-4556-93A4-2EEF739557A2}" srcOrd="18" destOrd="0" presId="urn:microsoft.com/office/officeart/2005/8/layout/list1"/>
    <dgm:cxn modelId="{7ACA36C5-CA04-4583-B6D1-F469030367ED}" type="presParOf" srcId="{4B1CAC4E-90E8-40D1-AF7B-2F5E150A053F}" destId="{3E3686D9-5489-4B2B-88F3-A73E1C7ADDB6}" srcOrd="19" destOrd="0" presId="urn:microsoft.com/office/officeart/2005/8/layout/list1"/>
    <dgm:cxn modelId="{2272E553-8A28-4F53-B56E-9BD789A4BBA5}" type="presParOf" srcId="{4B1CAC4E-90E8-40D1-AF7B-2F5E150A053F}" destId="{10199D64-76DE-487D-AC23-0D687FE1BE6A}" srcOrd="20" destOrd="0" presId="urn:microsoft.com/office/officeart/2005/8/layout/list1"/>
    <dgm:cxn modelId="{6700326F-761A-4F37-99C2-3846A58071EB}" type="presParOf" srcId="{10199D64-76DE-487D-AC23-0D687FE1BE6A}" destId="{B01CC498-3864-488E-B252-0B5E9275CE9E}" srcOrd="0" destOrd="0" presId="urn:microsoft.com/office/officeart/2005/8/layout/list1"/>
    <dgm:cxn modelId="{8F52F965-AED7-4BEA-984B-E434ABDB1D9C}" type="presParOf" srcId="{10199D64-76DE-487D-AC23-0D687FE1BE6A}" destId="{7137A8D1-7B59-4505-A153-39FD84F068CD}" srcOrd="1" destOrd="0" presId="urn:microsoft.com/office/officeart/2005/8/layout/list1"/>
    <dgm:cxn modelId="{9522471B-C2F1-4130-9D74-020E93FDA719}" type="presParOf" srcId="{4B1CAC4E-90E8-40D1-AF7B-2F5E150A053F}" destId="{9AE8113B-8157-4197-9FEA-BA93191AF28E}" srcOrd="21" destOrd="0" presId="urn:microsoft.com/office/officeart/2005/8/layout/list1"/>
    <dgm:cxn modelId="{F234B1C5-A2D5-441F-B26E-082AFEB36B67}" type="presParOf" srcId="{4B1CAC4E-90E8-40D1-AF7B-2F5E150A053F}" destId="{17C18E1E-D029-410E-A8AE-5DFA4FC76E4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06019-85AF-4F6C-987D-EEC2A7798E57}">
      <dsp:nvSpPr>
        <dsp:cNvPr id="0" name=""/>
        <dsp:cNvSpPr/>
      </dsp:nvSpPr>
      <dsp:spPr>
        <a:xfrm>
          <a:off x="0" y="252699"/>
          <a:ext cx="7239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471C5-65D9-4205-9C53-17F9606DDA3C}">
      <dsp:nvSpPr>
        <dsp:cNvPr id="0" name=""/>
        <dsp:cNvSpPr/>
      </dsp:nvSpPr>
      <dsp:spPr>
        <a:xfrm>
          <a:off x="361950" y="31299"/>
          <a:ext cx="662215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Алгоритм (последовательность) проектной деятельности</a:t>
          </a:r>
          <a:endParaRPr lang="ru-RU" sz="1800" b="1" kern="1200" dirty="0"/>
        </a:p>
      </dsp:txBody>
      <dsp:txXfrm>
        <a:off x="383566" y="52915"/>
        <a:ext cx="6578918" cy="399568"/>
      </dsp:txXfrm>
    </dsp:sp>
    <dsp:sp modelId="{50661A4D-3292-4847-9B91-FC2ACDCAF972}">
      <dsp:nvSpPr>
        <dsp:cNvPr id="0" name=""/>
        <dsp:cNvSpPr/>
      </dsp:nvSpPr>
      <dsp:spPr>
        <a:xfrm>
          <a:off x="0" y="933100"/>
          <a:ext cx="7239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BEAE8-222A-4995-8111-3A6B1173493C}">
      <dsp:nvSpPr>
        <dsp:cNvPr id="0" name=""/>
        <dsp:cNvSpPr/>
      </dsp:nvSpPr>
      <dsp:spPr>
        <a:xfrm>
          <a:off x="361950" y="711699"/>
          <a:ext cx="660248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Паспорт проекта</a:t>
          </a:r>
          <a:endParaRPr lang="ru-RU" sz="1800" b="1" kern="1200" dirty="0"/>
        </a:p>
      </dsp:txBody>
      <dsp:txXfrm>
        <a:off x="383566" y="733315"/>
        <a:ext cx="6559257" cy="399568"/>
      </dsp:txXfrm>
    </dsp:sp>
    <dsp:sp modelId="{44887636-1368-4722-B2FF-C6E8E1974AE0}">
      <dsp:nvSpPr>
        <dsp:cNvPr id="0" name=""/>
        <dsp:cNvSpPr/>
      </dsp:nvSpPr>
      <dsp:spPr>
        <a:xfrm>
          <a:off x="0" y="1613500"/>
          <a:ext cx="7239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E7A17-7859-45EB-A606-BA147A778706}">
      <dsp:nvSpPr>
        <dsp:cNvPr id="0" name=""/>
        <dsp:cNvSpPr/>
      </dsp:nvSpPr>
      <dsp:spPr>
        <a:xfrm>
          <a:off x="361950" y="1392100"/>
          <a:ext cx="660248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Правила оформления библиографии (списка литературы)</a:t>
          </a:r>
          <a:endParaRPr lang="ru-RU" sz="1800" b="1" kern="1200" dirty="0"/>
        </a:p>
      </dsp:txBody>
      <dsp:txXfrm>
        <a:off x="383566" y="1413716"/>
        <a:ext cx="6559257" cy="399568"/>
      </dsp:txXfrm>
    </dsp:sp>
    <dsp:sp modelId="{CE7C2E9D-0E6C-496B-A3C3-DC61A73B2B92}">
      <dsp:nvSpPr>
        <dsp:cNvPr id="0" name=""/>
        <dsp:cNvSpPr/>
      </dsp:nvSpPr>
      <dsp:spPr>
        <a:xfrm>
          <a:off x="0" y="2293900"/>
          <a:ext cx="7239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F7FB4-E50E-4F55-84CF-6D7EBEBF4017}">
      <dsp:nvSpPr>
        <dsp:cNvPr id="0" name=""/>
        <dsp:cNvSpPr/>
      </dsp:nvSpPr>
      <dsp:spPr>
        <a:xfrm>
          <a:off x="361950" y="2072500"/>
          <a:ext cx="659129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Электронные ресурсы</a:t>
          </a:r>
          <a:endParaRPr lang="ru-RU" sz="1800" b="1" kern="1200" dirty="0"/>
        </a:p>
      </dsp:txBody>
      <dsp:txXfrm>
        <a:off x="383566" y="2094116"/>
        <a:ext cx="6548058" cy="399568"/>
      </dsp:txXfrm>
    </dsp:sp>
    <dsp:sp modelId="{9FCC4174-7DC7-4556-93A4-2EEF739557A2}">
      <dsp:nvSpPr>
        <dsp:cNvPr id="0" name=""/>
        <dsp:cNvSpPr/>
      </dsp:nvSpPr>
      <dsp:spPr>
        <a:xfrm>
          <a:off x="0" y="2974300"/>
          <a:ext cx="7239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4BFAD-86E2-4948-B7AC-4A649D59E148}">
      <dsp:nvSpPr>
        <dsp:cNvPr id="0" name=""/>
        <dsp:cNvSpPr/>
      </dsp:nvSpPr>
      <dsp:spPr>
        <a:xfrm>
          <a:off x="361950" y="2752900"/>
          <a:ext cx="655318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Словарь терминов</a:t>
          </a:r>
          <a:endParaRPr lang="ru-RU" sz="1800" b="1" kern="1200" dirty="0"/>
        </a:p>
      </dsp:txBody>
      <dsp:txXfrm>
        <a:off x="383566" y="2774516"/>
        <a:ext cx="6509952" cy="399568"/>
      </dsp:txXfrm>
    </dsp:sp>
    <dsp:sp modelId="{17C18E1E-D029-410E-A8AE-5DFA4FC76E4F}">
      <dsp:nvSpPr>
        <dsp:cNvPr id="0" name=""/>
        <dsp:cNvSpPr/>
      </dsp:nvSpPr>
      <dsp:spPr>
        <a:xfrm>
          <a:off x="0" y="3654700"/>
          <a:ext cx="7239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7A8D1-7B59-4505-A153-39FD84F068CD}">
      <dsp:nvSpPr>
        <dsp:cNvPr id="0" name=""/>
        <dsp:cNvSpPr/>
      </dsp:nvSpPr>
      <dsp:spPr>
        <a:xfrm>
          <a:off x="361950" y="3433300"/>
          <a:ext cx="655323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Отрывки из художественных текстов</a:t>
          </a:r>
          <a:endParaRPr lang="ru-RU" sz="1800" b="1" kern="1200" dirty="0"/>
        </a:p>
      </dsp:txBody>
      <dsp:txXfrm>
        <a:off x="383566" y="3454916"/>
        <a:ext cx="6510003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63708-C6A8-4134-AB1D-61F08C1324F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43F47-E95B-4419-9C8C-064EA431A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5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3F47-E95B-4419-9C8C-064EA431A7D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4" name="Shape 549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95" name="Shape 54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283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4" name="Shape 549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95" name="Shape 54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283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/>
          <p:nvPr/>
        </p:nvSpPr>
        <p:spPr>
          <a:xfrm>
            <a:off x="-29305" y="-31829"/>
            <a:ext cx="4730001" cy="5276030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pasted-image.tiff" descr="pasted-image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909" y="1616947"/>
            <a:ext cx="3455001" cy="115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75931" y="4878959"/>
            <a:ext cx="185442" cy="191691"/>
          </a:xfrm>
          <a:prstGeom prst="rect">
            <a:avLst/>
          </a:prstGeom>
        </p:spPr>
        <p:txBody>
          <a:bodyPr lIns="26789" tIns="26789" rIns="26789" bIns="26789" anchor="t"/>
          <a:lstStyle>
            <a:lvl1pPr algn="ctr" defTabSz="308074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16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"/>
          <p:cNvSpPr/>
          <p:nvPr/>
        </p:nvSpPr>
        <p:spPr>
          <a:xfrm>
            <a:off x="-1042" y="-4464"/>
            <a:ext cx="9146084" cy="238103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0004" tIns="30004" rIns="30004" bIns="30004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/>
          </a:p>
        </p:txBody>
      </p:sp>
      <p:sp>
        <p:nvSpPr>
          <p:cNvPr id="25" name="Прямоугольник"/>
          <p:cNvSpPr/>
          <p:nvPr/>
        </p:nvSpPr>
        <p:spPr>
          <a:xfrm>
            <a:off x="-1042" y="4910117"/>
            <a:ext cx="9146084" cy="238103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0004" tIns="30004" rIns="30004" bIns="30004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" name="pasted-image.tiff" descr="pasted-imag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0062" y="357064"/>
            <a:ext cx="392809" cy="410822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75931" y="4875611"/>
            <a:ext cx="185442" cy="191691"/>
          </a:xfrm>
          <a:prstGeom prst="rect">
            <a:avLst/>
          </a:prstGeom>
        </p:spPr>
        <p:txBody>
          <a:bodyPr lIns="30004" tIns="30004" rIns="30004" bIns="30004" anchor="t"/>
          <a:lstStyle>
            <a:lvl1pPr algn="ctr" defTabSz="345043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032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hyperlink" Target="https://www.facebook.com/prosveshenie/posts/162504750085033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prosv@prosv.ru" TargetMode="External"/><Relationship Id="rId5" Type="http://schemas.openxmlformats.org/officeDocument/2006/relationships/hyperlink" Target="http://www.prosv.ru/" TargetMode="External"/><Relationship Id="rId4" Type="http://schemas.openxmlformats.org/officeDocument/2006/relationships/hyperlink" Target="http://www.shop.prosv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pasted-image.tiff" descr="pasted-imag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556" y="3227348"/>
            <a:ext cx="950721" cy="99057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228600" y="81915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ПРОЕКТЫ И ТВОРЧЕСКИЕ ЗАДАНИЯ. РУССКИЙ ЯЗЫК И ЛИТЕРАТУРА </a:t>
            </a: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724150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Бондаренко Марина Анатольевна,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канд. </a:t>
            </a:r>
            <a:r>
              <a:rPr lang="ru-RU" dirty="0" err="1" smtClean="0">
                <a:solidFill>
                  <a:schemeClr val="bg1"/>
                </a:solidFill>
              </a:rPr>
              <a:t>пед</a:t>
            </a:r>
            <a:r>
              <a:rPr lang="ru-RU" dirty="0" smtClean="0">
                <a:solidFill>
                  <a:schemeClr val="bg1"/>
                </a:solidFill>
              </a:rPr>
              <a:t>. наук, профессор кафедры филологии Академии труда и социальных отношений, член Союза писателей России, автор серии пособий «Русский язык. Проекты и творческие задания»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61950"/>
            <a:ext cx="4419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Межпредметные</a:t>
            </a:r>
            <a:r>
              <a:rPr lang="ru-RU" sz="2400" b="1" dirty="0" smtClean="0">
                <a:solidFill>
                  <a:schemeClr val="bg1"/>
                </a:solidFill>
              </a:rPr>
              <a:t> связи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Нашивка 2"/>
          <p:cNvSpPr/>
          <p:nvPr/>
        </p:nvSpPr>
        <p:spPr>
          <a:xfrm rot="5400000">
            <a:off x="1295400" y="285750"/>
            <a:ext cx="381000" cy="381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 rot="5400000">
            <a:off x="7239000" y="361950"/>
            <a:ext cx="381000" cy="381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819150"/>
            <a:ext cx="13716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Языки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742950"/>
            <a:ext cx="16002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276350"/>
            <a:ext cx="4495800" cy="3323987"/>
          </a:xfrm>
          <a:prstGeom prst="rect">
            <a:avLst/>
          </a:prstGeom>
          <a:noFill/>
          <a:ln w="28575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/>
              <a:buChar char="ü"/>
            </a:pPr>
            <a:r>
              <a:rPr lang="ru-RU" sz="1400" dirty="0" smtClean="0">
                <a:sym typeface="Wingdings"/>
              </a:rPr>
              <a:t>Работа с художественными текстами.</a:t>
            </a:r>
          </a:p>
          <a:p>
            <a:pPr>
              <a:buFont typeface="Wingdings"/>
              <a:buChar char="ü"/>
            </a:pPr>
            <a:r>
              <a:rPr lang="ru-RU" sz="1400" dirty="0" smtClean="0">
                <a:sym typeface="Wingdings"/>
              </a:rPr>
              <a:t> Стилизация.</a:t>
            </a:r>
          </a:p>
          <a:p>
            <a:r>
              <a:rPr lang="ru-RU" sz="1400" dirty="0" smtClean="0">
                <a:sym typeface="Wingdings"/>
              </a:rPr>
              <a:t> 6 класс: окказионализмы русских писателей; палиндромы и их авторы; слова-чемоданы Льюиса </a:t>
            </a:r>
            <a:r>
              <a:rPr lang="ru-RU" sz="1400" dirty="0" err="1" smtClean="0">
                <a:sym typeface="Wingdings"/>
              </a:rPr>
              <a:t>Кэррола</a:t>
            </a:r>
            <a:r>
              <a:rPr lang="ru-RU" sz="1400" dirty="0" smtClean="0">
                <a:sym typeface="Wingdings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ym typeface="Wingdings"/>
              </a:rPr>
              <a:t> 7 класс: законы стихосложения (размеры и формы; виды рифм, способы рифмовки); наречия в русской и англоязычной литературе; неологизмы Игоря-Северянина; словарь языка писателя.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ym typeface="Wingdings"/>
              </a:rPr>
              <a:t> 8 класс:  сбор иллюстративного материла; конкурс знатоков пушкинских текстов; имена сказочных героев; «Ревизор» и «Капитанская дочка».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ym typeface="Wingdings"/>
              </a:rPr>
              <a:t> 9 класс: лексический и историко-литературный комментарий текста; подготовка материала для урока литературы в 6 классе; «Евгений Онегин».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1352550"/>
            <a:ext cx="3733800" cy="3323987"/>
          </a:xfrm>
          <a:prstGeom prst="rect">
            <a:avLst/>
          </a:prstGeom>
          <a:noFill/>
          <a:ln w="28575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>
                <a:sym typeface="Wingdings"/>
              </a:rPr>
              <a:t> Источники заимствования слов и фразеологизмов.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ym typeface="Wingdings"/>
              </a:rPr>
              <a:t>5 класс: многозначность и омонимия  в русском и изучаемом иностранном языке; наименования морфем в русском и изучаемом иностранном языке.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ym typeface="Wingdings"/>
              </a:rPr>
              <a:t>6 класс: работа с двуязычными словарями; фразеологизмы-кальки; гибридные слова.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ym typeface="Wingdings"/>
              </a:rPr>
              <a:t> 7 класс: </a:t>
            </a:r>
            <a:r>
              <a:rPr lang="ru-RU" sz="1400" dirty="0" err="1" smtClean="0">
                <a:sym typeface="Wingdings"/>
              </a:rPr>
              <a:t>эмотиконы</a:t>
            </a:r>
            <a:r>
              <a:rPr lang="ru-RU" sz="1400" dirty="0" smtClean="0">
                <a:sym typeface="Wingdings"/>
              </a:rPr>
              <a:t> в языках народов мира;  «поиски» причастия; эквиваленты русских фразеологизмов с причастными компонентами; способы образования наречий в русском и английском языках.</a:t>
            </a:r>
          </a:p>
          <a:p>
            <a:r>
              <a:rPr lang="ru-RU" sz="1400" dirty="0" smtClean="0">
                <a:sym typeface="Wingdings"/>
              </a:rPr>
              <a:t> 9 класс: составление двуязычного мини-словаря.</a:t>
            </a:r>
            <a:endParaRPr lang="ru-RU" sz="1400" dirty="0"/>
          </a:p>
        </p:txBody>
      </p:sp>
      <p:pic>
        <p:nvPicPr>
          <p:cNvPr id="11" name="Picture 2" descr="https://pickimage.ru/wp-content/uploads/images/detskie/pushkin/pushkin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98" t="2627" r="8718" b="18555"/>
          <a:stretch>
            <a:fillRect/>
          </a:stretch>
        </p:blipFill>
        <p:spPr bwMode="auto">
          <a:xfrm>
            <a:off x="3886200" y="895350"/>
            <a:ext cx="914400" cy="914400"/>
          </a:xfrm>
          <a:prstGeom prst="rect">
            <a:avLst/>
          </a:prstGeom>
          <a:noFill/>
          <a:ln>
            <a:solidFill>
              <a:srgbClr val="3333CC"/>
            </a:solidFill>
          </a:ln>
        </p:spPr>
      </p:pic>
      <p:pic>
        <p:nvPicPr>
          <p:cNvPr id="12" name="Picture 10" descr="http://static.diary.ru/userdir/9/3/8/6/938664/735468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962150"/>
            <a:ext cx="697302" cy="762000"/>
          </a:xfrm>
          <a:prstGeom prst="rect">
            <a:avLst/>
          </a:prstGeom>
          <a:noFill/>
          <a:ln>
            <a:solidFill>
              <a:srgbClr val="3333CC"/>
            </a:solidFill>
          </a:ln>
        </p:spPr>
      </p:pic>
      <p:pic>
        <p:nvPicPr>
          <p:cNvPr id="14" name="Picture 12" descr="https://mywishcard.com/s/i2/02/0/470x0_ASkBzHBLcDomCSY3yyGBSN3rkWYZthJX___jpg____4_d85f09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60" t="4539" b="42128"/>
          <a:stretch>
            <a:fillRect/>
          </a:stretch>
        </p:blipFill>
        <p:spPr bwMode="auto">
          <a:xfrm>
            <a:off x="4495800" y="3028950"/>
            <a:ext cx="533400" cy="815278"/>
          </a:xfrm>
          <a:prstGeom prst="rect">
            <a:avLst/>
          </a:prstGeom>
          <a:noFill/>
          <a:ln>
            <a:solidFill>
              <a:srgbClr val="3333CC"/>
            </a:solidFill>
          </a:ln>
        </p:spPr>
      </p:pic>
      <p:pic>
        <p:nvPicPr>
          <p:cNvPr id="15" name="Picture 14" descr="http://www.poet-severyanin.ru/images/svnve/1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805"/>
          <a:stretch>
            <a:fillRect/>
          </a:stretch>
        </p:blipFill>
        <p:spPr bwMode="auto">
          <a:xfrm>
            <a:off x="3505200" y="4476750"/>
            <a:ext cx="1550885" cy="304800"/>
          </a:xfrm>
          <a:prstGeom prst="rect">
            <a:avLst/>
          </a:prstGeom>
          <a:noFill/>
          <a:ln>
            <a:solidFill>
              <a:srgbClr val="3333CC"/>
            </a:solidFill>
          </a:ln>
        </p:spPr>
      </p:pic>
      <p:pic>
        <p:nvPicPr>
          <p:cNvPr id="16" name="Picture 16" descr="http://blog.colinandjeanne.org/wp-content/uploads/2012/05/my-happiness-projec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2114550"/>
            <a:ext cx="533400" cy="581891"/>
          </a:xfrm>
          <a:prstGeom prst="rect">
            <a:avLst/>
          </a:prstGeom>
          <a:noFill/>
          <a:ln>
            <a:solidFill>
              <a:srgbClr val="3333CC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5750"/>
            <a:ext cx="4419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Межпредметные</a:t>
            </a:r>
            <a:r>
              <a:rPr lang="ru-RU" sz="2400" b="1" dirty="0" smtClean="0">
                <a:solidFill>
                  <a:schemeClr val="bg1"/>
                </a:solidFill>
              </a:rPr>
              <a:t> связи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 rot="5400000">
            <a:off x="1676400" y="361950"/>
            <a:ext cx="381000" cy="381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1581150"/>
            <a:ext cx="4800600" cy="3046988"/>
          </a:xfrm>
          <a:prstGeom prst="rect">
            <a:avLst/>
          </a:prstGeom>
          <a:noFill/>
          <a:ln w="190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ym typeface="Wingdings"/>
              </a:rPr>
              <a:t> 6 класс: «С чего начинается театр».</a:t>
            </a:r>
          </a:p>
          <a:p>
            <a:r>
              <a:rPr lang="ru-RU" sz="1600" dirty="0" smtClean="0">
                <a:sym typeface="Wingdings"/>
              </a:rPr>
              <a:t> 7 класс: художественные стили, течения, направления.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ym typeface="Wingdings"/>
              </a:rPr>
              <a:t>8 класс: Государственный исторический музей в Москве; «Домик станционного смотрителя» в Выре и другие музеи литературных героев.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ym typeface="Wingdings"/>
              </a:rPr>
              <a:t> 9 класс: история кинематографа; лексика кино;  Музей изобразительных искусств; античная мифология; танцевальные жанры; полонез в классической русской опере; семь чудес света; Александрийский столп и Александровская колонна; </a:t>
            </a:r>
            <a:r>
              <a:rPr lang="ru-RU" sz="1600" dirty="0" err="1" smtClean="0">
                <a:sym typeface="Wingdings"/>
              </a:rPr>
              <a:t>Александринка</a:t>
            </a:r>
            <a:r>
              <a:rPr lang="ru-RU" sz="1600" dirty="0" smtClean="0">
                <a:sym typeface="Wingdings"/>
              </a:rPr>
              <a:t>.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819150"/>
            <a:ext cx="5562600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Мировая художественная культура </a:t>
            </a:r>
          </a:p>
          <a:p>
            <a:pPr algn="ctr"/>
            <a:r>
              <a:rPr lang="ru-RU" sz="17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(изобразительное искусство, музыка, театр, кино, музеи)</a:t>
            </a:r>
            <a:endParaRPr lang="ru-RU" sz="1700" dirty="0"/>
          </a:p>
        </p:txBody>
      </p:sp>
      <p:pic>
        <p:nvPicPr>
          <p:cNvPr id="22530" name="Picture 2" descr="http://szkolajp.com/archiwum/images/polone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952750"/>
            <a:ext cx="1371600" cy="1114425"/>
          </a:xfrm>
          <a:prstGeom prst="rect">
            <a:avLst/>
          </a:prstGeom>
          <a:noFill/>
        </p:spPr>
      </p:pic>
      <p:pic>
        <p:nvPicPr>
          <p:cNvPr id="11" name="Picture 2" descr="https://pbs.twimg.com/media/DlcLaZ_XoAAoH_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504950"/>
            <a:ext cx="2033158" cy="1095376"/>
          </a:xfrm>
          <a:prstGeom prst="rect">
            <a:avLst/>
          </a:prstGeom>
          <a:noFill/>
        </p:spPr>
      </p:pic>
      <p:pic>
        <p:nvPicPr>
          <p:cNvPr id="13" name="Picture 4" descr="http://hiero.ru/pict/3b3/22442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1524000" cy="2093015"/>
          </a:xfrm>
          <a:prstGeom prst="rect">
            <a:avLst/>
          </a:prstGeom>
          <a:noFill/>
        </p:spPr>
      </p:pic>
      <p:pic>
        <p:nvPicPr>
          <p:cNvPr id="14" name="Picture 6" descr="https://3.bp.blogspot.com/-b932A3OauXI/VYwLxdcqr_I/AAAAAAABR-Y/myhTf1WgSCk/s1600/documentarie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61950"/>
            <a:ext cx="914400" cy="800101"/>
          </a:xfrm>
          <a:prstGeom prst="rect">
            <a:avLst/>
          </a:prstGeom>
          <a:noFill/>
        </p:spPr>
      </p:pic>
      <p:pic>
        <p:nvPicPr>
          <p:cNvPr id="15" name="Picture 8" descr="https://avatars.mds.yandex.net/get-pdb/918543/60bff2a9-4072-4823-8218-fc672e2cf14e/s1200?webp=fals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409950"/>
            <a:ext cx="1042436" cy="13827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-мини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285750"/>
            <a:ext cx="4038600" cy="2338137"/>
          </a:xfrm>
          <a:prstGeom prst="rect">
            <a:avLst/>
          </a:prstGeom>
        </p:spPr>
      </p:pic>
      <p:pic>
        <p:nvPicPr>
          <p:cNvPr id="5" name="Рисунок 4" descr="9-мин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742950"/>
            <a:ext cx="4114800" cy="2551176"/>
          </a:xfrm>
          <a:prstGeom prst="rect">
            <a:avLst/>
          </a:prstGeom>
        </p:spPr>
      </p:pic>
      <p:pic>
        <p:nvPicPr>
          <p:cNvPr id="6" name="Рисунок 5" descr="90мини-2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2190750"/>
            <a:ext cx="3372875" cy="2586438"/>
          </a:xfrm>
          <a:prstGeom prst="rect">
            <a:avLst/>
          </a:prstGeom>
        </p:spPr>
      </p:pic>
      <p:pic>
        <p:nvPicPr>
          <p:cNvPr id="47106" name="Picture 2" descr="https://i.pinimg.com/originals/48/49/62/48496224dc7f4dc9ebcea090f2d1f36f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495550"/>
            <a:ext cx="1367409" cy="2114550"/>
          </a:xfrm>
          <a:prstGeom prst="rect">
            <a:avLst/>
          </a:prstGeom>
          <a:noFill/>
        </p:spPr>
      </p:pic>
      <p:pic>
        <p:nvPicPr>
          <p:cNvPr id="47108" name="Picture 4" descr="http://nb12.ru/files/nc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028950"/>
            <a:ext cx="1219200" cy="9144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438150"/>
            <a:ext cx="570166" cy="75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atalog.prosv.ru/images/big/e3ef8062-8a25-11e6-8cd8-0050569c7d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90550"/>
            <a:ext cx="2510772" cy="3333750"/>
          </a:xfrm>
          <a:prstGeom prst="rect">
            <a:avLst/>
          </a:prstGeom>
          <a:noFill/>
        </p:spPr>
      </p:pic>
      <p:pic>
        <p:nvPicPr>
          <p:cNvPr id="4" name="Рисунок 3" descr="Содержание-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1998" y="438150"/>
            <a:ext cx="5090673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400550"/>
            <a:ext cx="2895600" cy="340519"/>
          </a:xfrm>
          <a:prstGeom prst="wedgeRoundRectCallout">
            <a:avLst>
              <a:gd name="adj1" fmla="val 46836"/>
              <a:gd name="adj2" fmla="val -35846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Сюжеты, игротеки, переменки</a:t>
            </a:r>
            <a:endParaRPr lang="ru-RU" sz="14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819150"/>
            <a:ext cx="4114800" cy="2862322"/>
          </a:xfrm>
          <a:prstGeom prst="rect">
            <a:avLst/>
          </a:prstGeom>
          <a:noFill/>
          <a:ln w="28575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Проекты</a:t>
            </a:r>
          </a:p>
          <a:p>
            <a:r>
              <a:rPr lang="ru-RU" dirty="0" smtClean="0"/>
              <a:t>1. Буква Э в русском языке.</a:t>
            </a:r>
          </a:p>
          <a:p>
            <a:r>
              <a:rPr lang="ru-RU" dirty="0" smtClean="0"/>
              <a:t>* Эти непослушные шипящие.</a:t>
            </a:r>
          </a:p>
          <a:p>
            <a:r>
              <a:rPr lang="ru-RU" dirty="0" smtClean="0"/>
              <a:t>2. Родословная знаков препинания.</a:t>
            </a:r>
          </a:p>
          <a:p>
            <a:r>
              <a:rPr lang="ru-RU" dirty="0" smtClean="0"/>
              <a:t>3. Обучающий орфоэпический словарь.</a:t>
            </a:r>
          </a:p>
          <a:p>
            <a:r>
              <a:rPr lang="ru-RU" dirty="0" smtClean="0"/>
              <a:t>4. Все об омонимах.</a:t>
            </a:r>
          </a:p>
          <a:p>
            <a:r>
              <a:rPr lang="ru-RU" dirty="0" smtClean="0"/>
              <a:t>5. Описание одной морфемы.</a:t>
            </a:r>
          </a:p>
          <a:p>
            <a:r>
              <a:rPr lang="ru-RU" dirty="0" smtClean="0"/>
              <a:t>6. Создание лингвистической игры.</a:t>
            </a:r>
          </a:p>
          <a:p>
            <a:r>
              <a:rPr lang="ru-RU" dirty="0" smtClean="0"/>
              <a:t>7. Грамматические пороги имени </a:t>
            </a:r>
          </a:p>
          <a:p>
            <a:r>
              <a:rPr lang="ru-RU" dirty="0" smtClean="0"/>
              <a:t>существительного.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61950"/>
            <a:ext cx="3886200" cy="2585323"/>
          </a:xfrm>
          <a:prstGeom prst="rect">
            <a:avLst/>
          </a:prstGeom>
          <a:noFill/>
          <a:ln w="28575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Задания творческого характера</a:t>
            </a:r>
          </a:p>
          <a:p>
            <a:pPr>
              <a:buFont typeface="Wingdings"/>
              <a:buChar char="ü"/>
            </a:pPr>
            <a:r>
              <a:rPr lang="ru-RU" dirty="0" smtClean="0"/>
              <a:t>Сказка о Проекте и Прожекте.</a:t>
            </a:r>
          </a:p>
          <a:p>
            <a:pPr>
              <a:buFont typeface="Wingdings"/>
              <a:buChar char="ü"/>
            </a:pPr>
            <a:r>
              <a:rPr lang="ru-RU" dirty="0" smtClean="0"/>
              <a:t> Сказка о Знаках Препинания.</a:t>
            </a:r>
          </a:p>
          <a:p>
            <a:pPr>
              <a:buFont typeface="Wingdings"/>
              <a:buChar char="ü"/>
            </a:pPr>
            <a:r>
              <a:rPr lang="ru-RU" dirty="0" smtClean="0"/>
              <a:t>Сказка о том, как помирить пословицы (продолжение сказки Дж. </a:t>
            </a:r>
            <a:r>
              <a:rPr lang="ru-RU" dirty="0" err="1" smtClean="0"/>
              <a:t>Родари</a:t>
            </a:r>
            <a:r>
              <a:rPr lang="ru-RU" dirty="0" smtClean="0"/>
              <a:t>). </a:t>
            </a:r>
          </a:p>
          <a:p>
            <a:pPr>
              <a:buFont typeface="Wingdings"/>
              <a:buChar char="ü"/>
            </a:pPr>
            <a:r>
              <a:rPr lang="ru-RU" dirty="0" smtClean="0"/>
              <a:t>Очерк / сказочная история / мемуары Корня (в том числе по данному началу) и др.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105150"/>
            <a:ext cx="4114800" cy="923330"/>
          </a:xfrm>
          <a:prstGeom prst="rect">
            <a:avLst/>
          </a:prstGeom>
          <a:noFill/>
          <a:ln w="28575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Занимательные задания: </a:t>
            </a:r>
            <a:r>
              <a:rPr lang="ru-RU" dirty="0" smtClean="0"/>
              <a:t>шарады, ребусы, </a:t>
            </a:r>
            <a:r>
              <a:rPr lang="ru-RU" dirty="0" err="1" smtClean="0"/>
              <a:t>антифразы</a:t>
            </a:r>
            <a:r>
              <a:rPr lang="ru-RU" dirty="0" smtClean="0"/>
              <a:t>, игры со словами, буриме и др.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171950"/>
            <a:ext cx="457200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Обучающие алгоритмы и образцы  создания таких заданий </a:t>
            </a:r>
            <a:r>
              <a:rPr lang="ru-RU" dirty="0" smtClean="0">
                <a:sym typeface="Wingdings"/>
              </a:rPr>
              <a:t> </a:t>
            </a:r>
            <a:r>
              <a:rPr lang="ru-RU" dirty="0" smtClean="0"/>
              <a:t>мини-проекты.</a:t>
            </a:r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 rot="5400000">
            <a:off x="2286000" y="3714750"/>
            <a:ext cx="381000" cy="381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85750"/>
            <a:ext cx="5334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Принципы организации материала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086600" y="1200150"/>
            <a:ext cx="1905000" cy="2667000"/>
          </a:xfrm>
          <a:prstGeom prst="wedgeRoundRectCallout">
            <a:avLst>
              <a:gd name="adj1" fmla="val -134283"/>
              <a:gd name="adj2" fmla="val -4776"/>
              <a:gd name="adj3" fmla="val 1666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Вам будет нужна глава «Правила употребления букв», в которой следует обратиться к двум фрагментам – «Буквы Э – Е»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(§§ 6 – 8) и «Буква Э после шипящих и Ц»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(§ 25).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819150"/>
            <a:ext cx="6629400" cy="3970318"/>
          </a:xfrm>
          <a:prstGeom prst="rect">
            <a:avLst/>
          </a:prstGeom>
          <a:noFill/>
          <a:ln w="28575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indent="180000">
              <a:buFont typeface="Wingdings"/>
              <a:buChar char="ü"/>
            </a:pPr>
            <a:r>
              <a:rPr lang="ru-RU" sz="1400" dirty="0" smtClean="0"/>
              <a:t>Первое проектно-исследовательское задание разрабатывается в рабочей тетради как обучающее.</a:t>
            </a:r>
          </a:p>
          <a:p>
            <a:pPr indent="180000">
              <a:buFont typeface="Wingdings"/>
              <a:buChar char="ü"/>
            </a:pPr>
            <a:r>
              <a:rPr lang="ru-RU" sz="1400" dirty="0" smtClean="0"/>
              <a:t> Все этапы проектной работы расписаны, подробно представлены в пособии и могут служить опорным материалом. </a:t>
            </a:r>
          </a:p>
          <a:p>
            <a:pPr indent="180000">
              <a:buFont typeface="Wingdings"/>
              <a:buChar char="ü"/>
            </a:pPr>
            <a:r>
              <a:rPr lang="ru-RU" sz="1400" dirty="0" smtClean="0"/>
              <a:t>При разработке первого проекта предлагается вариант распределения обязанностей.</a:t>
            </a:r>
          </a:p>
          <a:p>
            <a:pPr indent="180000">
              <a:buFont typeface="Wingdings"/>
              <a:buChar char="ü"/>
            </a:pPr>
            <a:r>
              <a:rPr lang="ru-RU" sz="1400" dirty="0" smtClean="0"/>
              <a:t>Представлены </a:t>
            </a:r>
            <a:r>
              <a:rPr lang="ru-RU" sz="1400" dirty="0" err="1" smtClean="0"/>
              <a:t>интернет-источники</a:t>
            </a:r>
            <a:r>
              <a:rPr lang="ru-RU" sz="1400" dirty="0" smtClean="0"/>
              <a:t>, которые можно использовать в подготовке проекта с указанием конкретных материалов.</a:t>
            </a:r>
          </a:p>
          <a:p>
            <a:pPr indent="180000">
              <a:buFont typeface="Wingdings"/>
              <a:buChar char="ü"/>
            </a:pPr>
            <a:r>
              <a:rPr lang="ru-RU" sz="1400" dirty="0" smtClean="0"/>
              <a:t>Последующие проектные задания сопровождаются подробными планами, которые предлагается изучить, обсудить, корректировать и дополнить, а также разнообразными видами заданий. В процессе их выполнения накапливается материал, который можно использовать при подготовке проекта.</a:t>
            </a:r>
          </a:p>
          <a:p>
            <a:pPr indent="180000">
              <a:buFont typeface="Wingdings"/>
              <a:buChar char="ü"/>
            </a:pPr>
            <a:r>
              <a:rPr lang="ru-RU" sz="1400" dirty="0" smtClean="0"/>
              <a:t>Все проектные задания – это задания по подготовке разного типа проектных продуктов: параграф учебника, словарик нового типа, лингвистическая игра, лингвистическая олимпиада. </a:t>
            </a:r>
          </a:p>
          <a:p>
            <a:pPr indent="180000">
              <a:buFont typeface="Wingdings"/>
              <a:buChar char="ü"/>
            </a:pPr>
            <a:r>
              <a:rPr lang="ru-RU" sz="1400" dirty="0" smtClean="0"/>
              <a:t>Последнее проектное задание предполагает более активное включение учащихся в планирование проектной работы, чтобы проверить, как в течение года осваивался данный специфический вид деятельности.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42950"/>
            <a:ext cx="2431322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Содержание-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0996" y="353570"/>
            <a:ext cx="4555204" cy="4199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324350"/>
            <a:ext cx="3352800" cy="340519"/>
          </a:xfrm>
          <a:prstGeom prst="wedgeRoundRectCallout">
            <a:avLst>
              <a:gd name="adj1" fmla="val 46523"/>
              <a:gd name="adj2" fmla="val -447976"/>
              <a:gd name="adj3" fmla="val 16667"/>
            </a:avLst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Действия, антракты, интермедии</a:t>
            </a:r>
            <a:endParaRPr lang="ru-RU" sz="14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38150"/>
            <a:ext cx="5334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Принципы организации материала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00150"/>
            <a:ext cx="8077200" cy="3323987"/>
          </a:xfrm>
          <a:prstGeom prst="rect">
            <a:avLst/>
          </a:prstGeom>
          <a:noFill/>
          <a:ln w="28575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indent="180000">
              <a:buFont typeface="Wingdings" pitchFamily="2" charset="2"/>
              <a:buChar char="ü"/>
            </a:pPr>
            <a:r>
              <a:rPr lang="ru-RU" sz="1400" dirty="0" smtClean="0">
                <a:sym typeface="Wingdings"/>
              </a:rPr>
              <a:t>П</a:t>
            </a:r>
            <a:r>
              <a:rPr lang="ru-RU" sz="1400" dirty="0" smtClean="0"/>
              <a:t>ервое проектное задание: повторение основных приемов работы и апробация такой формы работы, как </a:t>
            </a:r>
            <a:r>
              <a:rPr lang="ru-RU" sz="1400" b="1" dirty="0" smtClean="0">
                <a:solidFill>
                  <a:srgbClr val="3333CC"/>
                </a:solidFill>
              </a:rPr>
              <a:t>экспресс-опрос</a:t>
            </a:r>
            <a:r>
              <a:rPr lang="ru-RU" sz="1400" dirty="0" smtClean="0"/>
              <a:t>, сопровождающийся обобщением и анализом полученных результатов. </a:t>
            </a:r>
          </a:p>
          <a:p>
            <a:pPr indent="180000">
              <a:buFont typeface="Wingdings" pitchFamily="2" charset="2"/>
              <a:buChar char="ü"/>
            </a:pPr>
            <a:r>
              <a:rPr lang="ru-RU" sz="1400" dirty="0" smtClean="0"/>
              <a:t> В течение года осваивается количественный анализ, используемый при проведении исследований, в том числе лингвистических. </a:t>
            </a:r>
          </a:p>
          <a:p>
            <a:pPr indent="180000">
              <a:buFont typeface="Wingdings" pitchFamily="2" charset="2"/>
              <a:buChar char="ü"/>
            </a:pPr>
            <a:r>
              <a:rPr lang="ru-RU" sz="1400" dirty="0" smtClean="0"/>
              <a:t>Основной проект года – </a:t>
            </a:r>
            <a:r>
              <a:rPr lang="ru-RU" sz="1400" b="1" dirty="0" smtClean="0">
                <a:solidFill>
                  <a:srgbClr val="3333CC"/>
                </a:solidFill>
              </a:rPr>
              <a:t>подготовка сборника занимательных заданий</a:t>
            </a:r>
            <a:r>
              <a:rPr lang="ru-RU" sz="1400" dirty="0" smtClean="0"/>
              <a:t>.  </a:t>
            </a:r>
          </a:p>
          <a:p>
            <a:pPr indent="180000">
              <a:buFont typeface="Wingdings" pitchFamily="2" charset="2"/>
              <a:buChar char="ü"/>
            </a:pPr>
            <a:r>
              <a:rPr lang="ru-RU" sz="1400" dirty="0" smtClean="0"/>
              <a:t>Долгосрочный, который готовится постепенно, сопровождается промежуточными отчетами, предусмотренными в рабочей тетради, с опорой на предлагаемые в течение года задания.</a:t>
            </a:r>
          </a:p>
          <a:p>
            <a:pPr indent="180000">
              <a:buFont typeface="Wingdings" pitchFamily="2" charset="2"/>
              <a:buChar char="ü"/>
            </a:pPr>
            <a:r>
              <a:rPr lang="ru-RU" sz="1400" dirty="0" smtClean="0"/>
              <a:t> Задания носят разнообразный характер, используются как известные ранее формы, так и новые. </a:t>
            </a:r>
          </a:p>
          <a:p>
            <a:pPr indent="180000">
              <a:buFont typeface="Wingdings" pitchFamily="2" charset="2"/>
              <a:buChar char="ü"/>
            </a:pPr>
            <a:r>
              <a:rPr lang="ru-RU" sz="1400" dirty="0" smtClean="0"/>
              <a:t>Освоение этих форм и подготовка заданий включает разные виды деятельности, в том числе лабораторную работу по созданию слов.</a:t>
            </a:r>
          </a:p>
          <a:p>
            <a:pPr indent="180000">
              <a:buFont typeface="Wingdings" pitchFamily="2" charset="2"/>
              <a:buChar char="ü"/>
            </a:pPr>
            <a:r>
              <a:rPr lang="ru-RU" sz="1400" dirty="0" smtClean="0"/>
              <a:t>Помимо основного, предлагаются и другие проекты: подготовка и проведение конкурса знатоков фразеологии; написание инструкции по использованию букв старого русского алфавита; создание орфографических «</a:t>
            </a:r>
            <a:r>
              <a:rPr lang="ru-RU" sz="1400" dirty="0" err="1" smtClean="0"/>
              <a:t>помогалок</a:t>
            </a:r>
            <a:r>
              <a:rPr lang="ru-RU" sz="1400" dirty="0" smtClean="0"/>
              <a:t>»; написание параграфа, дополняющего учебник темой, в нем не представленной; подготовка научного доклада с практическими рекомендациями.</a:t>
            </a:r>
          </a:p>
          <a:p>
            <a:pPr indent="180000"/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438150"/>
            <a:ext cx="7010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Проектное задание № 3 </a:t>
            </a:r>
            <a:r>
              <a:rPr lang="ru-RU" sz="2000" b="1" dirty="0" smtClean="0">
                <a:solidFill>
                  <a:schemeClr val="bg1"/>
                </a:solidFill>
              </a:rPr>
              <a:t>«Инструкция по использованию букв старого русского алфавита»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819400" y="1352550"/>
            <a:ext cx="5943600" cy="2819400"/>
          </a:xfrm>
          <a:prstGeom prst="wedgeRoundRectCallout">
            <a:avLst>
              <a:gd name="adj1" fmla="val -61211"/>
              <a:gd name="adj2" fmla="val -58330"/>
              <a:gd name="adj3" fmla="val 1666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endParaRPr lang="ru-RU" sz="1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rgbClr val="33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Задание 58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предпроектное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орфографические трудности (исторический аспект).</a:t>
            </a:r>
          </a:p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rgbClr val="33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Задание 59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актуализация проекта и рекомендации по его подготовке, список литературы.</a:t>
            </a:r>
          </a:p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rgbClr val="33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Задание 60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анализ четырех инструкций (художественный текст; шутливая инструкция; инструкция из учебника «Технология», инструкция по подготовке проекта).</a:t>
            </a:r>
          </a:p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rgbClr val="33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Задание 61: 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отбор речевых конструкций.</a:t>
            </a:r>
          </a:p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rgbClr val="33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Задание 62: 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рекомендации по подготовке письма-обращения к директору магазина, вывеска которого содержит ошибки.</a:t>
            </a:r>
          </a:p>
          <a:p>
            <a:pPr marL="228600" indent="-228600">
              <a:buFontTx/>
              <a:buAutoNum type="arabicPeriod"/>
            </a:pPr>
            <a:r>
              <a:rPr lang="ru-RU" sz="1200" b="1" dirty="0" smtClean="0">
                <a:solidFill>
                  <a:srgbClr val="33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Задание 63: 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шутливой инструкции в форме юмористического рассказа «Как назвать магазин, чтобы отпугнуть покупателей».</a:t>
            </a:r>
          </a:p>
          <a:p>
            <a:pPr marL="228600" indent="-228600">
              <a:buFontTx/>
              <a:buAutoNum type="arabicPeriod"/>
            </a:pPr>
            <a:r>
              <a:rPr lang="ru-RU" sz="1200" b="1" dirty="0" smtClean="0">
                <a:solidFill>
                  <a:srgbClr val="33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Задания 64‒67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постпроектные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создание орфографических «</a:t>
            </a:r>
            <a:r>
              <a:rPr lang="ru-RU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помогалок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для современных школьников.</a:t>
            </a:r>
            <a:endParaRPr lang="ru-RU" sz="12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Рисунок 5" descr="Похожее изображение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52550"/>
            <a:ext cx="1752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 па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724150"/>
            <a:ext cx="887554" cy="516636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1905000" y="2266950"/>
            <a:ext cx="1066800" cy="381000"/>
          </a:xfrm>
          <a:prstGeom prst="straightConnector1">
            <a:avLst/>
          </a:prstGeom>
          <a:ln w="28575">
            <a:solidFill>
              <a:srgbClr val="33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авая круглая скобка 13"/>
          <p:cNvSpPr/>
          <p:nvPr/>
        </p:nvSpPr>
        <p:spPr>
          <a:xfrm>
            <a:off x="8077200" y="1504950"/>
            <a:ext cx="457200" cy="2514600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38150"/>
            <a:ext cx="2413775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Содержание-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6600" y="438150"/>
            <a:ext cx="5222284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324350"/>
            <a:ext cx="2895600" cy="340519"/>
          </a:xfrm>
          <a:prstGeom prst="wedgeRoundRectCallout">
            <a:avLst>
              <a:gd name="adj1" fmla="val 47199"/>
              <a:gd name="adj2" fmla="val -426370"/>
              <a:gd name="adj3" fmla="val 16667"/>
            </a:avLst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Картины и этюды</a:t>
            </a:r>
            <a:endParaRPr lang="ru-RU" sz="14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talog.prosv.ru/images/big/e3ef8062-8a25-11e6-8cd8-0050569c7d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85750"/>
            <a:ext cx="961267" cy="127635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819150"/>
            <a:ext cx="1027786" cy="13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1657350"/>
            <a:ext cx="1066800" cy="14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2343150"/>
            <a:ext cx="1013983" cy="135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181350"/>
            <a:ext cx="1080022" cy="143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Русский язык. Проекты и творческие задания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865406"/>
            <a:ext cx="7010400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идеи</a:t>
            </a:r>
            <a:endParaRPr lang="ru-RU" dirty="0" smtClean="0">
              <a:sym typeface="Wingdings"/>
            </a:endParaRPr>
          </a:p>
          <a:p>
            <a:pPr algn="just">
              <a:buFont typeface="Wingdings"/>
              <a:buChar char="ü"/>
              <a:defRPr/>
            </a:pPr>
            <a:r>
              <a:rPr lang="ru-RU" sz="1400" dirty="0" smtClean="0">
                <a:sym typeface="Wingdings"/>
              </a:rPr>
              <a:t> Подготовить универсальные издания, которые можно использовать при работе по любой программе. </a:t>
            </a:r>
          </a:p>
          <a:p>
            <a:pPr algn="just">
              <a:buFont typeface="Wingdings"/>
              <a:buChar char="ü"/>
              <a:defRPr/>
            </a:pPr>
            <a:r>
              <a:rPr lang="ru-RU" sz="1400" dirty="0" smtClean="0">
                <a:sym typeface="Wingdings"/>
              </a:rPr>
              <a:t>Развить интерес учащихся к русскому языку за счет нестандартных подходов и заданий. </a:t>
            </a:r>
          </a:p>
          <a:p>
            <a:pPr algn="just">
              <a:buFont typeface="Wingdings"/>
              <a:buChar char="ü"/>
              <a:defRPr/>
            </a:pPr>
            <a:r>
              <a:rPr lang="ru-RU" sz="1400" dirty="0" smtClean="0">
                <a:sym typeface="Wingdings"/>
              </a:rPr>
              <a:t> Помочь учителю в организации проектной и исследовательской деятельности.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1400" dirty="0" smtClean="0">
                <a:sym typeface="Wingdings"/>
              </a:rPr>
              <a:t> Предложить подходы к поиску тем для проектирования и исследовательской деятельности учащихся.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1400" dirty="0" smtClean="0">
                <a:sym typeface="Wingdings"/>
              </a:rPr>
              <a:t> Создать алгоритмы работы, дать образцы выполнения заданий, предложить варианты поиска решений.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1400" dirty="0" smtClean="0">
                <a:sym typeface="Wingdings"/>
              </a:rPr>
              <a:t> Использовать принцип преемственности.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1400" dirty="0" smtClean="0">
                <a:sym typeface="Wingdings"/>
              </a:rPr>
              <a:t> Иметь возможность подключиться на любом возрастном этапе.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1400" dirty="0" smtClean="0">
                <a:sym typeface="Wingdings"/>
              </a:rPr>
              <a:t> Дать вспомогательный материал, который можно использовать на уроках при изучении тем в соответствии с программой. «Расширить» учебную программу.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1400" dirty="0" smtClean="0">
                <a:sym typeface="Wingdings"/>
              </a:rPr>
              <a:t> Использовать </a:t>
            </a:r>
            <a:r>
              <a:rPr lang="ru-RU" sz="1400" dirty="0" err="1" smtClean="0">
                <a:sym typeface="Wingdings"/>
              </a:rPr>
              <a:t>межпредметную</a:t>
            </a:r>
            <a:r>
              <a:rPr lang="ru-RU" sz="1400" dirty="0" smtClean="0">
                <a:sym typeface="Wingdings"/>
              </a:rPr>
              <a:t> интеграцию.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1400" dirty="0" smtClean="0">
                <a:sym typeface="Wingdings"/>
              </a:rPr>
              <a:t> Развить умение работать самостоятельно как в индивидуальном, так и в групповом формате.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1400" dirty="0" smtClean="0">
                <a:sym typeface="Wingdings"/>
              </a:rPr>
              <a:t> Подготовить учащихся к грамотному использованию разнообразных ресурсов, в том числе электронных.</a:t>
            </a:r>
            <a:r>
              <a:rPr lang="ru-RU" sz="1400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14350"/>
            <a:ext cx="5334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Принципы организации материала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karelinform.ru/attachments/83a26b27be305dfd90fad1704db6705dee23239c/store/fill/1200/630/ee9c53153c5d61ffe3eedec6ae65dd47fe9169c74365d1f0cfb16784dea3/1bac4e71eb11ac27f68e0ed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5750"/>
            <a:ext cx="1741714" cy="914400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086600" y="1047750"/>
            <a:ext cx="1752600" cy="3048000"/>
          </a:xfrm>
          <a:prstGeom prst="wedgeRoundRectCallout">
            <a:avLst>
              <a:gd name="adj1" fmla="val -138684"/>
              <a:gd name="adj2" fmla="val 57089"/>
              <a:gd name="adj3" fmla="val 1666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 Осваиваются редко используемые словари.</a:t>
            </a:r>
          </a:p>
          <a:p>
            <a:pPr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 Закрепляются навыки создания занимательных заданий, лингвистических головоломок и написания стихотворений.</a:t>
            </a:r>
          </a:p>
          <a:p>
            <a:pPr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  Используются все ранее освоенные методы исследовательской работы.</a:t>
            </a:r>
            <a:endParaRPr lang="ru-RU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276350"/>
            <a:ext cx="6858000" cy="349326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180000">
              <a:buFont typeface="Wingdings" pitchFamily="2" charset="2"/>
              <a:buChar char="ü"/>
            </a:pPr>
            <a:r>
              <a:rPr lang="ru-RU" sz="1300" dirty="0" smtClean="0"/>
              <a:t>Закрепление навыков работы в форме анализа готовых проектов, имеющихся в Интернете. </a:t>
            </a:r>
          </a:p>
          <a:p>
            <a:pPr indent="180000">
              <a:buFont typeface="Wingdings" pitchFamily="2" charset="2"/>
              <a:buChar char="ü"/>
            </a:pPr>
            <a:r>
              <a:rPr lang="ru-RU" sz="1300" dirty="0" smtClean="0"/>
              <a:t>Задание, выводящее на новый уровень формирования проектно-исследовательских навыков (изучение имеющихся точек зрения по поводу классификации причастия). </a:t>
            </a:r>
          </a:p>
          <a:p>
            <a:pPr indent="180000">
              <a:buFont typeface="Wingdings" pitchFamily="2" charset="2"/>
              <a:buChar char="ü"/>
            </a:pPr>
            <a:r>
              <a:rPr lang="ru-RU" sz="1300" dirty="0" smtClean="0"/>
              <a:t>Варианты представления результатов в виде научного доклада в рамках проведения научной конференции либо в форме дискуссионной игры. </a:t>
            </a:r>
          </a:p>
          <a:p>
            <a:pPr indent="180000">
              <a:buFont typeface="Wingdings" pitchFamily="2" charset="2"/>
              <a:buChar char="ü"/>
            </a:pPr>
            <a:r>
              <a:rPr lang="ru-RU" sz="1300" dirty="0" smtClean="0"/>
              <a:t>Работа по подготовке данного проектного задания расписана поэтапно и предполагает обращение к различным источникам, как научным, так и учебным, созданным в разное время. </a:t>
            </a:r>
          </a:p>
          <a:p>
            <a:pPr indent="180000">
              <a:buFont typeface="Wingdings" pitchFamily="2" charset="2"/>
              <a:buChar char="ü"/>
            </a:pPr>
            <a:r>
              <a:rPr lang="ru-RU" sz="1300" dirty="0" err="1" smtClean="0"/>
              <a:t>Межпредметные</a:t>
            </a:r>
            <a:r>
              <a:rPr lang="ru-RU" sz="1300" dirty="0" smtClean="0"/>
              <a:t> задания: создание базы данных и каталога для проведения интеллектуального марафона; подготовка конкурса на лучшее стихотворение, включающая организацию тренингов по стихосложению. </a:t>
            </a:r>
          </a:p>
          <a:p>
            <a:pPr indent="180000">
              <a:buFont typeface="Wingdings" pitchFamily="2" charset="2"/>
              <a:buChar char="ü"/>
            </a:pPr>
            <a:r>
              <a:rPr lang="ru-RU" sz="1300" dirty="0" smtClean="0"/>
              <a:t>Разработана система заданий по актуализации экспрессивного потенциала наречий; по исследованию их словообразовательных возможностей (в частности, кто и как создавал окказиональные наречия). </a:t>
            </a:r>
          </a:p>
          <a:p>
            <a:pPr indent="180000">
              <a:buFont typeface="Wingdings" pitchFamily="2" charset="2"/>
              <a:buChar char="ü"/>
            </a:pPr>
            <a:r>
              <a:rPr lang="ru-RU" sz="1300" dirty="0" smtClean="0"/>
              <a:t>Последний проект года, связанный с изучением служебных частей речи, предполагает освоение новой формы проектной работы – парад служебных частей речи, который готовится с элементами театрализованного представления.</a:t>
            </a:r>
            <a:endParaRPr lang="ru-RU" sz="1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38150"/>
            <a:ext cx="7620000" cy="138499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   Задание 51</a:t>
            </a:r>
            <a:r>
              <a:rPr lang="ru-RU" sz="1400" dirty="0" smtClean="0"/>
              <a:t>. </a:t>
            </a:r>
            <a:r>
              <a:rPr lang="ru-RU" sz="1400" b="1" dirty="0" smtClean="0"/>
              <a:t>Мини-проект.</a:t>
            </a:r>
            <a:r>
              <a:rPr lang="ru-RU" sz="1400" dirty="0" smtClean="0"/>
              <a:t> Воспользуйтесь опытом, полученным во время подготовки тренинга «Проба пера», и составьте словарик «</a:t>
            </a:r>
            <a:r>
              <a:rPr lang="ru-RU" sz="1400" dirty="0" err="1" smtClean="0"/>
              <a:t>Запоминалки</a:t>
            </a:r>
            <a:r>
              <a:rPr lang="ru-RU" sz="1400" dirty="0" smtClean="0"/>
              <a:t>» с наречиями, в которых обычно допускают орфоэпические ошибки. </a:t>
            </a:r>
          </a:p>
          <a:p>
            <a:r>
              <a:rPr lang="ru-RU" sz="1400" dirty="0" smtClean="0"/>
              <a:t>     Создайте </a:t>
            </a:r>
            <a:r>
              <a:rPr lang="ru-RU" sz="1400" dirty="0" err="1" smtClean="0"/>
              <a:t>запоминалки</a:t>
            </a:r>
            <a:r>
              <a:rPr lang="ru-RU" sz="1400" dirty="0" smtClean="0"/>
              <a:t> в виде стишков или подбора рифм. Запишите один-два собственных примера, обсудите их с товарищами, продумайте вариант оформления словарика (книжка, открытки, афишки, слайды или др.).</a:t>
            </a:r>
            <a:endParaRPr lang="ru-RU" sz="1400" dirty="0"/>
          </a:p>
        </p:txBody>
      </p:sp>
      <p:pic>
        <p:nvPicPr>
          <p:cNvPr id="3" name="Рисунок 2" descr="проект-знак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361950"/>
            <a:ext cx="609600" cy="461818"/>
          </a:xfrm>
          <a:prstGeom prst="rect">
            <a:avLst/>
          </a:prstGeom>
        </p:spPr>
      </p:pic>
      <p:sp>
        <p:nvSpPr>
          <p:cNvPr id="8" name="Прямоугольная выноска 7"/>
          <p:cNvSpPr/>
          <p:nvPr/>
        </p:nvSpPr>
        <p:spPr>
          <a:xfrm>
            <a:off x="152400" y="3562350"/>
            <a:ext cx="3200400" cy="1066800"/>
          </a:xfrm>
          <a:prstGeom prst="wedgeRectCallout">
            <a:avLst>
              <a:gd name="adj1" fmla="val -27401"/>
              <a:gd name="adj2" fmla="val -15880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«Наречиями вымощена дорога в ад»  (Стивен Кинг); «…гадкое наречие гораздо губительнее для писателя, чем прилагательное»  (</a:t>
            </a:r>
            <a:r>
              <a:rPr lang="ru-RU" sz="1400" dirty="0" err="1" smtClean="0">
                <a:solidFill>
                  <a:schemeClr val="tx1"/>
                </a:solidFill>
              </a:rPr>
              <a:t>Грэм</a:t>
            </a:r>
            <a:r>
              <a:rPr lang="ru-RU" sz="1400" dirty="0" smtClean="0">
                <a:solidFill>
                  <a:schemeClr val="tx1"/>
                </a:solidFill>
              </a:rPr>
              <a:t> Грин).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886200" y="3181350"/>
            <a:ext cx="3048000" cy="1600200"/>
          </a:xfrm>
          <a:prstGeom prst="wedgeRoundRectCallout">
            <a:avLst>
              <a:gd name="adj1" fmla="val -45259"/>
              <a:gd name="adj2" fmla="val -75548"/>
              <a:gd name="adj3" fmla="val 1666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      Людмила шапкой завертела,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     На брови, прямо, набекрень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     И задом наперед надела.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                           (А. С. Пушкин)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   Смотри, ей весело грустить,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   Такой нарядно обнажённой.                    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                           (А. А. Ахматова)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962150"/>
            <a:ext cx="7620000" cy="116955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    Задание 52</a:t>
            </a:r>
            <a:r>
              <a:rPr lang="ru-RU" sz="1400" dirty="0" smtClean="0"/>
              <a:t>.    Познакомьтесь с высказываниями о наречиях, авторами которых являются американские и английские писатели. Чем вы можете объяснить отражённое в них отношение к этой части речи?  Подготовьте ваши </a:t>
            </a:r>
            <a:r>
              <a:rPr lang="ru-RU" sz="1400" b="1" dirty="0" smtClean="0">
                <a:solidFill>
                  <a:srgbClr val="7030A0"/>
                </a:solidFill>
              </a:rPr>
              <a:t>возражения</a:t>
            </a:r>
            <a:r>
              <a:rPr lang="ru-RU" sz="1400" dirty="0" smtClean="0"/>
              <a:t> этим литераторам, используя предложенные ниже выдержки из произведений русских писателей. Подберите дополнительный иллюстративный материал для такой </a:t>
            </a:r>
            <a:r>
              <a:rPr lang="ru-RU" sz="1400" b="1" dirty="0" smtClean="0">
                <a:solidFill>
                  <a:srgbClr val="7030A0"/>
                </a:solidFill>
              </a:rPr>
              <a:t>заочной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7030A0"/>
                </a:solidFill>
              </a:rPr>
              <a:t>мини-дискуссии. 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60418" name="Picture 2" descr="http://3.bp.blogspot.com/-PDh4gN5T_7I/VFiMMsbPKfI/AAAAAAAABS8/ScyJxg8Rcx4/s1600/stick_figure_debate_pc_3399%2B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2266950"/>
            <a:ext cx="876300" cy="876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66750"/>
            <a:ext cx="2365026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Содержание-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3800" y="285750"/>
            <a:ext cx="4114800" cy="4492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171950"/>
            <a:ext cx="3352800" cy="340519"/>
          </a:xfrm>
          <a:prstGeom prst="wedgeRoundRectCallout">
            <a:avLst>
              <a:gd name="adj1" fmla="val 59062"/>
              <a:gd name="adj2" fmla="val -478841"/>
              <a:gd name="adj3" fmla="val 16667"/>
            </a:avLst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Маршруты, остановки и посиделки</a:t>
            </a:r>
            <a:endParaRPr lang="ru-RU" sz="14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95350"/>
            <a:ext cx="4114800" cy="37856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ym typeface="Wingdings"/>
              </a:rPr>
              <a:t> Проектное задание «На перекрестке трех дорог» (лингвистическая викторина).</a:t>
            </a:r>
          </a:p>
          <a:p>
            <a:r>
              <a:rPr lang="ru-RU" sz="1200" dirty="0" smtClean="0">
                <a:sym typeface="Wingdings"/>
              </a:rPr>
              <a:t>И</a:t>
            </a:r>
            <a:r>
              <a:rPr lang="ru-RU" sz="1200" dirty="0" smtClean="0"/>
              <a:t>митационная игра, основанная на качественном анализе </a:t>
            </a:r>
            <a:r>
              <a:rPr lang="ru-RU" sz="1200" dirty="0" err="1" smtClean="0"/>
              <a:t>интернет-ресурсов</a:t>
            </a:r>
            <a:r>
              <a:rPr lang="ru-RU" sz="1200" dirty="0" smtClean="0"/>
              <a:t>, предлагающих подготовку к ОГЭ по русскому языку.</a:t>
            </a:r>
          </a:p>
          <a:p>
            <a:r>
              <a:rPr lang="ru-RU" sz="1200" dirty="0" smtClean="0"/>
              <a:t> </a:t>
            </a:r>
            <a:r>
              <a:rPr lang="ru-RU" sz="1200" dirty="0" smtClean="0">
                <a:sym typeface="Wingdings"/>
              </a:rPr>
              <a:t> Проект года – «О</a:t>
            </a:r>
            <a:r>
              <a:rPr lang="ru-RU" sz="1200" dirty="0" smtClean="0"/>
              <a:t>рфографический календарь».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ym typeface="Wingdings"/>
              </a:rPr>
              <a:t> М</a:t>
            </a:r>
            <a:r>
              <a:rPr lang="ru-RU" sz="1200" dirty="0" smtClean="0"/>
              <a:t>ини-проекты, посвященные словосочетанию.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Создание справочника «Скорая синтаксическая помощь», при подготовке которого анализируются наиболее сложные вопросы синтаксиса простого предложения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ym typeface="Wingdings"/>
              </a:rPr>
              <a:t> С</a:t>
            </a:r>
            <a:r>
              <a:rPr lang="ru-RU" sz="1200" dirty="0" smtClean="0"/>
              <a:t>оздание сюжета для лингвистического </a:t>
            </a:r>
            <a:r>
              <a:rPr lang="ru-RU" sz="1200" dirty="0" err="1" smtClean="0"/>
              <a:t>квеста</a:t>
            </a:r>
            <a:r>
              <a:rPr lang="ru-RU" sz="1200" dirty="0" smtClean="0"/>
              <a:t>.</a:t>
            </a:r>
            <a:endParaRPr lang="ru-RU" sz="1200" dirty="0" smtClean="0">
              <a:sym typeface="Wingdings"/>
            </a:endParaRPr>
          </a:p>
          <a:p>
            <a:r>
              <a:rPr lang="ru-RU" sz="1200" dirty="0" smtClean="0">
                <a:sym typeface="Wingdings"/>
              </a:rPr>
              <a:t>П</a:t>
            </a:r>
            <a:r>
              <a:rPr lang="ru-RU" sz="1200" dirty="0" smtClean="0"/>
              <a:t>одготовка заданий для интеллектуальной игры.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Последнее проектное задание – это создание руководства для подготовки к выполнению грамматико-синтаксического задания (№ 7 ЕГЭ), адресованного старшеклассникам.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Все этапы работы сопровождаются, как и в пособиях для 5 – 7 классов, заданиями развивающего и занимательного плана, а также расширяющими общекультурный кругозор учащихся.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85750"/>
            <a:ext cx="5791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Что есть в пособии для 8 класса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8-Проект-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742950"/>
            <a:ext cx="4114800" cy="408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-Проект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285750"/>
            <a:ext cx="4335227" cy="23347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 descr="8-Проект-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2190750"/>
            <a:ext cx="3909646" cy="22098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</p:pic>
      <p:pic>
        <p:nvPicPr>
          <p:cNvPr id="8" name="Рисунок 7" descr="8-Проект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0200" y="361950"/>
            <a:ext cx="2926080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3028950"/>
            <a:ext cx="1143000" cy="858857"/>
          </a:xfrm>
          <a:prstGeom prst="doubleWav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Поклонница Гарри </a:t>
            </a:r>
            <a:r>
              <a:rPr lang="ru-RU" sz="1200" b="1" i="1" dirty="0" err="1" smtClean="0"/>
              <a:t>Поттера</a:t>
            </a:r>
            <a:r>
              <a:rPr lang="ru-RU" sz="1200" b="1" i="1" dirty="0" smtClean="0"/>
              <a:t>…</a:t>
            </a:r>
            <a:endParaRPr lang="ru-RU" sz="1200" b="1" i="1" dirty="0"/>
          </a:p>
        </p:txBody>
      </p:sp>
      <p:pic>
        <p:nvPicPr>
          <p:cNvPr id="10" name="Picture 2" descr="https://avatars.mds.yandex.net/get-pdb/215709/c9835169-8eff-4369-b38e-dcd5c35c3665/s12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800350"/>
            <a:ext cx="671530" cy="457200"/>
          </a:xfrm>
          <a:prstGeom prst="wave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2400" y="3943350"/>
            <a:ext cx="1905000" cy="983873"/>
          </a:xfrm>
          <a:prstGeom prst="cloudCallout">
            <a:avLst>
              <a:gd name="adj1" fmla="val -53386"/>
              <a:gd name="adj2" fmla="val -3471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Что общего между словами </a:t>
            </a:r>
            <a:r>
              <a:rPr lang="ru-RU" sz="1200" b="1" i="1" dirty="0" smtClean="0"/>
              <a:t>банк</a:t>
            </a:r>
            <a:r>
              <a:rPr lang="ru-RU" sz="1200" b="1" dirty="0" smtClean="0"/>
              <a:t> и </a:t>
            </a:r>
            <a:r>
              <a:rPr lang="ru-RU" sz="1200" b="1" i="1" dirty="0" smtClean="0"/>
              <a:t>фараон</a:t>
            </a:r>
            <a:r>
              <a:rPr lang="ru-RU" sz="1200" b="1" dirty="0" smtClean="0"/>
              <a:t>?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4095750"/>
            <a:ext cx="2286000" cy="702766"/>
          </a:xfrm>
          <a:prstGeom prst="cloudCallout">
            <a:avLst>
              <a:gd name="adj1" fmla="val -58534"/>
              <a:gd name="adj2" fmla="val -21252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Дательно-местный падеж – это?..</a:t>
            </a:r>
            <a:endParaRPr lang="ru-RU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14350"/>
            <a:ext cx="2385241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Содержание-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9000" y="438150"/>
            <a:ext cx="4585452" cy="4311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248150"/>
            <a:ext cx="3124200" cy="340519"/>
          </a:xfrm>
          <a:prstGeom prst="wedgeRoundRectCallout">
            <a:avLst>
              <a:gd name="adj1" fmla="val 46836"/>
              <a:gd name="adj2" fmla="val -358465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Сценарии, импровизации, эпилоги</a:t>
            </a:r>
            <a:endParaRPr lang="ru-RU" sz="14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71550"/>
            <a:ext cx="5638800" cy="2492990"/>
          </a:xfrm>
          <a:prstGeom prst="rect">
            <a:avLst/>
          </a:prstGeom>
          <a:noFill/>
          <a:ln w="190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sym typeface="Wingdings"/>
              </a:rPr>
              <a:t>Представлены материалы для </a:t>
            </a:r>
            <a:r>
              <a:rPr lang="ru-RU" sz="1200" dirty="0" smtClean="0"/>
              <a:t>подготовки </a:t>
            </a:r>
            <a:r>
              <a:rPr lang="ru-RU" sz="1200" b="1" dirty="0" smtClean="0">
                <a:solidFill>
                  <a:srgbClr val="3333CC"/>
                </a:solidFill>
              </a:rPr>
              <a:t>двух основных </a:t>
            </a:r>
            <a:r>
              <a:rPr lang="ru-RU" sz="1200" dirty="0" smtClean="0"/>
              <a:t>проектов года.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«Пушкинский учебник русского языка»: создание сборника заданий и упражнений, материалом для которого являются примеры из романа «Евгений Онегин», а также из других произведений А. С. Пушкина.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«Так говорят и пишут наши современники»: создание базы данных, отражающей наиболее типичные нарушения норм русского литературного языка, которые допускаются выбранными для работы респондентами; подготовка рекомендаций и тренингов с целью преодоления таких ошибок.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Еще два проекта:  «Все музы в гости будут к нам» и «Вопросы к Пушкину, или Загадка Александрийского столпа».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Все предлагаемые в девятом классе проектные и творческие задания выполняют и прагматичную роль подготовки к ОГЭ.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Семь мини-проектов.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61950"/>
            <a:ext cx="5791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Что есть в пособии для 9 класса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562350"/>
            <a:ext cx="2590800" cy="702766"/>
          </a:xfrm>
          <a:prstGeom prst="cloudCallout">
            <a:avLst>
              <a:gd name="adj1" fmla="val -52775"/>
              <a:gd name="adj2" fmla="val -118464"/>
            </a:avLst>
          </a:prstGeom>
          <a:solidFill>
            <a:schemeClr val="bg2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Как капуцины связаны с капюшонами?</a:t>
            </a:r>
            <a:endParaRPr lang="ru-RU" sz="1200" b="1" dirty="0"/>
          </a:p>
        </p:txBody>
      </p:sp>
      <p:pic>
        <p:nvPicPr>
          <p:cNvPr id="5" name="Рисунок 4" descr="9 - к проекту-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895350"/>
            <a:ext cx="3124200" cy="2928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3181350"/>
            <a:ext cx="2133600" cy="858857"/>
          </a:xfrm>
          <a:prstGeom prst="doubleWav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«О мыле, Емеле и – немного о себе, </a:t>
            </a:r>
            <a:r>
              <a:rPr lang="ru-RU" sz="1200" b="1" i="1" dirty="0" err="1" smtClean="0"/>
              <a:t>креативном</a:t>
            </a:r>
            <a:r>
              <a:rPr lang="ru-RU" sz="1200" b="1" i="1" dirty="0" smtClean="0"/>
              <a:t> и продвинутом»</a:t>
            </a:r>
            <a:endParaRPr lang="ru-RU" sz="1200" b="1" i="1" dirty="0"/>
          </a:p>
        </p:txBody>
      </p:sp>
      <p:pic>
        <p:nvPicPr>
          <p:cNvPr id="7" name="Picture 2" descr="https://avatars.mds.yandex.net/get-pdb/215709/c9835169-8eff-4369-b38e-dcd5c35c3665/s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790950"/>
            <a:ext cx="671530" cy="457200"/>
          </a:xfrm>
          <a:prstGeom prst="wave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47800" y="4324350"/>
            <a:ext cx="3962400" cy="292388"/>
          </a:xfrm>
          <a:prstGeom prst="rect">
            <a:avLst/>
          </a:prstGeom>
          <a:noFill/>
          <a:ln w="19050"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Задание 64. Мини-проект. «Это многоликое </a:t>
            </a:r>
            <a:r>
              <a:rPr lang="ru-RU" sz="1300" b="1" i="1" dirty="0" smtClean="0"/>
              <a:t>как</a:t>
            </a:r>
            <a:r>
              <a:rPr lang="ru-RU" sz="1300" b="1" dirty="0" smtClean="0"/>
              <a:t>» </a:t>
            </a:r>
            <a:endParaRPr lang="ru-RU" sz="1300" b="1" dirty="0"/>
          </a:p>
        </p:txBody>
      </p:sp>
      <p:pic>
        <p:nvPicPr>
          <p:cNvPr id="9" name="Рисунок 8" descr="Знаки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4324350"/>
            <a:ext cx="457200" cy="304800"/>
          </a:xfrm>
          <a:prstGeom prst="rect">
            <a:avLst/>
          </a:prstGeom>
        </p:spPr>
      </p:pic>
      <p:pic>
        <p:nvPicPr>
          <p:cNvPr id="10" name="Рисунок 9" descr="Знаки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43243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-проект-Пушкин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85750"/>
            <a:ext cx="3451765" cy="4625480"/>
          </a:xfrm>
          <a:prstGeom prst="rect">
            <a:avLst/>
          </a:prstGeom>
        </p:spPr>
      </p:pic>
      <p:pic>
        <p:nvPicPr>
          <p:cNvPr id="3" name="Рисунок 2" descr="9-Проект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285750"/>
            <a:ext cx="4395216" cy="4256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895350"/>
            <a:ext cx="86106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300" dirty="0" smtClean="0"/>
              <a:t> В пособиях последовательно, в системе, с опорой на материал, предусмотренный учебными программами каждого класса, предлагаются задания, позволяющие сформировать навыки проектной работы и накопить предметные знания.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 Помимо проектных заданий, представлены творческие задания и задания занимательного характера.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 В пособиях есть рубрика «Комментарий учителя» (то есть комментарий автора пособий, который разъясняет возможные сложности с учетом того, что в некоторых случаях эти пособия могут быть выбраны родителями для самостоятельной работы учащегося), содержатся советы, рекомендации, примечания и пр.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 В пособиях содержатся материалы, которые, с одной стороны, соответствуют учебным программам по русскому языку, с другой стороны, рассматривают вопросы, которые выходят за пределы программы, позволяют расширить знание о русском языке, развить лингвистическую зоркость. Много заданий занимательного характера, ориентированных на развитие интеллектуальных способностей учащихся.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 В пособии много текстов, которые предлагается использовать в работе. Это отрывки из художественных произведений, из научных статей, из различных словарей и справочников, из грамматик русского языка, из учебных пособий, научно-популярных сочинений и пр.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 Есть задания, которые непосредственно связаны с заданиями ОГЭ и ЕГЭ , прежде всего в рабочих тетрадях 8 и 9 классов. Во всех тетрадях рассматриваются вопросы, вызывающие наибольшие трудности при выполнении экзаменационных заданий (в 5 классе – трудные случаи формообразования имен существительных; в 7 классе – сложности употребления сопоставительных сочинительных союзов и пр.).</a:t>
            </a:r>
          </a:p>
          <a:p>
            <a:pPr>
              <a:buFont typeface="Wingdings" pitchFamily="2" charset="2"/>
              <a:buChar char="ü"/>
            </a:pPr>
            <a:endParaRPr lang="ru-RU" sz="1300" dirty="0" smtClean="0"/>
          </a:p>
          <a:p>
            <a:r>
              <a:rPr lang="ru-RU" sz="1300" dirty="0" smtClean="0"/>
              <a:t> </a:t>
            </a:r>
          </a:p>
          <a:p>
            <a:endParaRPr lang="ru-RU" sz="13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85750"/>
            <a:ext cx="5791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Некоторые итоги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3" name="object 45"/>
          <p:cNvSpPr txBox="1"/>
          <p:nvPr/>
        </p:nvSpPr>
        <p:spPr>
          <a:xfrm>
            <a:off x="7729416" y="4937871"/>
            <a:ext cx="198715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300" spc="-5">
                <a:solidFill>
                  <a:srgbClr val="6B6B6B"/>
                </a:solidFill>
              </a:defRPr>
            </a:lvl1pPr>
          </a:lstStyle>
          <a:p>
            <a:pPr defTabSz="685732"/>
            <a:r>
              <a:rPr dirty="0">
                <a:sym typeface="Calibri"/>
              </a:rPr>
              <a:t>1</a:t>
            </a:r>
            <a:r>
              <a:rPr lang="ru-RU" dirty="0">
                <a:sym typeface="Calibri"/>
              </a:rPr>
              <a:t>0</a:t>
            </a:r>
            <a:endParaRPr dirty="0"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50495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3333CC"/>
                </a:solidFill>
              </a:rPr>
              <a:t>Спасибо за внимание!</a:t>
            </a:r>
            <a:endParaRPr lang="ru-RU" sz="4000" b="1" i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4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61950"/>
            <a:ext cx="62484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Условные обозначения, принятые в тетрадях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Консультация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0000">
            <a:off x="4419600" y="1047750"/>
            <a:ext cx="4419600" cy="10748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</p:pic>
      <p:pic>
        <p:nvPicPr>
          <p:cNvPr id="13" name="Рисунок 12" descr="Знак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71550"/>
            <a:ext cx="4191000" cy="3667125"/>
          </a:xfrm>
          <a:prstGeom prst="snipRoundRect">
            <a:avLst/>
          </a:prstGeom>
          <a:ln w="1905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Рисунок 13" descr="размышление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2190750"/>
            <a:ext cx="4995672" cy="1149096"/>
          </a:xfrm>
          <a:prstGeom prst="rect">
            <a:avLst/>
          </a:prstGeom>
        </p:spPr>
      </p:pic>
      <p:pic>
        <p:nvPicPr>
          <p:cNvPr id="15" name="Рисунок 14" descr="ИНтересно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00728" y="3333750"/>
            <a:ext cx="4843272" cy="1438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9144000" cy="465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91" name="TextBox 6"/>
          <p:cNvSpPr txBox="1"/>
          <p:nvPr/>
        </p:nvSpPr>
        <p:spPr>
          <a:xfrm>
            <a:off x="364332" y="419453"/>
            <a:ext cx="8474868" cy="299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005" tIns="34005" rIns="34005" bIns="34005">
            <a:spAutoFit/>
          </a:bodyPr>
          <a:lstStyle/>
          <a:p>
            <a:pPr defTabSz="679952">
              <a:defRPr sz="2400" b="1">
                <a:solidFill>
                  <a:srgbClr val="0F253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b="1" dirty="0" err="1">
                <a:solidFill>
                  <a:srgbClr val="0F2539"/>
                </a:solidFill>
                <a:latin typeface="Arial Narrow"/>
                <a:ea typeface="Arial Narrow"/>
                <a:cs typeface="Arial Narrow"/>
                <a:sym typeface="Arial Narrow"/>
              </a:rPr>
              <a:t>Для</a:t>
            </a:r>
            <a:r>
              <a:rPr b="1" dirty="0">
                <a:solidFill>
                  <a:srgbClr val="0F2539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dirty="0" err="1">
                <a:solidFill>
                  <a:srgbClr val="0F2539"/>
                </a:solidFill>
                <a:latin typeface="Arial Narrow"/>
                <a:ea typeface="Arial Narrow"/>
                <a:cs typeface="Arial Narrow"/>
                <a:sym typeface="Arial Narrow"/>
              </a:rPr>
              <a:t>образовательных</a:t>
            </a:r>
            <a:r>
              <a:rPr b="1" dirty="0">
                <a:solidFill>
                  <a:srgbClr val="0F2539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dirty="0" err="1" smtClean="0">
                <a:solidFill>
                  <a:srgbClr val="0F2539"/>
                </a:solidFill>
                <a:latin typeface="Arial Narrow"/>
                <a:ea typeface="Arial Narrow"/>
                <a:cs typeface="Arial Narrow"/>
                <a:sym typeface="Arial Narrow"/>
              </a:rPr>
              <a:t>организаций</a:t>
            </a:r>
            <a:endParaRPr b="1" dirty="0">
              <a:solidFill>
                <a:srgbClr val="0F2539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defTabSz="679952">
              <a:spcBef>
                <a:spcPts val="450"/>
              </a:spcBef>
              <a:defRPr sz="2000" b="1" u="sng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ru-RU" sz="1600" b="1" u="sng" dirty="0" err="1" smtClean="0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О</a:t>
            </a:r>
            <a:r>
              <a:rPr sz="1600" b="1" u="sng" dirty="0" err="1" smtClean="0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тдел</a:t>
            </a:r>
            <a:r>
              <a:rPr sz="1600" b="1" u="sng" dirty="0" smtClean="0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sz="1600" b="1" u="sng" dirty="0" err="1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по</a:t>
            </a:r>
            <a:r>
              <a:rPr sz="1600" b="1" u="sng" dirty="0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sz="1600" b="1" u="sng" dirty="0" err="1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работе</a:t>
            </a:r>
            <a:r>
              <a:rPr sz="1600" b="1" u="sng" dirty="0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 с </a:t>
            </a:r>
            <a:r>
              <a:rPr sz="1600" b="1" u="sng" dirty="0" err="1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государственными</a:t>
            </a:r>
            <a:r>
              <a:rPr sz="1600" b="1" u="sng" dirty="0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sz="1600" b="1" u="sng" dirty="0" err="1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заказами</a:t>
            </a:r>
            <a:r>
              <a:rPr sz="1600" b="1" u="sng" dirty="0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sz="1600" b="1" dirty="0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GTrofimova@prosv.ru; +7(495) 789-30-40 (</a:t>
            </a:r>
            <a:r>
              <a:rPr sz="1600" b="1" dirty="0" err="1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доб</a:t>
            </a:r>
            <a:r>
              <a:rPr sz="1600" b="1" dirty="0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. 41-44)</a:t>
            </a:r>
          </a:p>
          <a:p>
            <a:pPr defTabSz="679952">
              <a:defRPr sz="2400" b="1">
                <a:solidFill>
                  <a:srgbClr val="0F253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lang="ru-RU" b="1" dirty="0" smtClean="0">
              <a:solidFill>
                <a:srgbClr val="0F2539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defTabSz="679952">
              <a:defRPr sz="2400" b="1">
                <a:solidFill>
                  <a:srgbClr val="0F253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b="1" dirty="0" err="1" smtClean="0">
                <a:solidFill>
                  <a:srgbClr val="0F2539"/>
                </a:solidFill>
                <a:latin typeface="Arial Narrow"/>
                <a:ea typeface="Arial Narrow"/>
                <a:cs typeface="Arial Narrow"/>
                <a:sym typeface="Arial Narrow"/>
              </a:rPr>
              <a:t>Для</a:t>
            </a:r>
            <a:r>
              <a:rPr b="1" dirty="0" smtClean="0">
                <a:solidFill>
                  <a:srgbClr val="0F2539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dirty="0" err="1">
                <a:solidFill>
                  <a:srgbClr val="0F2539"/>
                </a:solidFill>
                <a:latin typeface="Arial Narrow"/>
                <a:ea typeface="Arial Narrow"/>
                <a:cs typeface="Arial Narrow"/>
                <a:sym typeface="Arial Narrow"/>
              </a:rPr>
              <a:t>родителей</a:t>
            </a:r>
            <a:r>
              <a:rPr b="1" dirty="0">
                <a:solidFill>
                  <a:srgbClr val="0F2539"/>
                </a:solidFill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b="1" dirty="0" err="1">
                <a:solidFill>
                  <a:srgbClr val="0F2539"/>
                </a:solidFill>
                <a:latin typeface="Arial Narrow"/>
                <a:ea typeface="Arial Narrow"/>
                <a:cs typeface="Arial Narrow"/>
                <a:sym typeface="Arial Narrow"/>
              </a:rPr>
              <a:t>родительских</a:t>
            </a:r>
            <a:r>
              <a:rPr b="1" dirty="0">
                <a:solidFill>
                  <a:srgbClr val="0F2539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dirty="0" err="1" smtClean="0">
                <a:solidFill>
                  <a:srgbClr val="0F2539"/>
                </a:solidFill>
                <a:latin typeface="Arial Narrow"/>
                <a:ea typeface="Arial Narrow"/>
                <a:cs typeface="Arial Narrow"/>
                <a:sym typeface="Arial Narrow"/>
              </a:rPr>
              <a:t>комитетов</a:t>
            </a:r>
            <a:endParaRPr b="1" dirty="0">
              <a:solidFill>
                <a:srgbClr val="0F2539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defTabSz="679952">
              <a:spcBef>
                <a:spcPts val="450"/>
              </a:spcBef>
              <a:defRPr sz="2000" b="1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ru-RU" sz="1600" b="1" dirty="0" err="1" smtClean="0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О</a:t>
            </a:r>
            <a:r>
              <a:rPr sz="1600" b="1" dirty="0" err="1" smtClean="0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фициальный</a:t>
            </a:r>
            <a:r>
              <a:rPr sz="1600" b="1" dirty="0" smtClean="0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sz="1600" b="1" dirty="0" err="1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интернет-магазин</a:t>
            </a:r>
            <a:r>
              <a:rPr sz="1600" b="1" dirty="0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sz="1600" b="1" dirty="0" err="1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издательства</a:t>
            </a:r>
            <a:r>
              <a:rPr sz="1600" b="1" dirty="0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 «</a:t>
            </a:r>
            <a:r>
              <a:rPr sz="1600" b="1" dirty="0" err="1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Просвещение</a:t>
            </a:r>
            <a:r>
              <a:rPr sz="1600" b="1" dirty="0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»</a:t>
            </a:r>
            <a:r>
              <a:rPr sz="1500" b="1" dirty="0">
                <a:solidFill>
                  <a:srgbClr val="2E75B6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defTabSz="679952">
              <a:defRPr sz="400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3000" b="1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www.shop.prosv.ru</a:t>
            </a:r>
            <a:endParaRPr lang="en-US" sz="3000" b="1" dirty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/>
            <a:r>
              <a:rPr lang="en-US" b="1" dirty="0">
                <a:latin typeface="Lato"/>
              </a:rPr>
              <a:t>8 (</a:t>
            </a:r>
            <a:r>
              <a:rPr lang="ru-RU" b="1" dirty="0">
                <a:latin typeface="Lato"/>
              </a:rPr>
              <a:t>495) 789-30-23</a:t>
            </a:r>
            <a:r>
              <a:rPr lang="en-US" dirty="0">
                <a:latin typeface="Lato"/>
              </a:rPr>
              <a:t> </a:t>
            </a:r>
            <a:r>
              <a:rPr lang="ru-RU" b="1" dirty="0">
                <a:latin typeface="Lato"/>
              </a:rPr>
              <a:t>(в рабочие дни с 9:00 до 18:00</a:t>
            </a:r>
            <a:r>
              <a:rPr lang="en-US" b="1" dirty="0">
                <a:latin typeface="Lato"/>
              </a:rPr>
              <a:t> </a:t>
            </a:r>
            <a:r>
              <a:rPr lang="ru-RU" b="1" dirty="0">
                <a:latin typeface="Lato"/>
              </a:rPr>
              <a:t>по </a:t>
            </a:r>
            <a:r>
              <a:rPr lang="ru-RU" b="1" dirty="0" smtClean="0">
                <a:latin typeface="Lato"/>
              </a:rPr>
              <a:t>Москве)</a:t>
            </a:r>
            <a:endParaRPr lang="ru-RU" dirty="0">
              <a:latin typeface="Lato"/>
            </a:endParaRPr>
          </a:p>
          <a:p>
            <a:pPr defTabSz="679952">
              <a:defRPr sz="400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sz="3000" b="1" dirty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92" name="Скругленный прямоугольник 12"/>
          <p:cNvSpPr txBox="1"/>
          <p:nvPr/>
        </p:nvSpPr>
        <p:spPr>
          <a:xfrm>
            <a:off x="228600" y="3028950"/>
            <a:ext cx="6795978" cy="1806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3395" tIns="33395" rIns="33395" bIns="33395">
            <a:spAutoFit/>
          </a:bodyPr>
          <a:lstStyle/>
          <a:p>
            <a:pPr defTabSz="681152">
              <a:defRPr sz="2400" spc="5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rPr spc="38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Internet:   </a:t>
            </a:r>
            <a:r>
              <a:rPr u="sng" spc="38" dirty="0">
                <a:solidFill>
                  <a:srgbClr val="0000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FF"/>
                  </a:solidFill>
                </a:uFill>
                <a:latin typeface="Tahoma"/>
                <a:ea typeface="Tahoma"/>
                <a:cs typeface="Tahoma"/>
                <a:sym typeface="Tahoma"/>
                <a:hlinkClick r:id="rId5"/>
              </a:rPr>
              <a:t>www.prosv.ru</a:t>
            </a:r>
            <a:r>
              <a:rPr spc="38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/>
            </a:r>
            <a:br>
              <a:rPr spc="38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</a:br>
            <a:r>
              <a:rPr spc="38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e-mail:      </a:t>
            </a:r>
            <a:r>
              <a:rPr u="sng" spc="38" dirty="0">
                <a:solidFill>
                  <a:srgbClr val="0000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FF"/>
                  </a:solidFill>
                </a:uFill>
                <a:latin typeface="Tahoma"/>
                <a:ea typeface="Tahoma"/>
                <a:cs typeface="Tahoma"/>
                <a:sym typeface="Tahoma"/>
                <a:hlinkClick r:id="rId6"/>
              </a:rPr>
              <a:t>prosv@prosv.ru</a:t>
            </a:r>
            <a:r>
              <a:rPr b="1" spc="38" dirty="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endParaRPr lang="ru-RU" b="1" spc="38" dirty="0">
              <a:solidFill>
                <a:srgbClr val="00206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defTabSz="681152">
              <a:defRPr sz="2400" spc="50">
                <a:solidFill>
                  <a:srgbClr val="00206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endParaRPr b="1" spc="38" dirty="0">
              <a:solidFill>
                <a:srgbClr val="00206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defTabSz="681152">
              <a:defRPr sz="2400"/>
            </a:pPr>
            <a:r>
              <a:rPr dirty="0">
                <a:sym typeface="Calibri"/>
              </a:rPr>
              <a:t>«</a:t>
            </a:r>
            <a:r>
              <a:rPr dirty="0" err="1">
                <a:sym typeface="Calibri"/>
              </a:rPr>
              <a:t>Дайджест</a:t>
            </a:r>
            <a:r>
              <a:rPr dirty="0">
                <a:sym typeface="Calibri"/>
              </a:rPr>
              <a:t> </a:t>
            </a:r>
            <a:r>
              <a:rPr dirty="0" err="1">
                <a:sym typeface="Calibri"/>
              </a:rPr>
              <a:t>новинок</a:t>
            </a:r>
            <a:r>
              <a:rPr dirty="0">
                <a:sym typeface="Calibri"/>
              </a:rPr>
              <a:t>» </a:t>
            </a:r>
            <a:r>
              <a:rPr u="sng" dirty="0">
                <a:solidFill>
                  <a:srgbClr val="1F497D"/>
                </a:solidFill>
                <a:sym typeface="Calibri"/>
              </a:rPr>
              <a:t>#</a:t>
            </a:r>
            <a:r>
              <a:rPr u="sng" dirty="0" err="1">
                <a:solidFill>
                  <a:srgbClr val="1F497D"/>
                </a:solidFill>
                <a:sym typeface="Calibri"/>
              </a:rPr>
              <a:t>НовинкиПросвещения</a:t>
            </a:r>
            <a:r>
              <a:rPr dirty="0">
                <a:sym typeface="Calibri"/>
              </a:rPr>
              <a:t>:</a:t>
            </a:r>
          </a:p>
          <a:p>
            <a:pPr defTabSz="681152">
              <a:defRPr sz="2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 sz="1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sym typeface="Calibri"/>
                <a:hlinkClick r:id="rId7"/>
              </a:rPr>
              <a:t>https://www.facebook.com/prosveshenie/posts/1625047500850338</a:t>
            </a:r>
          </a:p>
        </p:txBody>
      </p:sp>
      <p:sp>
        <p:nvSpPr>
          <p:cNvPr id="5493" name="object 45"/>
          <p:cNvSpPr txBox="1"/>
          <p:nvPr/>
        </p:nvSpPr>
        <p:spPr>
          <a:xfrm>
            <a:off x="7729416" y="4937871"/>
            <a:ext cx="198715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300" spc="-5">
                <a:solidFill>
                  <a:srgbClr val="6B6B6B"/>
                </a:solidFill>
              </a:defRPr>
            </a:lvl1pPr>
          </a:lstStyle>
          <a:p>
            <a:pPr defTabSz="685732"/>
            <a:r>
              <a:rPr dirty="0">
                <a:sym typeface="Calibri"/>
              </a:rPr>
              <a:t>1</a:t>
            </a:r>
            <a:r>
              <a:rPr lang="ru-RU" dirty="0">
                <a:sym typeface="Calibri"/>
              </a:rPr>
              <a:t>0</a:t>
            </a: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424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61950"/>
            <a:ext cx="51054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Система советов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совет 1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047750"/>
            <a:ext cx="4931664" cy="1600200"/>
          </a:xfrm>
          <a:prstGeom prst="rect">
            <a:avLst/>
          </a:prstGeom>
        </p:spPr>
      </p:pic>
      <p:pic>
        <p:nvPicPr>
          <p:cNvPr id="4" name="Рисунок 3" descr="Совет-11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7000" y="2724150"/>
            <a:ext cx="5715000" cy="1828800"/>
          </a:xfrm>
          <a:prstGeom prst="rect">
            <a:avLst/>
          </a:prstGeom>
        </p:spPr>
      </p:pic>
      <p:pic>
        <p:nvPicPr>
          <p:cNvPr id="5" name="Picture 2" descr="http://catalog.prosv.ru/images/big/e3ef8062-8a25-11e6-8cd8-0050569c7d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895350"/>
            <a:ext cx="1295400" cy="172000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800350"/>
            <a:ext cx="1256855" cy="166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8575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Приложения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685800" y="81915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5750"/>
            <a:ext cx="3886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Система заданий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65406"/>
            <a:ext cx="9144000" cy="4278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047750"/>
            <a:ext cx="693420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Основы исследовательской и проектной работы (методы и приемы исследований, варианты представления результатов и др.): повторение и освоение нового.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038350"/>
            <a:ext cx="6934200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Проектные задания разного типа (структура работы, рекомендации, списки источников, текущие и дополнительные задания по сбору материалов, приемы работы, образцы выполнения и др.), в том числе мини-проекты.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257550"/>
            <a:ext cx="693420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Творческие задания (сочинения-сказки, стихи, шутливые инструкции, этюды, речи, диалоги и др.) с использованием обучающих приемов. 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019550"/>
            <a:ext cx="693420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Задания занимательного характера (ребусы, шарады, буриме, разнообразные лингвистические игры: логогрифы, </a:t>
            </a:r>
            <a:r>
              <a:rPr lang="ru-RU" sz="1600" dirty="0" err="1" smtClean="0"/>
              <a:t>метаграммы</a:t>
            </a:r>
            <a:r>
              <a:rPr lang="ru-RU" sz="1600" dirty="0" smtClean="0"/>
              <a:t>, </a:t>
            </a:r>
            <a:r>
              <a:rPr lang="ru-RU" sz="1600" dirty="0" err="1" smtClean="0"/>
              <a:t>квест</a:t>
            </a:r>
            <a:r>
              <a:rPr lang="ru-RU" sz="1600" dirty="0" smtClean="0"/>
              <a:t>, </a:t>
            </a:r>
            <a:r>
              <a:rPr lang="ru-RU" sz="1600" dirty="0" err="1" smtClean="0"/>
              <a:t>антифразы</a:t>
            </a:r>
            <a:r>
              <a:rPr lang="ru-RU" sz="1600" dirty="0" smtClean="0"/>
              <a:t> и др.).</a:t>
            </a:r>
            <a:endParaRPr lang="ru-RU" sz="1600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7086600" y="1123950"/>
            <a:ext cx="304800" cy="3581400"/>
          </a:xfrm>
          <a:prstGeom prst="rightBrace">
            <a:avLst>
              <a:gd name="adj1" fmla="val 73850"/>
              <a:gd name="adj2" fmla="val 503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467600" y="2114550"/>
            <a:ext cx="152400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3333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ym typeface="Wingdings"/>
              </a:rPr>
              <a:t>Т</a:t>
            </a:r>
            <a:r>
              <a:rPr lang="ru-RU" sz="1500" b="1" dirty="0" smtClean="0"/>
              <a:t>ематическая связь с учебной программой.</a:t>
            </a:r>
          </a:p>
          <a:p>
            <a:r>
              <a:rPr lang="ru-RU" sz="1500" b="1" dirty="0" smtClean="0">
                <a:sym typeface="Wingdings"/>
              </a:rPr>
              <a:t> </a:t>
            </a:r>
            <a:r>
              <a:rPr lang="ru-RU" sz="1500" b="1" dirty="0" smtClean="0"/>
              <a:t>Задания развивающего характера. </a:t>
            </a:r>
            <a:endParaRPr lang="ru-RU" sz="15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38150"/>
            <a:ext cx="71628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Основы исследовательской и проектной работы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23950"/>
            <a:ext cx="8382000" cy="13542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ym typeface="Wingdings"/>
              </a:rPr>
              <a:t></a:t>
            </a:r>
            <a:r>
              <a:rPr lang="ru-RU" sz="1600" dirty="0" smtClean="0"/>
              <a:t> Проект как вид учебной деятельности. Алгоритм проектной и исследовательской работы.</a:t>
            </a:r>
          </a:p>
          <a:p>
            <a:r>
              <a:rPr lang="ru-RU" sz="1600" dirty="0" smtClean="0">
                <a:sym typeface="Wingdings"/>
              </a:rPr>
              <a:t></a:t>
            </a:r>
            <a:r>
              <a:rPr lang="ru-RU" sz="1600" dirty="0" smtClean="0"/>
              <a:t> Работа с источниками – поиск, отбор</a:t>
            </a:r>
            <a:r>
              <a:rPr lang="ru-RU" sz="1600" b="1" dirty="0" smtClean="0">
                <a:solidFill>
                  <a:srgbClr val="FF0000"/>
                </a:solidFill>
              </a:rPr>
              <a:t>, описание сведений об используемом тексте</a:t>
            </a:r>
            <a:r>
              <a:rPr lang="ru-RU" sz="1600" dirty="0" smtClean="0"/>
              <a:t>.</a:t>
            </a:r>
          </a:p>
          <a:p>
            <a:r>
              <a:rPr lang="ru-RU" sz="1600" dirty="0" smtClean="0">
                <a:sym typeface="Wingdings"/>
              </a:rPr>
              <a:t></a:t>
            </a:r>
            <a:r>
              <a:rPr lang="ru-RU" sz="1600" dirty="0" smtClean="0"/>
              <a:t> Основы работы с информационно-коммуникационными ресурсами.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Первоначальное знакомство с методами и приёмами исследовательской работы</a:t>
            </a:r>
          </a:p>
          <a:p>
            <a:r>
              <a:rPr lang="ru-RU" sz="1600" dirty="0" smtClean="0"/>
              <a:t> (гипотеза, эксперимент, наблюдение, обобщение, классификация).</a:t>
            </a:r>
            <a:endParaRPr lang="ru-RU" sz="1600" dirty="0"/>
          </a:p>
        </p:txBody>
      </p:sp>
      <p:pic>
        <p:nvPicPr>
          <p:cNvPr id="4" name="Picture 2" descr="http://catalog.prosv.ru/images/big/e3ef8062-8a25-11e6-8cd8-0050569c7d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1504950"/>
            <a:ext cx="609600" cy="8094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2647950"/>
            <a:ext cx="8686800" cy="15696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ym typeface="Wingdings"/>
              </a:rPr>
              <a:t> </a:t>
            </a:r>
            <a:r>
              <a:rPr lang="ru-RU" sz="1600" b="1" dirty="0" smtClean="0">
                <a:solidFill>
                  <a:srgbClr val="0070C0"/>
                </a:solidFill>
              </a:rPr>
              <a:t>Библиографическое описание текста </a:t>
            </a:r>
            <a:r>
              <a:rPr lang="ru-RU" sz="1600" dirty="0" smtClean="0"/>
              <a:t>(подготовка устного сообщения о структуре библиографического описания).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Тестирование словарей; сопоставительный анализ статей толковых словарей.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Сценарий работы над долгосрочным коллективным проектом.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Научный доклад.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Количественный и лингвистический анализ текста.</a:t>
            </a:r>
            <a:endParaRPr lang="ru-RU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2952750"/>
            <a:ext cx="621644" cy="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61950"/>
            <a:ext cx="7848600" cy="138499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ym typeface="Wingdings"/>
              </a:rPr>
              <a:t></a:t>
            </a:r>
            <a:r>
              <a:rPr lang="ru-RU" sz="1400" dirty="0" smtClean="0"/>
              <a:t>Повторение алгоритма проектной деятельности</a:t>
            </a:r>
            <a:r>
              <a:rPr lang="ru-RU" sz="1400" b="1" dirty="0" smtClean="0">
                <a:solidFill>
                  <a:srgbClr val="7030A0"/>
                </a:solidFill>
              </a:rPr>
              <a:t>. Составление библиографии с опорой на приложение.</a:t>
            </a:r>
          </a:p>
          <a:p>
            <a:r>
              <a:rPr lang="ru-RU" sz="1400" dirty="0" smtClean="0">
                <a:sym typeface="Wingdings"/>
              </a:rPr>
              <a:t></a:t>
            </a:r>
            <a:r>
              <a:rPr lang="ru-RU" sz="1400" dirty="0" smtClean="0"/>
              <a:t> Виды учебных проектов,  варианты проектных продуктов: составление каталога.</a:t>
            </a:r>
          </a:p>
          <a:p>
            <a:r>
              <a:rPr lang="ru-RU" sz="1400" dirty="0" smtClean="0">
                <a:sym typeface="Wingdings"/>
              </a:rPr>
              <a:t></a:t>
            </a:r>
            <a:r>
              <a:rPr lang="ru-RU" sz="1400" dirty="0" smtClean="0"/>
              <a:t> Анализ готовых проектов, размещённых в Интернете. Рецензия на готовый проект.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Приёмы исследовательской работы: составление обобщающей таблицы.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 Подготовка к научной дискуссии в форме игры «Учёный совет».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819150"/>
            <a:ext cx="617161" cy="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1885950"/>
            <a:ext cx="8229600" cy="1384995"/>
          </a:xfrm>
          <a:prstGeom prst="rect">
            <a:avLst/>
          </a:prstGeom>
          <a:noFill/>
          <a:ln w="28575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ym typeface="Wingdings"/>
              </a:rPr>
              <a:t></a:t>
            </a:r>
            <a:r>
              <a:rPr lang="ru-RU" sz="1400" b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устного сообщения о правилах составления библиографического списка.</a:t>
            </a:r>
          </a:p>
          <a:p>
            <a:r>
              <a:rPr lang="ru-RU" sz="1400" b="1" dirty="0" smtClean="0">
                <a:sym typeface="Wingdings"/>
              </a:rPr>
              <a:t>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библиографических описаний электронных версий текстов.</a:t>
            </a:r>
          </a:p>
          <a:p>
            <a:r>
              <a:rPr lang="ru-RU" sz="1400" dirty="0" smtClean="0">
                <a:sym typeface="Wingdings"/>
              </a:rPr>
              <a:t></a:t>
            </a:r>
            <a:r>
              <a:rPr lang="ru-RU" sz="1400" dirty="0" smtClean="0"/>
              <a:t> Мини-проект с целью повторения приёмов проектной и исследовательской деятельности.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Подготовка инструкции по сбору сведений из электронного словаря.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Тестирование информационно-поисковой системы.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Подготовка научного  предисловия.</a:t>
            </a:r>
            <a:endParaRPr lang="ru-RU" sz="14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2114550"/>
            <a:ext cx="601558" cy="80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" y="3486150"/>
            <a:ext cx="8534400" cy="954107"/>
          </a:xfrm>
          <a:prstGeom prst="rect">
            <a:avLst/>
          </a:prstGeom>
          <a:noFill/>
          <a:ln w="28575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ym typeface="Wingdings"/>
              </a:rPr>
              <a:t>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«Библиографические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штудии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»</a:t>
            </a:r>
            <a:r>
              <a:rPr lang="ru-RU" sz="1400" dirty="0" smtClean="0">
                <a:sym typeface="Wingdings"/>
              </a:rPr>
              <a:t>: п</a:t>
            </a:r>
            <a:r>
              <a:rPr lang="ru-RU" sz="1400" dirty="0" smtClean="0"/>
              <a:t>одготовка выступления перед учащимися 5 – 6 классов. 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Работа с библиотечными каталогами </a:t>
            </a:r>
            <a:r>
              <a:rPr lang="ru-RU" sz="1400" dirty="0" smtClean="0"/>
              <a:t>(алфавитным, систематическим и электронным).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 Научная дискуссия и подготовка сборника научных статей.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 Создание базы научных данных.</a:t>
            </a:r>
            <a:endParaRPr lang="ru-RU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3562350"/>
            <a:ext cx="609863" cy="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-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85750"/>
            <a:ext cx="3810000" cy="4343400"/>
          </a:xfrm>
          <a:prstGeom prst="rect">
            <a:avLst/>
          </a:prstGeom>
        </p:spPr>
      </p:pic>
      <p:pic>
        <p:nvPicPr>
          <p:cNvPr id="1026" name="Picture 2" descr="https://1ku.ru/wp-content/uploads/2018/09/505bde6165dfe7b47fa906d47cffa01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38150"/>
            <a:ext cx="2514600" cy="1840687"/>
          </a:xfrm>
          <a:prstGeom prst="rect">
            <a:avLst/>
          </a:prstGeom>
          <a:noFill/>
        </p:spPr>
      </p:pic>
      <p:pic>
        <p:nvPicPr>
          <p:cNvPr id="1028" name="Picture 4" descr="http://best.msk.muzkult.ru/media/2017/08/29/1233457530/image_image_15282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105150"/>
            <a:ext cx="2438400" cy="16002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590550"/>
            <a:ext cx="914400" cy="121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038350"/>
            <a:ext cx="2894735" cy="12402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2474</Words>
  <Application>Microsoft Office PowerPoint</Application>
  <PresentationFormat>Экран (16:9)</PresentationFormat>
  <Paragraphs>214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Анастасия Черепнева</cp:lastModifiedBy>
  <cp:revision>77</cp:revision>
  <dcterms:created xsi:type="dcterms:W3CDTF">2019-04-02T07:21:08Z</dcterms:created>
  <dcterms:modified xsi:type="dcterms:W3CDTF">2019-04-08T14:39:35Z</dcterms:modified>
</cp:coreProperties>
</file>