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 Black"/>
      <p:bold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jQOwXofQ96Wr17TWYPggu0Xsnt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Black-bold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RobotoBlack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70f9997d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70f9997d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70f9997d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70f9997d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70f9997d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70f9997d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70f9997d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70f9997d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70f9997d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70f9997d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70f9997d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70f9997d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70f9997d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e70f9997d7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70f9997d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e70f9997d7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70f9997d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e70f9997d7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70f9997d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e70f9997d7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70f9997d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e70f9997d7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70f9997d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e70f9997d7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70f9997d7_0_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e70f9997d7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70f9997d7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e70f9997d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70f9997d7_0_3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e70f9997d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70f9997d7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70f9997d7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70f9997d7_0_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70f9997d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70f9997d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e70f9997d7_0_3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70f9997d7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e70f9997d7_0_3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e70f9997d7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e70f9997d7_0_4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70f999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e70f9997d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e70f9997d7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e70f9997d7_0_4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70f9997d7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e70f9997d7_0_5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70f9997d7_0_6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70f9997d7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70f9997d7_0_6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e70f9997d7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70f9997d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70f9997d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70f9997d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70f9997d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70f9997d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70f9997d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70f9997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e70f9997d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70f9997d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e70f9997d7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70f9997d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e70f9997d7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" name="Google Shape;11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englishteachers.ru/shop" TargetMode="External"/><Relationship Id="rId4" Type="http://schemas.openxmlformats.org/officeDocument/2006/relationships/hyperlink" Target="https://www.ozon.ru/seller/izdatelstvo-titul-6954/knigi-16500/" TargetMode="External"/><Relationship Id="rId5" Type="http://schemas.openxmlformats.org/officeDocument/2006/relationships/hyperlink" Target="https://www.wildberries.ru/brands/izdatelstvo-titul" TargetMode="External"/></Relationships>
</file>

<file path=ppt/slides/_rels/slide3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28.png"/><Relationship Id="rId13" Type="http://schemas.openxmlformats.org/officeDocument/2006/relationships/hyperlink" Target="https://urok.1sept.ru/" TargetMode="External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t.me/pervoesent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vk.com/digital.september" TargetMode="External"/><Relationship Id="rId15" Type="http://schemas.openxmlformats.org/officeDocument/2006/relationships/hyperlink" Target="https://video.1sept.ru/" TargetMode="External"/><Relationship Id="rId14" Type="http://schemas.openxmlformats.org/officeDocument/2006/relationships/image" Target="../media/image27.png"/><Relationship Id="rId17" Type="http://schemas.openxmlformats.org/officeDocument/2006/relationships/hyperlink" Target="https://1sept.ru/" TargetMode="External"/><Relationship Id="rId16" Type="http://schemas.openxmlformats.org/officeDocument/2006/relationships/image" Target="../media/image36.png"/><Relationship Id="rId5" Type="http://schemas.openxmlformats.org/officeDocument/2006/relationships/hyperlink" Target="https://ok.ru/digital.september" TargetMode="External"/><Relationship Id="rId19" Type="http://schemas.openxmlformats.org/officeDocument/2006/relationships/hyperlink" Target="https://edu.1sept.ru/" TargetMode="External"/><Relationship Id="rId6" Type="http://schemas.openxmlformats.org/officeDocument/2006/relationships/image" Target="../media/image26.png"/><Relationship Id="rId18" Type="http://schemas.openxmlformats.org/officeDocument/2006/relationships/image" Target="../media/image33.png"/><Relationship Id="rId7" Type="http://schemas.openxmlformats.org/officeDocument/2006/relationships/hyperlink" Target="https://www.youtube.com/user/PervoeSentyabrya" TargetMode="External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685800" y="1385726"/>
            <a:ext cx="7772400" cy="13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459"/>
              <a:t>Обучение говорению на уроках английского языка: приемы, ресурсы и игры для начальной и основной школы</a:t>
            </a:r>
            <a:endParaRPr sz="3459"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371600" y="3326475"/>
            <a:ext cx="6400800" cy="9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А.В. Конобеев, к.пед.н.,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ru-RU"/>
              <a:t>главный редактор издательства “Титул”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70f9997d7_0_125"/>
          <p:cNvSpPr txBox="1"/>
          <p:nvPr>
            <p:ph type="title"/>
          </p:nvPr>
        </p:nvSpPr>
        <p:spPr>
          <a:xfrm>
            <a:off x="2458825" y="205975"/>
            <a:ext cx="6228000" cy="4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Т.Б. Клементьева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g2e70f9997d7_0_12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e70f9997d7_0_125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g2e70f9997d7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75" y="1200150"/>
            <a:ext cx="2104050" cy="30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e70f9997d7_0_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4297" y="811162"/>
            <a:ext cx="2635550" cy="38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70f9997d7_0_13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e70f9997d7_0_13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e70f9997d7_0_133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g2e70f9997d7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626" y="1052850"/>
            <a:ext cx="2655450" cy="368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e70f9997d7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1175" y="592650"/>
            <a:ext cx="2793479" cy="39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70f9997d7_0_14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e70f9997d7_0_141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e70f9997d7_0_141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g2e70f9997d7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23" y="803775"/>
            <a:ext cx="2727475" cy="3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e70f9997d7_0_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900" y="803774"/>
            <a:ext cx="2646500" cy="38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70f9997d7_0_149"/>
          <p:cNvSpPr txBox="1"/>
          <p:nvPr>
            <p:ph type="title"/>
          </p:nvPr>
        </p:nvSpPr>
        <p:spPr>
          <a:xfrm>
            <a:off x="2455100" y="205975"/>
            <a:ext cx="6231600" cy="42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Т.Б. Клементьева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g2e70f9997d7_0_149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e70f9997d7_0_149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g2e70f9997d7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01" y="1112000"/>
            <a:ext cx="2006525" cy="29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e70f9997d7_0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924" y="634963"/>
            <a:ext cx="2992924" cy="41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70f9997d7_0_15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e70f9997d7_0_15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e70f9997d7_0_15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g2e70f9997d7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802" y="1006200"/>
            <a:ext cx="2686694" cy="339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e70f9997d7_0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500" y="1006200"/>
            <a:ext cx="2901974" cy="36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70f9997d7_0_16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e70f9997d7_0_16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e70f9997d7_0_165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g2e70f9997d7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621" y="1063375"/>
            <a:ext cx="2735974" cy="34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e70f9997d7_0_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0750" y="1063375"/>
            <a:ext cx="2735974" cy="3456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70f9997d7_0_173"/>
          <p:cNvSpPr txBox="1"/>
          <p:nvPr>
            <p:ph type="title"/>
          </p:nvPr>
        </p:nvSpPr>
        <p:spPr>
          <a:xfrm>
            <a:off x="2721400" y="205975"/>
            <a:ext cx="59655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О. В. Щепелев. Steplighter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8" name="Google Shape;208;g2e70f9997d7_0_1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709" y="1074894"/>
            <a:ext cx="2310600" cy="3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e70f9997d7_0_173"/>
          <p:cNvSpPr txBox="1"/>
          <p:nvPr>
            <p:ph idx="2" type="body"/>
          </p:nvPr>
        </p:nvSpPr>
        <p:spPr>
          <a:xfrm>
            <a:off x="3428900" y="10093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10 тем.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опоры для говорения в виде вопросов 4 уровней сложности,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тексты для чтения,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словарь,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упражнения на лексику и грамматику.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Задания на написание эссе и описание фотографий для подготовки к устной и письменной части ЕГЭ и международным экзаменам.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70f9997d7_0_17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5" name="Google Shape;215;g2e70f9997d7_0_1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753" y="987927"/>
            <a:ext cx="5105400" cy="35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70f9997d7_0_18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21" name="Google Shape;221;g2e70f9997d7_0_1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602" y="1063377"/>
            <a:ext cx="50949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70f9997d7_0_18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27" name="Google Shape;227;g2e70f9997d7_0_1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4750" y="779850"/>
            <a:ext cx="5511900" cy="38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2202825" y="205975"/>
            <a:ext cx="6483900" cy="52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Сложности с говорением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Нет причины говорить (мотивация)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Не хватает языковых знаний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Не хватает опор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Стесняются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70f9997d7_0_19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33" name="Google Shape;233;g2e70f9997d7_0_1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2700" y="715200"/>
            <a:ext cx="5700000" cy="39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70f9997d7_0_19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39" name="Google Shape;239;g2e70f9997d7_0_1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3775" y="718350"/>
            <a:ext cx="5681100" cy="39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70f9997d7_0_337"/>
          <p:cNvSpPr txBox="1"/>
          <p:nvPr>
            <p:ph type="title"/>
          </p:nvPr>
        </p:nvSpPr>
        <p:spPr>
          <a:xfrm>
            <a:off x="2342975" y="205975"/>
            <a:ext cx="63438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Игры для говорения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g2e70f9997d7_0_33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Words from a word: пишем на доске длинное слово или словосочетание, ученики в командах пытаются составить из букв этого слова как можно больше других слов. Например: EXTRAORDINARILY INTERESTING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70f9997d7_0_342"/>
          <p:cNvSpPr txBox="1"/>
          <p:nvPr>
            <p:ph type="title"/>
          </p:nvPr>
        </p:nvSpPr>
        <p:spPr>
          <a:xfrm>
            <a:off x="2342975" y="205975"/>
            <a:ext cx="63438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Игры для говорения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g2e70f9997d7_0_34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The diplomat:</a:t>
            </a:r>
            <a:r>
              <a:rPr lang="ru-RU"/>
              <a:t> </a:t>
            </a:r>
            <a:r>
              <a:rPr lang="ru-RU"/>
              <a:t>Задача: отвечать на вопросы, не говоря слов “yes” или “no”. Один игрок (или ведущий) задает вопрос, второй - отвечает на него. Например: Have you had breakfast today?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70f9997d7_0_347"/>
          <p:cNvSpPr txBox="1"/>
          <p:nvPr>
            <p:ph type="title"/>
          </p:nvPr>
        </p:nvSpPr>
        <p:spPr>
          <a:xfrm>
            <a:off x="2342975" y="205975"/>
            <a:ext cx="63438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Игры для говорения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7" name="Google Shape;257;g2e70f9997d7_0_34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But you…</a:t>
            </a:r>
            <a:r>
              <a:rPr lang="ru-RU"/>
              <a:t>: </a:t>
            </a:r>
            <a:r>
              <a:rPr lang="ru-RU"/>
              <a:t>Игроки на листках пишут один факт, который их не устраивает в себе,например: “I’m lazy” и передают листок соседнему игроку. Тот пишет “But you” и добавляет положительный факт об игроке, например “But you are a great friend”, затем листки собираем и озвучиваем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70f9997d7_0_352"/>
          <p:cNvSpPr txBox="1"/>
          <p:nvPr>
            <p:ph type="title"/>
          </p:nvPr>
        </p:nvSpPr>
        <p:spPr>
          <a:xfrm>
            <a:off x="2342975" y="205975"/>
            <a:ext cx="63438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Игры для говорения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3" name="Google Shape;263;g2e70f9997d7_0_35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Опора на картинки</a:t>
            </a:r>
            <a:r>
              <a:rPr lang="ru-RU"/>
              <a:t>: </a:t>
            </a:r>
            <a:r>
              <a:rPr lang="ru-RU"/>
              <a:t>Сюжетная картинка: say as much as you can about this picture. Опорные вопросы: Who is in the picture? What is he/she doing? How are these people related to each other? e.t.c.</a:t>
            </a:r>
            <a:endParaRPr/>
          </a:p>
          <a:p>
            <a:pPr indent="-30861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Подборка картинок (вырезок из журнала, комиксов) + список слов на доске (love, friendship, anger, travel, marriage, adventure, secretive etc) - ученики придумывают рассказы, выбирая нужные картинки и слова</a:t>
            </a:r>
            <a:endParaRPr/>
          </a:p>
          <a:p>
            <a:pPr indent="-30861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Story cubes - абстрактные символы как опора для воображения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70f9997d7_0_357"/>
          <p:cNvSpPr txBox="1"/>
          <p:nvPr>
            <p:ph type="title"/>
          </p:nvPr>
        </p:nvSpPr>
        <p:spPr>
          <a:xfrm>
            <a:off x="2342975" y="205975"/>
            <a:ext cx="63438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Игры для говорения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g2e70f9997d7_0_35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Придумываем рассказ</a:t>
            </a:r>
            <a:r>
              <a:rPr lang="ru-RU"/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1: разрезаем на части несколько комиксов и складываем картинки в коробку или пакет. Игроки по очереди достают по картинке и начинает рассказ, опираясь на изображение. Каждый следующий игрок должен логично “вписать” свою картинку в рассказ.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2: Игроки по очереди создают рассказ по одному предложению. Например, игрок 1 начинает: IN a faraway city there lived a girl. Игрок 2 продолжает: She loved jam very much. Игрок 3: Once she decided to make some jam herself и т.д.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70f9997d7_0_362"/>
          <p:cNvSpPr txBox="1"/>
          <p:nvPr>
            <p:ph type="title"/>
          </p:nvPr>
        </p:nvSpPr>
        <p:spPr>
          <a:xfrm>
            <a:off x="2735400" y="205375"/>
            <a:ext cx="57798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Задание на выбор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5" name="Google Shape;275;g2e70f9997d7_0_362"/>
          <p:cNvSpPr txBox="1"/>
          <p:nvPr>
            <p:ph idx="1" type="body"/>
          </p:nvPr>
        </p:nvSpPr>
        <p:spPr>
          <a:xfrm>
            <a:off x="628650" y="1026914"/>
            <a:ext cx="78867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going to spend a month on a desert island. What 5 things will you take along with you? Why?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that only 20 words will be left for people to use. Which 20 words will you choose? Why? (step 2: write 1 paragraph using only the 20 words that you’ve chosen)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e70f9997d7_0_367"/>
          <p:cNvSpPr txBox="1"/>
          <p:nvPr>
            <p:ph type="title"/>
          </p:nvPr>
        </p:nvSpPr>
        <p:spPr>
          <a:xfrm>
            <a:off x="2651325" y="205375"/>
            <a:ext cx="5864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Would you rather..?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g2e70f9997d7_0_367"/>
          <p:cNvSpPr txBox="1"/>
          <p:nvPr>
            <p:ph idx="1" type="body"/>
          </p:nvPr>
        </p:nvSpPr>
        <p:spPr>
          <a:xfrm>
            <a:off x="535050" y="1026925"/>
            <a:ext cx="8240700" cy="3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be a deep-sea diver or an astronaut?</a:t>
            </a:r>
            <a:endParaRPr/>
          </a:p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be able to hear any conversation or take back anything you say?</a:t>
            </a:r>
            <a:endParaRPr/>
          </a:p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be invisible or be able to read minds?</a:t>
            </a:r>
            <a:endParaRPr/>
          </a:p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be the most popular or the smartest person you know?</a:t>
            </a:r>
            <a:endParaRPr/>
          </a:p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spend the week-end with your friends or with your family?</a:t>
            </a:r>
            <a:endParaRPr/>
          </a:p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give up your computer or your pet? </a:t>
            </a:r>
            <a:endParaRPr/>
          </a:p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never use the internet again or never watch TV again?</a:t>
            </a:r>
            <a:endParaRPr/>
          </a:p>
          <a:p>
            <a:pPr indent="-32194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not be able to use your phone or your e-mail?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e70f9997d7_0_430"/>
          <p:cNvSpPr txBox="1"/>
          <p:nvPr>
            <p:ph type="title"/>
          </p:nvPr>
        </p:nvSpPr>
        <p:spPr>
          <a:xfrm>
            <a:off x="2455100" y="205375"/>
            <a:ext cx="6060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ru-RU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Вопросы с несколькими возможными ответами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87" name="Google Shape;287;g2e70f9997d7_0_430"/>
          <p:cNvSpPr txBox="1"/>
          <p:nvPr>
            <p:ph idx="1" type="body"/>
          </p:nvPr>
        </p:nvSpPr>
        <p:spPr>
          <a:xfrm>
            <a:off x="457200" y="1059656"/>
            <a:ext cx="82296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Someone looks out of the car window and says: “This would not be a good place to grow crops”. How did he reach this conclusion?</a:t>
            </a:r>
            <a:endParaRPr sz="3000"/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70 % of the Earth surface is covered with water. Only 30 % is land. However, people do not live on all that land. Why not?</a:t>
            </a:r>
            <a:endParaRPr sz="3000"/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 sure not to lose these” – Ellen said to her friends as they were leaving for a summer camp. What did Ellen hand her friends?</a:t>
            </a:r>
            <a:endParaRPr sz="3000"/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“There must have been a wedding here”, Frank said. Ho did he come to this conclusion?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70f9997d7_0_15"/>
          <p:cNvSpPr txBox="1"/>
          <p:nvPr>
            <p:ph type="title"/>
          </p:nvPr>
        </p:nvSpPr>
        <p:spPr>
          <a:xfrm>
            <a:off x="2202825" y="205975"/>
            <a:ext cx="6483900" cy="5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Мотивация говорения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g2e70f9997d7_0_1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Information gap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Opinion gap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Experience gap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Game/role play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70f9997d7_0_493"/>
          <p:cNvSpPr txBox="1"/>
          <p:nvPr>
            <p:ph type="title"/>
          </p:nvPr>
        </p:nvSpPr>
        <p:spPr>
          <a:xfrm>
            <a:off x="2399050" y="0"/>
            <a:ext cx="6298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500">
                <a:solidFill>
                  <a:schemeClr val="lt1"/>
                </a:solidFill>
              </a:rPr>
              <a:t>Задания на синтез информации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293" name="Google Shape;293;g2e70f9997d7_0_493"/>
          <p:cNvSpPr txBox="1"/>
          <p:nvPr>
            <p:ph idx="1" type="body"/>
          </p:nvPr>
        </p:nvSpPr>
        <p:spPr>
          <a:xfrm>
            <a:off x="628650" y="1026914"/>
            <a:ext cx="78867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native to one region are found all over the world. Why?</a:t>
            </a:r>
            <a:endParaRPr sz="3000"/>
          </a:p>
          <a:p>
            <a:pPr indent="-330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homes around the world different?</a:t>
            </a:r>
            <a:endParaRPr sz="3000"/>
          </a:p>
          <a:p>
            <a:pPr indent="-330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as many uses for paper as you can imagine</a:t>
            </a:r>
            <a:endParaRPr sz="3000"/>
          </a:p>
          <a:p>
            <a:pPr indent="-330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the world be like if people didn’t have to sleep?</a:t>
            </a:r>
            <a:endParaRPr sz="3000"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70f9997d7_0_561"/>
          <p:cNvSpPr txBox="1"/>
          <p:nvPr>
            <p:ph type="title"/>
          </p:nvPr>
        </p:nvSpPr>
        <p:spPr>
          <a:xfrm>
            <a:off x="2328975" y="205375"/>
            <a:ext cx="6186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Моральные дилеммы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9" name="Google Shape;299;g2e70f9997d7_0_561"/>
          <p:cNvSpPr txBox="1"/>
          <p:nvPr>
            <p:ph idx="1" type="body"/>
          </p:nvPr>
        </p:nvSpPr>
        <p:spPr>
          <a:xfrm>
            <a:off x="628650" y="1026914"/>
            <a:ext cx="78867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0" i="0" lang="ru-RU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do if you found $200 on an empty bus late at night?</a:t>
            </a:r>
            <a:endParaRPr sz="3100"/>
          </a:p>
          <a:p>
            <a:pPr indent="-33655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0" i="0" lang="ru-RU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do if someone bought you a  book for your birthday and you hated the author?</a:t>
            </a:r>
            <a:endParaRPr sz="3100"/>
          </a:p>
          <a:p>
            <a:pPr indent="-33655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0" i="0" lang="ru-RU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do if the teacher came into class with toothpaste on his/her nose?</a:t>
            </a:r>
            <a:endParaRPr sz="3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70f9997d7_0_624"/>
          <p:cNvSpPr txBox="1"/>
          <p:nvPr>
            <p:ph type="title"/>
          </p:nvPr>
        </p:nvSpPr>
        <p:spPr>
          <a:xfrm>
            <a:off x="457200" y="205977"/>
            <a:ext cx="8229600" cy="45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Микропроекты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5" name="Google Shape;305;g2e70f9997d7_0_62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Творческие микропроекты, например - создание плакатов, открыток, песен с помощью нейросети (на следующем вебинаре рассмотрим способы использования песен и их создание)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e70f9997d7_0_629"/>
          <p:cNvSpPr txBox="1"/>
          <p:nvPr>
            <p:ph type="title"/>
          </p:nvPr>
        </p:nvSpPr>
        <p:spPr>
          <a:xfrm>
            <a:off x="1856400" y="118250"/>
            <a:ext cx="6830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1282"/>
              <a:buNone/>
            </a:pPr>
            <a:r>
              <a:rPr lang="ru-RU" sz="3900">
                <a:solidFill>
                  <a:schemeClr val="lt1"/>
                </a:solidFill>
              </a:rPr>
              <a:t>Где найти эти материалы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311" name="Google Shape;311;g2e70f9997d7_0_62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www.englishteachers.ru/shop</a:t>
            </a:r>
            <a:r>
              <a:rPr lang="ru-RU"/>
              <a:t> - магазин издательства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titul.online - онлайн-подписка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https://www.ozon.ru/seller/izdatelstvo-titul-6954/knigi-16500/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https://www.wildberries.ru/brands/izdatelstvo-titul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в книжных магазинах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9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descr="Group 39883(1).png" id="317" name="Google Shape;317;p1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7.png" id="318" name="Google Shape;318;p1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6.png" id="319" name="Google Shape;319;p19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90.png" id="320" name="Google Shape;320;p19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19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/>
          </a:p>
        </p:txBody>
      </p:sp>
      <p:grpSp>
        <p:nvGrpSpPr>
          <p:cNvPr id="322" name="Google Shape;322;p19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323" name="Google Shape;323;p19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descr="логошвц 1.png" id="324" name="Google Shape;324;p19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oup.png" id="325" name="Google Shape;325;p19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1вебинары 1.png" id="326" name="Google Shape;326;p19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7" name="Google Shape;327;p19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descr="logo 3.png" id="328" name="Google Shape;328;p19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 2.png" id="329" name="Google Shape;329;p19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70f9997d7_0_20"/>
          <p:cNvSpPr txBox="1"/>
          <p:nvPr>
            <p:ph type="title"/>
          </p:nvPr>
        </p:nvSpPr>
        <p:spPr>
          <a:xfrm>
            <a:off x="2244875" y="205975"/>
            <a:ext cx="6441900" cy="52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Опоры для говорения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g2e70f9997d7_0_2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g2e70f9997d7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25" y="1048575"/>
            <a:ext cx="2567300" cy="3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e70f9997d7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0322" y="1048600"/>
            <a:ext cx="2764850" cy="369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70f9997d7_0_2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g2e70f9997d7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25" y="1200150"/>
            <a:ext cx="1290000" cy="17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e70f9997d7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325" y="733698"/>
            <a:ext cx="2892575" cy="392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e70f9997d7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3100" y="733699"/>
            <a:ext cx="2892575" cy="39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70f9997d7_0_3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g2e70f9997d7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00" y="1009100"/>
            <a:ext cx="1290000" cy="17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e70f9997d7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651" y="750350"/>
            <a:ext cx="2794975" cy="3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e70f9997d7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6375" y="750350"/>
            <a:ext cx="2794975" cy="38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70f9997d7_0_5"/>
          <p:cNvSpPr txBox="1"/>
          <p:nvPr>
            <p:ph type="title"/>
          </p:nvPr>
        </p:nvSpPr>
        <p:spPr>
          <a:xfrm>
            <a:off x="2202825" y="205975"/>
            <a:ext cx="64839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Опоры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g2e70f9997d7_0_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g2e70f9997d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71" y="1039225"/>
            <a:ext cx="2585775" cy="35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e70f9997d7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975" y="775750"/>
            <a:ext cx="2858399" cy="39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70f9997d7_0_101"/>
          <p:cNvSpPr txBox="1"/>
          <p:nvPr>
            <p:ph type="title"/>
          </p:nvPr>
        </p:nvSpPr>
        <p:spPr>
          <a:xfrm>
            <a:off x="2202825" y="205975"/>
            <a:ext cx="64839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Опоры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g2e70f9997d7_0_10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g2e70f9997d7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74" y="1200150"/>
            <a:ext cx="1520650" cy="20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e70f9997d7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2124" y="765700"/>
            <a:ext cx="2866988" cy="394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e70f9997d7_0_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125" y="777475"/>
            <a:ext cx="2775247" cy="38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70f9997d7_0_110"/>
          <p:cNvSpPr txBox="1"/>
          <p:nvPr>
            <p:ph type="title"/>
          </p:nvPr>
        </p:nvSpPr>
        <p:spPr>
          <a:xfrm>
            <a:off x="2202825" y="205975"/>
            <a:ext cx="6483900" cy="42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Опоры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g2e70f9997d7_0_11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g2e70f9997d7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750" y="615150"/>
            <a:ext cx="2957175" cy="406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e70f9997d7_0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" y="1200150"/>
            <a:ext cx="1717725" cy="236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2023-03-27T17:12:42Z</dcterms:created>
  <dc:creator>cheba</dc:creator>
</cp:coreProperties>
</file>