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Roboto Black" panose="020B0604020202020204" charset="0"/>
      <p:bold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jk/yttmbgPG5NGX3yji0YXhccp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90" d="100"/>
          <a:sy n="190" d="100"/>
        </p:scale>
        <p:origin x="-1284" y="-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66274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af9dcaef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af9dcaef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b947ac9455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g1b947ac9455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b947ac9455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g1b947ac9455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b947ac9455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g1b947ac9455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b947ac9455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g1b947ac9455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b947ac9455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6" name="Google Shape;176;g1b947ac9455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b947ac9455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g1b947ac9455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b947ac9455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g1b947ac9455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b947ac945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4" name="Google Shape;194;g1b947ac945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b947ac945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3" name="Google Shape;203;g1b947ac945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b947ac9455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1" name="Google Shape;211;g1b947ac9455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b947ac945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6" name="Google Shape;216;g1b947ac945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b947ac945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6" name="Google Shape;226;g1b947ac945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b947ac945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3" name="Google Shape;233;g1b947ac945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b947ac945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g1b947ac945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b947ac945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6" name="Google Shape;246;g1b947ac945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b947ac945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4" name="Google Shape;254;g1b947ac945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b947ac94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2" name="Google Shape;262;g1b947ac94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1" name="Google Shape;2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b947ac945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g1b947ac945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3" name="Google Shape;2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b947ac945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g1b947ac945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b947ac945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g1b947ac945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b947ac945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g1b947ac945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b947ac9455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g1b947ac9455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b947ac945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g1b947ac945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b947ac9455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g1b947ac9455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b947ac945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g1b947ac945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1sept.ru/video/2722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deo.1sept.ru/video/2073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alexey_Konobeiev@mail.ru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hyperlink" Target="https://ok.ru/digital.september" TargetMode="External"/><Relationship Id="rId18" Type="http://schemas.openxmlformats.org/officeDocument/2006/relationships/image" Target="../media/image35.png"/><Relationship Id="rId3" Type="http://schemas.openxmlformats.org/officeDocument/2006/relationships/hyperlink" Target="https://edu.1sept.ru/" TargetMode="External"/><Relationship Id="rId7" Type="http://schemas.openxmlformats.org/officeDocument/2006/relationships/hyperlink" Target="https://1sept.ru/" TargetMode="External"/><Relationship Id="rId12" Type="http://schemas.openxmlformats.org/officeDocument/2006/relationships/image" Target="../media/image32.png"/><Relationship Id="rId17" Type="http://schemas.openxmlformats.org/officeDocument/2006/relationships/hyperlink" Target="https://www.youtube.com/user/PervoeSentyabrya" TargetMode="External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hyperlink" Target="https://ds.1sept.ru/" TargetMode="External"/><Relationship Id="rId5" Type="http://schemas.openxmlformats.org/officeDocument/2006/relationships/hyperlink" Target="https://video.1sept.ru/" TargetMode="External"/><Relationship Id="rId15" Type="http://schemas.openxmlformats.org/officeDocument/2006/relationships/hyperlink" Target="https://vk.com/digital.september" TargetMode="External"/><Relationship Id="rId10" Type="http://schemas.openxmlformats.org/officeDocument/2006/relationships/image" Target="../media/image31.png"/><Relationship Id="rId19" Type="http://schemas.openxmlformats.org/officeDocument/2006/relationships/image" Target="../media/image36.png"/><Relationship Id="rId4" Type="http://schemas.openxmlformats.org/officeDocument/2006/relationships/image" Target="../media/image28.png"/><Relationship Id="rId9" Type="http://schemas.openxmlformats.org/officeDocument/2006/relationships/hyperlink" Target="https://urok.1sept.ru/" TargetMode="External"/><Relationship Id="rId1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af9dcaef4f_0_0"/>
          <p:cNvSpPr txBox="1">
            <a:spLocks noGrp="1"/>
          </p:cNvSpPr>
          <p:nvPr>
            <p:ph type="ctrTitle"/>
          </p:nvPr>
        </p:nvSpPr>
        <p:spPr>
          <a:xfrm>
            <a:off x="685800" y="771551"/>
            <a:ext cx="7772400" cy="19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ru-RU" sz="3600">
                <a:latin typeface="Arial"/>
                <a:ea typeface="Arial"/>
                <a:cs typeface="Arial"/>
                <a:sym typeface="Arial"/>
              </a:rPr>
              <a:t>Как обучать английской грамматике нескучно и эффективно: от начальной школы до ЕГЭ</a:t>
            </a:r>
            <a:endParaRPr/>
          </a:p>
        </p:txBody>
      </p:sp>
      <p:sp>
        <p:nvSpPr>
          <p:cNvPr id="85" name="Google Shape;85;g1af9dcaef4f_0_0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ru-RU"/>
              <a:t>А.В. Конобеев, к. пед. н.,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ru-RU"/>
              <a:t>главный редактор издательства «Титул» и журнала «Английский язык в школе», академический директор Умскул Академии, эксперт МЦКО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b947ac9455_0_99"/>
          <p:cNvSpPr txBox="1">
            <a:spLocks noGrp="1"/>
          </p:cNvSpPr>
          <p:nvPr>
            <p:ph type="title"/>
          </p:nvPr>
        </p:nvSpPr>
        <p:spPr>
          <a:xfrm>
            <a:off x="778388" y="2155951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 b="0">
                <a:latin typeface="Arial"/>
                <a:ea typeface="Arial"/>
                <a:cs typeface="Arial"/>
                <a:sym typeface="Arial"/>
              </a:rPr>
              <a:t>Коммуникативные ситуации в обучении грамматике</a:t>
            </a:r>
            <a:endParaRPr b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b947ac9455_0_94"/>
          <p:cNvSpPr txBox="1">
            <a:spLocks noGrp="1"/>
          </p:cNvSpPr>
          <p:nvPr>
            <p:ph type="title"/>
          </p:nvPr>
        </p:nvSpPr>
        <p:spPr>
          <a:xfrm>
            <a:off x="457200" y="27434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58" name="Google Shape;158;g1b947ac9455_0_9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59" name="Google Shape;159;g1b947ac9455_0_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81" y="469643"/>
            <a:ext cx="3813369" cy="431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1b947ac9455_0_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2500" y="469643"/>
            <a:ext cx="4626324" cy="431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b947ac9455_0_129"/>
          <p:cNvSpPr txBox="1">
            <a:spLocks noGrp="1"/>
          </p:cNvSpPr>
          <p:nvPr>
            <p:ph type="title"/>
          </p:nvPr>
        </p:nvSpPr>
        <p:spPr>
          <a:xfrm>
            <a:off x="778363" y="1973751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0"/>
              <a:t>Правила - простыми словами</a:t>
            </a:r>
            <a:endParaRPr sz="5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b947ac9455_0_124"/>
          <p:cNvSpPr txBox="1">
            <a:spLocks noGrp="1"/>
          </p:cNvSpPr>
          <p:nvPr>
            <p:ph type="title"/>
          </p:nvPr>
        </p:nvSpPr>
        <p:spPr>
          <a:xfrm>
            <a:off x="457200" y="27434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71" name="Google Shape;171;g1b947ac9455_0_12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72" name="Google Shape;172;g1b947ac9455_0_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6079"/>
            <a:ext cx="5146925" cy="434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1b947ac9455_0_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6574" y="486175"/>
            <a:ext cx="4497426" cy="42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b947ac9455_0_119"/>
          <p:cNvSpPr txBox="1">
            <a:spLocks noGrp="1"/>
          </p:cNvSpPr>
          <p:nvPr>
            <p:ph type="title"/>
          </p:nvPr>
        </p:nvSpPr>
        <p:spPr>
          <a:xfrm>
            <a:off x="778388" y="2061001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100" b="0"/>
              <a:t>Функции и знакомый жизненный контекст</a:t>
            </a:r>
            <a:endParaRPr sz="43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b947ac9455_0_114"/>
          <p:cNvSpPr txBox="1">
            <a:spLocks noGrp="1"/>
          </p:cNvSpPr>
          <p:nvPr>
            <p:ph type="title"/>
          </p:nvPr>
        </p:nvSpPr>
        <p:spPr>
          <a:xfrm>
            <a:off x="457200" y="27434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84" name="Google Shape;184;g1b947ac9455_0_11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85" name="Google Shape;185;g1b947ac9455_0_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8900"/>
            <a:ext cx="4733900" cy="400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1b947ac9455_0_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1325" y="488900"/>
            <a:ext cx="4652675" cy="364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b947ac9455_0_73"/>
          <p:cNvSpPr txBox="1">
            <a:spLocks noGrp="1"/>
          </p:cNvSpPr>
          <p:nvPr>
            <p:ph type="title"/>
          </p:nvPr>
        </p:nvSpPr>
        <p:spPr>
          <a:xfrm>
            <a:off x="685788" y="212792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900" b="0"/>
              <a:t>Речевые образцы</a:t>
            </a:r>
            <a:endParaRPr sz="5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b947ac9455_0_6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97" name="Google Shape;197;g1b947ac9455_0_6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198" name="Google Shape;198;g1b947ac9455_0_68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9" name="Google Shape;199;g1b947ac9455_0_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504550"/>
            <a:ext cx="2948450" cy="427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1b947ac9455_0_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1744" y="504548"/>
            <a:ext cx="3205156" cy="427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b947ac9455_0_50"/>
          <p:cNvSpPr txBox="1">
            <a:spLocks noGrp="1"/>
          </p:cNvSpPr>
          <p:nvPr>
            <p:ph type="title"/>
          </p:nvPr>
        </p:nvSpPr>
        <p:spPr>
          <a:xfrm>
            <a:off x="457200" y="27434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06" name="Google Shape;206;g1b947ac9455_0_5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07" name="Google Shape;207;g1b947ac9455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6725" y="469382"/>
            <a:ext cx="4859650" cy="4338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1b947ac9455_0_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504550"/>
            <a:ext cx="1425651" cy="20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b947ac9455_0_45"/>
          <p:cNvSpPr txBox="1">
            <a:spLocks noGrp="1"/>
          </p:cNvSpPr>
          <p:nvPr>
            <p:ph type="title"/>
          </p:nvPr>
        </p:nvSpPr>
        <p:spPr>
          <a:xfrm>
            <a:off x="685788" y="212792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0"/>
              <a:t>Как удобно контролировать</a:t>
            </a:r>
            <a:endParaRPr b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457200" y="27434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300"/>
              <a:t>Причины трудностей</a:t>
            </a:r>
            <a:endParaRPr sz="5900"/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Не развито абстрактное мышление;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Идут от правила к функции и не всегда доходят;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Сложности с терминами;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Не хватает речевых образцов;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Упражнения не обусловлены коммуникативно.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b947ac9455_0_4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/>
              <a:t>Серия Test Your Grammar</a:t>
            </a:r>
            <a:endParaRPr/>
          </a:p>
        </p:txBody>
      </p:sp>
      <p:sp>
        <p:nvSpPr>
          <p:cNvPr id="219" name="Google Shape;219;g1b947ac9455_0_4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220" name="Google Shape;220;g1b947ac9455_0_40"/>
          <p:cNvSpPr txBox="1">
            <a:spLocks noGrp="1"/>
          </p:cNvSpPr>
          <p:nvPr>
            <p:ph type="body" idx="2"/>
          </p:nvPr>
        </p:nvSpPr>
        <p:spPr>
          <a:xfrm>
            <a:off x="5998425" y="1200150"/>
            <a:ext cx="26883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/>
              <a:t>Мини-тесты по темам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/>
              <a:t>Привычные форматы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/>
              <a:t>Удобно проводить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900"/>
          </a:p>
        </p:txBody>
      </p:sp>
      <p:pic>
        <p:nvPicPr>
          <p:cNvPr id="221" name="Google Shape;221;g1b947ac9455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550" y="1190625"/>
            <a:ext cx="1905000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1b947ac9455_0_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6700" y="1181100"/>
            <a:ext cx="1799600" cy="2627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1b947ac9455_0_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8825" y="1181100"/>
            <a:ext cx="1799600" cy="25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b947ac9455_0_25"/>
          <p:cNvSpPr txBox="1">
            <a:spLocks noGrp="1"/>
          </p:cNvSpPr>
          <p:nvPr>
            <p:ph type="title"/>
          </p:nvPr>
        </p:nvSpPr>
        <p:spPr>
          <a:xfrm>
            <a:off x="457200" y="27434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29" name="Google Shape;229;g1b947ac9455_0_2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30" name="Google Shape;230;g1b947ac9455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9825" y="498900"/>
            <a:ext cx="5900325" cy="427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b947ac9455_0_20"/>
          <p:cNvSpPr txBox="1">
            <a:spLocks noGrp="1"/>
          </p:cNvSpPr>
          <p:nvPr>
            <p:ph type="title"/>
          </p:nvPr>
        </p:nvSpPr>
        <p:spPr>
          <a:xfrm>
            <a:off x="778363" y="2296101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0"/>
              <a:t>Приемы запоминания</a:t>
            </a:r>
            <a:endParaRPr b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b947ac9455_0_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/>
              <a:t>New English Way</a:t>
            </a:r>
            <a:endParaRPr/>
          </a:p>
        </p:txBody>
      </p:sp>
      <p:sp>
        <p:nvSpPr>
          <p:cNvPr id="241" name="Google Shape;241;g1b947ac9455_0_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42" name="Google Shape;242;g1b947ac9455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800" y="979038"/>
            <a:ext cx="2650524" cy="3836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1b947ac9455_0_15"/>
          <p:cNvSpPr txBox="1">
            <a:spLocks noGrp="1"/>
          </p:cNvSpPr>
          <p:nvPr>
            <p:ph type="body" idx="2"/>
          </p:nvPr>
        </p:nvSpPr>
        <p:spPr>
          <a:xfrm>
            <a:off x="4414725" y="1200150"/>
            <a:ext cx="42720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900"/>
              <a:t>Приемы запоминания - заполнение резюме правил, юмористические скетчи, разнообразие упражнений</a:t>
            </a: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b947ac9455_0_10"/>
          <p:cNvSpPr txBox="1">
            <a:spLocks noGrp="1"/>
          </p:cNvSpPr>
          <p:nvPr>
            <p:ph type="title"/>
          </p:nvPr>
        </p:nvSpPr>
        <p:spPr>
          <a:xfrm>
            <a:off x="457200" y="27434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49" name="Google Shape;249;g1b947ac9455_0_1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50" name="Google Shape;250;g1b947ac9455_0_10"/>
          <p:cNvPicPr preferRelativeResize="0"/>
          <p:nvPr/>
        </p:nvPicPr>
        <p:blipFill rotWithShape="1">
          <a:blip r:embed="rId3">
            <a:alphaModFix/>
          </a:blip>
          <a:srcRect b="4315"/>
          <a:stretch/>
        </p:blipFill>
        <p:spPr>
          <a:xfrm>
            <a:off x="2452625" y="475636"/>
            <a:ext cx="5526000" cy="4252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1b947ac9455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475636"/>
            <a:ext cx="1869300" cy="270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b947ac9455_0_5"/>
          <p:cNvSpPr txBox="1">
            <a:spLocks noGrp="1"/>
          </p:cNvSpPr>
          <p:nvPr>
            <p:ph type="title"/>
          </p:nvPr>
        </p:nvSpPr>
        <p:spPr>
          <a:xfrm>
            <a:off x="457200" y="27434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sp>
        <p:nvSpPr>
          <p:cNvPr id="257" name="Google Shape;257;g1b947ac9455_0_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58" name="Google Shape;258;g1b947ac9455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0325" y="455540"/>
            <a:ext cx="6417874" cy="4359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1b947ac9455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455540"/>
            <a:ext cx="1869300" cy="270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b947ac9455_0_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300"/>
              <a:t>ОГЭ и ЕГЭ</a:t>
            </a:r>
            <a:endParaRPr sz="4900"/>
          </a:p>
        </p:txBody>
      </p:sp>
      <p:sp>
        <p:nvSpPr>
          <p:cNvPr id="265" name="Google Shape;265;g1b947ac9455_0_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266" name="Google Shape;266;g1b947ac9455_0_0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7" name="Google Shape;267;g1b947ac945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350" y="854275"/>
            <a:ext cx="2697125" cy="391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1b947ac9455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2650" y="871268"/>
            <a:ext cx="2697124" cy="3876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"/>
          <p:cNvSpPr txBox="1">
            <a:spLocks noGrp="1"/>
          </p:cNvSpPr>
          <p:nvPr>
            <p:ph type="title"/>
          </p:nvPr>
        </p:nvSpPr>
        <p:spPr>
          <a:xfrm>
            <a:off x="457200" y="27434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200"/>
              <a:t>Где узнать больше?</a:t>
            </a:r>
            <a:endParaRPr/>
          </a:p>
        </p:txBody>
      </p:sp>
      <p:sp>
        <p:nvSpPr>
          <p:cNvPr id="274" name="Google Shape;274;p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/>
              <a:t>Записи вебинаров для ИД “Первое сентября”:</a:t>
            </a:r>
            <a:endParaRPr sz="2400"/>
          </a:p>
          <a:p>
            <a:pPr marL="342900" lvl="0" indent="-38100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SzPts val="2400"/>
              <a:buChar char="•"/>
            </a:pPr>
            <a:r>
              <a:rPr lang="ru-RU" sz="2400"/>
              <a:t>Современные приемы обучения английской грамматике: как сделать уроки полезными и интересными? </a:t>
            </a:r>
            <a:r>
              <a:rPr lang="ru-RU" sz="24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https://video.1sept.ru/video/2722</a:t>
            </a:r>
            <a:r>
              <a:rPr lang="ru-RU" sz="2400">
                <a:solidFill>
                  <a:srgbClr val="0087D0"/>
                </a:solidFill>
                <a:highlight>
                  <a:srgbClr val="FFFFFF"/>
                </a:highlight>
              </a:rPr>
              <a:t> </a:t>
            </a:r>
            <a:endParaRPr sz="2400">
              <a:solidFill>
                <a:srgbClr val="0087D0"/>
              </a:solidFill>
              <a:highlight>
                <a:srgbClr val="FFFFFF"/>
              </a:highlight>
            </a:endParaRPr>
          </a:p>
          <a:p>
            <a:pPr marL="342900" lvl="0" indent="-2921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ru-RU" sz="2400"/>
              <a:t> Коммуникативное обучение английской грамматике: приемы и средства для педагогов</a:t>
            </a:r>
            <a:r>
              <a:rPr lang="ru-RU" sz="2400">
                <a:solidFill>
                  <a:srgbClr val="0087D0"/>
                </a:solidFill>
                <a:highlight>
                  <a:srgbClr val="FFFFFF"/>
                </a:highlight>
              </a:rPr>
              <a:t> </a:t>
            </a:r>
            <a:r>
              <a:rPr lang="ru-RU" sz="24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https://video.1sept.ru/video/2073</a:t>
            </a:r>
            <a:r>
              <a:rPr lang="ru-RU" sz="2400">
                <a:solidFill>
                  <a:srgbClr val="0087D0"/>
                </a:solidFill>
                <a:highlight>
                  <a:srgbClr val="FFFFFF"/>
                </a:highlight>
              </a:rPr>
              <a:t> </a:t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b947ac9455_0_159"/>
          <p:cNvSpPr txBox="1">
            <a:spLocks noGrp="1"/>
          </p:cNvSpPr>
          <p:nvPr>
            <p:ph type="title"/>
          </p:nvPr>
        </p:nvSpPr>
        <p:spPr>
          <a:xfrm>
            <a:off x="457200" y="27434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Вопросы? Комментарии?</a:t>
            </a:r>
            <a:endParaRPr/>
          </a:p>
        </p:txBody>
      </p:sp>
      <p:sp>
        <p:nvSpPr>
          <p:cNvPr id="280" name="Google Shape;280;g1b947ac9455_0_15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E-mail: </a:t>
            </a:r>
            <a:r>
              <a:rPr lang="ru-RU" u="sng">
                <a:solidFill>
                  <a:schemeClr val="hlink"/>
                </a:solidFill>
                <a:hlinkClick r:id="rId3"/>
              </a:rPr>
              <a:t>alexey_konobeiev@mail.ru</a:t>
            </a:r>
            <a:r>
              <a:rPr lang="ru-RU"/>
              <a:t>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"/>
          <p:cNvSpPr txBox="1">
            <a:spLocks noGrp="1"/>
          </p:cNvSpPr>
          <p:nvPr>
            <p:ph type="subTitle" idx="1"/>
          </p:nvPr>
        </p:nvSpPr>
        <p:spPr>
          <a:xfrm>
            <a:off x="2591780" y="3147814"/>
            <a:ext cx="3960440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4A1F"/>
              </a:buClr>
              <a:buSzPts val="1800"/>
              <a:buNone/>
            </a:pPr>
            <a:r>
              <a:rPr lang="ru-RU" sz="1800">
                <a:solidFill>
                  <a:srgbClr val="CE4A1F"/>
                </a:solidFill>
                <a:latin typeface="Roboto Black"/>
                <a:ea typeface="Roboto Black"/>
                <a:cs typeface="Roboto Black"/>
                <a:sym typeface="Roboto Black"/>
              </a:rPr>
              <a:t>Наши социальные сети</a:t>
            </a:r>
            <a:endParaRPr/>
          </a:p>
        </p:txBody>
      </p:sp>
      <p:grpSp>
        <p:nvGrpSpPr>
          <p:cNvPr id="286" name="Google Shape;286;p4"/>
          <p:cNvGrpSpPr/>
          <p:nvPr/>
        </p:nvGrpSpPr>
        <p:grpSpPr>
          <a:xfrm>
            <a:off x="1241884" y="1290230"/>
            <a:ext cx="6660232" cy="1137504"/>
            <a:chOff x="936104" y="1290230"/>
            <a:chExt cx="6660232" cy="1137504"/>
          </a:xfrm>
        </p:grpSpPr>
        <p:pic>
          <p:nvPicPr>
            <p:cNvPr id="287" name="Google Shape;287;p4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47864" y="1290230"/>
              <a:ext cx="1872208" cy="417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4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724128" y="1290230"/>
              <a:ext cx="1872208" cy="417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4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36104" y="1290230"/>
              <a:ext cx="1872208" cy="417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4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411760" y="2010310"/>
              <a:ext cx="1872208" cy="417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4">
              <a:hlinkClick r:id="rId11"/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788024" y="2010310"/>
              <a:ext cx="1872208" cy="4174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2" name="Google Shape;292;p4">
            <a:hlinkClick r:id="rId13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320726" y="372387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986799" y="372387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318946" y="372387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652872" y="3723877"/>
            <a:ext cx="504057" cy="504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b947ac9455_0_35"/>
          <p:cNvSpPr txBox="1">
            <a:spLocks noGrp="1"/>
          </p:cNvSpPr>
          <p:nvPr>
            <p:ph type="title"/>
          </p:nvPr>
        </p:nvSpPr>
        <p:spPr>
          <a:xfrm>
            <a:off x="457200" y="27434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/>
              <a:t>Грамматика и абстрактное мышление</a:t>
            </a:r>
            <a:endParaRPr/>
          </a:p>
        </p:txBody>
      </p:sp>
      <p:sp>
        <p:nvSpPr>
          <p:cNvPr id="97" name="Google Shape;97;g1b947ac9455_0_3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>
                <a:latin typeface="Arial"/>
                <a:ea typeface="Arial"/>
                <a:cs typeface="Arial"/>
                <a:sym typeface="Arial"/>
              </a:rPr>
              <a:t>Большинство грамматических понятий - абстрактные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800">
                <a:latin typeface="Arial"/>
                <a:ea typeface="Arial"/>
                <a:cs typeface="Arial"/>
                <a:sym typeface="Arial"/>
              </a:rPr>
              <a:t>Когда формируется абстрактное мышление?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>
                <a:latin typeface="Arial"/>
                <a:ea typeface="Arial"/>
                <a:cs typeface="Arial"/>
                <a:sym typeface="Arial"/>
              </a:rPr>
              <a:t>Начинает примерно с 7 лет, заканчивает в целом к 14 годам (Л.С. Выготский, Ж. Пиаже, Д.Б. Эльконин)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>
                <a:latin typeface="Arial"/>
                <a:ea typeface="Arial"/>
                <a:cs typeface="Arial"/>
                <a:sym typeface="Arial"/>
              </a:rPr>
              <a:t>НО: методики развития понятийного мышления и абстрактно-логических операций работают у детей со среднего дошкольного возраста (А.Ф. Ануфриев, С.Н. Костромина и др.)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>
                <a:latin typeface="Arial"/>
                <a:ea typeface="Arial"/>
                <a:cs typeface="Arial"/>
                <a:sym typeface="Arial"/>
              </a:rPr>
              <a:t>Что это значит: нужно пытаться конкретизировать абстрактные грамматические понятия в начальной школе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b947ac9455_0_3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Как конкретизировать абстрактные понятия</a:t>
            </a:r>
            <a:endParaRPr/>
          </a:p>
        </p:txBody>
      </p:sp>
      <p:sp>
        <p:nvSpPr>
          <p:cNvPr id="103" name="Google Shape;103;g1b947ac9455_0_3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104" name="Google Shape;104;g1b947ac9455_0_30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/>
              <a:t>Тренажер предназначен для обучения грамматике английского глагола в Present Simple Tense, Past Simple Tense, Present Continuous Tense, Future Simple Tense, а также глагола to be в этих временах. Основная задача пособия – выработать автоматизм построения фраз в изучаемых конструкциях.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g1b947ac9455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7050" y="935625"/>
            <a:ext cx="2718900" cy="37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b947ac9455_0_60"/>
          <p:cNvSpPr txBox="1">
            <a:spLocks noGrp="1"/>
          </p:cNvSpPr>
          <p:nvPr>
            <p:ph type="title"/>
          </p:nvPr>
        </p:nvSpPr>
        <p:spPr>
          <a:xfrm>
            <a:off x="457200" y="27434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11" name="Google Shape;111;g1b947ac9455_0_6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12" name="Google Shape;112;g1b947ac9455_0_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6400" y="481829"/>
            <a:ext cx="5297676" cy="426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1b947ac9455_0_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466745"/>
            <a:ext cx="1474451" cy="202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b947ac9455_0_83"/>
          <p:cNvSpPr txBox="1">
            <a:spLocks noGrp="1"/>
          </p:cNvSpPr>
          <p:nvPr>
            <p:ph type="title"/>
          </p:nvPr>
        </p:nvSpPr>
        <p:spPr>
          <a:xfrm>
            <a:off x="457200" y="27434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19" name="Google Shape;119;g1b947ac9455_0_8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20" name="Google Shape;120;g1b947ac9455_0_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400" y="470216"/>
            <a:ext cx="5185551" cy="429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b947ac9455_0_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486841"/>
            <a:ext cx="1474451" cy="202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b947ac9455_0_55"/>
          <p:cNvSpPr txBox="1">
            <a:spLocks noGrp="1"/>
          </p:cNvSpPr>
          <p:nvPr>
            <p:ph type="title"/>
          </p:nvPr>
        </p:nvSpPr>
        <p:spPr>
          <a:xfrm>
            <a:off x="457200" y="27434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27" name="Google Shape;127;g1b947ac9455_0_5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28" name="Google Shape;128;g1b947ac9455_0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0600" y="469057"/>
            <a:ext cx="3230375" cy="425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1b947ac9455_0_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0973" y="466477"/>
            <a:ext cx="3230375" cy="4336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1b947ac9455_0_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" y="481817"/>
            <a:ext cx="1474451" cy="202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b947ac9455_0_78"/>
          <p:cNvSpPr txBox="1">
            <a:spLocks noGrp="1"/>
          </p:cNvSpPr>
          <p:nvPr>
            <p:ph type="title"/>
          </p:nvPr>
        </p:nvSpPr>
        <p:spPr>
          <a:xfrm>
            <a:off x="457200" y="27434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sp>
        <p:nvSpPr>
          <p:cNvPr id="136" name="Google Shape;136;g1b947ac9455_0_7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37" name="Google Shape;137;g1b947ac9455_0_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4125" y="468362"/>
            <a:ext cx="3165425" cy="433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1b947ac9455_0_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9550" y="468357"/>
            <a:ext cx="3165425" cy="4337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1b947ac9455_0_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" y="496889"/>
            <a:ext cx="1474451" cy="202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b947ac9455_0_10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45" name="Google Shape;145;g1b947ac9455_0_10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146" name="Google Shape;146;g1b947ac9455_0_104"/>
          <p:cNvSpPr txBox="1">
            <a:spLocks noGrp="1"/>
          </p:cNvSpPr>
          <p:nvPr>
            <p:ph type="body" idx="2"/>
          </p:nvPr>
        </p:nvSpPr>
        <p:spPr>
          <a:xfrm>
            <a:off x="3910175" y="1200150"/>
            <a:ext cx="49752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ru-RU" sz="1600">
                <a:highlight>
                  <a:schemeClr val="lt1"/>
                </a:highlight>
              </a:rPr>
              <a:t>Весь грамматический материал для начальной школы. </a:t>
            </a:r>
            <a:endParaRPr sz="160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ru-RU" sz="1600">
                <a:highlight>
                  <a:schemeClr val="lt1"/>
                </a:highlight>
              </a:rPr>
              <a:t>Пособие поможет ученикам:</a:t>
            </a:r>
            <a:endParaRPr sz="160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ru-RU" sz="1600">
                <a:highlight>
                  <a:schemeClr val="lt1"/>
                </a:highlight>
              </a:rPr>
              <a:t>- понять правила английской грамматики с помощью простых объяснений и картинок;</a:t>
            </a:r>
            <a:endParaRPr sz="160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ru-RU" sz="1600">
                <a:highlight>
                  <a:schemeClr val="lt1"/>
                </a:highlight>
              </a:rPr>
              <a:t>- научиться пользоваться грамматикой в типичных ситуациях общения;</a:t>
            </a:r>
            <a:endParaRPr sz="160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ru-RU" sz="1600">
                <a:highlight>
                  <a:schemeClr val="lt1"/>
                </a:highlight>
              </a:rPr>
              <a:t>- подготовиться к контрольным и диагностическим работам по английскому языку;</a:t>
            </a:r>
            <a:endParaRPr sz="160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ru-RU" sz="1600">
                <a:highlight>
                  <a:schemeClr val="lt1"/>
                </a:highlight>
              </a:rPr>
              <a:t>- воспринимать грамматику не как свод абстрактных правил, а как живой инструмент для выражения мыслей;</a:t>
            </a:r>
            <a:endParaRPr sz="160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ru-RU" sz="1600">
                <a:highlight>
                  <a:schemeClr val="lt1"/>
                </a:highlight>
              </a:rPr>
              <a:t>- освоить всю необходимую грамматику для начальной школы.</a:t>
            </a:r>
            <a:endParaRPr sz="1600"/>
          </a:p>
        </p:txBody>
      </p:sp>
      <p:pic>
        <p:nvPicPr>
          <p:cNvPr id="147" name="Google Shape;147;g1b947ac9455_0_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325" y="472470"/>
            <a:ext cx="3248700" cy="434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</Words>
  <Application>Microsoft Office PowerPoint</Application>
  <PresentationFormat>Экран (16:9)</PresentationFormat>
  <Paragraphs>44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Roboto Black</vt:lpstr>
      <vt:lpstr>Calibri</vt:lpstr>
      <vt:lpstr>Тема Office</vt:lpstr>
      <vt:lpstr>Как обучать английской грамматике нескучно и эффективно: от начальной школы до ЕГЭ</vt:lpstr>
      <vt:lpstr>Причины трудностей</vt:lpstr>
      <vt:lpstr>Грамматика и абстрактное мышление</vt:lpstr>
      <vt:lpstr>Как конкретизировать абстрактные понятия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Коммуникативные ситуации в обучении грамматике</vt:lpstr>
      <vt:lpstr>Презентация PowerPoint</vt:lpstr>
      <vt:lpstr>Правила - простыми словами</vt:lpstr>
      <vt:lpstr>Презентация PowerPoint</vt:lpstr>
      <vt:lpstr>Функции и знакомый жизненный контекст</vt:lpstr>
      <vt:lpstr>Презентация PowerPoint</vt:lpstr>
      <vt:lpstr>Речевые образцы</vt:lpstr>
      <vt:lpstr>Презентация PowerPoint</vt:lpstr>
      <vt:lpstr>Презентация PowerPoint</vt:lpstr>
      <vt:lpstr>Как удобно контролировать</vt:lpstr>
      <vt:lpstr>Серия Test Your Grammar</vt:lpstr>
      <vt:lpstr>Презентация PowerPoint</vt:lpstr>
      <vt:lpstr>Приемы запоминания</vt:lpstr>
      <vt:lpstr>New English Way</vt:lpstr>
      <vt:lpstr>Презентация PowerPoint</vt:lpstr>
      <vt:lpstr>Презентация PowerPoint</vt:lpstr>
      <vt:lpstr>ОГЭ и ЕГЭ</vt:lpstr>
      <vt:lpstr>Где узнать больше?</vt:lpstr>
      <vt:lpstr>Вопросы? Комментарии?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обучать английской грамматике нескучно и эффективно: от начальной школы до ЕГЭ</dc:title>
  <dc:creator>Анастасия Черепнева</dc:creator>
  <cp:lastModifiedBy>Арсений Соловейчик</cp:lastModifiedBy>
  <cp:revision>1</cp:revision>
  <dcterms:created xsi:type="dcterms:W3CDTF">2019-11-08T08:59:02Z</dcterms:created>
  <dcterms:modified xsi:type="dcterms:W3CDTF">2022-12-15T12:13:19Z</dcterms:modified>
</cp:coreProperties>
</file>