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41" r:id="rId2"/>
    <p:sldId id="343" r:id="rId3"/>
    <p:sldId id="379" r:id="rId4"/>
    <p:sldId id="344" r:id="rId5"/>
    <p:sldId id="345" r:id="rId6"/>
    <p:sldId id="346" r:id="rId7"/>
    <p:sldId id="347" r:id="rId8"/>
    <p:sldId id="348" r:id="rId9"/>
    <p:sldId id="349" r:id="rId10"/>
    <p:sldId id="350" r:id="rId11"/>
    <p:sldId id="351" r:id="rId12"/>
    <p:sldId id="352" r:id="rId13"/>
    <p:sldId id="353" r:id="rId14"/>
    <p:sldId id="375" r:id="rId15"/>
    <p:sldId id="376" r:id="rId16"/>
    <p:sldId id="377" r:id="rId17"/>
    <p:sldId id="378" r:id="rId18"/>
    <p:sldId id="358" r:id="rId19"/>
    <p:sldId id="359" r:id="rId20"/>
    <p:sldId id="360" r:id="rId21"/>
    <p:sldId id="361" r:id="rId22"/>
    <p:sldId id="362" r:id="rId23"/>
    <p:sldId id="380" r:id="rId24"/>
    <p:sldId id="374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0249"/>
    <a:srgbClr val="CC006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/>
    <p:restoredTop sz="93289"/>
  </p:normalViewPr>
  <p:slideViewPr>
    <p:cSldViewPr showGuides="1">
      <p:cViewPr varScale="1">
        <p:scale>
          <a:sx n="83" d="100"/>
          <a:sy n="83" d="100"/>
        </p:scale>
        <p:origin x="224" y="4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19EA0-BD62-024D-B6CA-212433486C93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5FB019-3458-B740-90E6-68F73EE70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075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5FB019-3458-B740-90E6-68F73EE703A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607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7D63D-115B-4A1D-A265-FF9AA64C4E17}" type="datetimeFigureOut">
              <a:rPr lang="ru-RU" smtClean="0"/>
              <a:t>31.03.2018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8C7BF-E412-4FCF-AE3B-48B54B17E89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884" y="2348880"/>
            <a:ext cx="3804130" cy="136815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379" y="2348880"/>
            <a:ext cx="4992867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39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949025" y="1214059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3200" b="1" dirty="0">
                <a:solidFill>
                  <a:srgbClr val="C00000"/>
                </a:solidFill>
              </a:rPr>
              <a:t>Сквозные </a:t>
            </a:r>
            <a:r>
              <a:rPr lang="ru-RU" sz="3200" b="1" dirty="0" smtClean="0">
                <a:solidFill>
                  <a:srgbClr val="C00000"/>
                </a:solidFill>
              </a:rPr>
              <a:t>компетенции для </a:t>
            </a:r>
            <a:r>
              <a:rPr lang="ru-RU" sz="3200" b="1" dirty="0">
                <a:solidFill>
                  <a:srgbClr val="C00000"/>
                </a:solidFill>
              </a:rPr>
              <a:t>современной </a:t>
            </a:r>
            <a:r>
              <a:rPr lang="ru-RU" sz="3200" b="1" dirty="0" smtClean="0">
                <a:solidFill>
                  <a:srgbClr val="C00000"/>
                </a:solidFill>
              </a:rPr>
              <a:t>жизни</a:t>
            </a:r>
          </a:p>
          <a:p>
            <a:pPr lvl="0">
              <a:spcBef>
                <a:spcPct val="0"/>
              </a:spcBef>
            </a:pPr>
            <a:r>
              <a:rPr lang="ru-RU" sz="4000" b="1" dirty="0" smtClean="0">
                <a:solidFill>
                  <a:srgbClr val="C00000"/>
                </a:solidFill>
              </a:rPr>
              <a:t>Государственные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</a:rPr>
              <a:t>приоритеты </a:t>
            </a:r>
            <a:r>
              <a:rPr lang="ru-RU" sz="2000" b="1" dirty="0" smtClean="0">
                <a:solidFill>
                  <a:srgbClr val="C00000"/>
                </a:solidFill>
              </a:rPr>
              <a:t>(на примере Финляндии)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3432" y="476672"/>
            <a:ext cx="9332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Компетенции</a:t>
            </a:r>
            <a:r>
              <a:rPr lang="ru-RU" sz="2800" dirty="0" smtClean="0"/>
              <a:t>   </a:t>
            </a: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Предметное содержание  Учебный процесс</a:t>
            </a:r>
            <a:endParaRPr lang="ru-RU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9025" y="2462168"/>
            <a:ext cx="105851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000" b="1" dirty="0" smtClean="0"/>
              <a:t>Развитие мышления </a:t>
            </a:r>
            <a:r>
              <a:rPr lang="ru-RU" sz="2000" b="1" dirty="0"/>
              <a:t>и </a:t>
            </a:r>
            <a:r>
              <a:rPr lang="ru-RU" sz="2000" b="1" dirty="0" smtClean="0"/>
              <a:t>умение учиться</a:t>
            </a:r>
            <a:endParaRPr lang="ru-RU" sz="2000" b="1" dirty="0"/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000" b="1" dirty="0"/>
              <a:t>Культурные компетенции, </a:t>
            </a:r>
            <a:r>
              <a:rPr lang="ru-RU" sz="2000" b="1" dirty="0" smtClean="0"/>
              <a:t>взаимодействие с другими </a:t>
            </a:r>
            <a:r>
              <a:rPr lang="ru-RU" sz="2000" b="1" dirty="0"/>
              <a:t>и самовыражение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000" b="1" dirty="0"/>
              <a:t>Как заботиться о себе и справляться с повседневными бытовыми задачами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000" b="1" dirty="0"/>
              <a:t>Грамотность в различных аспектах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000" b="1" dirty="0"/>
              <a:t>Компетенция в информационных и коммуникационных технологиях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000" b="1" dirty="0"/>
              <a:t>Компетенции, необходимые в трудовой деятельности и предпринимательстве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000" b="1" dirty="0"/>
              <a:t>Активное участие в жизни общества и строительство экологически устойчивого будущего</a:t>
            </a:r>
          </a:p>
        </p:txBody>
      </p:sp>
    </p:spTree>
    <p:extLst>
      <p:ext uri="{BB962C8B-B14F-4D97-AF65-F5344CB8AC3E}">
        <p14:creationId xmlns:p14="http://schemas.microsoft.com/office/powerpoint/2010/main" val="194848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55440" y="476672"/>
            <a:ext cx="9332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Компетенции</a:t>
            </a:r>
            <a:r>
              <a:rPr lang="ru-RU" sz="2800" dirty="0" smtClean="0"/>
              <a:t>   </a:t>
            </a: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Предметное содержание  Учебный процесс</a:t>
            </a:r>
            <a:endParaRPr lang="ru-RU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39832" y="2725043"/>
            <a:ext cx="10585176" cy="3276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Анализ текста</a:t>
            </a:r>
            <a:endParaRPr lang="en-US" sz="20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Создание и представление сообщения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Исследование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Анализ и синтез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Выступление / слушание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Сочинение / письмо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Работа с источниками</a:t>
            </a:r>
            <a:endParaRPr lang="ru-RU" sz="16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074430" y="1484784"/>
            <a:ext cx="8607674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Пример ш</a:t>
            </a:r>
            <a:r>
              <a:rPr lang="ru-RU" sz="2400" b="1" dirty="0" smtClean="0">
                <a:solidFill>
                  <a:srgbClr val="C00000"/>
                </a:solidFill>
              </a:rPr>
              <a:t>кольной образовательной программы </a:t>
            </a:r>
            <a:r>
              <a:rPr lang="ru-RU" sz="2400" b="1" dirty="0" err="1" smtClean="0">
                <a:solidFill>
                  <a:srgbClr val="C00000"/>
                </a:solidFill>
              </a:rPr>
              <a:t>Компетентностный</a:t>
            </a:r>
            <a:r>
              <a:rPr lang="ru-RU" sz="2400" b="1" dirty="0" smtClean="0">
                <a:solidFill>
                  <a:srgbClr val="C00000"/>
                </a:solidFill>
              </a:rPr>
              <a:t> подход</a:t>
            </a:r>
          </a:p>
        </p:txBody>
      </p:sp>
    </p:spTree>
    <p:extLst>
      <p:ext uri="{BB962C8B-B14F-4D97-AF65-F5344CB8AC3E}">
        <p14:creationId xmlns:p14="http://schemas.microsoft.com/office/powerpoint/2010/main" val="51157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10586" y="1741988"/>
            <a:ext cx="69847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800" b="1" dirty="0" smtClean="0">
                <a:solidFill>
                  <a:srgbClr val="C00000"/>
                </a:solidFill>
              </a:rPr>
              <a:t>Анализ текста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>
              <a:spcBef>
                <a:spcPct val="0"/>
              </a:spcBef>
            </a:pPr>
            <a:endParaRPr lang="en-US" sz="1600" b="1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Тема / основная идея</a:t>
            </a:r>
            <a:endParaRPr lang="en-US" sz="24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Точка зрения </a:t>
            </a:r>
            <a:endParaRPr lang="ru-RU" sz="2400" b="1" dirty="0" smtClean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 smtClean="0"/>
              <a:t>Структура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 smtClean="0"/>
              <a:t>Развитие</a:t>
            </a:r>
            <a:endParaRPr lang="ru-RU" sz="24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 smtClean="0"/>
              <a:t>Подбор/выбор </a:t>
            </a:r>
            <a:r>
              <a:rPr lang="ru-RU" sz="2400" b="1" dirty="0"/>
              <a:t>слов</a:t>
            </a:r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99456" y="620688"/>
            <a:ext cx="8607674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Пример ш</a:t>
            </a:r>
            <a:r>
              <a:rPr lang="ru-RU" sz="2400" b="1" dirty="0" smtClean="0">
                <a:solidFill>
                  <a:srgbClr val="C00000"/>
                </a:solidFill>
              </a:rPr>
              <a:t>кольной образовательной программы </a:t>
            </a:r>
            <a:r>
              <a:rPr lang="ru-RU" sz="2400" b="1" dirty="0" err="1" smtClean="0">
                <a:solidFill>
                  <a:srgbClr val="C00000"/>
                </a:solidFill>
              </a:rPr>
              <a:t>Компетентностный</a:t>
            </a:r>
            <a:r>
              <a:rPr lang="ru-RU" sz="2400" b="1" dirty="0" smtClean="0">
                <a:solidFill>
                  <a:srgbClr val="C00000"/>
                </a:solidFill>
              </a:rPr>
              <a:t> подход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66171" y="1857404"/>
            <a:ext cx="324036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Метапредметные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компетенции</a:t>
            </a:r>
          </a:p>
          <a:p>
            <a:pPr>
              <a:spcBef>
                <a:spcPct val="0"/>
              </a:spcBef>
            </a:pP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(возможный вариант)</a:t>
            </a:r>
            <a:endParaRPr lang="en-US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 smtClean="0">
                <a:solidFill>
                  <a:srgbClr val="C00000"/>
                </a:solidFill>
              </a:rPr>
              <a:t>Анализ </a:t>
            </a:r>
            <a:r>
              <a:rPr lang="ru-RU" sz="1600" b="1" dirty="0">
                <a:solidFill>
                  <a:srgbClr val="C00000"/>
                </a:solidFill>
              </a:rPr>
              <a:t>текста</a:t>
            </a:r>
            <a:endParaRPr lang="en-US" sz="1600" b="1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Создание 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сообщения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Исследование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и синтез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Выступление / слушание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Сочинение / письмо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Работа с источниками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3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22554" y="1741988"/>
            <a:ext cx="69847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800" b="1" dirty="0">
                <a:solidFill>
                  <a:srgbClr val="C00000"/>
                </a:solidFill>
              </a:rPr>
              <a:t>Создание и представление </a:t>
            </a:r>
            <a:r>
              <a:rPr lang="ru-RU" sz="2800" b="1" dirty="0" smtClean="0">
                <a:solidFill>
                  <a:srgbClr val="C00000"/>
                </a:solidFill>
              </a:rPr>
              <a:t>сообщения</a:t>
            </a:r>
          </a:p>
          <a:p>
            <a:pPr>
              <a:spcBef>
                <a:spcPct val="0"/>
              </a:spcBef>
            </a:pPr>
            <a:endParaRPr lang="en-US" sz="1600" b="1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Академический стиль</a:t>
            </a:r>
            <a:endParaRPr lang="en-US" sz="24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Устный доклад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Гипермедиа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 smtClean="0"/>
              <a:t>Мультимедиа</a:t>
            </a:r>
            <a:endParaRPr lang="ru-RU" sz="24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 smtClean="0"/>
              <a:t>Точность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878139" y="1857404"/>
            <a:ext cx="324036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Метапредметные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компетенции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(возможный вариант)</a:t>
            </a:r>
            <a:endParaRPr lang="en-US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текста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rgbClr val="C00000"/>
                </a:solidFill>
              </a:rPr>
              <a:t>Создание </a:t>
            </a:r>
            <a:r>
              <a:rPr lang="ru-RU" sz="1600" b="1" dirty="0" smtClean="0">
                <a:solidFill>
                  <a:srgbClr val="C00000"/>
                </a:solidFill>
              </a:rPr>
              <a:t>сообщения</a:t>
            </a:r>
            <a:endParaRPr lang="ru-RU" sz="1600" b="1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Исследование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и синтез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Выступление / слушание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Сочинение / письмо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Работа с источниками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78139" y="620688"/>
            <a:ext cx="8607674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Пример ш</a:t>
            </a:r>
            <a:r>
              <a:rPr lang="ru-RU" sz="2400" b="1" dirty="0" smtClean="0">
                <a:solidFill>
                  <a:srgbClr val="C00000"/>
                </a:solidFill>
              </a:rPr>
              <a:t>кольной образовательной программы </a:t>
            </a:r>
            <a:r>
              <a:rPr lang="ru-RU" sz="2400" b="1" dirty="0" err="1" smtClean="0">
                <a:solidFill>
                  <a:srgbClr val="C00000"/>
                </a:solidFill>
              </a:rPr>
              <a:t>Компетентностный</a:t>
            </a:r>
            <a:r>
              <a:rPr lang="ru-RU" sz="2400" b="1" dirty="0" smtClean="0">
                <a:solidFill>
                  <a:srgbClr val="C00000"/>
                </a:solidFill>
              </a:rPr>
              <a:t> подход</a:t>
            </a:r>
          </a:p>
        </p:txBody>
      </p:sp>
    </p:spTree>
    <p:extLst>
      <p:ext uri="{BB962C8B-B14F-4D97-AF65-F5344CB8AC3E}">
        <p14:creationId xmlns:p14="http://schemas.microsoft.com/office/powerpoint/2010/main" val="160975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54602" y="1741988"/>
            <a:ext cx="69847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800" b="1" dirty="0" smtClean="0">
                <a:solidFill>
                  <a:srgbClr val="C00000"/>
                </a:solidFill>
              </a:rPr>
              <a:t>Исследование</a:t>
            </a:r>
          </a:p>
          <a:p>
            <a:pPr>
              <a:spcBef>
                <a:spcPct val="0"/>
              </a:spcBef>
            </a:pPr>
            <a:endParaRPr lang="en-US" sz="1600" b="1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Постановка вопроса</a:t>
            </a:r>
            <a:endParaRPr lang="en-US" sz="24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Разработка гипотез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Проектирование процессов и </a:t>
            </a:r>
            <a:r>
              <a:rPr lang="ru-RU" sz="2400" b="1" dirty="0" smtClean="0"/>
              <a:t>процедур</a:t>
            </a:r>
            <a:endParaRPr lang="en-US" sz="2400" b="1" dirty="0" smtClean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 smtClean="0"/>
              <a:t>Проведение исследования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 smtClean="0"/>
              <a:t>Результаты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310187" y="1857404"/>
            <a:ext cx="324036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Метапредметные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компетенции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(возможный вариант)</a:t>
            </a:r>
            <a:endParaRPr lang="en-US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текста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Создание 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сообщения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rgbClr val="C00000"/>
                </a:solidFill>
              </a:rPr>
              <a:t>Исследование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и синтез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Выступление / слушание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Сочинение / письмо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Работа с источниками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199456" y="620688"/>
            <a:ext cx="8607674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Пример ш</a:t>
            </a:r>
            <a:r>
              <a:rPr lang="ru-RU" sz="2400" b="1" dirty="0" smtClean="0">
                <a:solidFill>
                  <a:srgbClr val="C00000"/>
                </a:solidFill>
              </a:rPr>
              <a:t>кольной образовательной программы </a:t>
            </a:r>
            <a:r>
              <a:rPr lang="ru-RU" sz="2400" b="1" dirty="0" err="1" smtClean="0">
                <a:solidFill>
                  <a:srgbClr val="C00000"/>
                </a:solidFill>
              </a:rPr>
              <a:t>Компетентностный</a:t>
            </a:r>
            <a:r>
              <a:rPr lang="ru-RU" sz="2400" b="1" dirty="0" smtClean="0">
                <a:solidFill>
                  <a:srgbClr val="C00000"/>
                </a:solidFill>
              </a:rPr>
              <a:t> подход</a:t>
            </a:r>
          </a:p>
        </p:txBody>
      </p:sp>
    </p:spTree>
    <p:extLst>
      <p:ext uri="{BB962C8B-B14F-4D97-AF65-F5344CB8AC3E}">
        <p14:creationId xmlns:p14="http://schemas.microsoft.com/office/powerpoint/2010/main" val="100362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8578" y="1539206"/>
            <a:ext cx="698477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800" b="1" dirty="0" smtClean="0">
                <a:solidFill>
                  <a:srgbClr val="C00000"/>
                </a:solidFill>
              </a:rPr>
              <a:t>Анализ и синтез</a:t>
            </a:r>
            <a:endParaRPr lang="en-US" sz="1600" b="1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Выявление закономерностей и отношений</a:t>
            </a:r>
            <a:endParaRPr lang="en-US" sz="20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Сравнение / противопоставление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Представление информации с помощью визуальных и символьных моделей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Интерпретация </a:t>
            </a:r>
            <a:r>
              <a:rPr lang="ru-RU" sz="2000" b="1" dirty="0" smtClean="0"/>
              <a:t>данных/информации</a:t>
            </a:r>
            <a:endParaRPr lang="ru-RU" sz="20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Выявление связей и выводы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Критика аргументации других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/>
              <a:t>Обоснование / формулирование объяснения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094163" y="1785396"/>
            <a:ext cx="324036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Метапредметные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компетенции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(возможный вариант)</a:t>
            </a:r>
            <a:endParaRPr lang="en-US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текста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Создание 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сообщения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Исследование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rgbClr val="C00000"/>
                </a:solidFill>
              </a:rPr>
              <a:t>Анализ и синтез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Выступление / слушание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Сочинение / письмо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Работа с источниками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083339" y="620688"/>
            <a:ext cx="8607674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Пример ш</a:t>
            </a:r>
            <a:r>
              <a:rPr lang="ru-RU" sz="2400" b="1" dirty="0" smtClean="0">
                <a:solidFill>
                  <a:srgbClr val="C00000"/>
                </a:solidFill>
              </a:rPr>
              <a:t>кольной образовательной программы </a:t>
            </a:r>
            <a:r>
              <a:rPr lang="ru-RU" sz="2400" b="1" dirty="0" err="1" smtClean="0">
                <a:solidFill>
                  <a:srgbClr val="C00000"/>
                </a:solidFill>
              </a:rPr>
              <a:t>Компетентностный</a:t>
            </a:r>
            <a:r>
              <a:rPr lang="ru-RU" sz="2400" b="1" dirty="0" smtClean="0">
                <a:solidFill>
                  <a:srgbClr val="C00000"/>
                </a:solidFill>
              </a:rPr>
              <a:t> подход</a:t>
            </a:r>
          </a:p>
        </p:txBody>
      </p:sp>
    </p:spTree>
    <p:extLst>
      <p:ext uri="{BB962C8B-B14F-4D97-AF65-F5344CB8AC3E}">
        <p14:creationId xmlns:p14="http://schemas.microsoft.com/office/powerpoint/2010/main" val="165640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70626" y="1886004"/>
            <a:ext cx="698477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800" b="1" dirty="0" smtClean="0">
                <a:solidFill>
                  <a:srgbClr val="C00000"/>
                </a:solidFill>
              </a:rPr>
              <a:t>Выступление / Слушание</a:t>
            </a:r>
          </a:p>
          <a:p>
            <a:pPr>
              <a:spcBef>
                <a:spcPct val="0"/>
              </a:spcBef>
            </a:pPr>
            <a:endParaRPr lang="en-US" sz="1600" b="1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 smtClean="0"/>
              <a:t>Подготовка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Обсуждение</a:t>
            </a:r>
            <a:endParaRPr lang="en-US" sz="24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 smtClean="0"/>
              <a:t>Правила выступления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 smtClean="0"/>
              <a:t>Правила активного слушания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26211" y="2001420"/>
            <a:ext cx="324036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Метапредметные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компетенции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(возможный вариант)</a:t>
            </a:r>
            <a:endParaRPr lang="en-US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текста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Создание 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сообщения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Исследование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и синтез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rgbClr val="C00000"/>
                </a:solidFill>
              </a:rPr>
              <a:t>Выступление / слушание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Сочинение / письмо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Работа с источниками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526211" y="620688"/>
            <a:ext cx="8607674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Пример ш</a:t>
            </a:r>
            <a:r>
              <a:rPr lang="ru-RU" sz="2400" b="1" dirty="0" smtClean="0">
                <a:solidFill>
                  <a:srgbClr val="C00000"/>
                </a:solidFill>
              </a:rPr>
              <a:t>кольной образовательной программы </a:t>
            </a:r>
            <a:r>
              <a:rPr lang="ru-RU" sz="2400" b="1" dirty="0" err="1" smtClean="0">
                <a:solidFill>
                  <a:srgbClr val="C00000"/>
                </a:solidFill>
              </a:rPr>
              <a:t>Компетентностный</a:t>
            </a:r>
            <a:r>
              <a:rPr lang="ru-RU" sz="2400" b="1" dirty="0" smtClean="0">
                <a:solidFill>
                  <a:srgbClr val="C00000"/>
                </a:solidFill>
              </a:rPr>
              <a:t> подход</a:t>
            </a:r>
          </a:p>
        </p:txBody>
      </p:sp>
    </p:spTree>
    <p:extLst>
      <p:ext uri="{BB962C8B-B14F-4D97-AF65-F5344CB8AC3E}">
        <p14:creationId xmlns:p14="http://schemas.microsoft.com/office/powerpoint/2010/main" val="143917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82594" y="1308182"/>
            <a:ext cx="69847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800" b="1" dirty="0" smtClean="0">
                <a:solidFill>
                  <a:srgbClr val="C00000"/>
                </a:solidFill>
              </a:rPr>
              <a:t>Сочинение / Письмо</a:t>
            </a:r>
            <a:endParaRPr lang="en-US" sz="1600" b="1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Аргументация</a:t>
            </a:r>
            <a:endParaRPr lang="en-US" sz="24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Информация и пояснения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Рассказ, нарратив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Рассмотрение альтернатив и оппозиций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Подбор подтверждающих фактов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Объяснение фактов / интеграция фактов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Организация (переходы, связь, структура)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38179" y="1785396"/>
            <a:ext cx="324036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Метапредметные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компетенции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(возможный вариант)</a:t>
            </a:r>
            <a:endParaRPr lang="en-US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текста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Создание 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сообщения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Исследование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и синтез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Выступление / слушание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rgbClr val="C00000"/>
                </a:solidFill>
              </a:rPr>
              <a:t>Сочинение / письмо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Работа с источниками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218062" y="476672"/>
            <a:ext cx="8607674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Пример ш</a:t>
            </a:r>
            <a:r>
              <a:rPr lang="ru-RU" sz="2400" b="1" dirty="0" smtClean="0">
                <a:solidFill>
                  <a:srgbClr val="C00000"/>
                </a:solidFill>
              </a:rPr>
              <a:t>кольной образовательной программы </a:t>
            </a:r>
            <a:r>
              <a:rPr lang="ru-RU" sz="2400" b="1" dirty="0" err="1" smtClean="0">
                <a:solidFill>
                  <a:srgbClr val="C00000"/>
                </a:solidFill>
              </a:rPr>
              <a:t>Компетентностный</a:t>
            </a:r>
            <a:r>
              <a:rPr lang="ru-RU" sz="2400" b="1" dirty="0" smtClean="0">
                <a:solidFill>
                  <a:srgbClr val="C00000"/>
                </a:solidFill>
              </a:rPr>
              <a:t> подход</a:t>
            </a:r>
          </a:p>
        </p:txBody>
      </p:sp>
    </p:spTree>
    <p:extLst>
      <p:ext uri="{BB962C8B-B14F-4D97-AF65-F5344CB8AC3E}">
        <p14:creationId xmlns:p14="http://schemas.microsoft.com/office/powerpoint/2010/main" val="114374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46853" y="1985922"/>
            <a:ext cx="698477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800" b="1" dirty="0" smtClean="0">
                <a:solidFill>
                  <a:srgbClr val="C00000"/>
                </a:solidFill>
              </a:rPr>
              <a:t>Работа с источниками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>
              <a:spcBef>
                <a:spcPct val="0"/>
              </a:spcBef>
            </a:pPr>
            <a:endParaRPr lang="en-US" sz="1600" b="1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Подбор подходящих источников</a:t>
            </a:r>
            <a:endParaRPr lang="en-US" sz="24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Учет контекста 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Синтез информации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10187" y="2001420"/>
            <a:ext cx="324036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Метапредметные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компетенции  </a:t>
            </a:r>
          </a:p>
          <a:p>
            <a:pPr>
              <a:spcBef>
                <a:spcPct val="0"/>
              </a:spcBef>
            </a:pP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(возможный вариант)</a:t>
            </a:r>
            <a:endParaRPr lang="en-US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текста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Создание 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сообщения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Исследование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Анализ и синтез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Выступление / слушание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Сочинение / письмо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1600" b="1" dirty="0">
                <a:solidFill>
                  <a:srgbClr val="C00000"/>
                </a:solidFill>
              </a:rPr>
              <a:t>Работа с источниками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199456" y="620688"/>
            <a:ext cx="8607674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Пример ш</a:t>
            </a:r>
            <a:r>
              <a:rPr lang="ru-RU" sz="2400" b="1" dirty="0" smtClean="0">
                <a:solidFill>
                  <a:srgbClr val="C00000"/>
                </a:solidFill>
              </a:rPr>
              <a:t>кольной образовательной программы </a:t>
            </a:r>
            <a:r>
              <a:rPr lang="ru-RU" sz="2400" b="1" dirty="0" err="1" smtClean="0">
                <a:solidFill>
                  <a:srgbClr val="C00000"/>
                </a:solidFill>
              </a:rPr>
              <a:t>Компетентностный</a:t>
            </a:r>
            <a:r>
              <a:rPr lang="ru-RU" sz="2400" b="1" dirty="0" smtClean="0">
                <a:solidFill>
                  <a:srgbClr val="C00000"/>
                </a:solidFill>
              </a:rPr>
              <a:t> подход</a:t>
            </a:r>
          </a:p>
        </p:txBody>
      </p:sp>
    </p:spTree>
    <p:extLst>
      <p:ext uri="{BB962C8B-B14F-4D97-AF65-F5344CB8AC3E}">
        <p14:creationId xmlns:p14="http://schemas.microsoft.com/office/powerpoint/2010/main" val="176288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0929" y="2204864"/>
            <a:ext cx="485450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3200" b="1" dirty="0" smtClean="0"/>
              <a:t>Soft </a:t>
            </a:r>
            <a:r>
              <a:rPr lang="en-US" sz="3200" b="1" dirty="0"/>
              <a:t>Skills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3200" b="1" dirty="0"/>
              <a:t>Digital Skills</a:t>
            </a:r>
            <a:endParaRPr lang="ru-RU" sz="3200" b="1" dirty="0"/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3200" b="1" dirty="0"/>
              <a:t>Professional </a:t>
            </a:r>
            <a:r>
              <a:rPr lang="en-US" sz="3200" b="1" dirty="0" smtClean="0"/>
              <a:t>Skills</a:t>
            </a:r>
            <a:endParaRPr lang="ru-RU" sz="3200" dirty="0"/>
          </a:p>
          <a:p>
            <a:pPr marL="285750" indent="-285750">
              <a:spcAft>
                <a:spcPts val="600"/>
              </a:spcAft>
              <a:buFont typeface="Arial" charset="0"/>
              <a:buChar char="•"/>
            </a:pPr>
            <a:endParaRPr lang="ru-RU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271464" y="908720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3600" b="1" dirty="0">
                <a:solidFill>
                  <a:srgbClr val="C00000"/>
                </a:solidFill>
              </a:rPr>
              <a:t>Сквозные </a:t>
            </a:r>
            <a:r>
              <a:rPr lang="ru-RU" sz="3600" b="1" dirty="0" smtClean="0">
                <a:solidFill>
                  <a:srgbClr val="C00000"/>
                </a:solidFill>
              </a:rPr>
              <a:t>компетенции для </a:t>
            </a:r>
            <a:r>
              <a:rPr lang="ru-RU" sz="3600" b="1" dirty="0">
                <a:solidFill>
                  <a:srgbClr val="C00000"/>
                </a:solidFill>
              </a:rPr>
              <a:t>современной </a:t>
            </a:r>
            <a:r>
              <a:rPr lang="ru-RU" sz="3600" b="1" dirty="0" smtClean="0">
                <a:solidFill>
                  <a:srgbClr val="C00000"/>
                </a:solidFill>
              </a:rPr>
              <a:t>жизни</a:t>
            </a:r>
          </a:p>
          <a:p>
            <a:pPr lvl="0">
              <a:spcBef>
                <a:spcPct val="0"/>
              </a:spcBef>
            </a:pPr>
            <a:endParaRPr lang="ru-RU" sz="300" b="1" dirty="0" smtClean="0">
              <a:solidFill>
                <a:srgbClr val="C00000"/>
              </a:solidFill>
            </a:endParaRPr>
          </a:p>
          <a:p>
            <a:pPr lvl="0">
              <a:spcBef>
                <a:spcPct val="0"/>
              </a:spcBef>
            </a:pPr>
            <a:r>
              <a:rPr lang="ru-RU" sz="2400" b="1" dirty="0">
                <a:solidFill>
                  <a:srgbClr val="C00000"/>
                </a:solidFill>
              </a:rPr>
              <a:t>о</a:t>
            </a:r>
            <a:r>
              <a:rPr lang="ru-RU" sz="2400" b="1" dirty="0" smtClean="0">
                <a:solidFill>
                  <a:srgbClr val="C00000"/>
                </a:solidFill>
              </a:rPr>
              <a:t>бщераспространенная классификация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89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46058" y="2202692"/>
            <a:ext cx="10801200" cy="1974621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Тенденции развития цифрового образования: новые компетенции современного </a:t>
            </a:r>
            <a:r>
              <a:rPr lang="ru-RU" sz="3600" b="1" dirty="0" smtClean="0">
                <a:solidFill>
                  <a:srgbClr val="C00000"/>
                </a:solidFill>
              </a:rPr>
              <a:t>педагога</a:t>
            </a:r>
          </a:p>
          <a:p>
            <a:pPr lvl="0">
              <a:spcBef>
                <a:spcPct val="0"/>
              </a:spcBef>
            </a:pPr>
            <a:endParaRPr lang="ru-RU" sz="900" b="1" dirty="0" smtClean="0">
              <a:solidFill>
                <a:srgbClr val="C00000"/>
              </a:solidFill>
            </a:endParaRPr>
          </a:p>
          <a:p>
            <a:pPr lvl="0">
              <a:spcBef>
                <a:spcPct val="0"/>
              </a:spcBef>
            </a:pPr>
            <a:r>
              <a:rPr lang="ru-RU" sz="2000" b="1" dirty="0" smtClean="0">
                <a:solidFill>
                  <a:srgbClr val="C00000"/>
                </a:solidFill>
              </a:rPr>
              <a:t>Образовательные </a:t>
            </a:r>
            <a:r>
              <a:rPr lang="ru-RU" sz="2000" b="1" dirty="0">
                <a:solidFill>
                  <a:srgbClr val="C00000"/>
                </a:solidFill>
              </a:rPr>
              <a:t>результаты и становление </a:t>
            </a:r>
            <a:r>
              <a:rPr lang="ru-RU" sz="2000" b="1" dirty="0" smtClean="0">
                <a:solidFill>
                  <a:srgbClr val="C00000"/>
                </a:solidFill>
              </a:rPr>
              <a:t>личности</a:t>
            </a:r>
          </a:p>
          <a:p>
            <a:pPr lvl="0">
              <a:spcBef>
                <a:spcPct val="0"/>
              </a:spcBef>
            </a:pPr>
            <a:endParaRPr lang="ru-RU" sz="3600" b="1" dirty="0">
              <a:solidFill>
                <a:srgbClr val="C00000"/>
              </a:solidFill>
            </a:endParaRPr>
          </a:p>
          <a:p>
            <a:r>
              <a:rPr lang="ru-RU" sz="4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Часть </a:t>
            </a:r>
            <a:r>
              <a:rPr lang="ru-RU" sz="4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1. Компетенции</a:t>
            </a:r>
            <a:endParaRPr lang="ru-RU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9416" y="412229"/>
            <a:ext cx="201622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b="1" dirty="0" smtClean="0">
                <a:solidFill>
                  <a:srgbClr val="002060"/>
                </a:solidFill>
              </a:rPr>
              <a:t>30</a:t>
            </a:r>
            <a:r>
              <a:rPr lang="en-US" sz="1600" b="1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марта 2018</a:t>
            </a:r>
          </a:p>
          <a:p>
            <a:pPr lvl="0"/>
            <a:endParaRPr lang="ru-RU" sz="500" b="1" dirty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Москва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71548" y="5847955"/>
            <a:ext cx="102380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>
                <a:solidFill>
                  <a:srgbClr val="002060"/>
                </a:solidFill>
              </a:rPr>
              <a:t>Артем СОЛОВЕЙЧИК</a:t>
            </a:r>
          </a:p>
          <a:p>
            <a:pPr lvl="0"/>
            <a:r>
              <a:rPr lang="ru-RU" sz="2000" b="1" dirty="0">
                <a:solidFill>
                  <a:srgbClr val="002060"/>
                </a:solidFill>
              </a:rPr>
              <a:t>г</a:t>
            </a:r>
            <a:r>
              <a:rPr lang="ru-RU" sz="2000" b="1" dirty="0" smtClean="0">
                <a:solidFill>
                  <a:srgbClr val="002060"/>
                </a:solidFill>
              </a:rPr>
              <a:t>лавный редактор Издательского дома «Первое сентября»</a:t>
            </a:r>
            <a:endParaRPr lang="ru-RU" sz="20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528" y="412229"/>
            <a:ext cx="2895600" cy="10414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158" y="412229"/>
            <a:ext cx="3800434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43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4368" y="2825550"/>
            <a:ext cx="96465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Arial" charset="0"/>
              <a:buChar char="•"/>
            </a:pPr>
            <a:r>
              <a:rPr lang="ru-RU" sz="2400" b="1" dirty="0" err="1" smtClean="0"/>
              <a:t>Метапредметные</a:t>
            </a:r>
            <a:r>
              <a:rPr lang="ru-RU" sz="2400" b="1" dirty="0" smtClean="0"/>
              <a:t> и личностные компетенции </a:t>
            </a:r>
            <a:r>
              <a:rPr lang="en-US" sz="2400" b="1" dirty="0" smtClean="0">
                <a:solidFill>
                  <a:srgbClr val="00B050"/>
                </a:solidFill>
              </a:rPr>
              <a:t>(Soft Skills)</a:t>
            </a:r>
          </a:p>
          <a:p>
            <a:pPr marL="342900" indent="-342900">
              <a:spcAft>
                <a:spcPts val="1800"/>
              </a:spcAft>
              <a:buFont typeface="Arial" charset="0"/>
              <a:buChar char="•"/>
            </a:pPr>
            <a:r>
              <a:rPr lang="ru-RU" sz="2400" b="1" dirty="0" smtClean="0"/>
              <a:t>Использование цифровых ресурсов в профессиональной деятельности и повседневной жизни человека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(Digital Skills)</a:t>
            </a:r>
            <a:endParaRPr lang="ru-RU" sz="2400" b="1" dirty="0" smtClean="0">
              <a:solidFill>
                <a:srgbClr val="00B050"/>
              </a:solidFill>
            </a:endParaRPr>
          </a:p>
          <a:p>
            <a:pPr marL="342900" indent="-342900">
              <a:spcAft>
                <a:spcPts val="1800"/>
              </a:spcAft>
              <a:buFont typeface="Arial" charset="0"/>
              <a:buChar char="•"/>
            </a:pPr>
            <a:r>
              <a:rPr lang="ru-RU" sz="2400" b="1" dirty="0" smtClean="0"/>
              <a:t>Предметные компетенции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(</a:t>
            </a:r>
            <a:r>
              <a:rPr lang="ru-RU" sz="2400" b="1" dirty="0" smtClean="0">
                <a:solidFill>
                  <a:srgbClr val="00B050"/>
                </a:solidFill>
              </a:rPr>
              <a:t>база для </a:t>
            </a:r>
            <a:r>
              <a:rPr lang="en-US" sz="2400" b="1" dirty="0" smtClean="0">
                <a:solidFill>
                  <a:srgbClr val="00B050"/>
                </a:solidFill>
              </a:rPr>
              <a:t>Professional Skills)</a:t>
            </a:r>
            <a:endParaRPr lang="ru-RU" sz="1600" dirty="0">
              <a:solidFill>
                <a:srgbClr val="00B050"/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271464" y="1052736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3600" b="1" dirty="0" smtClean="0">
                <a:solidFill>
                  <a:srgbClr val="C00000"/>
                </a:solidFill>
              </a:rPr>
              <a:t>Сквозные компетенции для современной жизни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6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9416" y="1916832"/>
            <a:ext cx="1060600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Нам нужно успеть поменять модель образования. И это нужно было сделать еще вчера.</a:t>
            </a:r>
          </a:p>
          <a:p>
            <a:pPr algn="r"/>
            <a:endParaRPr lang="ru-RU" sz="20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ru-RU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Герман Греф</a:t>
            </a:r>
            <a:endParaRPr lang="ru-RU" sz="28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02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9456" y="2723975"/>
            <a:ext cx="849333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компетенции 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pPr marL="571500" indent="-571500">
              <a:buFont typeface="Arial" charset="0"/>
              <a:buChar char="•"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предметное 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</a:rPr>
              <a:t>содержание</a:t>
            </a:r>
          </a:p>
          <a:p>
            <a:pPr marL="571500" indent="-571500">
              <a:buFont typeface="Arial" charset="0"/>
              <a:buChar char="•"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учебный 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процесс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31059" y="850725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4800" b="1" dirty="0" smtClean="0">
                <a:solidFill>
                  <a:srgbClr val="C00000"/>
                </a:solidFill>
              </a:rPr>
              <a:t>Ключевые </a:t>
            </a:r>
            <a:r>
              <a:rPr lang="ru-RU" sz="4800" b="1" dirty="0">
                <a:solidFill>
                  <a:srgbClr val="C00000"/>
                </a:solidFill>
              </a:rPr>
              <a:t>направления развития практики цифрового образования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95584" y="5105778"/>
            <a:ext cx="87248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b="1" dirty="0">
                <a:solidFill>
                  <a:srgbClr val="C00000"/>
                </a:solidFill>
              </a:rPr>
              <a:t>Образовательные </a:t>
            </a:r>
            <a:r>
              <a:rPr lang="ru-RU" b="1">
                <a:solidFill>
                  <a:srgbClr val="C00000"/>
                </a:solidFill>
              </a:rPr>
              <a:t>результаты </a:t>
            </a:r>
            <a:r>
              <a:rPr lang="ru-RU" b="1" smtClean="0">
                <a:solidFill>
                  <a:srgbClr val="C00000"/>
                </a:solidFill>
              </a:rPr>
              <a:t>и </a:t>
            </a:r>
            <a:r>
              <a:rPr lang="ru-RU" b="1" dirty="0">
                <a:solidFill>
                  <a:srgbClr val="C00000"/>
                </a:solidFill>
              </a:rPr>
              <a:t>становление личности</a:t>
            </a:r>
            <a:endParaRPr lang="ru-RU" sz="105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13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843" y="2515288"/>
            <a:ext cx="1036554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>
                <a:solidFill>
                  <a:srgbClr val="4F81BD">
                    <a:lumMod val="75000"/>
                  </a:srgbClr>
                </a:solidFill>
              </a:rPr>
              <a:t>Тема следующего </a:t>
            </a:r>
            <a:r>
              <a:rPr lang="ru-RU" sz="2800" u="sng" dirty="0" err="1">
                <a:solidFill>
                  <a:srgbClr val="4F81BD">
                    <a:lumMod val="75000"/>
                  </a:srgbClr>
                </a:solidFill>
              </a:rPr>
              <a:t>вебинара</a:t>
            </a:r>
            <a:r>
              <a:rPr lang="ru-RU" sz="2800" u="sng" dirty="0">
                <a:solidFill>
                  <a:srgbClr val="4F81BD">
                    <a:lumMod val="75000"/>
                  </a:srgbClr>
                </a:solidFill>
              </a:rPr>
              <a:t> (</a:t>
            </a:r>
            <a:r>
              <a:rPr lang="ru-RU" sz="2800" u="sng" dirty="0" smtClean="0">
                <a:solidFill>
                  <a:srgbClr val="4F81BD">
                    <a:lumMod val="75000"/>
                  </a:srgbClr>
                </a:solidFill>
              </a:rPr>
              <a:t>2-го </a:t>
            </a:r>
            <a:r>
              <a:rPr lang="ru-RU" sz="2800" u="sng" dirty="0">
                <a:solidFill>
                  <a:srgbClr val="4F81BD">
                    <a:lumMod val="75000"/>
                  </a:srgbClr>
                </a:solidFill>
              </a:rPr>
              <a:t>из </a:t>
            </a:r>
            <a:r>
              <a:rPr lang="ru-RU" sz="2800" u="sng" dirty="0" smtClean="0">
                <a:solidFill>
                  <a:srgbClr val="4F81BD">
                    <a:lumMod val="75000"/>
                  </a:srgbClr>
                </a:solidFill>
              </a:rPr>
              <a:t>3-х)</a:t>
            </a:r>
          </a:p>
          <a:p>
            <a:endParaRPr lang="ru-RU" sz="1200" u="sng" dirty="0" smtClean="0">
              <a:solidFill>
                <a:srgbClr val="4F81BD">
                  <a:lumMod val="75000"/>
                </a:srgbClr>
              </a:solidFill>
            </a:endParaRPr>
          </a:p>
          <a:p>
            <a:r>
              <a:rPr lang="ru-RU" sz="44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Предметное содержание образования </a:t>
            </a:r>
          </a:p>
          <a:p>
            <a:r>
              <a:rPr lang="ru-RU" sz="4400" b="1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эпоху всеобщей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цифровизации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31059" y="850725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3600" b="1" dirty="0" smtClean="0">
                <a:solidFill>
                  <a:srgbClr val="C00000"/>
                </a:solidFill>
              </a:rPr>
              <a:t>Ключевые </a:t>
            </a:r>
            <a:r>
              <a:rPr lang="ru-RU" sz="3600" b="1" dirty="0">
                <a:solidFill>
                  <a:srgbClr val="C00000"/>
                </a:solidFill>
              </a:rPr>
              <a:t>направления развития </a:t>
            </a:r>
            <a:endParaRPr lang="ru-RU" sz="3600" b="1" dirty="0" smtClean="0">
              <a:solidFill>
                <a:srgbClr val="C00000"/>
              </a:solidFill>
            </a:endParaRPr>
          </a:p>
          <a:p>
            <a:pPr lvl="0">
              <a:spcBef>
                <a:spcPct val="0"/>
              </a:spcBef>
            </a:pPr>
            <a:r>
              <a:rPr lang="ru-RU" sz="3600" b="1" dirty="0" smtClean="0">
                <a:solidFill>
                  <a:srgbClr val="C00000"/>
                </a:solidFill>
              </a:rPr>
              <a:t>практики </a:t>
            </a:r>
            <a:r>
              <a:rPr lang="ru-RU" sz="3600" b="1" dirty="0">
                <a:solidFill>
                  <a:srgbClr val="C00000"/>
                </a:solidFill>
              </a:rPr>
              <a:t>цифрового образования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3843" y="5733256"/>
            <a:ext cx="87248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b="1" dirty="0">
                <a:solidFill>
                  <a:srgbClr val="C00000"/>
                </a:solidFill>
              </a:rPr>
              <a:t>Образовательные </a:t>
            </a:r>
            <a:r>
              <a:rPr lang="ru-RU" b="1">
                <a:solidFill>
                  <a:srgbClr val="C00000"/>
                </a:solidFill>
              </a:rPr>
              <a:t>результаты </a:t>
            </a:r>
            <a:r>
              <a:rPr lang="ru-RU" b="1" smtClean="0">
                <a:solidFill>
                  <a:srgbClr val="C00000"/>
                </a:solidFill>
              </a:rPr>
              <a:t>и </a:t>
            </a:r>
            <a:r>
              <a:rPr lang="ru-RU" b="1" dirty="0">
                <a:solidFill>
                  <a:srgbClr val="C00000"/>
                </a:solidFill>
              </a:rPr>
              <a:t>становление личности</a:t>
            </a:r>
            <a:endParaRPr lang="ru-RU" sz="105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02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884" y="2348880"/>
            <a:ext cx="3804130" cy="136815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379" y="2348880"/>
            <a:ext cx="4992867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25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5845" y="2853978"/>
            <a:ext cx="1087681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компетенции 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(содержание </a:t>
            </a:r>
            <a:r>
              <a:rPr lang="ru-RU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вебинара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1)</a:t>
            </a:r>
            <a:endParaRPr lang="ru-RU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71500" indent="-571500">
              <a:buFont typeface="Arial" charset="0"/>
              <a:buChar char="•"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предметное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содержание 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(содержание </a:t>
            </a:r>
            <a:r>
              <a:rPr lang="ru-RU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вебинара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2)</a:t>
            </a:r>
            <a:endParaRPr lang="ru-RU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71500" lvl="0" indent="-571500">
              <a:buFont typeface="Arial" charset="0"/>
              <a:buChar char="•"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учебный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процесс 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(содержание </a:t>
            </a:r>
            <a:r>
              <a:rPr lang="ru-RU" sz="28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вебинара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3)</a:t>
            </a:r>
            <a:endParaRPr lang="ru-RU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27448" y="980728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4000" b="1" dirty="0" smtClean="0">
                <a:solidFill>
                  <a:srgbClr val="C00000"/>
                </a:solidFill>
              </a:rPr>
              <a:t>Ключевые </a:t>
            </a:r>
            <a:r>
              <a:rPr lang="ru-RU" sz="4000" b="1" dirty="0">
                <a:solidFill>
                  <a:srgbClr val="C00000"/>
                </a:solidFill>
              </a:rPr>
              <a:t>направления развития </a:t>
            </a:r>
            <a:endParaRPr lang="ru-RU" sz="4000" b="1" dirty="0" smtClean="0">
              <a:solidFill>
                <a:srgbClr val="C00000"/>
              </a:solidFill>
            </a:endParaRPr>
          </a:p>
          <a:p>
            <a:pPr lvl="0">
              <a:spcBef>
                <a:spcPct val="0"/>
              </a:spcBef>
            </a:pPr>
            <a:r>
              <a:rPr lang="ru-RU" sz="4000" b="1" dirty="0" smtClean="0">
                <a:solidFill>
                  <a:srgbClr val="C00000"/>
                </a:solidFill>
              </a:rPr>
              <a:t>практики </a:t>
            </a:r>
            <a:r>
              <a:rPr lang="ru-RU" sz="4000" b="1" dirty="0">
                <a:solidFill>
                  <a:srgbClr val="C00000"/>
                </a:solidFill>
              </a:rPr>
              <a:t>цифрового образования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91973" y="5235781"/>
            <a:ext cx="87248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b="1" dirty="0">
                <a:solidFill>
                  <a:srgbClr val="C00000"/>
                </a:solidFill>
              </a:rPr>
              <a:t>Образовательные </a:t>
            </a:r>
            <a:r>
              <a:rPr lang="ru-RU" b="1">
                <a:solidFill>
                  <a:srgbClr val="C00000"/>
                </a:solidFill>
              </a:rPr>
              <a:t>результаты </a:t>
            </a:r>
            <a:r>
              <a:rPr lang="ru-RU" b="1" smtClean="0">
                <a:solidFill>
                  <a:srgbClr val="C00000"/>
                </a:solidFill>
              </a:rPr>
              <a:t>и </a:t>
            </a:r>
            <a:r>
              <a:rPr lang="ru-RU" b="1" dirty="0">
                <a:solidFill>
                  <a:srgbClr val="C00000"/>
                </a:solidFill>
              </a:rPr>
              <a:t>становление личности</a:t>
            </a:r>
            <a:endParaRPr lang="ru-RU" sz="105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58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328" y="3064892"/>
            <a:ext cx="107333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Результаты школьного образования быстро устаревают или выветриваются 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Нужен сдвиг баланса от знаний к компетенциям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Компетенции и знания используют цифровые ресурсы 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Быть отличником по всем предметам </a:t>
            </a:r>
            <a:r>
              <a:rPr lang="mr-IN" sz="2400" b="1" dirty="0"/>
              <a:t>–</a:t>
            </a:r>
            <a:r>
              <a:rPr lang="ru-RU" sz="2400" b="1" dirty="0"/>
              <a:t> не цель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911424" y="1086923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Сквозные компетенции для современной жизни</a:t>
            </a:r>
            <a:endParaRPr lang="ru-RU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4091" y="2355681"/>
            <a:ext cx="33047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Уже сегодня</a:t>
            </a:r>
            <a:r>
              <a:rPr lang="is-IS" sz="4000" b="1" dirty="0" smtClean="0">
                <a:solidFill>
                  <a:srgbClr val="C00000"/>
                </a:solidFill>
              </a:rPr>
              <a:t>…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00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5619" y="3113582"/>
            <a:ext cx="107333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соответствующая потребностям ученика и его родителей</a:t>
            </a:r>
          </a:p>
          <a:p>
            <a:pPr marL="742950" lvl="1" indent="-28575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устраняющая пропасть между современным миром и </a:t>
            </a:r>
            <a:r>
              <a:rPr lang="ru-RU" sz="2400" b="1" dirty="0" smtClean="0"/>
              <a:t>образованием</a:t>
            </a:r>
          </a:p>
          <a:p>
            <a:pPr marL="742950" lvl="1" indent="-285750">
              <a:lnSpc>
                <a:spcPct val="150000"/>
              </a:lnSpc>
              <a:buFont typeface="Arial" charset="0"/>
              <a:buChar char="•"/>
            </a:pPr>
            <a:r>
              <a:rPr lang="ru-RU" sz="2400" b="1" dirty="0"/>
              <a:t>р</a:t>
            </a:r>
            <a:r>
              <a:rPr lang="ru-RU" sz="2400" b="1" dirty="0" smtClean="0"/>
              <a:t>еальная для массового образования</a:t>
            </a:r>
            <a:endParaRPr lang="ru-RU" sz="2400" b="1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055440" y="980728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Сквозные компетенции для современной жизни</a:t>
            </a:r>
            <a:endParaRPr lang="ru-RU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84167" y="2320945"/>
            <a:ext cx="3570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Нужна школа</a:t>
            </a:r>
            <a:r>
              <a:rPr lang="is-IS" sz="4000" b="1" dirty="0" smtClean="0">
                <a:solidFill>
                  <a:srgbClr val="C00000"/>
                </a:solidFill>
              </a:rPr>
              <a:t>…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35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0576" y="3329606"/>
            <a:ext cx="92114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576"/>
              </a:spcBef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/>
              <a:t>компетенции </a:t>
            </a:r>
            <a:r>
              <a:rPr lang="en-US" sz="2400" b="1" dirty="0"/>
              <a:t>XXI </a:t>
            </a:r>
            <a:r>
              <a:rPr lang="ru-RU" sz="2400" b="1" dirty="0"/>
              <a:t>века, нужные личности, обществу, экономике </a:t>
            </a:r>
          </a:p>
          <a:p>
            <a:pPr marL="342900" indent="-342900">
              <a:spcBef>
                <a:spcPts val="576"/>
              </a:spcBef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 err="1"/>
              <a:t>продолженность</a:t>
            </a:r>
            <a:r>
              <a:rPr lang="ru-RU" sz="2400" b="1" dirty="0"/>
              <a:t> результатов школы</a:t>
            </a:r>
          </a:p>
          <a:p>
            <a:pPr marL="342900" indent="-342900">
              <a:spcBef>
                <a:spcPts val="576"/>
              </a:spcBef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/>
              <a:t>продолжение образования</a:t>
            </a:r>
          </a:p>
          <a:p>
            <a:pPr marL="342900" indent="-342900">
              <a:spcBef>
                <a:spcPts val="576"/>
              </a:spcBef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/>
              <a:t>личностный рост и здоровье</a:t>
            </a:r>
            <a:endParaRPr lang="ru-RU" b="1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27448" y="1052736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Сквозные компетенции для современной жизни</a:t>
            </a:r>
            <a:endParaRPr lang="ru-RU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6175" y="2392953"/>
            <a:ext cx="54222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Каждому выпускнику</a:t>
            </a:r>
            <a:r>
              <a:rPr lang="is-IS" sz="4000" b="1" dirty="0" smtClean="0">
                <a:solidFill>
                  <a:srgbClr val="C00000"/>
                </a:solidFill>
              </a:rPr>
              <a:t>…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8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5845" y="2853978"/>
            <a:ext cx="986870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компетенции 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ru-RU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вебинар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1)</a:t>
            </a:r>
            <a:endParaRPr lang="ru-RU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71500" indent="-571500">
              <a:buFont typeface="Arial" charset="0"/>
              <a:buChar char="•"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предметное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содержание </a:t>
            </a:r>
            <a:r>
              <a:rPr lang="ru-RU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ru-RU" sz="2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вебинар</a:t>
            </a:r>
            <a:r>
              <a:rPr lang="ru-RU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2)</a:t>
            </a:r>
            <a:endParaRPr lang="ru-RU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71500" lvl="0" indent="-571500">
              <a:buFont typeface="Arial" charset="0"/>
              <a:buChar char="•"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учебный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процесс </a:t>
            </a:r>
            <a:r>
              <a:rPr lang="ru-RU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(</a:t>
            </a:r>
            <a:r>
              <a:rPr lang="ru-RU" sz="280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вебинар</a:t>
            </a:r>
            <a:r>
              <a:rPr lang="ru-RU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3)</a:t>
            </a:r>
            <a:endParaRPr lang="ru-RU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27448" y="980728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4800" b="1" dirty="0" smtClean="0">
                <a:solidFill>
                  <a:srgbClr val="C00000"/>
                </a:solidFill>
              </a:rPr>
              <a:t>Ключевые </a:t>
            </a:r>
            <a:r>
              <a:rPr lang="ru-RU" sz="4800" b="1" dirty="0">
                <a:solidFill>
                  <a:srgbClr val="C00000"/>
                </a:solidFill>
              </a:rPr>
              <a:t>направления развития практики цифрового образования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91973" y="5235781"/>
            <a:ext cx="87248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b="1" dirty="0">
                <a:solidFill>
                  <a:srgbClr val="C00000"/>
                </a:solidFill>
              </a:rPr>
              <a:t>Образовательные </a:t>
            </a:r>
            <a:r>
              <a:rPr lang="ru-RU" b="1">
                <a:solidFill>
                  <a:srgbClr val="C00000"/>
                </a:solidFill>
              </a:rPr>
              <a:t>результаты </a:t>
            </a:r>
            <a:r>
              <a:rPr lang="ru-RU" b="1" smtClean="0">
                <a:solidFill>
                  <a:srgbClr val="C00000"/>
                </a:solidFill>
              </a:rPr>
              <a:t>и </a:t>
            </a:r>
            <a:r>
              <a:rPr lang="ru-RU" b="1" dirty="0">
                <a:solidFill>
                  <a:srgbClr val="C00000"/>
                </a:solidFill>
              </a:rPr>
              <a:t>становление личности</a:t>
            </a:r>
            <a:endParaRPr lang="ru-RU" sz="105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9456" y="2723975"/>
            <a:ext cx="849333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компетенции 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pPr marL="571500" indent="-571500">
              <a:buFont typeface="Arial" charset="0"/>
              <a:buChar char="•"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предметное 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содержание</a:t>
            </a:r>
          </a:p>
          <a:p>
            <a:pPr marL="571500" indent="-571500">
              <a:buFont typeface="Arial" charset="0"/>
              <a:buChar char="•"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учебный 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процесс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31059" y="850725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4800" b="1" dirty="0" smtClean="0">
                <a:solidFill>
                  <a:srgbClr val="C00000"/>
                </a:solidFill>
              </a:rPr>
              <a:t>Ключевые </a:t>
            </a:r>
            <a:r>
              <a:rPr lang="ru-RU" sz="4800" b="1" dirty="0">
                <a:solidFill>
                  <a:srgbClr val="C00000"/>
                </a:solidFill>
              </a:rPr>
              <a:t>направления развития практики цифрового образования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95584" y="5105778"/>
            <a:ext cx="87248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b="1" dirty="0">
                <a:solidFill>
                  <a:srgbClr val="C00000"/>
                </a:solidFill>
              </a:rPr>
              <a:t>Образовательные </a:t>
            </a:r>
            <a:r>
              <a:rPr lang="ru-RU" b="1">
                <a:solidFill>
                  <a:srgbClr val="C00000"/>
                </a:solidFill>
              </a:rPr>
              <a:t>результаты </a:t>
            </a:r>
            <a:r>
              <a:rPr lang="ru-RU" b="1" smtClean="0">
                <a:solidFill>
                  <a:srgbClr val="C00000"/>
                </a:solidFill>
              </a:rPr>
              <a:t>и </a:t>
            </a:r>
            <a:r>
              <a:rPr lang="ru-RU" b="1" dirty="0">
                <a:solidFill>
                  <a:srgbClr val="C00000"/>
                </a:solidFill>
              </a:rPr>
              <a:t>становление личности</a:t>
            </a:r>
            <a:endParaRPr lang="ru-RU" sz="105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57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2336" y="2738148"/>
            <a:ext cx="4244861" cy="3112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 smtClean="0"/>
              <a:t>Решение сложных проблем</a:t>
            </a:r>
            <a:endParaRPr lang="ru-RU" sz="2400" b="1" dirty="0"/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 smtClean="0"/>
              <a:t>Критическое мышление</a:t>
            </a:r>
            <a:endParaRPr lang="ru-RU" sz="2400" b="1" dirty="0"/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 smtClean="0"/>
              <a:t>Креативность</a:t>
            </a:r>
            <a:endParaRPr lang="ru-RU" sz="2400" b="1" dirty="0"/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 smtClean="0"/>
              <a:t>Управление персоналом</a:t>
            </a:r>
            <a:endParaRPr lang="ru-RU" sz="2400" b="1" dirty="0"/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 smtClean="0"/>
              <a:t>Координация с другими</a:t>
            </a:r>
            <a:endParaRPr lang="ru-RU" sz="2400" b="1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093041" y="1358075"/>
            <a:ext cx="10081120" cy="55701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3200" b="1" dirty="0">
                <a:solidFill>
                  <a:srgbClr val="C00000"/>
                </a:solidFill>
              </a:rPr>
              <a:t>Сквозные </a:t>
            </a:r>
            <a:r>
              <a:rPr lang="ru-RU" sz="3200" b="1" dirty="0" smtClean="0">
                <a:solidFill>
                  <a:srgbClr val="C00000"/>
                </a:solidFill>
              </a:rPr>
              <a:t>компетенции для </a:t>
            </a:r>
            <a:r>
              <a:rPr lang="ru-RU" sz="3200" b="1" dirty="0">
                <a:solidFill>
                  <a:srgbClr val="C00000"/>
                </a:solidFill>
              </a:rPr>
              <a:t>современной </a:t>
            </a:r>
            <a:r>
              <a:rPr lang="ru-RU" sz="3200" b="1" dirty="0" smtClean="0">
                <a:solidFill>
                  <a:srgbClr val="C00000"/>
                </a:solidFill>
              </a:rPr>
              <a:t>жизни</a:t>
            </a:r>
          </a:p>
          <a:p>
            <a:pPr lvl="0">
              <a:spcBef>
                <a:spcPct val="0"/>
              </a:spcBef>
            </a:pPr>
            <a:r>
              <a:rPr lang="ru-RU" sz="4000" b="1" dirty="0" smtClean="0">
                <a:solidFill>
                  <a:srgbClr val="C00000"/>
                </a:solidFill>
              </a:rPr>
              <a:t>Мировой экономический форум </a:t>
            </a:r>
            <a:r>
              <a:rPr lang="ru-RU" sz="4000" b="1" dirty="0" smtClean="0">
                <a:solidFill>
                  <a:srgbClr val="C00000"/>
                </a:solidFill>
              </a:rPr>
              <a:t>2018 </a:t>
            </a:r>
            <a:r>
              <a:rPr lang="ru-RU" sz="2800" b="1" dirty="0" smtClean="0">
                <a:solidFill>
                  <a:srgbClr val="C00000"/>
                </a:solidFill>
              </a:rPr>
              <a:t>(Давос)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82029" y="2738148"/>
            <a:ext cx="482092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 smtClean="0"/>
              <a:t>Эмоциональный интеллект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 smtClean="0"/>
              <a:t>Анализ </a:t>
            </a:r>
            <a:r>
              <a:rPr lang="ru-RU" sz="2400" b="1" dirty="0"/>
              <a:t>и принятие решений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/>
              <a:t>Прогностический сервис 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/>
              <a:t>Переговоры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ru-RU" sz="2400" b="1" dirty="0"/>
              <a:t>Когнитивная гибкость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448" y="476672"/>
            <a:ext cx="9332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Компетенции</a:t>
            </a:r>
            <a:r>
              <a:rPr lang="ru-RU" sz="2800" dirty="0" smtClean="0"/>
              <a:t>   </a:t>
            </a: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Предметное содержание  Учебный процесс</a:t>
            </a:r>
            <a:endParaRPr lang="ru-RU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2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2883</TotalTime>
  <Words>709</Words>
  <Application>Microsoft Macintosh PowerPoint</Application>
  <PresentationFormat>Широкоэкранный</PresentationFormat>
  <Paragraphs>218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Calibri</vt:lpstr>
      <vt:lpstr>Mangal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Drofa LTD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З.</dc:creator>
  <cp:lastModifiedBy>пользователь Microsoft Office</cp:lastModifiedBy>
  <cp:revision>109</cp:revision>
  <dcterms:created xsi:type="dcterms:W3CDTF">2017-12-06T16:21:19Z</dcterms:created>
  <dcterms:modified xsi:type="dcterms:W3CDTF">2018-03-31T09:40:58Z</dcterms:modified>
</cp:coreProperties>
</file>