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448" r:id="rId2"/>
    <p:sldId id="272" r:id="rId3"/>
    <p:sldId id="449" r:id="rId4"/>
    <p:sldId id="458" r:id="rId5"/>
    <p:sldId id="462" r:id="rId6"/>
    <p:sldId id="456" r:id="rId7"/>
    <p:sldId id="464" r:id="rId8"/>
    <p:sldId id="465" r:id="rId9"/>
    <p:sldId id="452" r:id="rId10"/>
    <p:sldId id="466" r:id="rId11"/>
    <p:sldId id="453" r:id="rId12"/>
    <p:sldId id="457" r:id="rId13"/>
    <p:sldId id="455" r:id="rId14"/>
    <p:sldId id="469" r:id="rId15"/>
    <p:sldId id="461" r:id="rId16"/>
    <p:sldId id="463" r:id="rId17"/>
    <p:sldId id="468" r:id="rId18"/>
    <p:sldId id="467" r:id="rId19"/>
    <p:sldId id="470" r:id="rId20"/>
    <p:sldId id="471" r:id="rId21"/>
    <p:sldId id="472" r:id="rId22"/>
    <p:sldId id="450" r:id="rId23"/>
    <p:sldId id="454" r:id="rId24"/>
    <p:sldId id="474" r:id="rId25"/>
    <p:sldId id="476" r:id="rId26"/>
    <p:sldId id="460" r:id="rId27"/>
    <p:sldId id="475" r:id="rId28"/>
    <p:sldId id="459" r:id="rId29"/>
    <p:sldId id="47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29"/>
    <p:restoredTop sz="93875"/>
  </p:normalViewPr>
  <p:slideViewPr>
    <p:cSldViewPr snapToGrid="0" snapToObjects="1">
      <p:cViewPr varScale="1">
        <p:scale>
          <a:sx n="120" d="100"/>
          <a:sy n="120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250D-1DEE-2D4D-98F6-93B35280048A}" type="datetimeFigureOut">
              <a:rPr lang="ru-RU" smtClean="0"/>
              <a:t>01.10.18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905A8-70AF-B842-BAF0-C4F4BE7C8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8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98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866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33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762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025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324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763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51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64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26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964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822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722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7662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113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150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678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92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00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17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97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89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47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24.ru/product/pedagogika-dlya-vsekh-1827352/" TargetMode="External"/><Relationship Id="rId4" Type="http://schemas.openxmlformats.org/officeDocument/2006/relationships/hyperlink" Target="https://www.ozon.ru/context/detail/id/143470517/" TargetMode="External"/><Relationship Id="rId5" Type="http://schemas.openxmlformats.org/officeDocument/2006/relationships/hyperlink" Target="https://www.labirint.ru/books/623298/" TargetMode="External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3" b="3"/>
          <a:stretch/>
        </p:blipFill>
        <p:spPr>
          <a:xfrm>
            <a:off x="4519043" y="2507910"/>
            <a:ext cx="3056348" cy="3056348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5" r="-4" b="17122"/>
          <a:stretch/>
        </p:blipFill>
        <p:spPr>
          <a:xfrm>
            <a:off x="8191513" y="2507910"/>
            <a:ext cx="3112499" cy="3112499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0" r="4829" b="3"/>
          <a:stretch/>
        </p:blipFill>
        <p:spPr>
          <a:xfrm>
            <a:off x="850686" y="2516135"/>
            <a:ext cx="3052235" cy="3052235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8" name="TextBox 7"/>
          <p:cNvSpPr txBox="1"/>
          <p:nvPr/>
        </p:nvSpPr>
        <p:spPr>
          <a:xfrm>
            <a:off x="850686" y="1113323"/>
            <a:ext cx="10434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C000"/>
                </a:solidFill>
              </a:rPr>
              <a:t>XX </a:t>
            </a:r>
            <a:r>
              <a:rPr lang="ru-RU" sz="6000" b="1" dirty="0" smtClean="0">
                <a:solidFill>
                  <a:srgbClr val="FFC000"/>
                </a:solidFill>
              </a:rPr>
              <a:t> </a:t>
            </a:r>
            <a:r>
              <a:rPr lang="ru-RU" sz="6000" b="1" dirty="0" err="1" smtClean="0">
                <a:solidFill>
                  <a:srgbClr val="FFC000"/>
                </a:solidFill>
              </a:rPr>
              <a:t>Соловейчиковские</a:t>
            </a:r>
            <a:r>
              <a:rPr lang="ru-RU" sz="6000" b="1" dirty="0" smtClean="0">
                <a:solidFill>
                  <a:srgbClr val="FFC000"/>
                </a:solidFill>
              </a:rPr>
              <a:t> чтения</a:t>
            </a:r>
            <a:endParaRPr lang="ru-RU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1513380" y="5941418"/>
            <a:ext cx="1726846" cy="47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28.09.2018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67873" y="5941418"/>
            <a:ext cx="2199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01.10.2018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4339" y="5955519"/>
            <a:ext cx="1726846" cy="47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02.10.2018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692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5827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Симон Соловейчик</a:t>
            </a:r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FFC000"/>
                </a:solidFill>
              </a:rPr>
              <a:t>Школа </a:t>
            </a:r>
            <a:r>
              <a:rPr lang="ru-RU" sz="2800" b="1" dirty="0" smtClean="0">
                <a:solidFill>
                  <a:srgbClr val="FFC000"/>
                </a:solidFill>
              </a:rPr>
              <a:t>свободы</a:t>
            </a:r>
            <a:r>
              <a:rPr lang="ru-RU" sz="2800" b="1" dirty="0" smtClean="0"/>
              <a:t> </a:t>
            </a:r>
            <a:r>
              <a:rPr lang="ru-RU" sz="1400" b="1" dirty="0" smtClean="0"/>
              <a:t>01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2" y="2460704"/>
            <a:ext cx="59143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C000"/>
                </a:solidFill>
              </a:rPr>
              <a:t>Воспитание </a:t>
            </a:r>
            <a:r>
              <a:rPr lang="ru-RU" sz="2400" dirty="0">
                <a:solidFill>
                  <a:srgbClr val="FFC000"/>
                </a:solidFill>
              </a:rPr>
              <a:t>заключается в развитии той внутренней свободы, которая и без нас есть в ребенке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3" b="3"/>
          <a:stretch/>
        </p:blipFill>
        <p:spPr>
          <a:xfrm>
            <a:off x="533817" y="670216"/>
            <a:ext cx="1513767" cy="1513767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85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583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Симон Соловейчик</a:t>
            </a:r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FFC000"/>
                </a:solidFill>
              </a:rPr>
              <a:t>Школа </a:t>
            </a:r>
            <a:r>
              <a:rPr lang="ru-RU" sz="2800" b="1" dirty="0" smtClean="0">
                <a:solidFill>
                  <a:srgbClr val="FFC000"/>
                </a:solidFill>
              </a:rPr>
              <a:t>свободы</a:t>
            </a:r>
            <a:r>
              <a:rPr lang="ru-RU" sz="2800" b="1" dirty="0" smtClean="0"/>
              <a:t> </a:t>
            </a:r>
            <a:r>
              <a:rPr lang="ru-RU" sz="1400" b="1" dirty="0" smtClean="0"/>
              <a:t>01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1" y="2460704"/>
            <a:ext cx="752335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C000"/>
                </a:solidFill>
              </a:rPr>
              <a:t>Тот</a:t>
            </a:r>
            <a:r>
              <a:rPr lang="ru-RU" sz="2400" dirty="0">
                <a:solidFill>
                  <a:srgbClr val="FFC000"/>
                </a:solidFill>
              </a:rPr>
              <a:t>, кто хочет вырастить свободного ребенка, принимает его таким, какой он есть, – любит его </a:t>
            </a:r>
            <a:r>
              <a:rPr lang="ru-RU" sz="3200" b="1" dirty="0">
                <a:solidFill>
                  <a:srgbClr val="FFC000"/>
                </a:solidFill>
              </a:rPr>
              <a:t>освобождающей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любовью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3" b="3"/>
          <a:stretch/>
        </p:blipFill>
        <p:spPr>
          <a:xfrm>
            <a:off x="533817" y="670216"/>
            <a:ext cx="1513767" cy="1513767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7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583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Симон Соловейчик</a:t>
            </a:r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FFC000"/>
                </a:solidFill>
              </a:rPr>
              <a:t>Школа </a:t>
            </a:r>
            <a:r>
              <a:rPr lang="ru-RU" sz="2800" b="1" dirty="0" smtClean="0">
                <a:solidFill>
                  <a:srgbClr val="FFC000"/>
                </a:solidFill>
              </a:rPr>
              <a:t>свободы</a:t>
            </a:r>
            <a:r>
              <a:rPr lang="ru-RU" sz="2800" b="1" dirty="0" smtClean="0"/>
              <a:t> </a:t>
            </a:r>
            <a:r>
              <a:rPr lang="ru-RU" sz="1400" b="1" dirty="0" smtClean="0"/>
              <a:t>01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1" y="2460704"/>
            <a:ext cx="7523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C000"/>
                </a:solidFill>
              </a:rPr>
              <a:t>Каждый </a:t>
            </a:r>
            <a:r>
              <a:rPr lang="ru-RU" sz="2400" dirty="0">
                <a:solidFill>
                  <a:srgbClr val="FFC000"/>
                </a:solidFill>
              </a:rPr>
              <a:t>слышал выражение </a:t>
            </a:r>
            <a:r>
              <a:rPr lang="ru-RU" sz="2400" b="1" dirty="0">
                <a:solidFill>
                  <a:srgbClr val="FFC000"/>
                </a:solidFill>
              </a:rPr>
              <a:t>«поддерживать дисциплину»; </a:t>
            </a:r>
            <a:r>
              <a:rPr lang="ru-RU" sz="2400" dirty="0">
                <a:solidFill>
                  <a:srgbClr val="FFC000"/>
                </a:solidFill>
              </a:rPr>
              <a:t>но многих ли из нас призывали </a:t>
            </a:r>
            <a:r>
              <a:rPr lang="ru-RU" sz="2400" b="1" dirty="0">
                <a:solidFill>
                  <a:srgbClr val="FFC000"/>
                </a:solidFill>
              </a:rPr>
              <a:t>«поддерживать свободу»?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3" b="3"/>
          <a:stretch/>
        </p:blipFill>
        <p:spPr>
          <a:xfrm>
            <a:off x="533817" y="670216"/>
            <a:ext cx="1513767" cy="1513767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85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583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Симон Соловейчик</a:t>
            </a:r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FFC000"/>
                </a:solidFill>
              </a:rPr>
              <a:t>Школа </a:t>
            </a:r>
            <a:r>
              <a:rPr lang="ru-RU" sz="2800" b="1" dirty="0" smtClean="0">
                <a:solidFill>
                  <a:srgbClr val="FFC000"/>
                </a:solidFill>
              </a:rPr>
              <a:t>свободы</a:t>
            </a:r>
            <a:r>
              <a:rPr lang="ru-RU" sz="2800" b="1" dirty="0" smtClean="0"/>
              <a:t> </a:t>
            </a:r>
            <a:r>
              <a:rPr lang="ru-RU" sz="1400" b="1" dirty="0" smtClean="0"/>
              <a:t>01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1" y="2460704"/>
            <a:ext cx="75233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C000"/>
                </a:solidFill>
              </a:rPr>
              <a:t>Если </a:t>
            </a:r>
            <a:r>
              <a:rPr lang="ru-RU" sz="2400" dirty="0">
                <a:solidFill>
                  <a:srgbClr val="FFC000"/>
                </a:solidFill>
              </a:rPr>
              <a:t>мы хотим воспитать внутренне свободных детей – внутренне свободных людей, мы должны поверить в свободу, в то, что она действительно прекрасна, что она необходима и что она возможна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3" b="3"/>
          <a:stretch/>
        </p:blipFill>
        <p:spPr>
          <a:xfrm>
            <a:off x="533817" y="670216"/>
            <a:ext cx="1513767" cy="1513767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2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5827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Симон Соловейчик</a:t>
            </a:r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FFC000"/>
                </a:solidFill>
              </a:rPr>
              <a:t>Школа </a:t>
            </a:r>
            <a:r>
              <a:rPr lang="ru-RU" sz="2800" b="1" dirty="0" smtClean="0">
                <a:solidFill>
                  <a:srgbClr val="FFC000"/>
                </a:solidFill>
              </a:rPr>
              <a:t>свободы</a:t>
            </a:r>
            <a:r>
              <a:rPr lang="ru-RU" sz="2800" b="1" dirty="0" smtClean="0"/>
              <a:t> </a:t>
            </a:r>
            <a:r>
              <a:rPr lang="ru-RU" sz="1400" b="1" dirty="0" smtClean="0"/>
              <a:t>01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2" y="2460704"/>
            <a:ext cx="59143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C000"/>
                </a:solidFill>
              </a:rPr>
              <a:t>Чтобы </a:t>
            </a:r>
            <a:r>
              <a:rPr lang="ru-RU" sz="2400" dirty="0">
                <a:solidFill>
                  <a:srgbClr val="FFC000"/>
                </a:solidFill>
              </a:rPr>
              <a:t>вырасти свободным, ребенок </a:t>
            </a:r>
            <a:endParaRPr lang="ru-RU" sz="2400" dirty="0" smtClean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C000"/>
                </a:solidFill>
              </a:rPr>
              <a:t>с </a:t>
            </a:r>
            <a:r>
              <a:rPr lang="ru-RU" sz="2400" dirty="0">
                <a:solidFill>
                  <a:srgbClr val="FFC000"/>
                </a:solidFill>
              </a:rPr>
              <a:t>детства должен видеть рядом с собой свободных людей, и в первую очередь – свободного учителя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3" b="3"/>
          <a:stretch/>
        </p:blipFill>
        <p:spPr>
          <a:xfrm>
            <a:off x="533817" y="670216"/>
            <a:ext cx="1513767" cy="1513767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15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583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Симон Соловейчик</a:t>
            </a:r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FFC000"/>
                </a:solidFill>
              </a:rPr>
              <a:t>Школа </a:t>
            </a:r>
            <a:r>
              <a:rPr lang="ru-RU" sz="2800" b="1" dirty="0" smtClean="0">
                <a:solidFill>
                  <a:srgbClr val="FFC000"/>
                </a:solidFill>
              </a:rPr>
              <a:t>свободы</a:t>
            </a:r>
            <a:r>
              <a:rPr lang="ru-RU" sz="2800" b="1" dirty="0" smtClean="0"/>
              <a:t> </a:t>
            </a:r>
            <a:r>
              <a:rPr lang="ru-RU" sz="1400" b="1" dirty="0" smtClean="0"/>
              <a:t>01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1" y="2460704"/>
            <a:ext cx="77989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Спрашивают</a:t>
            </a:r>
            <a:r>
              <a:rPr lang="ru-RU" sz="2400" dirty="0">
                <a:solidFill>
                  <a:srgbClr val="FFC000"/>
                </a:solidFill>
              </a:rPr>
              <a:t>: кого же теперь воспитывать?</a:t>
            </a:r>
          </a:p>
          <a:p>
            <a:endParaRPr lang="ru-RU" sz="2000" dirty="0">
              <a:solidFill>
                <a:srgbClr val="FFC000"/>
              </a:solidFill>
            </a:endParaRPr>
          </a:p>
          <a:p>
            <a:r>
              <a:rPr lang="ru-RU" sz="3200" dirty="0">
                <a:solidFill>
                  <a:srgbClr val="FFC000"/>
                </a:solidFill>
              </a:rPr>
              <a:t>Мы отвечаем: </a:t>
            </a:r>
            <a:r>
              <a:rPr lang="ru-RU" sz="3200" b="1" dirty="0">
                <a:solidFill>
                  <a:srgbClr val="FFC000"/>
                </a:solidFill>
              </a:rPr>
              <a:t>человека </a:t>
            </a:r>
            <a:r>
              <a:rPr lang="ru-RU" sz="3200" b="1" dirty="0" smtClean="0">
                <a:solidFill>
                  <a:srgbClr val="FFC000"/>
                </a:solidFill>
              </a:rPr>
              <a:t>свободного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3" b="3"/>
          <a:stretch/>
        </p:blipFill>
        <p:spPr>
          <a:xfrm>
            <a:off x="533817" y="670216"/>
            <a:ext cx="1513767" cy="1513767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62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583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Симон Соловейчик</a:t>
            </a:r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FFC000"/>
                </a:solidFill>
              </a:rPr>
              <a:t>Школа </a:t>
            </a:r>
            <a:r>
              <a:rPr lang="ru-RU" sz="2800" b="1" dirty="0" smtClean="0">
                <a:solidFill>
                  <a:srgbClr val="FFC000"/>
                </a:solidFill>
              </a:rPr>
              <a:t>свободы</a:t>
            </a:r>
            <a:r>
              <a:rPr lang="ru-RU" sz="2800" b="1" dirty="0" smtClean="0"/>
              <a:t> </a:t>
            </a:r>
            <a:r>
              <a:rPr lang="ru-RU" sz="1400" b="1" dirty="0" smtClean="0"/>
              <a:t>01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1" y="2460704"/>
            <a:ext cx="730828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dirty="0" smtClean="0">
                <a:solidFill>
                  <a:srgbClr val="FFC000"/>
                </a:solidFill>
              </a:rPr>
              <a:t>Что </a:t>
            </a:r>
            <a:r>
              <a:rPr lang="ru-RU" sz="2400" dirty="0">
                <a:solidFill>
                  <a:srgbClr val="FFC000"/>
                </a:solidFill>
              </a:rPr>
              <a:t>свободного в свободном человеке?</a:t>
            </a:r>
          </a:p>
          <a:p>
            <a:endParaRPr lang="ru-RU" sz="1400" dirty="0">
              <a:solidFill>
                <a:srgbClr val="FFC000"/>
              </a:solidFill>
            </a:endParaRPr>
          </a:p>
          <a:p>
            <a:r>
              <a:rPr lang="ru-RU" sz="2400" dirty="0">
                <a:solidFill>
                  <a:srgbClr val="FFC000"/>
                </a:solidFill>
              </a:rPr>
              <a:t>В свободном человеке свободно </a:t>
            </a:r>
            <a:r>
              <a:rPr lang="ru-RU" sz="2400" b="1" dirty="0" smtClean="0">
                <a:solidFill>
                  <a:srgbClr val="FFC000"/>
                </a:solidFill>
              </a:rPr>
              <a:t>ЧЕЛОВЕЧЕСКОЕ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3" b="3"/>
          <a:stretch/>
        </p:blipFill>
        <p:spPr>
          <a:xfrm>
            <a:off x="533817" y="670216"/>
            <a:ext cx="1513767" cy="1513767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742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5827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Симон Соловейчик</a:t>
            </a:r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FFC000"/>
                </a:solidFill>
              </a:rPr>
              <a:t>Школа </a:t>
            </a:r>
            <a:r>
              <a:rPr lang="ru-RU" sz="2800" b="1" dirty="0" smtClean="0">
                <a:solidFill>
                  <a:srgbClr val="FFC000"/>
                </a:solidFill>
              </a:rPr>
              <a:t>свободы</a:t>
            </a:r>
            <a:r>
              <a:rPr lang="ru-RU" sz="2800" b="1" dirty="0" smtClean="0"/>
              <a:t> </a:t>
            </a:r>
            <a:r>
              <a:rPr lang="ru-RU" sz="1400" b="1" dirty="0" smtClean="0"/>
              <a:t>01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2" y="2460704"/>
            <a:ext cx="591438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C000"/>
                </a:solidFill>
              </a:rPr>
              <a:t>Без </a:t>
            </a:r>
            <a:r>
              <a:rPr lang="ru-RU" sz="2400" dirty="0">
                <a:solidFill>
                  <a:srgbClr val="FFC000"/>
                </a:solidFill>
              </a:rPr>
              <a:t>свободы все цели воспитания, даже если они кажутся высокими, становятся ложными и опасными для детей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3" b="3"/>
          <a:stretch/>
        </p:blipFill>
        <p:spPr>
          <a:xfrm>
            <a:off x="533817" y="670216"/>
            <a:ext cx="1513767" cy="1513767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138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5827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Симон Соловейчик</a:t>
            </a:r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FFC000"/>
                </a:solidFill>
              </a:rPr>
              <a:t>Школа </a:t>
            </a:r>
            <a:r>
              <a:rPr lang="ru-RU" sz="2800" b="1" dirty="0" smtClean="0">
                <a:solidFill>
                  <a:srgbClr val="FFC000"/>
                </a:solidFill>
              </a:rPr>
              <a:t>свободы</a:t>
            </a:r>
            <a:r>
              <a:rPr lang="ru-RU" sz="2800" b="1" dirty="0" smtClean="0"/>
              <a:t> </a:t>
            </a:r>
            <a:r>
              <a:rPr lang="ru-RU" sz="1400" b="1" dirty="0" smtClean="0"/>
              <a:t>01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2" y="2460704"/>
            <a:ext cx="591438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C000"/>
                </a:solidFill>
              </a:rPr>
              <a:t>Цель </a:t>
            </a:r>
            <a:r>
              <a:rPr lang="ru-RU" sz="2400" dirty="0">
                <a:solidFill>
                  <a:srgbClr val="FFC000"/>
                </a:solidFill>
              </a:rPr>
              <a:t>– ВОСПИТАНИЕ СВОБОДНОГО ЧЕЛОВЕКА – определяет все формы, способы и методы общения с детьми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3" b="3"/>
          <a:stretch/>
        </p:blipFill>
        <p:spPr>
          <a:xfrm>
            <a:off x="533817" y="670216"/>
            <a:ext cx="1513767" cy="1513767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85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5827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Симон Соловейчик</a:t>
            </a:r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FFC000"/>
                </a:solidFill>
              </a:rPr>
              <a:t>Школа </a:t>
            </a:r>
            <a:r>
              <a:rPr lang="ru-RU" sz="2800" b="1" dirty="0" smtClean="0">
                <a:solidFill>
                  <a:srgbClr val="FFC000"/>
                </a:solidFill>
              </a:rPr>
              <a:t>свободы</a:t>
            </a:r>
            <a:r>
              <a:rPr lang="ru-RU" sz="2800" b="1" dirty="0" smtClean="0"/>
              <a:t> </a:t>
            </a:r>
            <a:r>
              <a:rPr lang="ru-RU" sz="1400" b="1" dirty="0" smtClean="0"/>
              <a:t>01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2" y="2460704"/>
            <a:ext cx="591438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C000"/>
                </a:solidFill>
              </a:rPr>
              <a:t>Свобода </a:t>
            </a:r>
            <a:r>
              <a:rPr lang="ru-RU" sz="2400" dirty="0">
                <a:solidFill>
                  <a:srgbClr val="FFC000"/>
                </a:solidFill>
              </a:rPr>
              <a:t>– единственное, что нельзя воспитать принуждением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3" b="3"/>
          <a:stretch/>
        </p:blipFill>
        <p:spPr>
          <a:xfrm>
            <a:off x="533817" y="670216"/>
            <a:ext cx="1513767" cy="1513767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686" y="1113323"/>
            <a:ext cx="10434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C000"/>
                </a:solidFill>
              </a:rPr>
              <a:t>XX </a:t>
            </a:r>
            <a:r>
              <a:rPr lang="ru-RU" sz="6000" b="1" dirty="0" smtClean="0">
                <a:solidFill>
                  <a:srgbClr val="FFC000"/>
                </a:solidFill>
              </a:rPr>
              <a:t> </a:t>
            </a:r>
            <a:r>
              <a:rPr lang="ru-RU" sz="6000" b="1" dirty="0" err="1" smtClean="0">
                <a:solidFill>
                  <a:srgbClr val="FFC000"/>
                </a:solidFill>
              </a:rPr>
              <a:t>Соловейчиковские</a:t>
            </a:r>
            <a:r>
              <a:rPr lang="ru-RU" sz="6000" b="1" dirty="0" smtClean="0">
                <a:solidFill>
                  <a:srgbClr val="FFC000"/>
                </a:solidFill>
              </a:rPr>
              <a:t> чтения</a:t>
            </a:r>
            <a:endParaRPr lang="ru-RU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1252130" y="2609076"/>
            <a:ext cx="8803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Школа радости </a:t>
            </a:r>
            <a:r>
              <a:rPr lang="ru-RU" sz="4000" b="1" dirty="0" smtClean="0"/>
              <a:t>Сухомлинского </a:t>
            </a:r>
            <a:r>
              <a:rPr lang="ru-RU" sz="2000" b="1" dirty="0">
                <a:solidFill>
                  <a:srgbClr val="FFC000"/>
                </a:solidFill>
              </a:rPr>
              <a:t>28 сентября </a:t>
            </a:r>
            <a:r>
              <a:rPr lang="ru-RU" sz="2000" b="1" dirty="0" smtClean="0"/>
              <a:t>в 12.00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52130" y="3794822"/>
            <a:ext cx="8123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Школа свободы </a:t>
            </a:r>
            <a:r>
              <a:rPr lang="ru-RU" sz="4000" b="1" dirty="0" smtClean="0"/>
              <a:t>Соловейчика </a:t>
            </a:r>
            <a:r>
              <a:rPr lang="ru-RU" sz="2000" b="1" dirty="0">
                <a:solidFill>
                  <a:srgbClr val="FFC000"/>
                </a:solidFill>
              </a:rPr>
              <a:t>1</a:t>
            </a:r>
            <a:r>
              <a:rPr lang="ru-RU" sz="2000" b="1" dirty="0" smtClean="0">
                <a:solidFill>
                  <a:srgbClr val="FFC000"/>
                </a:solidFill>
              </a:rPr>
              <a:t> октября </a:t>
            </a:r>
            <a:r>
              <a:rPr lang="ru-RU" sz="2000" b="1" dirty="0" smtClean="0"/>
              <a:t>в </a:t>
            </a:r>
            <a:r>
              <a:rPr lang="ru-RU" sz="2000" b="1" dirty="0"/>
              <a:t>12.00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252130" y="4980569"/>
            <a:ext cx="10070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Школа самоопределения </a:t>
            </a:r>
            <a:r>
              <a:rPr lang="ru-RU" sz="4000" b="1" dirty="0" err="1" smtClean="0"/>
              <a:t>Тубельского</a:t>
            </a:r>
            <a:r>
              <a:rPr lang="ru-RU" sz="4000" b="1" dirty="0" smtClean="0"/>
              <a:t> </a:t>
            </a:r>
            <a:r>
              <a:rPr lang="ru-RU" sz="2000" b="1" dirty="0" smtClean="0">
                <a:solidFill>
                  <a:srgbClr val="FFC000"/>
                </a:solidFill>
              </a:rPr>
              <a:t>2 октября </a:t>
            </a:r>
            <a:r>
              <a:rPr lang="ru-RU" sz="2000" b="1" dirty="0" smtClean="0"/>
              <a:t>в </a:t>
            </a:r>
            <a:r>
              <a:rPr lang="ru-RU" sz="2000" b="1" dirty="0"/>
              <a:t>12.00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672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5827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Симон Соловейчик</a:t>
            </a:r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FFC000"/>
                </a:solidFill>
              </a:rPr>
              <a:t>Школа </a:t>
            </a:r>
            <a:r>
              <a:rPr lang="ru-RU" sz="2800" b="1" dirty="0" smtClean="0">
                <a:solidFill>
                  <a:srgbClr val="FFC000"/>
                </a:solidFill>
              </a:rPr>
              <a:t>свободы</a:t>
            </a:r>
            <a:r>
              <a:rPr lang="ru-RU" sz="2800" b="1" dirty="0" smtClean="0"/>
              <a:t> </a:t>
            </a:r>
            <a:r>
              <a:rPr lang="ru-RU" sz="1400" b="1" dirty="0" smtClean="0"/>
              <a:t>01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2" y="2460704"/>
            <a:ext cx="5827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C000"/>
                </a:solidFill>
              </a:rPr>
              <a:t>ВОСПИТАНИЕ </a:t>
            </a:r>
            <a:r>
              <a:rPr lang="ru-RU" sz="2400" dirty="0">
                <a:solidFill>
                  <a:srgbClr val="FFC000"/>
                </a:solidFill>
              </a:rPr>
              <a:t>только тогда и станет воспитанием, когда мы научимся общаться с внутренним человеком, скрытым в каждом ребенке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3" b="3"/>
          <a:stretch/>
        </p:blipFill>
        <p:spPr>
          <a:xfrm>
            <a:off x="533817" y="670216"/>
            <a:ext cx="1513767" cy="1513767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741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5827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Симон Соловейчик</a:t>
            </a:r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FFC000"/>
                </a:solidFill>
              </a:rPr>
              <a:t>Школа </a:t>
            </a:r>
            <a:r>
              <a:rPr lang="ru-RU" sz="2800" b="1" dirty="0" smtClean="0">
                <a:solidFill>
                  <a:srgbClr val="FFC000"/>
                </a:solidFill>
              </a:rPr>
              <a:t>свободы</a:t>
            </a:r>
            <a:r>
              <a:rPr lang="ru-RU" sz="2800" b="1" dirty="0" smtClean="0"/>
              <a:t> </a:t>
            </a:r>
            <a:r>
              <a:rPr lang="ru-RU" sz="1400" b="1" dirty="0" smtClean="0"/>
              <a:t>01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2" y="2460704"/>
            <a:ext cx="6750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C000"/>
                </a:solidFill>
              </a:rPr>
              <a:t>Мы </a:t>
            </a:r>
            <a:r>
              <a:rPr lang="ru-RU" sz="2400" dirty="0">
                <a:solidFill>
                  <a:srgbClr val="FFC000"/>
                </a:solidFill>
              </a:rPr>
              <a:t>не думаем о внутренних механизмах, обеспечивающих свободу, поэтому так часто повторяем банальности</a:t>
            </a:r>
            <a:r>
              <a:rPr lang="ru-RU" sz="2400">
                <a:solidFill>
                  <a:srgbClr val="FFC000"/>
                </a:solidFill>
              </a:rPr>
              <a:t>: </a:t>
            </a:r>
            <a:endParaRPr lang="ru-RU" sz="2400" smtClean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C000"/>
                </a:solidFill>
              </a:rPr>
              <a:t>«</a:t>
            </a:r>
            <a:r>
              <a:rPr lang="ru-RU" sz="2400" dirty="0">
                <a:solidFill>
                  <a:srgbClr val="FFC000"/>
                </a:solidFill>
              </a:rPr>
              <a:t>Свобода не означает вседозволенности, свобода должна соединяться с дисциплиной</a:t>
            </a:r>
            <a:r>
              <a:rPr lang="ru-RU" sz="2400" dirty="0" smtClean="0">
                <a:solidFill>
                  <a:srgbClr val="FFC000"/>
                </a:solidFill>
              </a:rPr>
              <a:t>»...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3" b="3"/>
          <a:stretch/>
        </p:blipFill>
        <p:spPr>
          <a:xfrm>
            <a:off x="533817" y="670216"/>
            <a:ext cx="1513767" cy="1513767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67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583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Симон Соловейчик</a:t>
            </a:r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FFC000"/>
                </a:solidFill>
              </a:rPr>
              <a:t>Школа </a:t>
            </a:r>
            <a:r>
              <a:rPr lang="ru-RU" sz="2800" b="1" dirty="0" smtClean="0">
                <a:solidFill>
                  <a:srgbClr val="FFC000"/>
                </a:solidFill>
              </a:rPr>
              <a:t>свободы</a:t>
            </a:r>
            <a:r>
              <a:rPr lang="ru-RU" sz="2800" b="1" dirty="0" smtClean="0"/>
              <a:t> </a:t>
            </a:r>
            <a:r>
              <a:rPr lang="ru-RU" sz="1400" b="1" dirty="0" smtClean="0"/>
              <a:t>01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1" y="2460704"/>
            <a:ext cx="752335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FFC000"/>
                </a:solidFill>
              </a:rPr>
              <a:t>Мы внутренне сопротивляемся свободе,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C000"/>
                </a:solidFill>
              </a:rPr>
              <a:t>потому </a:t>
            </a:r>
            <a:r>
              <a:rPr lang="ru-RU" sz="2400" dirty="0">
                <a:solidFill>
                  <a:srgbClr val="FFC000"/>
                </a:solidFill>
              </a:rPr>
              <a:t>что боимся</a:t>
            </a:r>
            <a:r>
              <a:rPr lang="is-IS" sz="2400" dirty="0" smtClean="0">
                <a:solidFill>
                  <a:srgbClr val="FFC000"/>
                </a:solidFill>
              </a:rPr>
              <a:t>…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3" b="3"/>
          <a:stretch/>
        </p:blipFill>
        <p:spPr>
          <a:xfrm>
            <a:off x="533817" y="670216"/>
            <a:ext cx="1513767" cy="1513767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71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583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Симон Соловейчик</a:t>
            </a:r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FFC000"/>
                </a:solidFill>
              </a:rPr>
              <a:t>Школа </a:t>
            </a:r>
            <a:r>
              <a:rPr lang="ru-RU" sz="2800" b="1" dirty="0" smtClean="0">
                <a:solidFill>
                  <a:srgbClr val="FFC000"/>
                </a:solidFill>
              </a:rPr>
              <a:t>свободы</a:t>
            </a:r>
            <a:r>
              <a:rPr lang="ru-RU" sz="2800" b="1" dirty="0" smtClean="0"/>
              <a:t> </a:t>
            </a:r>
            <a:r>
              <a:rPr lang="ru-RU" sz="1400" b="1" dirty="0" smtClean="0"/>
              <a:t>01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1" y="2460704"/>
            <a:ext cx="7523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C000"/>
                </a:solidFill>
              </a:rPr>
              <a:t>Без </a:t>
            </a:r>
            <a:r>
              <a:rPr lang="ru-RU" sz="2400" dirty="0">
                <a:solidFill>
                  <a:srgbClr val="FFC000"/>
                </a:solidFill>
              </a:rPr>
              <a:t>свободы все цели воспитания, даже если они кажутся высокими, становятся ложными и опасными для детей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3" b="3"/>
          <a:stretch/>
        </p:blipFill>
        <p:spPr>
          <a:xfrm>
            <a:off x="533817" y="670216"/>
            <a:ext cx="1513767" cy="1513767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56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5827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Симон Соловейчик</a:t>
            </a:r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FFC000"/>
                </a:solidFill>
              </a:rPr>
              <a:t>Школа </a:t>
            </a:r>
            <a:r>
              <a:rPr lang="ru-RU" sz="2800" b="1" dirty="0" smtClean="0">
                <a:solidFill>
                  <a:srgbClr val="FFC000"/>
                </a:solidFill>
              </a:rPr>
              <a:t>свободы</a:t>
            </a:r>
            <a:r>
              <a:rPr lang="ru-RU" sz="2800" b="1" dirty="0" smtClean="0"/>
              <a:t> </a:t>
            </a:r>
            <a:r>
              <a:rPr lang="ru-RU" sz="1400" b="1" dirty="0" smtClean="0"/>
              <a:t>01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2" y="2460704"/>
            <a:ext cx="6750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C000"/>
                </a:solidFill>
              </a:rPr>
              <a:t>Чем </a:t>
            </a:r>
            <a:r>
              <a:rPr lang="ru-RU" sz="2400" dirty="0">
                <a:solidFill>
                  <a:srgbClr val="FFC000"/>
                </a:solidFill>
              </a:rPr>
              <a:t>ближе урок к собственному поиску правды и учителем, и учеником, тем больше шансов, что мы вырастим внутренне свободного человека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3" b="3"/>
          <a:stretch/>
        </p:blipFill>
        <p:spPr>
          <a:xfrm>
            <a:off x="533817" y="670216"/>
            <a:ext cx="1513767" cy="1513767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5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583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Симон Соловейчик</a:t>
            </a:r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FFC000"/>
                </a:solidFill>
              </a:rPr>
              <a:t>Школа </a:t>
            </a:r>
            <a:r>
              <a:rPr lang="ru-RU" sz="2800" b="1" dirty="0" smtClean="0">
                <a:solidFill>
                  <a:srgbClr val="FFC000"/>
                </a:solidFill>
              </a:rPr>
              <a:t>свободы</a:t>
            </a:r>
            <a:r>
              <a:rPr lang="ru-RU" sz="2800" b="1" dirty="0" smtClean="0"/>
              <a:t> </a:t>
            </a:r>
            <a:r>
              <a:rPr lang="ru-RU" sz="1400" b="1" dirty="0" smtClean="0"/>
              <a:t>01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1" y="2460704"/>
            <a:ext cx="752335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C000"/>
                </a:solidFill>
              </a:rPr>
              <a:t>Цель </a:t>
            </a:r>
            <a:r>
              <a:rPr lang="ru-RU" sz="2400" dirty="0">
                <a:solidFill>
                  <a:srgbClr val="FFC000"/>
                </a:solidFill>
              </a:rPr>
              <a:t>воспитания одна на все времена – внутренняя свобода человека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3" b="3"/>
          <a:stretch/>
        </p:blipFill>
        <p:spPr>
          <a:xfrm>
            <a:off x="533817" y="670216"/>
            <a:ext cx="1513767" cy="1513767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53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6282" y="2388774"/>
            <a:ext cx="8063824" cy="13032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Вы блестящий учитель,</a:t>
            </a:r>
          </a:p>
          <a:p>
            <a:pPr defTabSz="410751" hangingPunct="0"/>
            <a:r>
              <a:rPr lang="ru-RU" sz="4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 Вас прекрасные ученики! </a:t>
            </a:r>
            <a:endParaRPr lang="ru-RU" sz="7200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6282" y="5071001"/>
            <a:ext cx="8494129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3200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Команда ИД «Первое сентября»</a:t>
            </a:r>
            <a:endParaRPr lang="ru-RU" sz="3200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15336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27" y="1109140"/>
            <a:ext cx="3071760" cy="4619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7"/>
          <a:stretch/>
        </p:blipFill>
        <p:spPr>
          <a:xfrm>
            <a:off x="8498623" y="1161643"/>
            <a:ext cx="3093922" cy="45347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/>
          <a:stretch/>
        </p:blipFill>
        <p:spPr>
          <a:xfrm>
            <a:off x="4723997" y="1161643"/>
            <a:ext cx="2824916" cy="4534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" r="9254"/>
          <a:stretch/>
        </p:blipFill>
        <p:spPr>
          <a:xfrm>
            <a:off x="4723996" y="4491023"/>
            <a:ext cx="2824917" cy="12053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0" r="16313" b="3"/>
          <a:stretch/>
        </p:blipFill>
        <p:spPr>
          <a:xfrm>
            <a:off x="1015360" y="2567636"/>
            <a:ext cx="897646" cy="1060194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8599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sp>
        <p:nvSpPr>
          <p:cNvPr id="4" name="TextBox 3"/>
          <p:cNvSpPr txBox="1"/>
          <p:nvPr/>
        </p:nvSpPr>
        <p:spPr>
          <a:xfrm>
            <a:off x="4555735" y="3286446"/>
            <a:ext cx="6542077" cy="3062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Новый книжный</a:t>
            </a:r>
          </a:p>
          <a:p>
            <a:endParaRPr lang="en-US" sz="3600" dirty="0"/>
          </a:p>
          <a:p>
            <a:r>
              <a:rPr lang="ru-RU" sz="3600" b="1" dirty="0" smtClean="0"/>
              <a:t>Читай-Город</a:t>
            </a:r>
          </a:p>
          <a:p>
            <a:endParaRPr lang="ru-RU" sz="902" dirty="0" smtClean="0"/>
          </a:p>
          <a:p>
            <a:endParaRPr lang="ru-RU" sz="3600" dirty="0"/>
          </a:p>
          <a:p>
            <a:pPr lvl="0"/>
            <a:r>
              <a:rPr lang="ru-RU" sz="3600" b="1" dirty="0" smtClean="0">
                <a:solidFill>
                  <a:prstClr val="white"/>
                </a:solidFill>
              </a:rPr>
              <a:t>Книжный лабиринт</a:t>
            </a:r>
            <a:endParaRPr lang="ru-RU" sz="902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735" y="1958787"/>
            <a:ext cx="7208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Спрашивайте книгу во всех книжных магазинах страны и в том числе и в сетях книжной торговли: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sp>
        <p:nvSpPr>
          <p:cNvPr id="4" name="TextBox 3"/>
          <p:cNvSpPr txBox="1"/>
          <p:nvPr/>
        </p:nvSpPr>
        <p:spPr>
          <a:xfrm>
            <a:off x="4555735" y="3286446"/>
            <a:ext cx="743779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hlinkClick r:id="rId3"/>
              </a:rPr>
              <a:t>https</a:t>
            </a:r>
            <a:r>
              <a:rPr lang="en-US" sz="2800" b="1" dirty="0">
                <a:hlinkClick r:id="rId3"/>
              </a:rPr>
              <a:t>://book24.ru/product/pedagogika-dlya-vsekh-1827352</a:t>
            </a:r>
            <a:r>
              <a:rPr lang="en-US" sz="2800" b="1" dirty="0" smtClean="0">
                <a:hlinkClick r:id="rId3"/>
              </a:rPr>
              <a:t>/</a:t>
            </a:r>
            <a:endParaRPr lang="ru-RU" sz="2800" b="1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hlinkClick r:id="rId4"/>
              </a:rPr>
              <a:t>https</a:t>
            </a:r>
            <a:r>
              <a:rPr lang="en-US" sz="2800" b="1" dirty="0">
                <a:hlinkClick r:id="rId4"/>
              </a:rPr>
              <a:t>://www.ozon.ru/context/detail/id/143470517</a:t>
            </a:r>
            <a:r>
              <a:rPr lang="en-US" sz="2800" b="1" dirty="0" smtClean="0">
                <a:hlinkClick r:id="rId4"/>
              </a:rPr>
              <a:t>/</a:t>
            </a:r>
            <a:endParaRPr lang="ru-RU" sz="2800" b="1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hlinkClick r:id="rId5"/>
              </a:rPr>
              <a:t>https</a:t>
            </a:r>
            <a:r>
              <a:rPr lang="en-US" sz="2800" b="1" dirty="0">
                <a:hlinkClick r:id="rId5"/>
              </a:rPr>
              <a:t>://www.labirint.ru/books/623298</a:t>
            </a:r>
            <a:r>
              <a:rPr lang="en-US" sz="2800" b="1" dirty="0" smtClean="0">
                <a:hlinkClick r:id="rId5"/>
              </a:rPr>
              <a:t>/</a:t>
            </a:r>
            <a:endParaRPr lang="ru-RU" sz="2800" b="1" dirty="0" smtClean="0"/>
          </a:p>
          <a:p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735" y="1958787"/>
            <a:ext cx="720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Заказать книгу: </a:t>
            </a:r>
            <a:endParaRPr lang="ru-RU" sz="2400" b="1" dirty="0" smtClean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0946" y="2631313"/>
            <a:ext cx="3664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Симон СОЛОВЕЙЧИК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90946" y="3546087"/>
            <a:ext cx="5037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C000"/>
                </a:solidFill>
              </a:rPr>
              <a:t>Школа </a:t>
            </a:r>
            <a:r>
              <a:rPr lang="ru-RU" sz="5400" b="1" dirty="0" smtClean="0">
                <a:solidFill>
                  <a:srgbClr val="FFC000"/>
                </a:solidFill>
              </a:rPr>
              <a:t>свободы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690946" y="4860971"/>
            <a:ext cx="204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01 октября </a:t>
            </a:r>
            <a:r>
              <a:rPr lang="ru-RU" b="1" dirty="0"/>
              <a:t>в 12.00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3" b="3"/>
          <a:stretch/>
        </p:blipFill>
        <p:spPr>
          <a:xfrm>
            <a:off x="1103447" y="1218481"/>
            <a:ext cx="3056348" cy="3056348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0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583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Симон Соловейчик</a:t>
            </a:r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FFC000"/>
                </a:solidFill>
              </a:rPr>
              <a:t>Школа </a:t>
            </a:r>
            <a:r>
              <a:rPr lang="ru-RU" sz="2800" b="1" dirty="0" smtClean="0">
                <a:solidFill>
                  <a:srgbClr val="FFC000"/>
                </a:solidFill>
              </a:rPr>
              <a:t>свободы</a:t>
            </a:r>
            <a:r>
              <a:rPr lang="ru-RU" sz="2800" b="1" dirty="0" smtClean="0"/>
              <a:t> </a:t>
            </a:r>
            <a:r>
              <a:rPr lang="ru-RU" sz="1400" b="1" dirty="0" smtClean="0"/>
              <a:t>01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1" y="2460704"/>
            <a:ext cx="752335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C000"/>
                </a:solidFill>
              </a:rPr>
              <a:t>Цель </a:t>
            </a:r>
            <a:r>
              <a:rPr lang="ru-RU" sz="2400" dirty="0">
                <a:solidFill>
                  <a:srgbClr val="FFC000"/>
                </a:solidFill>
              </a:rPr>
              <a:t>воспитания одна на все времена – внутренняя свобода человека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3" b="3"/>
          <a:stretch/>
        </p:blipFill>
        <p:spPr>
          <a:xfrm>
            <a:off x="533817" y="670216"/>
            <a:ext cx="1513767" cy="1513767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376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583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Симон Соловейчик</a:t>
            </a:r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FFC000"/>
                </a:solidFill>
              </a:rPr>
              <a:t>Школа </a:t>
            </a:r>
            <a:r>
              <a:rPr lang="ru-RU" sz="2800" b="1" dirty="0" smtClean="0">
                <a:solidFill>
                  <a:srgbClr val="FFC000"/>
                </a:solidFill>
              </a:rPr>
              <a:t>свободы</a:t>
            </a:r>
            <a:r>
              <a:rPr lang="ru-RU" sz="2800" b="1" dirty="0" smtClean="0"/>
              <a:t> </a:t>
            </a:r>
            <a:r>
              <a:rPr lang="ru-RU" sz="1400" b="1" dirty="0" smtClean="0"/>
              <a:t>01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1" y="2460704"/>
            <a:ext cx="73082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C000"/>
                </a:solidFill>
              </a:rPr>
              <a:t>Мы </a:t>
            </a:r>
            <a:r>
              <a:rPr lang="ru-RU" sz="2400" dirty="0">
                <a:solidFill>
                  <a:srgbClr val="FFC000"/>
                </a:solidFill>
              </a:rPr>
              <a:t>должны воспитывать свободных людей не потому, что наше общество обрело свободу – это спорный вопрос, – а потому, что внутренняя свобода нужна самому нашему воспитаннику, в каком бы обществе он ни жил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3" b="3"/>
          <a:stretch/>
        </p:blipFill>
        <p:spPr>
          <a:xfrm>
            <a:off x="533817" y="670216"/>
            <a:ext cx="1513767" cy="1513767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50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583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Симон Соловейчик</a:t>
            </a:r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FFC000"/>
                </a:solidFill>
              </a:rPr>
              <a:t>Школа </a:t>
            </a:r>
            <a:r>
              <a:rPr lang="ru-RU" sz="2800" b="1" dirty="0" smtClean="0">
                <a:solidFill>
                  <a:srgbClr val="FFC000"/>
                </a:solidFill>
              </a:rPr>
              <a:t>свободы</a:t>
            </a:r>
            <a:r>
              <a:rPr lang="ru-RU" sz="2800" b="1" dirty="0" smtClean="0"/>
              <a:t> </a:t>
            </a:r>
            <a:r>
              <a:rPr lang="ru-RU" sz="1400" b="1" dirty="0" smtClean="0"/>
              <a:t>01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1" y="2460704"/>
            <a:ext cx="7523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C000"/>
                </a:solidFill>
              </a:rPr>
              <a:t>Внутренне </a:t>
            </a:r>
            <a:r>
              <a:rPr lang="ru-RU" sz="2400" dirty="0">
                <a:solidFill>
                  <a:srgbClr val="FFC000"/>
                </a:solidFill>
              </a:rPr>
              <a:t>свободный человек вовсе не тот, кто не признает никаких авторитетов; </a:t>
            </a:r>
            <a:r>
              <a:rPr lang="ru-RU" sz="2400" b="1" dirty="0" smtClean="0">
                <a:solidFill>
                  <a:srgbClr val="FFC000"/>
                </a:solidFill>
              </a:rPr>
              <a:t>свободный </a:t>
            </a:r>
            <a:r>
              <a:rPr lang="ru-RU" sz="2400" b="1" dirty="0">
                <a:solidFill>
                  <a:srgbClr val="FFC000"/>
                </a:solidFill>
              </a:rPr>
              <a:t>тот, кто ценит свободных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3" b="3"/>
          <a:stretch/>
        </p:blipFill>
        <p:spPr>
          <a:xfrm>
            <a:off x="533817" y="670216"/>
            <a:ext cx="1513767" cy="1513767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06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583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Симон Соловейчик</a:t>
            </a:r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FFC000"/>
                </a:solidFill>
              </a:rPr>
              <a:t>Школа </a:t>
            </a:r>
            <a:r>
              <a:rPr lang="ru-RU" sz="2800" b="1" dirty="0" smtClean="0">
                <a:solidFill>
                  <a:srgbClr val="FFC000"/>
                </a:solidFill>
              </a:rPr>
              <a:t>свободы</a:t>
            </a:r>
            <a:r>
              <a:rPr lang="ru-RU" sz="2800" b="1" dirty="0" smtClean="0"/>
              <a:t> </a:t>
            </a:r>
            <a:r>
              <a:rPr lang="ru-RU" sz="1400" b="1" dirty="0" smtClean="0"/>
              <a:t>01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1" y="2460704"/>
            <a:ext cx="7308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dirty="0" smtClean="0">
                <a:solidFill>
                  <a:srgbClr val="FFC000"/>
                </a:solidFill>
              </a:rPr>
              <a:t>От </a:t>
            </a:r>
            <a:r>
              <a:rPr lang="ru-RU" sz="2400" dirty="0">
                <a:solidFill>
                  <a:srgbClr val="FFC000"/>
                </a:solidFill>
              </a:rPr>
              <a:t>чего не свободен свободный человек?</a:t>
            </a:r>
          </a:p>
          <a:p>
            <a:pPr>
              <a:lnSpc>
                <a:spcPct val="200000"/>
              </a:lnSpc>
            </a:pPr>
            <a:endParaRPr lang="ru-RU" sz="400" dirty="0">
              <a:solidFill>
                <a:srgbClr val="FFC000"/>
              </a:solidFill>
            </a:endParaRPr>
          </a:p>
          <a:p>
            <a:r>
              <a:rPr lang="ru-RU" sz="2400" dirty="0">
                <a:solidFill>
                  <a:srgbClr val="FFC000"/>
                </a:solidFill>
              </a:rPr>
              <a:t>Свободный человек не свободен от СОВЕСТИ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3" b="3"/>
          <a:stretch/>
        </p:blipFill>
        <p:spPr>
          <a:xfrm>
            <a:off x="533817" y="670216"/>
            <a:ext cx="1513767" cy="1513767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606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583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Симон Соловейчик</a:t>
            </a:r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FFC000"/>
                </a:solidFill>
              </a:rPr>
              <a:t>Школа </a:t>
            </a:r>
            <a:r>
              <a:rPr lang="ru-RU" sz="2800" b="1" dirty="0" smtClean="0">
                <a:solidFill>
                  <a:srgbClr val="FFC000"/>
                </a:solidFill>
              </a:rPr>
              <a:t>свободы</a:t>
            </a:r>
            <a:r>
              <a:rPr lang="ru-RU" sz="2800" b="1" dirty="0" smtClean="0"/>
              <a:t> </a:t>
            </a:r>
            <a:r>
              <a:rPr lang="ru-RU" sz="1400" b="1" dirty="0" smtClean="0"/>
              <a:t>01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2" y="2460704"/>
            <a:ext cx="6806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C000"/>
                </a:solidFill>
              </a:rPr>
              <a:t>Свободный </a:t>
            </a:r>
            <a:r>
              <a:rPr lang="ru-RU" sz="2400" dirty="0">
                <a:solidFill>
                  <a:srgbClr val="FFC000"/>
                </a:solidFill>
              </a:rPr>
              <a:t>человек строго слушается совести</a:t>
            </a:r>
            <a:r>
              <a:rPr lang="is-IS" sz="2400" dirty="0">
                <a:solidFill>
                  <a:srgbClr val="FFC000"/>
                </a:solidFill>
              </a:rPr>
              <a:t>…</a:t>
            </a:r>
            <a:r>
              <a:rPr lang="ru-RU" sz="2400" dirty="0">
                <a:solidFill>
                  <a:srgbClr val="FFC000"/>
                </a:solidFill>
              </a:rPr>
              <a:t> Но только </a:t>
            </a:r>
            <a:r>
              <a:rPr lang="ru-RU" sz="2400" dirty="0" smtClean="0">
                <a:solidFill>
                  <a:srgbClr val="FFC000"/>
                </a:solidFill>
              </a:rPr>
              <a:t>ее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3" b="3"/>
          <a:stretch/>
        </p:blipFill>
        <p:spPr>
          <a:xfrm>
            <a:off x="533817" y="670216"/>
            <a:ext cx="1513767" cy="1513767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969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583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Симон Соловейчик</a:t>
            </a:r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FFC000"/>
                </a:solidFill>
              </a:rPr>
              <a:t>Школа </a:t>
            </a:r>
            <a:r>
              <a:rPr lang="ru-RU" sz="2800" b="1" dirty="0" smtClean="0">
                <a:solidFill>
                  <a:srgbClr val="FFC000"/>
                </a:solidFill>
              </a:rPr>
              <a:t>свободы</a:t>
            </a:r>
            <a:r>
              <a:rPr lang="ru-RU" sz="2800" b="1" dirty="0" smtClean="0"/>
              <a:t> </a:t>
            </a:r>
            <a:r>
              <a:rPr lang="ru-RU" sz="1400" b="1" dirty="0" smtClean="0"/>
              <a:t>01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1" y="2460704"/>
            <a:ext cx="752335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FFC000"/>
                </a:solidFill>
              </a:rPr>
              <a:t>Внутренняя свобода – это природный дар, это особый талант, который можно заглушить, как и всякий другой талант, но можно и развить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3" b="3"/>
          <a:stretch/>
        </p:blipFill>
        <p:spPr>
          <a:xfrm>
            <a:off x="533817" y="670216"/>
            <a:ext cx="1513767" cy="1513767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6743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06" id="{A55DF1DA-22EC-4DA4-B170-D3F0FF81047C}" vid="{3BFA2149-51D1-489C-9B65-4F9563B089D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8979</TotalTime>
  <Words>663</Words>
  <Application>Microsoft Macintosh PowerPoint</Application>
  <PresentationFormat>Широкоэкранный</PresentationFormat>
  <Paragraphs>106</Paragraphs>
  <Slides>29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Corbel</vt:lpstr>
      <vt:lpstr>Helvetica Neue</vt:lpstr>
      <vt:lpstr>TF10001006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Microsoft Office</cp:lastModifiedBy>
  <cp:revision>109</cp:revision>
  <dcterms:created xsi:type="dcterms:W3CDTF">2017-06-21T03:52:05Z</dcterms:created>
  <dcterms:modified xsi:type="dcterms:W3CDTF">2018-10-01T12:15:25Z</dcterms:modified>
</cp:coreProperties>
</file>