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24" r:id="rId2"/>
    <p:sldId id="729" r:id="rId3"/>
    <p:sldId id="716" r:id="rId4"/>
    <p:sldId id="533" r:id="rId5"/>
    <p:sldId id="534" r:id="rId6"/>
    <p:sldId id="737" r:id="rId7"/>
    <p:sldId id="732" r:id="rId8"/>
    <p:sldId id="738" r:id="rId9"/>
    <p:sldId id="731" r:id="rId10"/>
    <p:sldId id="730" r:id="rId11"/>
    <p:sldId id="734" r:id="rId12"/>
    <p:sldId id="735" r:id="rId13"/>
    <p:sldId id="733" r:id="rId14"/>
    <p:sldId id="739" r:id="rId15"/>
    <p:sldId id="736" r:id="rId16"/>
    <p:sldId id="74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86427"/>
  </p:normalViewPr>
  <p:slideViewPr>
    <p:cSldViewPr snapToGrid="0" snapToObjects="1">
      <p:cViewPr varScale="1">
        <p:scale>
          <a:sx n="95" d="100"/>
          <a:sy n="95" d="100"/>
        </p:scale>
        <p:origin x="13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4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8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0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2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82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8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0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1sept.ru/video/37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XJNNBoIgB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6DF312-B8AB-934C-937D-31AF8BFA414D}"/>
              </a:ext>
            </a:extLst>
          </p:cNvPr>
          <p:cNvSpPr txBox="1"/>
          <p:nvPr/>
        </p:nvSpPr>
        <p:spPr>
          <a:xfrm>
            <a:off x="1108720" y="1663926"/>
            <a:ext cx="1056841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>
                <a:solidFill>
                  <a:srgbClr val="FFC000"/>
                </a:solidFill>
              </a:rPr>
              <a:t>Иоганн Генрих</a:t>
            </a:r>
          </a:p>
          <a:p>
            <a:pPr fontAlgn="ctr"/>
            <a:endParaRPr lang="ru-RU" sz="100" b="1" dirty="0">
              <a:solidFill>
                <a:srgbClr val="FFC000"/>
              </a:solidFill>
            </a:endParaRPr>
          </a:p>
          <a:p>
            <a:pPr fontAlgn="ctr"/>
            <a:r>
              <a:rPr lang="ru-RU" sz="8800" b="1" dirty="0">
                <a:solidFill>
                  <a:srgbClr val="FFC000"/>
                </a:solidFill>
              </a:rPr>
              <a:t>Песталоцци</a:t>
            </a:r>
          </a:p>
          <a:p>
            <a:pPr fontAlgn="ctr"/>
            <a:r>
              <a:rPr lang="ru-RU" sz="4000" b="1" dirty="0">
                <a:solidFill>
                  <a:srgbClr val="FFC000"/>
                </a:solidFill>
              </a:rPr>
              <a:t>воспитатель человечества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9C96C3-41B9-87E8-2920-864704616404}"/>
              </a:ext>
            </a:extLst>
          </p:cNvPr>
          <p:cNvSpPr txBox="1"/>
          <p:nvPr/>
        </p:nvSpPr>
        <p:spPr>
          <a:xfrm>
            <a:off x="1108720" y="4655630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читает автор </a:t>
            </a:r>
            <a:r>
              <a:rPr lang="ru-RU" sz="2400" dirty="0">
                <a:solidFill>
                  <a:srgbClr val="FFC000"/>
                </a:solidFill>
              </a:rPr>
              <a:t>Андрей Максимов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AFB73-0AC0-FC81-0409-9F1B238688BE}"/>
              </a:ext>
            </a:extLst>
          </p:cNvPr>
          <p:cNvSpPr txBox="1"/>
          <p:nvPr/>
        </p:nvSpPr>
        <p:spPr>
          <a:xfrm>
            <a:off x="1108720" y="5493133"/>
            <a:ext cx="41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издательство «Молодая гвардия», 2023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22" y="1046628"/>
            <a:ext cx="1590258" cy="24662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180" y="1046623"/>
            <a:ext cx="1592223" cy="2466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CB3D4-25B2-35AA-CE61-9E339CCFF54D}"/>
              </a:ext>
            </a:extLst>
          </p:cNvPr>
          <p:cNvSpPr txBox="1"/>
          <p:nvPr/>
        </p:nvSpPr>
        <p:spPr>
          <a:xfrm>
            <a:off x="1108720" y="6238303"/>
            <a:ext cx="380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студия ИД «Первое сентября», 2023 </a:t>
            </a:r>
          </a:p>
        </p:txBody>
      </p:sp>
    </p:spTree>
    <p:extLst>
      <p:ext uri="{BB962C8B-B14F-4D97-AF65-F5344CB8AC3E}">
        <p14:creationId xmlns:p14="http://schemas.microsoft.com/office/powerpoint/2010/main" val="80663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703730"/>
            <a:ext cx="722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Мы часто боимся избаловать своих детей, и почему-то совершенно не боимся их </a:t>
            </a:r>
            <a:r>
              <a:rPr lang="ru-RU" sz="2400" dirty="0" err="1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недолюбить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80633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532691"/>
            <a:ext cx="7295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Песталоцци с детства жил с безусловным пониманием того, что люди не должны делиться на знатных и бедных.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Разделение происходит где-то не здесь, куда важнее: хорошие – плохие; добрые – злые; любимые и не очень. А они могут быть и среди нищих, и среди богатых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85958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578740"/>
            <a:ext cx="7295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требование педагога: не вычеркивать из активной жизни никого.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Даже тех, кто кажется слабым и для жизни этой неприспособленным.  </a:t>
            </a:r>
          </a:p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Нужны все! По какой причине? Потому что – люди. Разве этого мало?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328724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532691"/>
            <a:ext cx="7295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должен делать сильный в отношении слабого?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Как мы понимаем, есть много вариантов ответа на этот вечный вопрос, и всегда – выбор за человеком.</a:t>
            </a:r>
          </a:p>
          <a:p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У Песталоцци на этот вопрос всегда находился только один ответ: 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помогать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27104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036604"/>
            <a:ext cx="7519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Два главных урока вынес Песталоцци из своего детства: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Учение – это очень интересный процесс. Скука и познание – несовместимы 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Мир делится на богатых и бедных. На тех, кто владеет, и тех, кем владеют. На тех, кто свободен в своей жизни, и тех, кто закрепощен. Вторые – слабые. И они нуждаются в помощи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10291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195423"/>
            <a:ext cx="7295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Песталоцци был убежден: педагог – это тот, кто воспитывает ребенка для мира и человечества. </a:t>
            </a:r>
          </a:p>
          <a:p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Задача учителя не в том, чтобы впихнуть в голову ученика гору знаний, но в том, чтобы образовать хорошего нравственного человека, и, тем самым, улучшить человечество и мир  </a:t>
            </a:r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73885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821" y="869005"/>
            <a:ext cx="3232589" cy="50132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79" y="868998"/>
            <a:ext cx="3236581" cy="50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4C16-5DA8-AF35-6649-978BC67CBD28}"/>
              </a:ext>
            </a:extLst>
          </p:cNvPr>
          <p:cNvSpPr txBox="1"/>
          <p:nvPr/>
        </p:nvSpPr>
        <p:spPr>
          <a:xfrm>
            <a:off x="8328670" y="5453685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labirint.ru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9763F-B2C3-B982-5508-A4EB9CC38A36}"/>
              </a:ext>
            </a:extLst>
          </p:cNvPr>
          <p:cNvSpPr txBox="1"/>
          <p:nvPr/>
        </p:nvSpPr>
        <p:spPr>
          <a:xfrm>
            <a:off x="8328672" y="4670584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book24.ru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FE93F-B1FD-4D38-8861-BECF8AD1BB89}"/>
              </a:ext>
            </a:extLst>
          </p:cNvPr>
          <p:cNvSpPr txBox="1"/>
          <p:nvPr/>
        </p:nvSpPr>
        <p:spPr>
          <a:xfrm>
            <a:off x="8328670" y="3887483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dkmg.ru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70A10-C20F-C99F-2D3D-6B111E84A97F}"/>
              </a:ext>
            </a:extLst>
          </p:cNvPr>
          <p:cNvSpPr txBox="1"/>
          <p:nvPr/>
        </p:nvSpPr>
        <p:spPr>
          <a:xfrm>
            <a:off x="8286835" y="819180"/>
            <a:ext cx="31521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Приобретайте свой экземпляр книги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 запасайтесь маркерами и стикерами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1600" dirty="0"/>
              <a:t>читайте книгу вместе с нами</a:t>
            </a:r>
          </a:p>
          <a:p>
            <a:pPr>
              <a:spcAft>
                <a:spcPts val="1200"/>
              </a:spcAft>
            </a:pPr>
            <a:r>
              <a:rPr lang="ru-RU" sz="1600" dirty="0"/>
              <a:t>Мы в эфире – каждый четверг в 19.</a:t>
            </a:r>
            <a:r>
              <a:rPr lang="en-US" sz="1600"/>
              <a:t>3</a:t>
            </a:r>
            <a:r>
              <a:rPr lang="ru-RU" sz="1600"/>
              <a:t>0 </a:t>
            </a:r>
            <a:r>
              <a:rPr lang="ru-RU" sz="1600" dirty="0"/>
              <a:t>по </a:t>
            </a:r>
            <a:r>
              <a:rPr lang="ru-RU" sz="1600" dirty="0" err="1"/>
              <a:t>мск</a:t>
            </a:r>
            <a:endParaRPr lang="ru-RU" sz="1600" dirty="0"/>
          </a:p>
          <a:p>
            <a:pPr>
              <a:spcAft>
                <a:spcPts val="1200"/>
              </a:spcAft>
            </a:pPr>
            <a:r>
              <a:rPr lang="ru-RU" sz="1600" dirty="0"/>
              <a:t>Присоединяйтесь!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6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B2C31A-9751-2379-86F1-8DC26255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80" y="9933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одежда, текст, книг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4EE3ACFF-957F-4C4E-484C-E5A51D32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21" y="869005"/>
            <a:ext cx="3232589" cy="50132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ческое лицо, текст, газет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782415D-813D-48F0-3A3D-2FA5E311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79" y="868998"/>
            <a:ext cx="3236581" cy="501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F4C16-5DA8-AF35-6649-978BC67CBD28}"/>
              </a:ext>
            </a:extLst>
          </p:cNvPr>
          <p:cNvSpPr txBox="1"/>
          <p:nvPr/>
        </p:nvSpPr>
        <p:spPr>
          <a:xfrm>
            <a:off x="8328670" y="5453685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labirint.ru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9763F-B2C3-B982-5508-A4EB9CC38A36}"/>
              </a:ext>
            </a:extLst>
          </p:cNvPr>
          <p:cNvSpPr txBox="1"/>
          <p:nvPr/>
        </p:nvSpPr>
        <p:spPr>
          <a:xfrm>
            <a:off x="8328672" y="4670584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book24.ru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FE93F-B1FD-4D38-8861-BECF8AD1BB89}"/>
              </a:ext>
            </a:extLst>
          </p:cNvPr>
          <p:cNvSpPr txBox="1"/>
          <p:nvPr/>
        </p:nvSpPr>
        <p:spPr>
          <a:xfrm>
            <a:off x="8328670" y="3887483"/>
            <a:ext cx="171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</a:rPr>
              <a:t>dkmg.ru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0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0D82A-6BD0-DA06-3B62-BF115B693909}"/>
              </a:ext>
            </a:extLst>
          </p:cNvPr>
          <p:cNvSpPr txBox="1"/>
          <p:nvPr/>
        </p:nvSpPr>
        <p:spPr>
          <a:xfrm>
            <a:off x="1598555" y="1305341"/>
            <a:ext cx="7611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Предисловие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первая. 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(чтение в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</a:t>
            </a:r>
            <a:r>
              <a:rPr lang="ru-RU" sz="1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августа 2023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вторая.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Чужие школы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третья.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Борьба и Руссо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четвертая.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Анна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Сельская бесхозяйственность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шестая.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Нейгоф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седьмая.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Писатель 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восьмая.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девятая.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Бургдорф: попытка учительства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десятая.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Бургдорф: Педагогический институт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одиннадцатая.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Ивердон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двенадцатая.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«Лебединая песня». Смерть и попытка бессмертия</a:t>
            </a:r>
          </a:p>
        </p:txBody>
      </p:sp>
    </p:spTree>
    <p:extLst>
      <p:ext uri="{BB962C8B-B14F-4D97-AF65-F5344CB8AC3E}">
        <p14:creationId xmlns:p14="http://schemas.microsoft.com/office/powerpoint/2010/main" val="342262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BB3E-16E5-D0B1-2A0F-44F18EA2F57C}"/>
              </a:ext>
            </a:extLst>
          </p:cNvPr>
          <p:cNvSpPr txBox="1"/>
          <p:nvPr/>
        </p:nvSpPr>
        <p:spPr>
          <a:xfrm>
            <a:off x="1534053" y="1151453"/>
            <a:ext cx="67165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августа 2023 года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первая. </a:t>
            </a:r>
            <a:r>
              <a:rPr lang="ru-RU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https://video.1sept.ru/video/3709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https://www.youtube.com/watch?v=lXJNNBoIgBo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Рождение героя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Устои в Швейцарии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XVIII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века. Город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деревня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Семья: родители, старший брат, младшая сестра. Ранняя смерть отца. Служанка Варвара Шмид (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Бабэль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Клятва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Бабэль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Болезненный ребенок – страстный читатель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 дедушки Андреаса (Хотце): учиться интересно; в мире есть богатые (сильные) и бедные (слабые), последние нуждаются в защите и помощи</a:t>
            </a:r>
          </a:p>
        </p:txBody>
      </p:sp>
    </p:spTree>
    <p:extLst>
      <p:ext uri="{BB962C8B-B14F-4D97-AF65-F5344CB8AC3E}">
        <p14:creationId xmlns:p14="http://schemas.microsoft.com/office/powerpoint/2010/main" val="301168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703730"/>
            <a:ext cx="7229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должен признать, что не моя смертная плоть и кровь, не животное чувство человеческих желаний, а способности моей человеческой души, моего человеческого ума, равно как мои эстетические способности, есть то, что составляет человеческое в моей природе, или, что все равно, мою человеческую природу</a:t>
            </a:r>
            <a:r>
              <a:rPr lang="ru-RU" sz="2000" dirty="0">
                <a:solidFill>
                  <a:srgbClr val="FFC000"/>
                </a:solidFill>
                <a:effectLst/>
              </a:rPr>
              <a:t> 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46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7018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3065658"/>
            <a:ext cx="729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природосоответствия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Песталоцци: у любого человека есть некая его собственная природа, которую и необходимо развивать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195017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572242" y="2532691"/>
            <a:ext cx="7295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получение знаний – процесс естественный. </a:t>
            </a:r>
            <a:r>
              <a:rPr lang="ru-RU" sz="2400" dirty="0" err="1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Природосообразный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 Задача педагога: жажду знаний, которая заложена в человеке Богом (Природой)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развивать, а не уничтожать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245521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493300" y="2118251"/>
            <a:ext cx="7621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Песталоцци рос в атмосфере нежности и любви. Удивительно, но эта атмосфера не избаловала его, а, наоборот, сделала более твердым и уверенным в себе. 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Любовь, которую Песталоцци испытывал в своем доме, питала его всю жизнь и была для него опорой и защитой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144553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3A75C-CF3F-D52B-07CF-09578928D22F}"/>
              </a:ext>
            </a:extLst>
          </p:cNvPr>
          <p:cNvSpPr txBox="1"/>
          <p:nvPr/>
        </p:nvSpPr>
        <p:spPr>
          <a:xfrm>
            <a:off x="1493300" y="2118251"/>
            <a:ext cx="752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Любовь и нежность воспитателей, в первую очередь родителей в детские годы – это не то, что балует маленького человека, но то, что воспитывает в нем любовь и уважение к самому себе 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– надо сказать, важнейшие качества для преодоления будущих жизненных невзгод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68F0F-B415-4731-D5F3-26407F07202B}"/>
              </a:ext>
            </a:extLst>
          </p:cNvPr>
          <p:cNvSpPr txBox="1"/>
          <p:nvPr/>
        </p:nvSpPr>
        <p:spPr>
          <a:xfrm>
            <a:off x="1572242" y="5203528"/>
            <a:ext cx="934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ПЕСТАЛОЦЦИ: Воспитатель человечества / Андрей Максимов. – М.: Молодая гвардия</a:t>
            </a:r>
            <a:r>
              <a:rPr lang="en-US" dirty="0"/>
              <a:t>,</a:t>
            </a:r>
            <a:r>
              <a:rPr lang="ru-RU" dirty="0"/>
              <a:t>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68378-287A-E4E7-9A3D-81A1A43D9506}"/>
              </a:ext>
            </a:extLst>
          </p:cNvPr>
          <p:cNvSpPr txBox="1"/>
          <p:nvPr/>
        </p:nvSpPr>
        <p:spPr>
          <a:xfrm>
            <a:off x="1572242" y="5742958"/>
            <a:ext cx="22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Часть первая. Дом</a:t>
            </a:r>
          </a:p>
        </p:txBody>
      </p:sp>
    </p:spTree>
    <p:extLst>
      <p:ext uri="{BB962C8B-B14F-4D97-AF65-F5344CB8AC3E}">
        <p14:creationId xmlns:p14="http://schemas.microsoft.com/office/powerpoint/2010/main" val="1048270691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921</Words>
  <Application>Microsoft Macintosh PowerPoint</Application>
  <PresentationFormat>Широкоэкранный</PresentationFormat>
  <Paragraphs>97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Soloveychik</dc:creator>
  <cp:lastModifiedBy>Microsoft Office User</cp:lastModifiedBy>
  <cp:revision>103</cp:revision>
  <dcterms:created xsi:type="dcterms:W3CDTF">2019-08-22T03:23:17Z</dcterms:created>
  <dcterms:modified xsi:type="dcterms:W3CDTF">2023-08-18T13:58:54Z</dcterms:modified>
</cp:coreProperties>
</file>