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16"/>
  </p:notesMasterIdLst>
  <p:sldIdLst>
    <p:sldId id="262" r:id="rId2"/>
    <p:sldId id="268" r:id="rId3"/>
    <p:sldId id="269" r:id="rId4"/>
    <p:sldId id="281" r:id="rId5"/>
    <p:sldId id="279" r:id="rId6"/>
    <p:sldId id="271" r:id="rId7"/>
    <p:sldId id="282" r:id="rId8"/>
    <p:sldId id="280" r:id="rId9"/>
    <p:sldId id="270" r:id="rId10"/>
    <p:sldId id="272" r:id="rId11"/>
    <p:sldId id="274" r:id="rId12"/>
    <p:sldId id="275" r:id="rId13"/>
    <p:sldId id="276" r:id="rId14"/>
    <p:sldId id="277" r:id="rId15"/>
  </p:sldIdLst>
  <p:sldSz cx="9144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B35E2642-AE6A-498D-950E-043693E00994}">
          <p14:sldIdLst/>
        </p14:section>
        <p14:section name="Раздел без заголовка" id="{E5365CD3-2337-4023-B6D5-766339E94374}">
          <p14:sldIdLst>
            <p14:sldId id="262"/>
            <p14:sldId id="268"/>
            <p14:sldId id="269"/>
            <p14:sldId id="281"/>
            <p14:sldId id="279"/>
            <p14:sldId id="271"/>
            <p14:sldId id="282"/>
            <p14:sldId id="280"/>
            <p14:sldId id="270"/>
            <p14:sldId id="272"/>
            <p14:sldId id="274"/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3188" autoAdjust="0"/>
  </p:normalViewPr>
  <p:slideViewPr>
    <p:cSldViewPr>
      <p:cViewPr varScale="1">
        <p:scale>
          <a:sx n="33" d="100"/>
          <a:sy n="33" d="100"/>
        </p:scale>
        <p:origin x="1008" y="36"/>
      </p:cViewPr>
      <p:guideLst>
        <p:guide orient="horz" pos="28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086129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25600" latinLnBrk="0">
      <a:defRPr sz="2000">
        <a:latin typeface="+mj-lt"/>
        <a:ea typeface="+mj-ea"/>
        <a:cs typeface="+mj-cs"/>
        <a:sym typeface="Calibri"/>
      </a:defRPr>
    </a:lvl1pPr>
    <a:lvl2pPr indent="228600" defTabSz="1625600" latinLnBrk="0">
      <a:defRPr sz="2000">
        <a:latin typeface="+mj-lt"/>
        <a:ea typeface="+mj-ea"/>
        <a:cs typeface="+mj-cs"/>
        <a:sym typeface="Calibri"/>
      </a:defRPr>
    </a:lvl2pPr>
    <a:lvl3pPr indent="457200" defTabSz="1625600" latinLnBrk="0">
      <a:defRPr sz="2000">
        <a:latin typeface="+mj-lt"/>
        <a:ea typeface="+mj-ea"/>
        <a:cs typeface="+mj-cs"/>
        <a:sym typeface="Calibri"/>
      </a:defRPr>
    </a:lvl3pPr>
    <a:lvl4pPr indent="685800" defTabSz="1625600" latinLnBrk="0">
      <a:defRPr sz="2000">
        <a:latin typeface="+mj-lt"/>
        <a:ea typeface="+mj-ea"/>
        <a:cs typeface="+mj-cs"/>
        <a:sym typeface="Calibri"/>
      </a:defRPr>
    </a:lvl4pPr>
    <a:lvl5pPr indent="914400" defTabSz="1625600" latinLnBrk="0">
      <a:defRPr sz="2000">
        <a:latin typeface="+mj-lt"/>
        <a:ea typeface="+mj-ea"/>
        <a:cs typeface="+mj-cs"/>
        <a:sym typeface="Calibri"/>
      </a:defRPr>
    </a:lvl5pPr>
    <a:lvl6pPr indent="1143000" defTabSz="1625600" latinLnBrk="0">
      <a:defRPr sz="2000">
        <a:latin typeface="+mj-lt"/>
        <a:ea typeface="+mj-ea"/>
        <a:cs typeface="+mj-cs"/>
        <a:sym typeface="Calibri"/>
      </a:defRPr>
    </a:lvl6pPr>
    <a:lvl7pPr indent="1371600" defTabSz="1625600" latinLnBrk="0">
      <a:defRPr sz="2000">
        <a:latin typeface="+mj-lt"/>
        <a:ea typeface="+mj-ea"/>
        <a:cs typeface="+mj-cs"/>
        <a:sym typeface="Calibri"/>
      </a:defRPr>
    </a:lvl7pPr>
    <a:lvl8pPr indent="1600200" defTabSz="1625600" latinLnBrk="0">
      <a:defRPr sz="2000">
        <a:latin typeface="+mj-lt"/>
        <a:ea typeface="+mj-ea"/>
        <a:cs typeface="+mj-cs"/>
        <a:sym typeface="Calibri"/>
      </a:defRPr>
    </a:lvl8pPr>
    <a:lvl9pPr indent="1828800" defTabSz="1625600" latinLnBrk="0">
      <a:defRPr sz="20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0733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40569"/>
            <a:ext cx="77724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64008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80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3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875867"/>
            <a:ext cx="77724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875620"/>
            <a:ext cx="77724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90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403860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133602"/>
            <a:ext cx="403860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1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046817"/>
            <a:ext cx="404018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899833"/>
            <a:ext cx="404018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2046817"/>
            <a:ext cx="4041775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2899833"/>
            <a:ext cx="4041775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92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75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930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364067"/>
            <a:ext cx="3008313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364069"/>
            <a:ext cx="5111750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913469"/>
            <a:ext cx="3008313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90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6400801"/>
            <a:ext cx="54864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817033"/>
            <a:ext cx="54864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7156452"/>
            <a:ext cx="54864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695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70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66186"/>
            <a:ext cx="205740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66186"/>
            <a:ext cx="601980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050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133602"/>
            <a:ext cx="82296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8475136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8475136"/>
            <a:ext cx="2895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8475136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1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755576" y="1907704"/>
            <a:ext cx="786083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/>
              <a:t>Подготовка к ЕГЭ, ОГЭ и ВПР </a:t>
            </a:r>
            <a:endParaRPr lang="en-US" sz="4800" b="1" dirty="0"/>
          </a:p>
          <a:p>
            <a:pPr algn="ctr"/>
            <a:r>
              <a:rPr lang="ru-RU" sz="4800" b="1" dirty="0"/>
              <a:t>по английскому языку в </a:t>
            </a:r>
            <a:r>
              <a:rPr lang="ru-RU" sz="4800" b="1" dirty="0" smtClean="0"/>
              <a:t>202</a:t>
            </a:r>
            <a:r>
              <a:rPr lang="en-US" sz="4800" b="1" dirty="0" smtClean="0"/>
              <a:t>7</a:t>
            </a:r>
            <a:r>
              <a:rPr lang="ru-RU" sz="4800" b="1" dirty="0" smtClean="0"/>
              <a:t> </a:t>
            </a:r>
            <a:r>
              <a:rPr lang="ru-RU" sz="4800" b="1" dirty="0"/>
              <a:t>году</a:t>
            </a:r>
          </a:p>
          <a:p>
            <a:pPr algn="ctr"/>
            <a:endParaRPr lang="ru-RU" sz="3600" b="1" dirty="0" smtClean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ru-RU" sz="3600" b="1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ru-RU" sz="3600" b="1" dirty="0" smtClean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ru-RU" sz="3600" b="1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ru-RU" sz="3600" b="1" dirty="0" smtClean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Веселова Юлия Сергеевна</a:t>
            </a:r>
            <a:endParaRPr lang="ru-RU" b="1" dirty="0">
              <a:solidFill>
                <a:schemeClr val="bg2">
                  <a:lumMod val="1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45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74D2C-C4A8-4332-8BB3-BD67BBD0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936550"/>
            <a:ext cx="8712968" cy="5803801"/>
          </a:xfrm>
        </p:spPr>
        <p:txBody>
          <a:bodyPr>
            <a:normAutofit fontScale="9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chemeClr val="tx2"/>
                </a:solidFill>
              </a:rPr>
              <a:t>Статистика ЕГЭ и ОГЭ </a:t>
            </a:r>
            <a:r>
              <a:rPr lang="ru-RU" b="1" dirty="0" smtClean="0">
                <a:solidFill>
                  <a:schemeClr val="tx2"/>
                </a:solidFill>
              </a:rPr>
              <a:t>202</a:t>
            </a:r>
            <a:r>
              <a:rPr lang="en-US" b="1" dirty="0" smtClean="0">
                <a:solidFill>
                  <a:schemeClr val="tx2"/>
                </a:solidFill>
              </a:rPr>
              <a:t>6</a:t>
            </a:r>
            <a:br>
              <a:rPr lang="en-US" b="1" dirty="0" smtClean="0">
                <a:solidFill>
                  <a:schemeClr val="tx2"/>
                </a:solidFill>
              </a:rPr>
            </a:br>
            <a:r>
              <a:rPr lang="en-US" sz="3600" b="1" dirty="0">
                <a:solidFill>
                  <a:schemeClr val="tx2"/>
                </a:solidFill>
              </a:rPr>
              <a:t/>
            </a:r>
            <a:br>
              <a:rPr lang="en-US" sz="3600" b="1" dirty="0">
                <a:solidFill>
                  <a:schemeClr val="tx2"/>
                </a:solidFill>
              </a:rPr>
            </a:br>
            <a: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ЕГЭ 2026</a:t>
            </a:r>
            <a:b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/>
              <a:t>Английский язык - 12,6% (~93 тыс. из п</a:t>
            </a: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очти 750000 сдающих)</a:t>
            </a:r>
            <a:b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Средний тестовый балл - 66,3 балла (+ 2.2 балла к 2025) 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/>
              <a:t>доля выпускников, набравших от 81 до 100 баллов, заметно увеличилась и составила 23,2% (против 20% в 2025 году).</a:t>
            </a:r>
            <a: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ОГЭ </a:t>
            </a:r>
            <a: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2026</a:t>
            </a:r>
            <a:br>
              <a:rPr lang="ru-RU" sz="3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dirty="0"/>
              <a:t>Около 134 тысячи человек</a:t>
            </a:r>
            <a:br>
              <a:rPr lang="ru-RU" sz="3600" dirty="0"/>
            </a:br>
            <a:endParaRPr lang="ru-RU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93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74D2C-C4A8-4332-8BB3-BD67BBD0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323528" y="1547664"/>
            <a:ext cx="8568952" cy="4392488"/>
          </a:xfrm>
        </p:spPr>
        <p:txBody>
          <a:bodyPr>
            <a:normAutofit fontScale="9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>
                <a:solidFill>
                  <a:schemeClr val="tx2"/>
                </a:solidFill>
              </a:rPr>
              <a:t>Изменения в КИМ ЕГЭ </a:t>
            </a:r>
            <a:r>
              <a:rPr lang="ru-RU" sz="3600" b="1" dirty="0" smtClean="0">
                <a:solidFill>
                  <a:schemeClr val="tx2"/>
                </a:solidFill>
              </a:rPr>
              <a:t>202</a:t>
            </a:r>
            <a:r>
              <a:rPr lang="en-US" sz="3600" b="1" dirty="0" smtClean="0">
                <a:solidFill>
                  <a:schemeClr val="tx2"/>
                </a:solidFill>
              </a:rPr>
              <a:t>7</a:t>
            </a:r>
            <a:r>
              <a:rPr lang="ru-RU" sz="3600" b="1" dirty="0" smtClean="0">
                <a:solidFill>
                  <a:schemeClr val="tx2"/>
                </a:solidFill>
              </a:rPr>
              <a:t> </a:t>
            </a:r>
            <a:r>
              <a:rPr lang="ru-RU" sz="3600" b="1" dirty="0">
                <a:solidFill>
                  <a:schemeClr val="tx2"/>
                </a:solidFill>
              </a:rPr>
              <a:t>года в сравнении с КИМ </a:t>
            </a:r>
            <a:r>
              <a:rPr lang="ru-RU" sz="3600" b="1" dirty="0" smtClean="0">
                <a:solidFill>
                  <a:schemeClr val="tx2"/>
                </a:solidFill>
              </a:rPr>
              <a:t>202</a:t>
            </a:r>
            <a:r>
              <a:rPr lang="en-US" sz="3600" b="1" dirty="0" smtClean="0">
                <a:solidFill>
                  <a:schemeClr val="tx2"/>
                </a:solidFill>
              </a:rPr>
              <a:t>6</a:t>
            </a:r>
            <a:r>
              <a:rPr lang="ru-RU" sz="3600" b="1" dirty="0" smtClean="0">
                <a:solidFill>
                  <a:schemeClr val="tx2"/>
                </a:solidFill>
              </a:rPr>
              <a:t> </a:t>
            </a:r>
            <a:r>
              <a:rPr lang="ru-RU" sz="3600" b="1" dirty="0">
                <a:solidFill>
                  <a:schemeClr val="tx2"/>
                </a:solidFill>
              </a:rPr>
              <a:t>года </a:t>
            </a:r>
            <a:r>
              <a:rPr lang="ru-RU" sz="3600" b="1" dirty="0" smtClean="0">
                <a:solidFill>
                  <a:schemeClr val="tx2"/>
                </a:solidFill>
              </a:rPr>
              <a:t>отсутствуют</a:t>
            </a:r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>
                <a:solidFill>
                  <a:schemeClr val="tx2"/>
                </a:solidFill>
              </a:rPr>
              <a:t/>
            </a:r>
            <a:br>
              <a:rPr lang="en-US" sz="3600" b="1" dirty="0">
                <a:solidFill>
                  <a:schemeClr val="tx2"/>
                </a:solidFill>
              </a:rPr>
            </a:br>
            <a:r>
              <a:rPr lang="ru-RU" sz="3600" b="1" dirty="0" smtClean="0">
                <a:solidFill>
                  <a:schemeClr val="tx2"/>
                </a:solidFill>
              </a:rPr>
              <a:t>Изменения</a:t>
            </a:r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ru-RU" sz="2800" b="1" dirty="0" smtClean="0"/>
              <a:t>КИМ </a:t>
            </a:r>
            <a:r>
              <a:rPr lang="ru-RU" sz="2800" b="1" dirty="0"/>
              <a:t>ЕГЭ 202</a:t>
            </a:r>
            <a:r>
              <a:rPr lang="en-US" sz="2800" b="1" dirty="0"/>
              <a:t>7</a:t>
            </a:r>
            <a:r>
              <a:rPr lang="ru-RU" sz="2800" b="1" dirty="0"/>
              <a:t> года в сравнении с КИМ 202</a:t>
            </a:r>
            <a:r>
              <a:rPr lang="en-US" sz="2800" b="1" dirty="0"/>
              <a:t>6</a:t>
            </a:r>
            <a:r>
              <a:rPr lang="ru-RU" sz="2800" b="1" dirty="0"/>
              <a:t> года 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ru-RU" sz="2800" b="1" dirty="0"/>
              <a:t>КИМ ОГЭ 202</a:t>
            </a:r>
            <a:r>
              <a:rPr lang="en-US" sz="2800" b="1" dirty="0"/>
              <a:t>7</a:t>
            </a:r>
            <a:r>
              <a:rPr lang="ru-RU" sz="2800" b="1" dirty="0"/>
              <a:t> года в сравнении с КИМ 202</a:t>
            </a:r>
            <a:r>
              <a:rPr lang="en-US" sz="2800" b="1" dirty="0"/>
              <a:t>6</a:t>
            </a:r>
            <a:r>
              <a:rPr lang="ru-RU" sz="2800" b="1" dirty="0"/>
              <a:t> года 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ru-RU" sz="2800" b="1" dirty="0"/>
              <a:t>КИМ ВПР для  и 8 класса 202</a:t>
            </a:r>
            <a:r>
              <a:rPr lang="en-US" sz="2800" b="1" dirty="0"/>
              <a:t>7</a:t>
            </a:r>
            <a:r>
              <a:rPr lang="ru-RU" sz="2800" b="1" dirty="0"/>
              <a:t> года в сравнении с КИМ 202</a:t>
            </a:r>
            <a:r>
              <a:rPr lang="en-US" sz="2800" b="1" dirty="0"/>
              <a:t>6</a:t>
            </a:r>
            <a:r>
              <a:rPr lang="ru-RU" sz="2800" b="1" dirty="0"/>
              <a:t> года </a:t>
            </a:r>
            <a:br>
              <a:rPr lang="ru-RU" sz="2800" b="1" dirty="0"/>
            </a:br>
            <a:r>
              <a:rPr lang="ru-RU" sz="2800" b="1" u="sng" dirty="0"/>
              <a:t>отсутствуют</a:t>
            </a:r>
            <a:r>
              <a:rPr lang="en-US" sz="2800" b="1" u="sng" dirty="0"/>
              <a:t/>
            </a:r>
            <a:br>
              <a:rPr lang="en-US" sz="2800" b="1" u="sng" dirty="0"/>
            </a:b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340799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23728"/>
            <a:ext cx="8229600" cy="6044491"/>
          </a:xfrm>
        </p:spPr>
        <p:txBody>
          <a:bodyPr>
            <a:normAutofit/>
          </a:bodyPr>
          <a:lstStyle/>
          <a:p>
            <a:r>
              <a:rPr lang="ru-RU" sz="3600" dirty="0"/>
              <a:t>Анализ типичных </a:t>
            </a:r>
            <a:r>
              <a:rPr lang="ru-RU" sz="3600" dirty="0" smtClean="0"/>
              <a:t>ошибок ЕГЭ </a:t>
            </a:r>
            <a:r>
              <a:rPr lang="ru-RU" sz="3600" dirty="0"/>
              <a:t>и способы их преодоления</a:t>
            </a:r>
          </a:p>
          <a:p>
            <a:r>
              <a:rPr lang="ru-RU" sz="3600" dirty="0" smtClean="0"/>
              <a:t>Систему </a:t>
            </a:r>
            <a:r>
              <a:rPr lang="ru-RU" sz="3600" dirty="0"/>
              <a:t>подготовки к ЕГЭ и ОГЭ — этапы подготовки и контроля усвоения материала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55841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71600"/>
            <a:ext cx="8229600" cy="918584"/>
          </a:xfrm>
        </p:spPr>
        <p:txBody>
          <a:bodyPr/>
          <a:lstStyle/>
          <a:p>
            <a:r>
              <a:rPr lang="ru-RU" altLang="ru-RU" smtClean="0"/>
              <a:t>ТИПИЧНЫЕ ОШИБКИ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 smtClean="0"/>
          </a:p>
          <a:p>
            <a:r>
              <a:rPr lang="ru-RU" altLang="ru-RU" dirty="0" smtClean="0"/>
              <a:t>Построение ответа на одном услышанном слове или словосочетании – всегда ищи синонимы (</a:t>
            </a:r>
            <a:r>
              <a:rPr lang="en-US" altLang="ru-RU" dirty="0" smtClean="0"/>
              <a:t>relatives – my mom and dad,</a:t>
            </a:r>
            <a:r>
              <a:rPr lang="ru-RU" altLang="ru-RU" dirty="0" smtClean="0"/>
              <a:t> </a:t>
            </a:r>
            <a:r>
              <a:rPr lang="en-US" altLang="ru-RU" dirty="0" smtClean="0"/>
              <a:t>disagree – are against, a supervisor – a member of the staff</a:t>
            </a:r>
            <a:r>
              <a:rPr lang="ru-RU" altLang="ru-RU" dirty="0" smtClean="0"/>
              <a:t>)</a:t>
            </a:r>
          </a:p>
          <a:p>
            <a:r>
              <a:rPr lang="ru-RU" altLang="ru-RU" dirty="0" smtClean="0"/>
              <a:t>Незнание стратегий выполнения заданий</a:t>
            </a:r>
          </a:p>
          <a:p>
            <a:r>
              <a:rPr lang="ru-RU" altLang="ru-RU" dirty="0" smtClean="0"/>
              <a:t>Недостаточная практика выполнения заданий</a:t>
            </a:r>
          </a:p>
          <a:p>
            <a:r>
              <a:rPr lang="ru-RU" dirty="0" smtClean="0"/>
              <a:t>Неумение выделять основное содержание с опорой на ключевые слова и фразы</a:t>
            </a:r>
          </a:p>
          <a:p>
            <a:r>
              <a:rPr lang="ru-RU" dirty="0" smtClean="0"/>
              <a:t>Ограниченный словарный запас и непонимание синтаксических конструкций</a:t>
            </a:r>
          </a:p>
          <a:p>
            <a:r>
              <a:rPr lang="ru-RU" dirty="0" smtClean="0"/>
              <a:t>Неумение применять языковую и контекстуальную догадки </a:t>
            </a:r>
          </a:p>
          <a:p>
            <a:r>
              <a:rPr lang="ru-RU" dirty="0" smtClean="0"/>
              <a:t>Выхватывание отдельных слов из текста вместо понимания смысла</a:t>
            </a:r>
            <a:r>
              <a:rPr lang="en-US" dirty="0" smtClean="0"/>
              <a:t> </a:t>
            </a:r>
            <a:r>
              <a:rPr lang="ru-RU" dirty="0" smtClean="0"/>
              <a:t>высказывания</a:t>
            </a:r>
          </a:p>
          <a:p>
            <a:r>
              <a:rPr lang="ru-RU" dirty="0" smtClean="0"/>
              <a:t>Неумение игнорировать незнакомые слова, пользоваться языковой догадкой,</a:t>
            </a:r>
            <a:r>
              <a:rPr lang="en-US" dirty="0" smtClean="0"/>
              <a:t> </a:t>
            </a:r>
            <a:r>
              <a:rPr lang="ru-RU" dirty="0" smtClean="0"/>
              <a:t>определять ключевые слова</a:t>
            </a:r>
          </a:p>
          <a:p>
            <a:r>
              <a:rPr lang="ru-RU" dirty="0" smtClean="0"/>
              <a:t>Неумение работать с вопросами и утверждениями</a:t>
            </a:r>
            <a:r>
              <a:rPr lang="en-US" dirty="0" smtClean="0"/>
              <a:t> c </a:t>
            </a:r>
            <a:r>
              <a:rPr lang="ru-RU" dirty="0" smtClean="0"/>
              <a:t>‘NOT’</a:t>
            </a:r>
            <a:endParaRPr lang="en-US" dirty="0" smtClean="0"/>
          </a:p>
          <a:p>
            <a:r>
              <a:rPr lang="ru-RU" altLang="ru-RU" dirty="0" smtClean="0"/>
              <a:t>Путают задания на грамматику и словообразование</a:t>
            </a:r>
          </a:p>
          <a:p>
            <a:r>
              <a:rPr lang="ru-RU" altLang="ru-RU" dirty="0" smtClean="0"/>
              <a:t>Видовременные формы глаголов </a:t>
            </a:r>
            <a:r>
              <a:rPr lang="en-US" altLang="ru-RU" dirty="0" smtClean="0"/>
              <a:t>(Passive Voice,</a:t>
            </a:r>
            <a:r>
              <a:rPr lang="ru-RU" altLang="ru-RU" dirty="0" smtClean="0"/>
              <a:t> </a:t>
            </a:r>
            <a:r>
              <a:rPr lang="en-US" altLang="ru-RU" dirty="0" smtClean="0"/>
              <a:t>Irregular Verbs</a:t>
            </a:r>
            <a:r>
              <a:rPr lang="ru-RU" altLang="ru-RU" dirty="0" smtClean="0"/>
              <a:t>, </a:t>
            </a:r>
            <a:r>
              <a:rPr lang="en-US" altLang="ru-RU" dirty="0" smtClean="0"/>
              <a:t>Participles)</a:t>
            </a:r>
            <a:endParaRPr lang="ru-RU" altLang="ru-RU" dirty="0" smtClean="0"/>
          </a:p>
          <a:p>
            <a:r>
              <a:rPr lang="ru-RU" altLang="ru-RU" dirty="0" smtClean="0"/>
              <a:t>Использование не той части речи (ориентация на знакомые слова вместо определения нужного слова) </a:t>
            </a:r>
            <a:r>
              <a:rPr lang="en-US" altLang="ru-RU" dirty="0" smtClean="0"/>
              <a:t>happy</a:t>
            </a:r>
            <a:r>
              <a:rPr lang="ru-RU" altLang="ru-RU" dirty="0" smtClean="0"/>
              <a:t> – </a:t>
            </a:r>
            <a:r>
              <a:rPr lang="en-US" altLang="ru-RU" dirty="0" smtClean="0"/>
              <a:t>happiness</a:t>
            </a:r>
            <a:r>
              <a:rPr lang="ru-RU" altLang="ru-RU" dirty="0" smtClean="0"/>
              <a:t> -</a:t>
            </a:r>
            <a:r>
              <a:rPr lang="en-US" altLang="ru-RU" dirty="0" smtClean="0"/>
              <a:t>unhappy</a:t>
            </a:r>
            <a:endParaRPr lang="ru-RU" altLang="ru-RU" dirty="0" smtClean="0"/>
          </a:p>
          <a:p>
            <a:r>
              <a:rPr lang="ru-RU" altLang="ru-RU" dirty="0" smtClean="0"/>
              <a:t>Работа с </a:t>
            </a:r>
            <a:r>
              <a:rPr lang="ru-RU" altLang="ru-RU" dirty="0" err="1" smtClean="0"/>
              <a:t>приставкамии</a:t>
            </a:r>
            <a:endParaRPr lang="ru-RU" altLang="ru-RU" dirty="0" smtClean="0"/>
          </a:p>
          <a:p>
            <a:r>
              <a:rPr lang="ru-RU" altLang="ru-RU" dirty="0" smtClean="0"/>
              <a:t>Орфография</a:t>
            </a:r>
          </a:p>
          <a:p>
            <a:r>
              <a:rPr lang="ru-RU" altLang="ru-RU" dirty="0" smtClean="0"/>
              <a:t>Незнание конструкций и устойчивых выражений</a:t>
            </a:r>
          </a:p>
          <a:p>
            <a:endParaRPr lang="en-US" dirty="0" smtClean="0"/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671844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74D2C-C4A8-4332-8BB3-BD67BBD0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1331640"/>
            <a:ext cx="8784976" cy="144016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chemeClr val="tx2"/>
                </a:solidFill>
              </a:rPr>
              <a:t>Рекомендации для раздела «Письменная речь»</a:t>
            </a:r>
            <a:r>
              <a:rPr lang="ru-RU" sz="3100" b="1" dirty="0" smtClean="0">
                <a:solidFill>
                  <a:schemeClr val="tx2"/>
                </a:solidFill>
              </a:rPr>
              <a:t/>
            </a:r>
            <a:br>
              <a:rPr lang="ru-RU" sz="3100" b="1" dirty="0" smtClean="0">
                <a:solidFill>
                  <a:schemeClr val="tx2"/>
                </a:solidFill>
              </a:rPr>
            </a:br>
            <a:r>
              <a:rPr lang="ru-RU" sz="2800" b="1" dirty="0" smtClean="0">
                <a:solidFill>
                  <a:schemeClr val="tx2"/>
                </a:solidFill>
              </a:rPr>
              <a:t> 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475656"/>
            <a:ext cx="8820472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Допускаются все варианты: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email/ message/ email letter/ letter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Hello Peter/ Dear Peter/ Hi Peter,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Hey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Желательно 2 фразы: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Thanks for your message. I am always glad to get emails from you.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ответить «Я не знаю», нужно логически пояснить ответ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связки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-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логическая ошибка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!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 the way/ Well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логической связки - ошибка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на вопрос следует начинать со средства логической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связи, относящимся к неофициальному стилю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Восклицательные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знаки после обращения и завершающей фразы считаются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ошибками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быть заданы по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заданию 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ask 3 questions about …)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Нежелательно задавать вопрос о цене.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Text me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является завершающей фразой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Желательно правильно писать имена и фамилии и использовать английский эквивалент (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 square, borsch,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pelmeni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Crime and Punishment).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пояснения не принимаются слова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solyanka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okroshka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Zimniy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Dvorets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Winter Palace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411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7931224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59632"/>
            <a:ext cx="8219256" cy="690858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38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введении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нужно указать тему проекта, а не вопрос из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опроса. Можно не писать вступительную фразу.  Обязательно –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conducted among….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всей работе нужно придерживаться аудитории опроса.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абзаце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нужно указать 2-3 факта: обязательно указывать цифры (% из таблицы) хотя бы в скобках. Использовать кавычки для данных из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таблицы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Используем: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opt for, choose,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соответствует – 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prefer,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mention, describe, vote, pick.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Придерживаться одного аспекта времени.</a:t>
            </a: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абзаце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сравнить данные –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комментарий 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должен быть связан с темой проекта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абзац - </a:t>
            </a:r>
            <a:r>
              <a:rPr lang="ru-RU" u="sn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Должна быть логика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между проблемой и решением</a:t>
            </a: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 должен обязательно высказать свое мнение по указанной теме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my opinion)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обосновать свою позицию по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указанной</a:t>
            </a:r>
            <a:r>
              <a:rPr 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предложения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Дублирование цифр и фактов в аспектах 2 и 3 не допускается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6524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71600"/>
            <a:ext cx="8291264" cy="72008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solidFill>
                  <a:schemeClr val="tx2"/>
                </a:solidFill>
              </a:rPr>
              <a:t>УСТНАЯ ЧАСТЬ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47664"/>
            <a:ext cx="8856984" cy="5832648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</a:t>
            </a: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Грубые фонетические ошибки,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неправильное ударение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словах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Пропускают слова 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строчки, добавляют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артикли, предлоги или окончания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словах. (0 баллов – не дочитано 2 и более слов), пропущены слова.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произношение русского звука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снижать балл.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2</a:t>
            </a:r>
          </a:p>
          <a:p>
            <a:pPr marL="285750" indent="-285750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 прямого вопроса не соблюдается</a:t>
            </a:r>
          </a:p>
          <a:p>
            <a:pPr marL="285750" indent="-285750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местоимения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первом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вопросе </a:t>
            </a:r>
          </a:p>
          <a:p>
            <a:pPr marL="285750" indent="-285750"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обязателен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определенный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артикль для основного предмета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</a:t>
            </a: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 принимается – 2 коммуникативно-обусловленные фразы без элементарных лексико-грамматических и фонетических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ошибок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4</a:t>
            </a: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фото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связаны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темой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Говорим про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способы/типы/процессы, категории,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не фото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или неправильная формулировка вступительной и заключительной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фраз, отсутствие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адресности во введении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Преимущества и недостатки должны быть развернутыми, с пояснениями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неправильная формулировка высказывания своего мнения по теме проекта (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 would prefer – prefer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большие паузы, мешающие целостности и связности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монолога</a:t>
            </a:r>
          </a:p>
          <a:p>
            <a:pPr>
              <a:spcBef>
                <a:spcPts val="0"/>
              </a:spcBef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 me back. Bye! –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 for listening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99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74D2C-C4A8-4332-8BB3-BD67BBD0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323528" y="1979712"/>
            <a:ext cx="8171264" cy="288032"/>
          </a:xfrm>
        </p:spPr>
        <p:txBody>
          <a:bodyPr>
            <a:noAutofit/>
          </a:bodyPr>
          <a:lstStyle/>
          <a:p>
            <a:pPr algn="l"/>
            <a:r>
              <a:rPr lang="ru-RU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Стратегия по подготовке к экзамену</a:t>
            </a:r>
            <a:br>
              <a:rPr lang="ru-RU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547664"/>
            <a:ext cx="7542584" cy="8556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ТЕСТОВОЙ ЧАСТИ ЕГЭ</a:t>
            </a:r>
            <a:endParaRPr lang="en-US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Задания с кратким ответом</a:t>
            </a:r>
          </a:p>
          <a:p>
            <a:pPr>
              <a:spcAft>
                <a:spcPts val="600"/>
              </a:spcAft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Правильные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</a:t>
            </a:r>
          </a:p>
          <a:p>
            <a:pPr>
              <a:spcAft>
                <a:spcPts val="600"/>
              </a:spcAft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</a:t>
            </a:r>
          </a:p>
          <a:p>
            <a:pPr>
              <a:spcAft>
                <a:spcPts val="600"/>
              </a:spcAft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Последующий анализ</a:t>
            </a:r>
          </a:p>
          <a:p>
            <a:pPr>
              <a:spcAft>
                <a:spcPts val="600"/>
              </a:spcAft>
            </a:pP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Перенос ответов в бланк ответов №1 </a:t>
            </a:r>
          </a:p>
          <a:p>
            <a:pPr>
              <a:spcAft>
                <a:spcPts val="600"/>
              </a:spcAft>
            </a:pPr>
            <a:r>
              <a:rPr lang="ru-RU" alt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Внимательность - четкое 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написание букв и цифр</a:t>
            </a:r>
          </a:p>
          <a:p>
            <a:pPr>
              <a:spcAft>
                <a:spcPts val="600"/>
              </a:spcAft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 только недостающих лексических единиц</a:t>
            </a:r>
          </a:p>
          <a:p>
            <a:pPr>
              <a:spcAft>
                <a:spcPts val="600"/>
              </a:spcAft>
            </a:pPr>
            <a:r>
              <a:rPr lang="en-US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Тренировка </a:t>
            </a:r>
            <a:r>
              <a:rPr lang="ru-RU" alt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бланках ответов с учетом отведенного времени на выполнение заданий </a:t>
            </a:r>
            <a:endParaRPr lang="en-US" alt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en-US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заданий с развернутым ответом письменной и устной </a:t>
            </a: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частей в рекомендованное время</a:t>
            </a:r>
          </a:p>
          <a:p>
            <a:pPr>
              <a:spcAft>
                <a:spcPts val="600"/>
              </a:spcAft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5) Начинать занятие с самого сложного</a:t>
            </a:r>
          </a:p>
          <a:p>
            <a:pPr>
              <a:spcAft>
                <a:spcPts val="600"/>
              </a:spcAft>
            </a:pPr>
            <a:r>
              <a:rPr lang="ru-RU" alt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6) Проработать темы о России (события, праздники, поэты, писатели, еда, погода, достопримечательности)</a:t>
            </a:r>
            <a:endParaRPr lang="en-US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altLang="ru-RU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alt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alt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428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851920" y="1331640"/>
            <a:ext cx="5040561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раздел: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Расширенный разбор и алгоритмы выполнения заданий ЕГЭ по английскому языку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пошаговая методика подготовки всех разделов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экзамена</a:t>
            </a:r>
          </a:p>
          <a:p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теоретический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и практический материал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структурированной форме: 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формулировка задания и что следует знать для правильного выполнения задания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выполнения задания и логическая последовательность действий (таблицы)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разбор выполнения заданий по рекомендуемому алгоритму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 заданий для закрепления работы с алгоритмами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раздел: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типовых экзаменационных вариантов КИМ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ДЕМО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КИМ ЕГЭ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Аудиозаписи и тексты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 заданий </a:t>
            </a:r>
          </a:p>
          <a:p>
            <a:pPr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схемы оценивания заданий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 всем заданиям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BC74D2C-C4A8-4332-8BB3-BD67BBD0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899592"/>
            <a:ext cx="8063804" cy="606508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chemeClr val="tx2"/>
                </a:solidFill>
              </a:rPr>
              <a:t>ПОДГОТОВКА к ЕГЭ</a:t>
            </a:r>
            <a:endParaRPr lang="ru-RU" sz="3600" b="1" dirty="0">
              <a:solidFill>
                <a:schemeClr val="tx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15" y="1691680"/>
            <a:ext cx="3644514" cy="492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08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74D2C-C4A8-4332-8BB3-BD67BBD0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1" y="1043608"/>
            <a:ext cx="7991796" cy="792088"/>
          </a:xfrm>
        </p:spPr>
        <p:txBody>
          <a:bodyPr>
            <a:normAutofit/>
          </a:bodyPr>
          <a:lstStyle/>
          <a:p>
            <a:pPr algn="l"/>
            <a:r>
              <a:rPr lang="ru-RU" sz="3200" b="1" dirty="0" smtClean="0">
                <a:solidFill>
                  <a:schemeClr val="tx2"/>
                </a:solidFill>
              </a:rPr>
              <a:t>ПОДГОТОВКА к ОГЭ</a:t>
            </a:r>
            <a:endParaRPr lang="ru-RU" sz="3200" b="1" dirty="0">
              <a:solidFill>
                <a:schemeClr val="tx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07904" y="1979712"/>
            <a:ext cx="51845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по выполнению заданий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всех разделов экзамена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Тренировочные задания для всех разделов ОГЭ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типовых экзаменационных вариантов КИМ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Аудиозаписи и тексты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аудирования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оценивания заданий 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схемы оценивания заданий с развернутым ответом 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ко всем заданиям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7" y="2334129"/>
            <a:ext cx="3641947" cy="492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087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Юлия\Desktop\обложки\angl_tem_trenager_2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59632"/>
            <a:ext cx="3358029" cy="4591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10800000" flipV="1">
            <a:off x="3707904" y="1156407"/>
            <a:ext cx="5328592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Предназначено для подготовки учащихся 9–11 классов для выполнению заданий на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словообразование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раздела «Грамматика и лексика» ОГЭ и ЕГЭ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пособие включены следующие темы: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разбор частей речи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разбор приставок английского языка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разбор суффиксов частей речи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для выполнения заданий на словообразование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упражнения на отработку словообразования всех частей речи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орфографии английского языка и упражнения на орфографию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50 упражнений экзаменационного типа 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упражнения, объединенные в таблицы для наглядного применения правил словообразования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ответы ко всем заданиям</a:t>
            </a:r>
          </a:p>
        </p:txBody>
      </p:sp>
    </p:spTree>
    <p:extLst>
      <p:ext uri="{BB962C8B-B14F-4D97-AF65-F5344CB8AC3E}">
        <p14:creationId xmlns:p14="http://schemas.microsoft.com/office/powerpoint/2010/main" val="3928401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74D2C-C4A8-4332-8BB3-BD67BBD0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0528" y="1547664"/>
            <a:ext cx="4968552" cy="72008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ВПР</a:t>
            </a:r>
            <a:r>
              <a:rPr lang="ru-RU" sz="3600" dirty="0"/>
              <a:t/>
            </a:r>
            <a:br>
              <a:rPr lang="ru-RU" sz="3600" dirty="0"/>
            </a:br>
            <a:endParaRPr lang="ru-RU" sz="3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07904" y="1547665"/>
            <a:ext cx="518457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варианты проверочных работ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соответствие с требованиями к ВПР и представленными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демовариантами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ВПР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уровня знаний 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элементов содержания, вызывающих затруднения </a:t>
            </a:r>
          </a:p>
          <a:p>
            <a:pPr marL="285750" indent="-285750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Тренировка выполнения заданий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вариантов ВПР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Аудиозаписи и тексты для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аудирования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ответы, критерии оценивания, система   оценки работы, спецификация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Итоговые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для ВПР разработаны в качестве раздаточного материала или рабочих тетрадей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5" y="1979713"/>
            <a:ext cx="3360076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66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C74D2C-C4A8-4332-8BB3-BD67BBD06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1259632" y="1506100"/>
            <a:ext cx="6983684" cy="220180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/>
              <a:t>Спасибо за внимание!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70633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1625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1625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18915</TotalTime>
  <Words>1071</Words>
  <Application>Microsoft Office PowerPoint</Application>
  <PresentationFormat>Произвольный</PresentationFormat>
  <Paragraphs>126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Verdana</vt:lpstr>
      <vt:lpstr>Тема Office</vt:lpstr>
      <vt:lpstr>Презентация PowerPoint</vt:lpstr>
      <vt:lpstr>Статистика ЕГЭ и ОГЭ 2026  ЕГЭ 2026 Английский язык - 12,6% (~93 тыс. из почти 750000 сдающих) Средний тестовый балл - 66,3 балла (+ 2.2 балла к 2025)  доля выпускников, набравших от 81 до 100 баллов, заметно увеличилась и составила 23,2% (против 20% в 2025 году).  ОГЭ 2026 Около 134 тысячи человек </vt:lpstr>
      <vt:lpstr>Изменения в КИМ ЕГЭ 2027 года в сравнении с КИМ 2026 года отсутствуют  Изменения КИМ ЕГЭ 2027 года в сравнении с КИМ 2026 года  КИМ ОГЭ 2027 года в сравнении с КИМ 2026 года  КИМ ВПР для  и 8 класса 2027 года в сравнении с КИМ 2026 года  отсутствуют </vt:lpstr>
      <vt:lpstr>Презентация PowerPoint</vt:lpstr>
      <vt:lpstr>ТИПИЧНЫЕ ОШИБКИ</vt:lpstr>
      <vt:lpstr>Рекомендации для раздела «Письменная речь»  </vt:lpstr>
      <vt:lpstr>Презентация PowerPoint</vt:lpstr>
      <vt:lpstr>УСТНАЯ ЧАСТЬ</vt:lpstr>
      <vt:lpstr>Стратегия по подготовке к экзамену   </vt:lpstr>
      <vt:lpstr>ПОДГОТОВКА к ЕГЭ</vt:lpstr>
      <vt:lpstr>ПОДГОТОВКА к ОГЭ</vt:lpstr>
      <vt:lpstr>Презентация PowerPoint</vt:lpstr>
      <vt:lpstr>Подготовка к ВПР 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Дмитрос Чернаков</dc:creator>
  <cp:lastModifiedBy>Юлия</cp:lastModifiedBy>
  <cp:revision>39</cp:revision>
  <dcterms:modified xsi:type="dcterms:W3CDTF">2026-09-08T13:14:56Z</dcterms:modified>
</cp:coreProperties>
</file>