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1"/>
  </p:notesMasterIdLst>
  <p:sldIdLst>
    <p:sldId id="256" r:id="rId2"/>
    <p:sldId id="320" r:id="rId3"/>
    <p:sldId id="330" r:id="rId4"/>
    <p:sldId id="335" r:id="rId5"/>
    <p:sldId id="305" r:id="rId6"/>
    <p:sldId id="336" r:id="rId7"/>
    <p:sldId id="337" r:id="rId8"/>
    <p:sldId id="339" r:id="rId9"/>
    <p:sldId id="338" r:id="rId10"/>
    <p:sldId id="341" r:id="rId11"/>
    <p:sldId id="340" r:id="rId12"/>
    <p:sldId id="306" r:id="rId13"/>
    <p:sldId id="331" r:id="rId14"/>
    <p:sldId id="332" r:id="rId15"/>
    <p:sldId id="333" r:id="rId16"/>
    <p:sldId id="334" r:id="rId17"/>
    <p:sldId id="344" r:id="rId18"/>
    <p:sldId id="343" r:id="rId19"/>
    <p:sldId id="348" r:id="rId20"/>
    <p:sldId id="342" r:id="rId21"/>
    <p:sldId id="304" r:id="rId22"/>
    <p:sldId id="345" r:id="rId23"/>
    <p:sldId id="351" r:id="rId24"/>
    <p:sldId id="350" r:id="rId25"/>
    <p:sldId id="349" r:id="rId26"/>
    <p:sldId id="347" r:id="rId27"/>
    <p:sldId id="346" r:id="rId28"/>
    <p:sldId id="354" r:id="rId29"/>
    <p:sldId id="353" r:id="rId30"/>
    <p:sldId id="329" r:id="rId31"/>
    <p:sldId id="352" r:id="rId32"/>
    <p:sldId id="359" r:id="rId33"/>
    <p:sldId id="358" r:id="rId34"/>
    <p:sldId id="355" r:id="rId35"/>
    <p:sldId id="362" r:id="rId36"/>
    <p:sldId id="356" r:id="rId37"/>
    <p:sldId id="364" r:id="rId38"/>
    <p:sldId id="361" r:id="rId39"/>
    <p:sldId id="363" r:id="rId40"/>
    <p:sldId id="271" r:id="rId41"/>
    <p:sldId id="297" r:id="rId42"/>
    <p:sldId id="310" r:id="rId43"/>
    <p:sldId id="301" r:id="rId44"/>
    <p:sldId id="308" r:id="rId45"/>
    <p:sldId id="298" r:id="rId46"/>
    <p:sldId id="303" r:id="rId47"/>
    <p:sldId id="311" r:id="rId48"/>
    <p:sldId id="315" r:id="rId49"/>
    <p:sldId id="300" r:id="rId50"/>
    <p:sldId id="299" r:id="rId51"/>
    <p:sldId id="309" r:id="rId52"/>
    <p:sldId id="328" r:id="rId53"/>
    <p:sldId id="327" r:id="rId54"/>
    <p:sldId id="314" r:id="rId55"/>
    <p:sldId id="326" r:id="rId56"/>
    <p:sldId id="307" r:id="rId57"/>
    <p:sldId id="316" r:id="rId58"/>
    <p:sldId id="318" r:id="rId59"/>
    <p:sldId id="257" r:id="rId60"/>
  </p:sldIdLst>
  <p:sldSz cx="9144000" cy="9144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16256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16256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16256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16256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16256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16256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16256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16256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16256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659F"/>
    <a:srgbClr val="D0E5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216" y="-504"/>
      </p:cViewPr>
      <p:guideLst>
        <p:guide orient="horz" pos="288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30304C-1D47-4296-A2DA-94CC7EB915F3}" type="doc">
      <dgm:prSet loTypeId="urn:microsoft.com/office/officeart/2005/8/layout/hList1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2BDC142-930C-4503-A45B-EF59DC6AC653}">
      <dgm:prSet phldrT="[Текст]"/>
      <dgm:spPr/>
      <dgm:t>
        <a:bodyPr/>
        <a:lstStyle/>
        <a:p>
          <a:r>
            <a:rPr lang="ru-RU" dirty="0"/>
            <a:t>Педагогам</a:t>
          </a:r>
        </a:p>
      </dgm:t>
    </dgm:pt>
    <dgm:pt modelId="{3053AACE-28A9-4248-8748-492032E17066}" type="parTrans" cxnId="{0288C31E-7AD5-42ED-9FC2-94700DAB8815}">
      <dgm:prSet/>
      <dgm:spPr/>
      <dgm:t>
        <a:bodyPr/>
        <a:lstStyle/>
        <a:p>
          <a:endParaRPr lang="ru-RU"/>
        </a:p>
      </dgm:t>
    </dgm:pt>
    <dgm:pt modelId="{6C82351C-4B3D-4BBD-A03F-F9AE98921D9E}" type="sibTrans" cxnId="{0288C31E-7AD5-42ED-9FC2-94700DAB8815}">
      <dgm:prSet/>
      <dgm:spPr/>
      <dgm:t>
        <a:bodyPr/>
        <a:lstStyle/>
        <a:p>
          <a:endParaRPr lang="ru-RU"/>
        </a:p>
      </dgm:t>
    </dgm:pt>
    <dgm:pt modelId="{B1FA2E60-C5C1-48E1-841E-84AD931EDF28}">
      <dgm:prSet phldrT="[Текст]"/>
      <dgm:spPr/>
      <dgm:t>
        <a:bodyPr/>
        <a:lstStyle/>
        <a:p>
          <a:pPr>
            <a:buNone/>
          </a:pPr>
          <a:r>
            <a:rPr lang="ru-RU" b="0" i="0" dirty="0">
              <a:latin typeface="Calibri" panose="020F0502020204030204" pitchFamily="34" charset="0"/>
              <a:cs typeface="Calibri" panose="020F0502020204030204" pitchFamily="34" charset="0"/>
            </a:rPr>
            <a:t>методические пособия могут способствовать профессиональному развитию, так как позволяют сохранять и аккумулировать педагогический опыт, обеспечивая его преемственность</a:t>
          </a:r>
          <a:endParaRPr lang="ru-RU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F07DDEB-AF4E-49CA-8DDC-D413AD3F181A}" type="parTrans" cxnId="{79767AC9-274F-4C4D-A822-B8DBF8A485EF}">
      <dgm:prSet/>
      <dgm:spPr/>
      <dgm:t>
        <a:bodyPr/>
        <a:lstStyle/>
        <a:p>
          <a:endParaRPr lang="ru-RU"/>
        </a:p>
      </dgm:t>
    </dgm:pt>
    <dgm:pt modelId="{072045FF-497B-4E5B-B37C-B3C586936B05}" type="sibTrans" cxnId="{79767AC9-274F-4C4D-A822-B8DBF8A485EF}">
      <dgm:prSet/>
      <dgm:spPr/>
      <dgm:t>
        <a:bodyPr/>
        <a:lstStyle/>
        <a:p>
          <a:endParaRPr lang="ru-RU"/>
        </a:p>
      </dgm:t>
    </dgm:pt>
    <dgm:pt modelId="{89B258CB-F117-4664-86B1-4A02807EF716}">
      <dgm:prSet phldrT="[Текст]"/>
      <dgm:spPr/>
      <dgm:t>
        <a:bodyPr/>
        <a:lstStyle/>
        <a:p>
          <a:r>
            <a:rPr lang="ru-RU" dirty="0"/>
            <a:t>Родителям </a:t>
          </a:r>
        </a:p>
      </dgm:t>
    </dgm:pt>
    <dgm:pt modelId="{1A27EDFF-6FF0-475E-83EF-B8BA23216AE9}" type="parTrans" cxnId="{C96AEE1A-6AB6-4800-8506-477E9C64025D}">
      <dgm:prSet/>
      <dgm:spPr/>
      <dgm:t>
        <a:bodyPr/>
        <a:lstStyle/>
        <a:p>
          <a:endParaRPr lang="ru-RU"/>
        </a:p>
      </dgm:t>
    </dgm:pt>
    <dgm:pt modelId="{97E1F6E5-8E63-4A12-B88E-2A19CD9380B8}" type="sibTrans" cxnId="{C96AEE1A-6AB6-4800-8506-477E9C64025D}">
      <dgm:prSet/>
      <dgm:spPr/>
      <dgm:t>
        <a:bodyPr/>
        <a:lstStyle/>
        <a:p>
          <a:endParaRPr lang="ru-RU"/>
        </a:p>
      </dgm:t>
    </dgm:pt>
    <dgm:pt modelId="{D24D99C3-B576-4F35-86F2-50F02A88BF46}">
      <dgm:prSet phldrT="[Текст]"/>
      <dgm:spPr/>
      <dgm:t>
        <a:bodyPr/>
        <a:lstStyle/>
        <a:p>
          <a:pPr>
            <a:buNone/>
          </a:pPr>
          <a:r>
            <a:rPr lang="ru-RU" b="0" i="0" dirty="0">
              <a:latin typeface="Calibri" panose="020F0502020204030204" pitchFamily="34" charset="0"/>
              <a:cs typeface="Calibri" panose="020F0502020204030204" pitchFamily="34" charset="0"/>
            </a:rPr>
            <a:t>методические пособия могут быть полезны в вопросах семейного воспитания детей, так как в них рассматриваются тенденции развития взаимодействия семьи и школы, а также взгляды на эту проблему с позиции педагогов, родителей и учащихся</a:t>
          </a:r>
          <a:endParaRPr lang="ru-RU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B2A2A29-D4A3-4A7B-9DE8-4DED36844DEC}" type="parTrans" cxnId="{590DED82-D33A-4E2D-8A19-AEB20F0DB908}">
      <dgm:prSet/>
      <dgm:spPr/>
      <dgm:t>
        <a:bodyPr/>
        <a:lstStyle/>
        <a:p>
          <a:endParaRPr lang="ru-RU"/>
        </a:p>
      </dgm:t>
    </dgm:pt>
    <dgm:pt modelId="{F240459F-898E-4D20-A71D-EFBB2633639C}" type="sibTrans" cxnId="{590DED82-D33A-4E2D-8A19-AEB20F0DB908}">
      <dgm:prSet/>
      <dgm:spPr/>
      <dgm:t>
        <a:bodyPr/>
        <a:lstStyle/>
        <a:p>
          <a:endParaRPr lang="ru-RU"/>
        </a:p>
      </dgm:t>
    </dgm:pt>
    <dgm:pt modelId="{C182E30E-7981-4783-8F1B-49FFA96DC018}">
      <dgm:prSet phldrT="[Текст]"/>
      <dgm:spPr/>
      <dgm:t>
        <a:bodyPr/>
        <a:lstStyle/>
        <a:p>
          <a:r>
            <a:rPr lang="ru-RU" dirty="0"/>
            <a:t>Ученикам </a:t>
          </a:r>
        </a:p>
      </dgm:t>
    </dgm:pt>
    <dgm:pt modelId="{3220E42F-C585-4416-A7D0-D66FDDDAF95A}" type="parTrans" cxnId="{2CBB1D5D-3107-4417-82F3-A8C8673810F9}">
      <dgm:prSet/>
      <dgm:spPr/>
      <dgm:t>
        <a:bodyPr/>
        <a:lstStyle/>
        <a:p>
          <a:endParaRPr lang="ru-RU"/>
        </a:p>
      </dgm:t>
    </dgm:pt>
    <dgm:pt modelId="{4ACDAD35-1313-4935-AE4E-254782A173A4}" type="sibTrans" cxnId="{2CBB1D5D-3107-4417-82F3-A8C8673810F9}">
      <dgm:prSet/>
      <dgm:spPr/>
      <dgm:t>
        <a:bodyPr/>
        <a:lstStyle/>
        <a:p>
          <a:endParaRPr lang="ru-RU"/>
        </a:p>
      </dgm:t>
    </dgm:pt>
    <dgm:pt modelId="{2E66AAF2-D519-4A39-B5B0-714A56DF4B1E}">
      <dgm:prSet phldrT="[Текст]"/>
      <dgm:spPr/>
      <dgm:t>
        <a:bodyPr/>
        <a:lstStyle/>
        <a:p>
          <a:pPr>
            <a:buNone/>
          </a:pPr>
          <a:r>
            <a:rPr lang="ru-RU" b="0" i="0" dirty="0">
              <a:latin typeface="Calibri" panose="020F0502020204030204" pitchFamily="34" charset="0"/>
              <a:cs typeface="Calibri" panose="020F0502020204030204" pitchFamily="34" charset="0"/>
            </a:rPr>
            <a:t>Помогут учащимся в подготовке к конкретному заданию, к лабораторной или практической работе</a:t>
          </a:r>
          <a:endParaRPr lang="ru-RU" b="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C10B597-3EEC-42D4-8068-5241056B11DF}" type="parTrans" cxnId="{BFF969B9-267B-47AA-98A6-DCB18B417A48}">
      <dgm:prSet/>
      <dgm:spPr/>
      <dgm:t>
        <a:bodyPr/>
        <a:lstStyle/>
        <a:p>
          <a:endParaRPr lang="ru-RU"/>
        </a:p>
      </dgm:t>
    </dgm:pt>
    <dgm:pt modelId="{7029AE64-0C82-46F9-BC81-6BDB508DBFC0}" type="sibTrans" cxnId="{BFF969B9-267B-47AA-98A6-DCB18B417A48}">
      <dgm:prSet/>
      <dgm:spPr/>
      <dgm:t>
        <a:bodyPr/>
        <a:lstStyle/>
        <a:p>
          <a:endParaRPr lang="ru-RU"/>
        </a:p>
      </dgm:t>
    </dgm:pt>
    <dgm:pt modelId="{B0FFBF50-DBD8-4FDA-84B2-67D7E53F50EC}">
      <dgm:prSet phldrT="[Текст]"/>
      <dgm:spPr/>
      <dgm:t>
        <a:bodyPr/>
        <a:lstStyle/>
        <a:p>
          <a:pPr>
            <a:buNone/>
          </a:pPr>
          <a:r>
            <a:rPr lang="ru-RU" b="0" i="0" dirty="0">
              <a:latin typeface="Calibri" panose="020F0502020204030204" pitchFamily="34" charset="0"/>
              <a:cs typeface="Calibri" panose="020F0502020204030204" pitchFamily="34" charset="0"/>
            </a:rPr>
            <a:t>Обеспечивают непрерывность и полноту процесса обучения </a:t>
          </a:r>
          <a:endParaRPr lang="ru-RU" b="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6CA35B9-B5DD-4573-BC44-EB5FF8F4C5CC}" type="parTrans" cxnId="{57386E48-CA30-4941-B21D-22A4C1057507}">
      <dgm:prSet/>
      <dgm:spPr/>
      <dgm:t>
        <a:bodyPr/>
        <a:lstStyle/>
        <a:p>
          <a:endParaRPr lang="ru-RU"/>
        </a:p>
      </dgm:t>
    </dgm:pt>
    <dgm:pt modelId="{510BAE13-AFC1-4978-887D-82CA45983177}" type="sibTrans" cxnId="{57386E48-CA30-4941-B21D-22A4C1057507}">
      <dgm:prSet/>
      <dgm:spPr/>
      <dgm:t>
        <a:bodyPr/>
        <a:lstStyle/>
        <a:p>
          <a:endParaRPr lang="ru-RU"/>
        </a:p>
      </dgm:t>
    </dgm:pt>
    <dgm:pt modelId="{9A15871D-4AA1-4985-AF9E-C4D5EB50CC4D}">
      <dgm:prSet phldrT="[Текст]"/>
      <dgm:spPr/>
      <dgm:t>
        <a:bodyPr/>
        <a:lstStyle/>
        <a:p>
          <a:pPr>
            <a:buNone/>
          </a:pPr>
          <a:r>
            <a:rPr lang="ru-RU" b="0" i="0" dirty="0">
              <a:latin typeface="Calibri" panose="020F0502020204030204" pitchFamily="34" charset="0"/>
              <a:cs typeface="Calibri" panose="020F0502020204030204" pitchFamily="34" charset="0"/>
            </a:rPr>
            <a:t>Помогут в применении инновационных методов обучения</a:t>
          </a:r>
          <a:endParaRPr lang="ru-RU" b="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6D597F4-5254-45BB-BE65-670FEAC20D8B}" type="parTrans" cxnId="{9EDC591E-5314-4A64-9A86-40C02AFA8719}">
      <dgm:prSet/>
      <dgm:spPr/>
      <dgm:t>
        <a:bodyPr/>
        <a:lstStyle/>
        <a:p>
          <a:endParaRPr lang="ru-RU"/>
        </a:p>
      </dgm:t>
    </dgm:pt>
    <dgm:pt modelId="{391A6F7F-414B-4461-BE37-E0B0AF2BA8F6}" type="sibTrans" cxnId="{9EDC591E-5314-4A64-9A86-40C02AFA8719}">
      <dgm:prSet/>
      <dgm:spPr/>
      <dgm:t>
        <a:bodyPr/>
        <a:lstStyle/>
        <a:p>
          <a:endParaRPr lang="ru-RU"/>
        </a:p>
      </dgm:t>
    </dgm:pt>
    <dgm:pt modelId="{444FDD62-3059-48EA-A92F-83D40C4F0DC0}" type="pres">
      <dgm:prSet presAssocID="{8230304C-1D47-4296-A2DA-94CC7EB915F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8974F0-3D2D-4A50-AD6D-707FB1E1BE08}" type="pres">
      <dgm:prSet presAssocID="{92BDC142-930C-4503-A45B-EF59DC6AC653}" presName="composite" presStyleCnt="0"/>
      <dgm:spPr/>
    </dgm:pt>
    <dgm:pt modelId="{0D4DBDAE-BE30-4CEC-802F-8F5CDC7BF330}" type="pres">
      <dgm:prSet presAssocID="{92BDC142-930C-4503-A45B-EF59DC6AC653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EBC550-AC25-4994-BA0D-C5378574D570}" type="pres">
      <dgm:prSet presAssocID="{92BDC142-930C-4503-A45B-EF59DC6AC653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E17D0D-A654-4F51-A918-122110A23330}" type="pres">
      <dgm:prSet presAssocID="{6C82351C-4B3D-4BBD-A03F-F9AE98921D9E}" presName="space" presStyleCnt="0"/>
      <dgm:spPr/>
    </dgm:pt>
    <dgm:pt modelId="{6ADA7C14-EE13-4341-9F4E-B26E1F9BA317}" type="pres">
      <dgm:prSet presAssocID="{89B258CB-F117-4664-86B1-4A02807EF716}" presName="composite" presStyleCnt="0"/>
      <dgm:spPr/>
    </dgm:pt>
    <dgm:pt modelId="{6BFDB104-2CD7-4C03-963A-0FC3F837C3A2}" type="pres">
      <dgm:prSet presAssocID="{89B258CB-F117-4664-86B1-4A02807EF716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AAC2AD-9600-43EF-99A7-AF1852CFD897}" type="pres">
      <dgm:prSet presAssocID="{89B258CB-F117-4664-86B1-4A02807EF716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EFE1F5-22EB-4613-ADAE-8C554B8D5A66}" type="pres">
      <dgm:prSet presAssocID="{97E1F6E5-8E63-4A12-B88E-2A19CD9380B8}" presName="space" presStyleCnt="0"/>
      <dgm:spPr/>
    </dgm:pt>
    <dgm:pt modelId="{7D6E9A5E-85C5-4958-BF6B-4DEC1C087E52}" type="pres">
      <dgm:prSet presAssocID="{C182E30E-7981-4783-8F1B-49FFA96DC018}" presName="composite" presStyleCnt="0"/>
      <dgm:spPr/>
    </dgm:pt>
    <dgm:pt modelId="{32E7A5E4-7B7F-40C5-8B70-E51FC91C9218}" type="pres">
      <dgm:prSet presAssocID="{C182E30E-7981-4783-8F1B-49FFA96DC018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D1B96-0DE6-4B28-8BD3-B9AB4DCDF170}" type="pres">
      <dgm:prSet presAssocID="{C182E30E-7981-4783-8F1B-49FFA96DC018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6AEE1A-6AB6-4800-8506-477E9C64025D}" srcId="{8230304C-1D47-4296-A2DA-94CC7EB915F3}" destId="{89B258CB-F117-4664-86B1-4A02807EF716}" srcOrd="1" destOrd="0" parTransId="{1A27EDFF-6FF0-475E-83EF-B8BA23216AE9}" sibTransId="{97E1F6E5-8E63-4A12-B88E-2A19CD9380B8}"/>
    <dgm:cxn modelId="{2CBB1D5D-3107-4417-82F3-A8C8673810F9}" srcId="{8230304C-1D47-4296-A2DA-94CC7EB915F3}" destId="{C182E30E-7981-4783-8F1B-49FFA96DC018}" srcOrd="2" destOrd="0" parTransId="{3220E42F-C585-4416-A7D0-D66FDDDAF95A}" sibTransId="{4ACDAD35-1313-4935-AE4E-254782A173A4}"/>
    <dgm:cxn modelId="{BFF969B9-267B-47AA-98A6-DCB18B417A48}" srcId="{C182E30E-7981-4783-8F1B-49FFA96DC018}" destId="{2E66AAF2-D519-4A39-B5B0-714A56DF4B1E}" srcOrd="0" destOrd="0" parTransId="{0C10B597-3EEC-42D4-8068-5241056B11DF}" sibTransId="{7029AE64-0C82-46F9-BC81-6BDB508DBFC0}"/>
    <dgm:cxn modelId="{A7061CD2-B815-485B-9BF6-FF15CECCB3B9}" type="presOf" srcId="{8230304C-1D47-4296-A2DA-94CC7EB915F3}" destId="{444FDD62-3059-48EA-A92F-83D40C4F0DC0}" srcOrd="0" destOrd="0" presId="urn:microsoft.com/office/officeart/2005/8/layout/hList1"/>
    <dgm:cxn modelId="{C8DADCE4-C187-443A-9182-2866A1FB0509}" type="presOf" srcId="{C182E30E-7981-4783-8F1B-49FFA96DC018}" destId="{32E7A5E4-7B7F-40C5-8B70-E51FC91C9218}" srcOrd="0" destOrd="0" presId="urn:microsoft.com/office/officeart/2005/8/layout/hList1"/>
    <dgm:cxn modelId="{69964E93-FADF-46A0-91EE-7E96EBB54A5B}" type="presOf" srcId="{92BDC142-930C-4503-A45B-EF59DC6AC653}" destId="{0D4DBDAE-BE30-4CEC-802F-8F5CDC7BF330}" srcOrd="0" destOrd="0" presId="urn:microsoft.com/office/officeart/2005/8/layout/hList1"/>
    <dgm:cxn modelId="{79767AC9-274F-4C4D-A822-B8DBF8A485EF}" srcId="{92BDC142-930C-4503-A45B-EF59DC6AC653}" destId="{B1FA2E60-C5C1-48E1-841E-84AD931EDF28}" srcOrd="0" destOrd="0" parTransId="{9F07DDEB-AF4E-49CA-8DDC-D413AD3F181A}" sibTransId="{072045FF-497B-4E5B-B37C-B3C586936B05}"/>
    <dgm:cxn modelId="{35F0B7EF-CE3F-4897-B4E9-CA166590BAE7}" type="presOf" srcId="{9A15871D-4AA1-4985-AF9E-C4D5EB50CC4D}" destId="{A54D1B96-0DE6-4B28-8BD3-B9AB4DCDF170}" srcOrd="0" destOrd="2" presId="urn:microsoft.com/office/officeart/2005/8/layout/hList1"/>
    <dgm:cxn modelId="{362B40EF-D4A0-410B-B94C-A24C7A9F7832}" type="presOf" srcId="{B0FFBF50-DBD8-4FDA-84B2-67D7E53F50EC}" destId="{A54D1B96-0DE6-4B28-8BD3-B9AB4DCDF170}" srcOrd="0" destOrd="1" presId="urn:microsoft.com/office/officeart/2005/8/layout/hList1"/>
    <dgm:cxn modelId="{1976B59D-7150-4E22-9A57-0CBD46DB1E4A}" type="presOf" srcId="{B1FA2E60-C5C1-48E1-841E-84AD931EDF28}" destId="{97EBC550-AC25-4994-BA0D-C5378574D570}" srcOrd="0" destOrd="0" presId="urn:microsoft.com/office/officeart/2005/8/layout/hList1"/>
    <dgm:cxn modelId="{57386E48-CA30-4941-B21D-22A4C1057507}" srcId="{C182E30E-7981-4783-8F1B-49FFA96DC018}" destId="{B0FFBF50-DBD8-4FDA-84B2-67D7E53F50EC}" srcOrd="1" destOrd="0" parTransId="{16CA35B9-B5DD-4573-BC44-EB5FF8F4C5CC}" sibTransId="{510BAE13-AFC1-4978-887D-82CA45983177}"/>
    <dgm:cxn modelId="{D83AD308-F847-4853-8F81-EAE5AC5E6E2F}" type="presOf" srcId="{D24D99C3-B576-4F35-86F2-50F02A88BF46}" destId="{C2AAC2AD-9600-43EF-99A7-AF1852CFD897}" srcOrd="0" destOrd="0" presId="urn:microsoft.com/office/officeart/2005/8/layout/hList1"/>
    <dgm:cxn modelId="{9EDC591E-5314-4A64-9A86-40C02AFA8719}" srcId="{C182E30E-7981-4783-8F1B-49FFA96DC018}" destId="{9A15871D-4AA1-4985-AF9E-C4D5EB50CC4D}" srcOrd="2" destOrd="0" parTransId="{A6D597F4-5254-45BB-BE65-670FEAC20D8B}" sibTransId="{391A6F7F-414B-4461-BE37-E0B0AF2BA8F6}"/>
    <dgm:cxn modelId="{590DED82-D33A-4E2D-8A19-AEB20F0DB908}" srcId="{89B258CB-F117-4664-86B1-4A02807EF716}" destId="{D24D99C3-B576-4F35-86F2-50F02A88BF46}" srcOrd="0" destOrd="0" parTransId="{5B2A2A29-D4A3-4A7B-9DE8-4DED36844DEC}" sibTransId="{F240459F-898E-4D20-A71D-EFBB2633639C}"/>
    <dgm:cxn modelId="{A8B7468E-4D0B-4981-BB2E-B97A77889D28}" type="presOf" srcId="{89B258CB-F117-4664-86B1-4A02807EF716}" destId="{6BFDB104-2CD7-4C03-963A-0FC3F837C3A2}" srcOrd="0" destOrd="0" presId="urn:microsoft.com/office/officeart/2005/8/layout/hList1"/>
    <dgm:cxn modelId="{417AF1A5-8BD1-4FE4-BF33-C0CB0CD73CF2}" type="presOf" srcId="{2E66AAF2-D519-4A39-B5B0-714A56DF4B1E}" destId="{A54D1B96-0DE6-4B28-8BD3-B9AB4DCDF170}" srcOrd="0" destOrd="0" presId="urn:microsoft.com/office/officeart/2005/8/layout/hList1"/>
    <dgm:cxn modelId="{0288C31E-7AD5-42ED-9FC2-94700DAB8815}" srcId="{8230304C-1D47-4296-A2DA-94CC7EB915F3}" destId="{92BDC142-930C-4503-A45B-EF59DC6AC653}" srcOrd="0" destOrd="0" parTransId="{3053AACE-28A9-4248-8748-492032E17066}" sibTransId="{6C82351C-4B3D-4BBD-A03F-F9AE98921D9E}"/>
    <dgm:cxn modelId="{DE4F0DF9-498E-49A9-9907-45328C6924EC}" type="presParOf" srcId="{444FDD62-3059-48EA-A92F-83D40C4F0DC0}" destId="{FA8974F0-3D2D-4A50-AD6D-707FB1E1BE08}" srcOrd="0" destOrd="0" presId="urn:microsoft.com/office/officeart/2005/8/layout/hList1"/>
    <dgm:cxn modelId="{3CFE3FAF-B0D6-4350-81DE-77B0DE3AE63F}" type="presParOf" srcId="{FA8974F0-3D2D-4A50-AD6D-707FB1E1BE08}" destId="{0D4DBDAE-BE30-4CEC-802F-8F5CDC7BF330}" srcOrd="0" destOrd="0" presId="urn:microsoft.com/office/officeart/2005/8/layout/hList1"/>
    <dgm:cxn modelId="{B7BE2AD3-F258-4AD0-929E-EF4C30E912B9}" type="presParOf" srcId="{FA8974F0-3D2D-4A50-AD6D-707FB1E1BE08}" destId="{97EBC550-AC25-4994-BA0D-C5378574D570}" srcOrd="1" destOrd="0" presId="urn:microsoft.com/office/officeart/2005/8/layout/hList1"/>
    <dgm:cxn modelId="{2997B800-064C-4D0C-847C-1E20A40FE985}" type="presParOf" srcId="{444FDD62-3059-48EA-A92F-83D40C4F0DC0}" destId="{ECE17D0D-A654-4F51-A918-122110A23330}" srcOrd="1" destOrd="0" presId="urn:microsoft.com/office/officeart/2005/8/layout/hList1"/>
    <dgm:cxn modelId="{48111469-A971-4069-81C9-641EED1E48E8}" type="presParOf" srcId="{444FDD62-3059-48EA-A92F-83D40C4F0DC0}" destId="{6ADA7C14-EE13-4341-9F4E-B26E1F9BA317}" srcOrd="2" destOrd="0" presId="urn:microsoft.com/office/officeart/2005/8/layout/hList1"/>
    <dgm:cxn modelId="{B50AEABA-C83A-4F50-81F3-96D6B75A6FF0}" type="presParOf" srcId="{6ADA7C14-EE13-4341-9F4E-B26E1F9BA317}" destId="{6BFDB104-2CD7-4C03-963A-0FC3F837C3A2}" srcOrd="0" destOrd="0" presId="urn:microsoft.com/office/officeart/2005/8/layout/hList1"/>
    <dgm:cxn modelId="{4E24FA71-F9C6-4A52-A852-700218B8B299}" type="presParOf" srcId="{6ADA7C14-EE13-4341-9F4E-B26E1F9BA317}" destId="{C2AAC2AD-9600-43EF-99A7-AF1852CFD897}" srcOrd="1" destOrd="0" presId="urn:microsoft.com/office/officeart/2005/8/layout/hList1"/>
    <dgm:cxn modelId="{115300E5-EAB7-46E6-AEED-63C20367BB1F}" type="presParOf" srcId="{444FDD62-3059-48EA-A92F-83D40C4F0DC0}" destId="{1AEFE1F5-22EB-4613-ADAE-8C554B8D5A66}" srcOrd="3" destOrd="0" presId="urn:microsoft.com/office/officeart/2005/8/layout/hList1"/>
    <dgm:cxn modelId="{96DDA464-665B-4D9E-B358-7CD239547FF8}" type="presParOf" srcId="{444FDD62-3059-48EA-A92F-83D40C4F0DC0}" destId="{7D6E9A5E-85C5-4958-BF6B-4DEC1C087E52}" srcOrd="4" destOrd="0" presId="urn:microsoft.com/office/officeart/2005/8/layout/hList1"/>
    <dgm:cxn modelId="{2B0C2E0A-24B9-401D-900E-8E3BDAED503C}" type="presParOf" srcId="{7D6E9A5E-85C5-4958-BF6B-4DEC1C087E52}" destId="{32E7A5E4-7B7F-40C5-8B70-E51FC91C9218}" srcOrd="0" destOrd="0" presId="urn:microsoft.com/office/officeart/2005/8/layout/hList1"/>
    <dgm:cxn modelId="{9C3ED3E0-E671-432B-BE9F-C37B7E731D53}" type="presParOf" srcId="{7D6E9A5E-85C5-4958-BF6B-4DEC1C087E52}" destId="{A54D1B96-0DE6-4B28-8BD3-B9AB4DCDF17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DBDAE-BE30-4CEC-802F-8F5CDC7BF330}">
      <dsp:nvSpPr>
        <dsp:cNvPr id="0" name=""/>
        <dsp:cNvSpPr/>
      </dsp:nvSpPr>
      <dsp:spPr>
        <a:xfrm>
          <a:off x="2660" y="763110"/>
          <a:ext cx="2594160" cy="547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/>
            <a:t>Педагогам</a:t>
          </a:r>
        </a:p>
      </dsp:txBody>
      <dsp:txXfrm>
        <a:off x="2660" y="763110"/>
        <a:ext cx="2594160" cy="547200"/>
      </dsp:txXfrm>
    </dsp:sp>
    <dsp:sp modelId="{97EBC550-AC25-4994-BA0D-C5378574D570}">
      <dsp:nvSpPr>
        <dsp:cNvPr id="0" name=""/>
        <dsp:cNvSpPr/>
      </dsp:nvSpPr>
      <dsp:spPr>
        <a:xfrm>
          <a:off x="2660" y="1310310"/>
          <a:ext cx="2594160" cy="428974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0" i="0" kern="1200" dirty="0">
              <a:latin typeface="Calibri" panose="020F0502020204030204" pitchFamily="34" charset="0"/>
              <a:cs typeface="Calibri" panose="020F0502020204030204" pitchFamily="34" charset="0"/>
            </a:rPr>
            <a:t>методические пособия могут способствовать профессиональному развитию, так как позволяют сохранять и аккумулировать педагогический опыт, обеспечивая его преемственность</a:t>
          </a:r>
          <a:endParaRPr lang="ru-RU" sz="19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2660" y="1310310"/>
        <a:ext cx="2594160" cy="4289748"/>
      </dsp:txXfrm>
    </dsp:sp>
    <dsp:sp modelId="{6BFDB104-2CD7-4C03-963A-0FC3F837C3A2}">
      <dsp:nvSpPr>
        <dsp:cNvPr id="0" name=""/>
        <dsp:cNvSpPr/>
      </dsp:nvSpPr>
      <dsp:spPr>
        <a:xfrm>
          <a:off x="2960004" y="763110"/>
          <a:ext cx="2594160" cy="547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/>
            <a:t>Родителям </a:t>
          </a:r>
        </a:p>
      </dsp:txBody>
      <dsp:txXfrm>
        <a:off x="2960004" y="763110"/>
        <a:ext cx="2594160" cy="547200"/>
      </dsp:txXfrm>
    </dsp:sp>
    <dsp:sp modelId="{C2AAC2AD-9600-43EF-99A7-AF1852CFD897}">
      <dsp:nvSpPr>
        <dsp:cNvPr id="0" name=""/>
        <dsp:cNvSpPr/>
      </dsp:nvSpPr>
      <dsp:spPr>
        <a:xfrm>
          <a:off x="2960004" y="1310310"/>
          <a:ext cx="2594160" cy="428974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0" i="0" kern="1200" dirty="0">
              <a:latin typeface="Calibri" panose="020F0502020204030204" pitchFamily="34" charset="0"/>
              <a:cs typeface="Calibri" panose="020F0502020204030204" pitchFamily="34" charset="0"/>
            </a:rPr>
            <a:t>методические пособия могут быть полезны в вопросах семейного воспитания детей, так как в них рассматриваются тенденции развития взаимодействия семьи и школы, а также взгляды на эту проблему с позиции педагогов, родителей и учащихся</a:t>
          </a:r>
          <a:endParaRPr lang="ru-RU" sz="19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2960004" y="1310310"/>
        <a:ext cx="2594160" cy="4289748"/>
      </dsp:txXfrm>
    </dsp:sp>
    <dsp:sp modelId="{32E7A5E4-7B7F-40C5-8B70-E51FC91C9218}">
      <dsp:nvSpPr>
        <dsp:cNvPr id="0" name=""/>
        <dsp:cNvSpPr/>
      </dsp:nvSpPr>
      <dsp:spPr>
        <a:xfrm>
          <a:off x="5917347" y="763110"/>
          <a:ext cx="2594160" cy="547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/>
            <a:t>Ученикам </a:t>
          </a:r>
        </a:p>
      </dsp:txBody>
      <dsp:txXfrm>
        <a:off x="5917347" y="763110"/>
        <a:ext cx="2594160" cy="547200"/>
      </dsp:txXfrm>
    </dsp:sp>
    <dsp:sp modelId="{A54D1B96-0DE6-4B28-8BD3-B9AB4DCDF170}">
      <dsp:nvSpPr>
        <dsp:cNvPr id="0" name=""/>
        <dsp:cNvSpPr/>
      </dsp:nvSpPr>
      <dsp:spPr>
        <a:xfrm>
          <a:off x="5917347" y="1310310"/>
          <a:ext cx="2594160" cy="428974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0" i="0" kern="1200" dirty="0">
              <a:latin typeface="Calibri" panose="020F0502020204030204" pitchFamily="34" charset="0"/>
              <a:cs typeface="Calibri" panose="020F0502020204030204" pitchFamily="34" charset="0"/>
            </a:rPr>
            <a:t>Помогут учащимся в подготовке к конкретному заданию, к лабораторной или практической работе</a:t>
          </a:r>
          <a:endParaRPr lang="ru-RU" sz="1900" b="0" kern="1200" dirty="0">
            <a:latin typeface="Calibri" panose="020F0502020204030204" pitchFamily="34" charset="0"/>
            <a:cs typeface="Calibri" panose="020F050202020403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0" i="0" kern="1200" dirty="0">
              <a:latin typeface="Calibri" panose="020F0502020204030204" pitchFamily="34" charset="0"/>
              <a:cs typeface="Calibri" panose="020F0502020204030204" pitchFamily="34" charset="0"/>
            </a:rPr>
            <a:t>Обеспечивают непрерывность и полноту процесса обучения </a:t>
          </a:r>
          <a:endParaRPr lang="ru-RU" sz="1900" b="0" kern="1200" dirty="0">
            <a:latin typeface="Calibri" panose="020F0502020204030204" pitchFamily="34" charset="0"/>
            <a:cs typeface="Calibri" panose="020F050202020403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0" i="0" kern="1200" dirty="0">
              <a:latin typeface="Calibri" panose="020F0502020204030204" pitchFamily="34" charset="0"/>
              <a:cs typeface="Calibri" panose="020F0502020204030204" pitchFamily="34" charset="0"/>
            </a:rPr>
            <a:t>Помогут в применении инновационных методов обучения</a:t>
          </a:r>
          <a:endParaRPr lang="ru-RU" sz="1900" b="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5917347" y="1310310"/>
        <a:ext cx="2594160" cy="42897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8" name="Shape 9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90861294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1625600" latinLnBrk="0">
      <a:defRPr sz="2000">
        <a:latin typeface="+mj-lt"/>
        <a:ea typeface="+mj-ea"/>
        <a:cs typeface="+mj-cs"/>
        <a:sym typeface="Calibri"/>
      </a:defRPr>
    </a:lvl1pPr>
    <a:lvl2pPr indent="228600" defTabSz="1625600" latinLnBrk="0">
      <a:defRPr sz="2000">
        <a:latin typeface="+mj-lt"/>
        <a:ea typeface="+mj-ea"/>
        <a:cs typeface="+mj-cs"/>
        <a:sym typeface="Calibri"/>
      </a:defRPr>
    </a:lvl2pPr>
    <a:lvl3pPr indent="457200" defTabSz="1625600" latinLnBrk="0">
      <a:defRPr sz="2000">
        <a:latin typeface="+mj-lt"/>
        <a:ea typeface="+mj-ea"/>
        <a:cs typeface="+mj-cs"/>
        <a:sym typeface="Calibri"/>
      </a:defRPr>
    </a:lvl3pPr>
    <a:lvl4pPr indent="685800" defTabSz="1625600" latinLnBrk="0">
      <a:defRPr sz="2000">
        <a:latin typeface="+mj-lt"/>
        <a:ea typeface="+mj-ea"/>
        <a:cs typeface="+mj-cs"/>
        <a:sym typeface="Calibri"/>
      </a:defRPr>
    </a:lvl4pPr>
    <a:lvl5pPr indent="914400" defTabSz="1625600" latinLnBrk="0">
      <a:defRPr sz="2000">
        <a:latin typeface="+mj-lt"/>
        <a:ea typeface="+mj-ea"/>
        <a:cs typeface="+mj-cs"/>
        <a:sym typeface="Calibri"/>
      </a:defRPr>
    </a:lvl5pPr>
    <a:lvl6pPr indent="1143000" defTabSz="1625600" latinLnBrk="0">
      <a:defRPr sz="2000">
        <a:latin typeface="+mj-lt"/>
        <a:ea typeface="+mj-ea"/>
        <a:cs typeface="+mj-cs"/>
        <a:sym typeface="Calibri"/>
      </a:defRPr>
    </a:lvl6pPr>
    <a:lvl7pPr indent="1371600" defTabSz="1625600" latinLnBrk="0">
      <a:defRPr sz="2000">
        <a:latin typeface="+mj-lt"/>
        <a:ea typeface="+mj-ea"/>
        <a:cs typeface="+mj-cs"/>
        <a:sym typeface="Calibri"/>
      </a:defRPr>
    </a:lvl7pPr>
    <a:lvl8pPr indent="1600200" defTabSz="1625600" latinLnBrk="0">
      <a:defRPr sz="2000">
        <a:latin typeface="+mj-lt"/>
        <a:ea typeface="+mj-ea"/>
        <a:cs typeface="+mj-cs"/>
        <a:sym typeface="Calibri"/>
      </a:defRPr>
    </a:lvl8pPr>
    <a:lvl9pPr indent="1828800" defTabSz="1625600" latinLnBrk="0">
      <a:defRPr sz="2000"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714500" y="685800"/>
            <a:ext cx="3429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572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685800" y="3598069"/>
            <a:ext cx="7772400" cy="1102520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1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371600" y="491490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4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2" name="Уровень текста 1…"/>
          <p:cNvSpPr txBox="1">
            <a:spLocks noGrp="1"/>
          </p:cNvSpPr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Рисунок 6" descr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0025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38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3200400"/>
            <a:ext cx="4038600" cy="3394473"/>
          </a:xfrm>
          <a:prstGeom prst="rect">
            <a:avLst/>
          </a:prstGeom>
        </p:spPr>
        <p:txBody>
          <a:bodyPr/>
          <a:lstStyle>
            <a:lvl1pPr marL="587828" indent="-587828">
              <a:spcBef>
                <a:spcPts val="1100"/>
              </a:spcBef>
              <a:defRPr sz="4800"/>
            </a:lvl1pPr>
            <a:lvl2pPr>
              <a:spcBef>
                <a:spcPts val="1100"/>
              </a:spcBef>
              <a:defRPr sz="4800"/>
            </a:lvl2pPr>
            <a:lvl3pPr marL="1463039" indent="-548639">
              <a:spcBef>
                <a:spcPts val="1100"/>
              </a:spcBef>
              <a:defRPr sz="4800"/>
            </a:lvl3pPr>
            <a:lvl4pPr marL="1981200" indent="-609600">
              <a:spcBef>
                <a:spcPts val="1100"/>
              </a:spcBef>
              <a:defRPr sz="4800"/>
            </a:lvl4pPr>
            <a:lvl5pPr marL="2438400" indent="-609600">
              <a:spcBef>
                <a:spcPts val="1100"/>
              </a:spcBef>
              <a:defRPr sz="4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Рисунок 6" descr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0025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48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9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3151584"/>
            <a:ext cx="4040188" cy="47982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000"/>
              </a:spcBef>
              <a:buSzTx/>
              <a:buFontTx/>
              <a:buNone/>
              <a:defRPr sz="4200" b="1"/>
            </a:lvl1pPr>
            <a:lvl2pPr marL="0" indent="457200">
              <a:spcBef>
                <a:spcPts val="1000"/>
              </a:spcBef>
              <a:buSzTx/>
              <a:buFontTx/>
              <a:buNone/>
              <a:defRPr sz="4200" b="1"/>
            </a:lvl2pPr>
            <a:lvl3pPr marL="0" indent="914400">
              <a:spcBef>
                <a:spcPts val="1000"/>
              </a:spcBef>
              <a:buSzTx/>
              <a:buFontTx/>
              <a:buNone/>
              <a:defRPr sz="4200" b="1"/>
            </a:lvl3pPr>
            <a:lvl4pPr marL="0" indent="1371600">
              <a:spcBef>
                <a:spcPts val="1000"/>
              </a:spcBef>
              <a:buSzTx/>
              <a:buFontTx/>
              <a:buNone/>
              <a:defRPr sz="4200" b="1"/>
            </a:lvl4pPr>
            <a:lvl5pPr marL="0" indent="1828800">
              <a:spcBef>
                <a:spcPts val="1000"/>
              </a:spcBef>
              <a:buSzTx/>
              <a:buFontTx/>
              <a:buNone/>
              <a:defRPr sz="42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0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6" y="3151584"/>
            <a:ext cx="4041776" cy="47982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1000"/>
              </a:spcBef>
              <a:buSzTx/>
              <a:buFontTx/>
              <a:buNone/>
              <a:defRPr sz="4200" b="1"/>
            </a:pPr>
            <a:endParaRPr/>
          </a:p>
        </p:txBody>
      </p:sp>
      <p:sp>
        <p:nvSpPr>
          <p:cNvPr id="5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6" descr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0025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59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6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Рисунок 6" descr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00250"/>
            <a:ext cx="9144000" cy="5143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8" name="Рисунок 4" descr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0025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Рисунок 6" descr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0025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7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1" y="2205036"/>
            <a:ext cx="3008314" cy="871539"/>
          </a:xfrm>
          <a:prstGeom prst="rect">
            <a:avLst/>
          </a:prstGeom>
        </p:spPr>
        <p:txBody>
          <a:bodyPr anchor="b"/>
          <a:lstStyle>
            <a:lvl1pPr algn="l">
              <a:defRPr sz="3400" b="1"/>
            </a:lvl1pPr>
          </a:lstStyle>
          <a:p>
            <a:r>
              <a:t>Текст заголовка</a:t>
            </a:r>
          </a:p>
        </p:txBody>
      </p:sp>
      <p:sp>
        <p:nvSpPr>
          <p:cNvPr id="78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3575050" y="2205038"/>
            <a:ext cx="5111750" cy="4389836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9" name="Текст 3"/>
          <p:cNvSpPr>
            <a:spLocks noGrp="1"/>
          </p:cNvSpPr>
          <p:nvPr>
            <p:ph type="body" sz="quarter" idx="21"/>
          </p:nvPr>
        </p:nvSpPr>
        <p:spPr>
          <a:xfrm>
            <a:off x="457200" y="3076575"/>
            <a:ext cx="3008315" cy="3518298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/>
            </a:pPr>
            <a:endParaRPr/>
          </a:p>
        </p:txBody>
      </p:sp>
      <p:sp>
        <p:nvSpPr>
          <p:cNvPr id="8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Рисунок 6" descr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0025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88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792288" y="5600700"/>
            <a:ext cx="5486401" cy="425054"/>
          </a:xfrm>
          <a:prstGeom prst="rect">
            <a:avLst/>
          </a:prstGeom>
        </p:spPr>
        <p:txBody>
          <a:bodyPr anchor="b"/>
          <a:lstStyle>
            <a:lvl1pPr algn="l">
              <a:defRPr sz="3400" b="1"/>
            </a:lvl1pPr>
          </a:lstStyle>
          <a:p>
            <a:r>
              <a:t>Текст заголовка</a:t>
            </a:r>
          </a:p>
        </p:txBody>
      </p:sp>
      <p:sp>
        <p:nvSpPr>
          <p:cNvPr id="89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2459831"/>
            <a:ext cx="5486401" cy="3086101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90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792288" y="6025753"/>
            <a:ext cx="5486401" cy="60364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500"/>
              </a:spcBef>
              <a:buSzTx/>
              <a:buFontTx/>
              <a:buNone/>
              <a:defRPr sz="2400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9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Рисунок 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200025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206228"/>
            <a:ext cx="8229600" cy="8572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4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457200" y="3200400"/>
            <a:ext cx="8229600" cy="33944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325187" y="6734344"/>
            <a:ext cx="361614" cy="340182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20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ct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600075" marR="0" indent="-600075" algn="l" defTabSz="1625600" rtl="0" latinLnBrk="0">
        <a:lnSpc>
          <a:spcPct val="100000"/>
        </a:lnSpc>
        <a:spcBef>
          <a:spcPts val="13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1028700" marR="0" indent="-571500" algn="l" defTabSz="1625600" rtl="0" latinLnBrk="0">
        <a:lnSpc>
          <a:spcPct val="100000"/>
        </a:lnSpc>
        <a:spcBef>
          <a:spcPts val="1300"/>
        </a:spcBef>
        <a:spcAft>
          <a:spcPts val="0"/>
        </a:spcAft>
        <a:buClrTx/>
        <a:buSzPct val="100000"/>
        <a:buFont typeface="Arial"/>
        <a:buChar char="–"/>
        <a:tabLst/>
        <a:defRPr sz="56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447800" marR="0" indent="-533400" algn="l" defTabSz="1625600" rtl="0" latinLnBrk="0">
        <a:lnSpc>
          <a:spcPct val="100000"/>
        </a:lnSpc>
        <a:spcBef>
          <a:spcPts val="13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2011679" marR="0" indent="-640079" algn="l" defTabSz="1625600" rtl="0" latinLnBrk="0">
        <a:lnSpc>
          <a:spcPct val="100000"/>
        </a:lnSpc>
        <a:spcBef>
          <a:spcPts val="1300"/>
        </a:spcBef>
        <a:spcAft>
          <a:spcPts val="0"/>
        </a:spcAft>
        <a:buClrTx/>
        <a:buSzPct val="100000"/>
        <a:buFont typeface="Arial"/>
        <a:buChar char="–"/>
        <a:tabLst/>
        <a:defRPr sz="56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468879" marR="0" indent="-640079" algn="l" defTabSz="1625600" rtl="0" latinLnBrk="0">
        <a:lnSpc>
          <a:spcPct val="100000"/>
        </a:lnSpc>
        <a:spcBef>
          <a:spcPts val="1300"/>
        </a:spcBef>
        <a:spcAft>
          <a:spcPts val="0"/>
        </a:spcAft>
        <a:buClrTx/>
        <a:buSzPct val="100000"/>
        <a:buFont typeface="Arial"/>
        <a:buChar char="»"/>
        <a:tabLst/>
        <a:defRPr sz="56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926079" marR="0" indent="-640079" algn="l" defTabSz="1625600" rtl="0" latinLnBrk="0">
        <a:lnSpc>
          <a:spcPct val="100000"/>
        </a:lnSpc>
        <a:spcBef>
          <a:spcPts val="13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383279" marR="0" indent="-640079" algn="l" defTabSz="1625600" rtl="0" latinLnBrk="0">
        <a:lnSpc>
          <a:spcPct val="100000"/>
        </a:lnSpc>
        <a:spcBef>
          <a:spcPts val="13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840479" marR="0" indent="-640079" algn="l" defTabSz="1625600" rtl="0" latinLnBrk="0">
        <a:lnSpc>
          <a:spcPct val="100000"/>
        </a:lnSpc>
        <a:spcBef>
          <a:spcPts val="13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297679" marR="0" indent="-640079" algn="l" defTabSz="1625600" rtl="0" latinLnBrk="0">
        <a:lnSpc>
          <a:spcPct val="100000"/>
        </a:lnSpc>
        <a:spcBef>
          <a:spcPts val="13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16256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7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emf"/><Relationship Id="rId5" Type="http://schemas.openxmlformats.org/officeDocument/2006/relationships/image" Target="../media/image80.emf"/><Relationship Id="rId4" Type="http://schemas.openxmlformats.org/officeDocument/2006/relationships/image" Target="../media/image79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1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1.emf"/><Relationship Id="rId5" Type="http://schemas.openxmlformats.org/officeDocument/2006/relationships/image" Target="../media/image100.emf"/><Relationship Id="rId4" Type="http://schemas.openxmlformats.org/officeDocument/2006/relationships/image" Target="../media/image99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jpeg"/><Relationship Id="rId3" Type="http://schemas.openxmlformats.org/officeDocument/2006/relationships/image" Target="../media/image109.png"/><Relationship Id="rId7" Type="http://schemas.openxmlformats.org/officeDocument/2006/relationships/image" Target="../media/image112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1.jpeg"/><Relationship Id="rId5" Type="http://schemas.openxmlformats.org/officeDocument/2006/relationships/image" Target="../media/image110.png"/><Relationship Id="rId4" Type="http://schemas.openxmlformats.org/officeDocument/2006/relationships/image" Target="../media/image58.png"/><Relationship Id="rId9" Type="http://schemas.openxmlformats.org/officeDocument/2006/relationships/image" Target="../media/image114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9.png"/><Relationship Id="rId5" Type="http://schemas.openxmlformats.org/officeDocument/2006/relationships/image" Target="../media/image58.png"/><Relationship Id="rId4" Type="http://schemas.openxmlformats.org/officeDocument/2006/relationships/image" Target="../media/image118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3.png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3" Type="http://schemas.openxmlformats.org/officeDocument/2006/relationships/image" Target="../media/image2.tiff"/><Relationship Id="rId7" Type="http://schemas.openxmlformats.org/officeDocument/2006/relationships/image" Target="../media/image1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5.png"/><Relationship Id="rId5" Type="http://schemas.openxmlformats.org/officeDocument/2006/relationships/image" Target="../media/image124.png"/><Relationship Id="rId10" Type="http://schemas.openxmlformats.org/officeDocument/2006/relationships/image" Target="../media/image129.png"/><Relationship Id="rId4" Type="http://schemas.openxmlformats.org/officeDocument/2006/relationships/image" Target="../media/image3.png"/><Relationship Id="rId9" Type="http://schemas.openxmlformats.org/officeDocument/2006/relationships/image" Target="../media/image128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hyperlink" Target="https://e-univers.ru/info/publishers/izdatelstvo_intellekt_tsent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2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916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CFBBE72-07CC-93A2-48B9-E736FB731217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F78226-0484-A46A-435A-8FB9E192C321}"/>
              </a:ext>
            </a:extLst>
          </p:cNvPr>
          <p:cNvSpPr txBox="1"/>
          <p:nvPr/>
        </p:nvSpPr>
        <p:spPr>
          <a:xfrm>
            <a:off x="536151" y="3013382"/>
            <a:ext cx="7918648" cy="24314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</a:rPr>
              <a:t>Использование разных серий книг Издательства "Интеллект-Центр" в работе учителя начальной школы</a:t>
            </a:r>
            <a:r>
              <a:rPr lang="ru-RU" b="1" dirty="0">
                <a:solidFill>
                  <a:srgbClr val="FF0000"/>
                </a:solidFill>
              </a:rPr>
              <a:t> – ключ к успеху ученика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DCEDC8F-1403-11D0-E5E7-46FC661B797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115616"/>
            <a:ext cx="1872208" cy="12895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CF1FE6-57FC-EF03-934C-DA9016EC75D5}"/>
              </a:ext>
            </a:extLst>
          </p:cNvPr>
          <p:cNvSpPr txBox="1"/>
          <p:nvPr/>
        </p:nvSpPr>
        <p:spPr>
          <a:xfrm>
            <a:off x="0" y="6062696"/>
            <a:ext cx="9144000" cy="175432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ru-RU" sz="2800" b="1" dirty="0"/>
              <a:t>Клементьева Ольга Павловна</a:t>
            </a:r>
            <a:endParaRPr lang="ru-RU" sz="2800" b="1" i="0" dirty="0">
              <a:solidFill>
                <a:srgbClr val="000000"/>
              </a:solidFill>
              <a:effectLst/>
              <a:latin typeface="+mj-lt"/>
            </a:endParaRPr>
          </a:p>
          <a:p>
            <a:pPr algn="ctr"/>
            <a:r>
              <a:rPr lang="ru-RU" sz="2000" b="0" i="0" dirty="0">
                <a:solidFill>
                  <a:srgbClr val="000000"/>
                </a:solidFill>
                <a:effectLst/>
                <a:latin typeface="+mj-lt"/>
              </a:rPr>
              <a:t>заместитель директора по УВР ЧОУ «Аметист», </a:t>
            </a:r>
          </a:p>
          <a:p>
            <a:pPr algn="ctr"/>
            <a:r>
              <a:rPr lang="ru-RU" sz="2000" b="0" i="0" dirty="0">
                <a:solidFill>
                  <a:srgbClr val="000000"/>
                </a:solidFill>
                <a:effectLst/>
                <a:latin typeface="+mj-lt"/>
              </a:rPr>
              <a:t>учитель начальных классов высшей категории, </a:t>
            </a:r>
          </a:p>
          <a:p>
            <a:pPr algn="ctr"/>
            <a:r>
              <a:rPr lang="ru-RU" sz="2000" b="0" i="0" dirty="0">
                <a:solidFill>
                  <a:srgbClr val="000000"/>
                </a:solidFill>
                <a:effectLst/>
                <a:latin typeface="+mj-lt"/>
              </a:rPr>
              <a:t>победитель муниципального конкурса «Учитель года – 2006», </a:t>
            </a:r>
          </a:p>
          <a:p>
            <a:pPr algn="ctr"/>
            <a:r>
              <a:rPr lang="ru-RU" sz="2000" b="0" i="0" dirty="0">
                <a:solidFill>
                  <a:srgbClr val="000000"/>
                </a:solidFill>
                <a:effectLst/>
                <a:latin typeface="+mj-lt"/>
              </a:rPr>
              <a:t> автор учебных пособий издательства «Интеллект-Центр»</a:t>
            </a:r>
            <a:endParaRPr lang="ru-RU" sz="2000"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3E6FC5-355F-1C31-7BF5-C32514B1E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9BB29996-3411-944E-B819-66C46D164CB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AFA76082-EF4A-9078-E3B4-43341D2448E6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4CE39438-E97D-881F-F307-1844E0D1476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66C075-18BB-5D2B-47EC-AAE5B74C74C0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BA24988-4C05-D09D-40A3-7F80A02AC1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8EC0163-F23D-B43D-A368-842D035F888E}"/>
              </a:ext>
            </a:extLst>
          </p:cNvPr>
          <p:cNvSpPr txBox="1"/>
          <p:nvPr/>
        </p:nvSpPr>
        <p:spPr>
          <a:xfrm>
            <a:off x="2123728" y="820689"/>
            <a:ext cx="6878819" cy="156966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just"/>
            <a:r>
              <a:rPr lang="ru-RU" sz="2400" b="1" i="0" dirty="0">
                <a:solidFill>
                  <a:srgbClr val="333333"/>
                </a:solidFill>
                <a:effectLst/>
              </a:rPr>
              <a:t>Роль методических пособий для педагогов, родителей и других участников образовательного процесса</a:t>
            </a:r>
            <a:r>
              <a:rPr lang="ru-RU" sz="2400" b="0" i="0" dirty="0">
                <a:solidFill>
                  <a:srgbClr val="333333"/>
                </a:solidFill>
                <a:effectLst/>
              </a:rPr>
              <a:t> заключается в том, чтобы помочь им в решении различных задач</a:t>
            </a:r>
            <a:endParaRPr lang="ru-RU" sz="2400" dirty="0"/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3E152F9D-9BD3-A5BD-255C-4ED68ABC01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00673741"/>
              </p:ext>
            </p:extLst>
          </p:nvPr>
        </p:nvGraphicFramePr>
        <p:xfrm>
          <a:off x="314915" y="2177711"/>
          <a:ext cx="8514169" cy="63631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76179349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8F7573-0273-5FFE-0B57-395955D1F4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CD8489F9-EDAA-CF90-1124-7B3ED821B06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82110BA7-67E2-34C1-8384-40458A5725EF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3F1109AB-ED80-5829-80DE-362F097867B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DF9F60-5E0A-D95A-8EE7-F98AAF8FAA83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9E57E9D-E72F-7ED6-4AD3-B0A73F3086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AE0992A-FDD6-DAA6-CE9B-69AE9159C6DC}"/>
              </a:ext>
            </a:extLst>
          </p:cNvPr>
          <p:cNvSpPr txBox="1"/>
          <p:nvPr/>
        </p:nvSpPr>
        <p:spPr>
          <a:xfrm>
            <a:off x="323528" y="1455144"/>
            <a:ext cx="8352928" cy="103227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2400" i="1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Инструмент</a:t>
            </a:r>
            <a:r>
              <a:rPr lang="en-US" sz="2400" i="1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i="1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формирования</a:t>
            </a:r>
            <a:r>
              <a:rPr lang="en-US" sz="2400" i="1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i="1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ключевых</a:t>
            </a:r>
            <a:r>
              <a:rPr lang="en-US" sz="2400" i="1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i="1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компетенций</a:t>
            </a:r>
            <a:r>
              <a:rPr lang="en-US" sz="2400" i="1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i="1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младшего</a:t>
            </a:r>
            <a:r>
              <a:rPr lang="en-US" sz="2400" i="1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i="1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школьника</a:t>
            </a:r>
            <a:endParaRPr lang="en-US" sz="2400" i="1" dirty="0"/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284B3F55-A451-CE7A-373D-372FEF09968F}"/>
              </a:ext>
            </a:extLst>
          </p:cNvPr>
          <p:cNvSpPr/>
          <p:nvPr/>
        </p:nvSpPr>
        <p:spPr>
          <a:xfrm>
            <a:off x="539552" y="2822220"/>
            <a:ext cx="8208912" cy="20926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Функциональное чтение — это </a:t>
            </a:r>
            <a:r>
              <a:rPr lang="en-US" sz="280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способность понимать, интерпретировать, анализировать и использовать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информацию из текстов для решения реальных задач.</a:t>
            </a:r>
            <a:endParaRPr lang="en-US" sz="2800" dirty="0"/>
          </a:p>
          <a:p>
            <a:pPr marL="0" indent="0" algn="ctr">
              <a:lnSpc>
                <a:spcPct val="133000"/>
              </a:lnSpc>
              <a:buNone/>
            </a:pP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Это не просто «читать буквы» — </a:t>
            </a:r>
            <a:endParaRPr lang="ru-RU" sz="2800" dirty="0">
              <a:solidFill>
                <a:srgbClr val="3C3939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ctr">
              <a:lnSpc>
                <a:spcPct val="133000"/>
              </a:lnSpc>
              <a:buNone/>
            </a:pP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это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80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читать со смыслом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2800" dirty="0"/>
          </a:p>
        </p:txBody>
      </p:sp>
      <p:sp>
        <p:nvSpPr>
          <p:cNvPr id="11" name="Text 3">
            <a:extLst>
              <a:ext uri="{FF2B5EF4-FFF2-40B4-BE49-F238E27FC236}">
                <a16:creationId xmlns:a16="http://schemas.microsoft.com/office/drawing/2014/main" id="{9C6D9F0A-81BA-5AEB-4840-D2DB0321E303}"/>
              </a:ext>
            </a:extLst>
          </p:cNvPr>
          <p:cNvSpPr/>
          <p:nvPr/>
        </p:nvSpPr>
        <p:spPr>
          <a:xfrm>
            <a:off x="2286188" y="7521665"/>
            <a:ext cx="457162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2800" i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Лежит в основе освоения всех учебных предметов</a:t>
            </a:r>
            <a:endParaRPr 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3826726610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92E3F-7537-B788-47A3-41B25B0F88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4966A5E5-22EC-0EE0-6AC5-B894494EFFF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EDCE39CD-87A2-7656-6C69-9469A215027D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488A78BB-EF4D-F1AD-0D33-8A3E25A83B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07E61E-F032-8BD8-689F-38BFE33C3B53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553B1B6-BBAC-161A-B591-72DC781479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DA131A7-A07A-D10C-4521-68C9B4E00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60" y="1264088"/>
            <a:ext cx="8319310" cy="72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76860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B765714-8EDE-461B-8522-8435ACA9D9F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854" y="2740630"/>
            <a:ext cx="1981380" cy="279919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id="{AD14CA3E-DC1B-4EC3-81CA-EB036AFF3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8570" y="2705789"/>
            <a:ext cx="1936111" cy="279919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>
            <a:extLst>
              <a:ext uri="{FF2B5EF4-FFF2-40B4-BE49-F238E27FC236}">
                <a16:creationId xmlns:a16="http://schemas.microsoft.com/office/drawing/2014/main" id="{7A043947-5AD2-4915-AE4D-FC6DDDD40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03" y="5652130"/>
            <a:ext cx="1981381" cy="286464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8">
            <a:extLst>
              <a:ext uri="{FF2B5EF4-FFF2-40B4-BE49-F238E27FC236}">
                <a16:creationId xmlns:a16="http://schemas.microsoft.com/office/drawing/2014/main" id="{A334F81C-AA84-45F8-A05B-5E6E29755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780" y="5701112"/>
            <a:ext cx="2016224" cy="288413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54C24A5-1925-4B8C-920C-93F569BF1EA3}"/>
              </a:ext>
            </a:extLst>
          </p:cNvPr>
          <p:cNvSpPr txBox="1"/>
          <p:nvPr/>
        </p:nvSpPr>
        <p:spPr>
          <a:xfrm>
            <a:off x="157302" y="1235140"/>
            <a:ext cx="882939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77">
              <a:defRPr/>
            </a:pPr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</a:rPr>
              <a:t>О.П. Клементьева, Н.А. Пугачёва, В.И. </a:t>
            </a:r>
            <a:r>
              <a:rPr lang="ru-RU" sz="2000" b="1" dirty="0" err="1">
                <a:solidFill>
                  <a:srgbClr val="002060"/>
                </a:solidFill>
                <a:latin typeface="Arial Narrow" pitchFamily="34" charset="0"/>
              </a:rPr>
              <a:t>Гайдаржи</a:t>
            </a:r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</a:rPr>
              <a:t>,   И.Н. Карпунина</a:t>
            </a:r>
          </a:p>
          <a:p>
            <a:pPr algn="ctr" defTabSz="914377">
              <a:defRPr/>
            </a:pPr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</a:rPr>
              <a:t> </a:t>
            </a:r>
          </a:p>
          <a:p>
            <a:pPr algn="ctr" defTabSz="914377">
              <a:defRPr/>
            </a:pPr>
            <a:r>
              <a:rPr lang="ru-RU" sz="2800" b="1" dirty="0">
                <a:solidFill>
                  <a:srgbClr val="FF0000"/>
                </a:solidFill>
                <a:latin typeface="Arial Narrow" pitchFamily="34" charset="0"/>
              </a:rPr>
              <a:t>Функциональное чтение. 1, 2, 3, 4 классы. </a:t>
            </a:r>
          </a:p>
          <a:p>
            <a:pPr algn="ctr" defTabSz="914377">
              <a:defRPr/>
            </a:pPr>
            <a:r>
              <a:rPr lang="ru-RU" sz="2800" b="1" dirty="0">
                <a:solidFill>
                  <a:srgbClr val="FF0000"/>
                </a:solidFill>
                <a:latin typeface="Arial Narrow" pitchFamily="34" charset="0"/>
              </a:rPr>
              <a:t>Рабочая тетрадь.</a:t>
            </a:r>
            <a:endParaRPr lang="ru-RU" sz="28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B191BD-D395-4798-B836-907A50020B1E}"/>
              </a:ext>
            </a:extLst>
          </p:cNvPr>
          <p:cNvSpPr txBox="1"/>
          <p:nvPr/>
        </p:nvSpPr>
        <p:spPr>
          <a:xfrm>
            <a:off x="2302362" y="3061128"/>
            <a:ext cx="4464496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1219170">
              <a:defRPr/>
            </a:pPr>
            <a:r>
              <a:rPr lang="ru-RU" sz="2000" b="1" dirty="0">
                <a:solidFill>
                  <a:srgbClr val="4D03D3"/>
                </a:solidFill>
                <a:latin typeface="Arial Narrow" pitchFamily="34" charset="0"/>
                <a:cs typeface="Times New Roman" panose="02020603050405020304" pitchFamily="18" charset="0"/>
              </a:rPr>
              <a:t>Данная серия состоит из четырёх тематических тетрадей:</a:t>
            </a:r>
          </a:p>
          <a:p>
            <a:pPr algn="just" defTabSz="1219170">
              <a:defRPr/>
            </a:pPr>
            <a:r>
              <a:rPr lang="ru-RU" sz="2000" b="1" dirty="0">
                <a:solidFill>
                  <a:prstClr val="black"/>
                </a:solidFill>
                <a:latin typeface="Arial Narrow" pitchFamily="34" charset="0"/>
                <a:cs typeface="Times New Roman" panose="02020603050405020304" pitchFamily="18" charset="0"/>
              </a:rPr>
              <a:t>1 класс – «В мире доброты»,</a:t>
            </a:r>
          </a:p>
          <a:p>
            <a:pPr algn="just" defTabSz="1219170">
              <a:defRPr/>
            </a:pPr>
            <a:r>
              <a:rPr lang="ru-RU" sz="2000" b="1" dirty="0">
                <a:solidFill>
                  <a:prstClr val="black"/>
                </a:solidFill>
                <a:latin typeface="Arial Narrow" pitchFamily="34" charset="0"/>
                <a:cs typeface="Times New Roman" panose="02020603050405020304" pitchFamily="18" charset="0"/>
              </a:rPr>
              <a:t>2 класс – «Мир животных и растений», </a:t>
            </a:r>
          </a:p>
          <a:p>
            <a:pPr algn="just" defTabSz="1219170">
              <a:defRPr/>
            </a:pPr>
            <a:r>
              <a:rPr lang="ru-RU" sz="2000" b="1" dirty="0">
                <a:solidFill>
                  <a:prstClr val="black"/>
                </a:solidFill>
                <a:latin typeface="Arial Narrow" pitchFamily="34" charset="0"/>
                <a:cs typeface="Times New Roman" panose="02020603050405020304" pitchFamily="18" charset="0"/>
              </a:rPr>
              <a:t>3 класс – «Открытия и изобретения»,</a:t>
            </a:r>
          </a:p>
          <a:p>
            <a:pPr algn="just" defTabSz="1219170">
              <a:defRPr/>
            </a:pPr>
            <a:r>
              <a:rPr lang="ru-RU" sz="2000" b="1" dirty="0">
                <a:solidFill>
                  <a:prstClr val="black"/>
                </a:solidFill>
                <a:latin typeface="Arial Narrow" pitchFamily="34" charset="0"/>
                <a:cs typeface="Times New Roman" panose="02020603050405020304" pitchFamily="18" charset="0"/>
              </a:rPr>
              <a:t>4 класс – «Люди и профессии». </a:t>
            </a:r>
          </a:p>
          <a:p>
            <a:pPr algn="just" defTabSz="1219170">
              <a:defRPr/>
            </a:pPr>
            <a:endParaRPr lang="ru-RU" sz="2000" b="1" dirty="0">
              <a:solidFill>
                <a:prstClr val="black"/>
              </a:solidFill>
              <a:latin typeface="Arial Narrow" pitchFamily="34" charset="0"/>
              <a:cs typeface="Times New Roman" panose="02020603050405020304" pitchFamily="18" charset="0"/>
            </a:endParaRPr>
          </a:p>
          <a:p>
            <a:pPr algn="just" defTabSz="1219170">
              <a:defRPr/>
            </a:pPr>
            <a:endParaRPr lang="ru-RU" sz="2000" b="1" dirty="0">
              <a:solidFill>
                <a:prstClr val="black"/>
              </a:solidFill>
              <a:latin typeface="Arial Narrow" pitchFamily="34" charset="0"/>
              <a:cs typeface="Times New Roman" panose="02020603050405020304" pitchFamily="18" charset="0"/>
            </a:endParaRPr>
          </a:p>
          <a:p>
            <a:pPr algn="just" defTabSz="1219170">
              <a:defRPr/>
            </a:pPr>
            <a:endParaRPr lang="ru-RU" sz="2000" b="1" dirty="0">
              <a:solidFill>
                <a:prstClr val="black"/>
              </a:solidFill>
              <a:latin typeface="Arial Narrow" pitchFamily="34" charset="0"/>
              <a:cs typeface="Times New Roman" panose="02020603050405020304" pitchFamily="18" charset="0"/>
            </a:endParaRPr>
          </a:p>
          <a:p>
            <a:pPr algn="just" defTabSz="1219170">
              <a:defRPr/>
            </a:pPr>
            <a:r>
              <a:rPr lang="ru-RU" sz="2000" b="1" dirty="0">
                <a:solidFill>
                  <a:prstClr val="black"/>
                </a:solidFill>
                <a:latin typeface="Arial Narrow" pitchFamily="34" charset="0"/>
                <a:cs typeface="Times New Roman" panose="02020603050405020304" pitchFamily="18" charset="0"/>
              </a:rPr>
              <a:t>Тетради для развития функционального чтения можно использовать как дополнительный материал на уроках, классных часах, для индивидуальной работы с учащимися в школе и во внеурочное время.</a:t>
            </a:r>
            <a:endParaRPr lang="ru-RU" sz="2000" b="1" dirty="0">
              <a:latin typeface="Arial Narrow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A1B61C-97ED-0ED9-AF6B-F72AE2B9D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DFAB6465-C45A-00C2-BD4D-EA293121646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5B8C750E-340D-842F-D9F2-0CFE6EBC053D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EC59C597-F7E6-2773-8C03-5FD29F6A61F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ECA7E33-9C38-0289-C5D0-AB260CA762D1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5477B68-02E5-BDF2-B53E-A47BF307B3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96D7601-7BC5-7D6C-93BF-7196A68B56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32113"/>
            <a:ext cx="9144000" cy="4742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133862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B84AA-D605-C8B5-56D5-1A3F89CDAF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3AE00E3C-A4A7-490D-3314-9393A3553C2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D009F1DA-2F83-AB25-A5A8-D8CA4E389F44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BD0D7A1F-5120-97A6-1248-D754B56361A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596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E32F9E6-0C30-2784-7773-93FF7BAE54F5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78A5D65-652C-FA6E-1BE3-08D3AA7431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FEF7A909-9629-1846-A526-A4632BDB8AB8}"/>
              </a:ext>
            </a:extLst>
          </p:cNvPr>
          <p:cNvSpPr/>
          <p:nvPr/>
        </p:nvSpPr>
        <p:spPr>
          <a:xfrm>
            <a:off x="251521" y="1523026"/>
            <a:ext cx="3744416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1–2 класс: </a:t>
            </a:r>
            <a:r>
              <a:rPr lang="ru-RU" sz="24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24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визуальная</a:t>
            </a:r>
            <a:r>
              <a:rPr lang="en-US" sz="24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ru-RU" sz="24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24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опора</a:t>
            </a:r>
            <a:r>
              <a:rPr lang="en-US" sz="24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endParaRPr lang="ru-RU" sz="2400" dirty="0">
              <a:solidFill>
                <a:srgbClr val="1B1B27"/>
              </a:solidFill>
              <a:latin typeface="Raleway" pitchFamily="34" charset="0"/>
              <a:ea typeface="Raleway" pitchFamily="34" charset="-122"/>
              <a:cs typeface="Raleway" pitchFamily="34" charset="-120"/>
            </a:endParaRPr>
          </a:p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и смысловая обработка</a:t>
            </a:r>
            <a:endParaRPr lang="en-US" sz="2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1C302E0-F567-855A-C74D-2F8179C020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029" y="2986534"/>
            <a:ext cx="3909399" cy="46095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AB6BADE-9B0B-FF41-601A-37F8B45199B6}"/>
              </a:ext>
            </a:extLst>
          </p:cNvPr>
          <p:cNvSpPr txBox="1"/>
          <p:nvPr/>
        </p:nvSpPr>
        <p:spPr>
          <a:xfrm>
            <a:off x="4874794" y="1462575"/>
            <a:ext cx="4995332" cy="71885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3–4 </a:t>
            </a:r>
            <a:r>
              <a:rPr lang="en-US" sz="20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класс</a:t>
            </a:r>
            <a:r>
              <a:rPr lang="en-US" sz="20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: </a:t>
            </a:r>
            <a:r>
              <a:rPr lang="en-US" sz="20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аналитика</a:t>
            </a:r>
            <a:r>
              <a:rPr lang="en-US" sz="20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endParaRPr lang="ru-RU" sz="2000" dirty="0">
              <a:solidFill>
                <a:srgbClr val="1B1B27"/>
              </a:solidFill>
              <a:latin typeface="Raleway" pitchFamily="34" charset="0"/>
              <a:ea typeface="Raleway" pitchFamily="34" charset="-122"/>
              <a:cs typeface="Raleway" pitchFamily="34" charset="-120"/>
            </a:endParaRPr>
          </a:p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и </a:t>
            </a:r>
            <a:r>
              <a:rPr lang="en-US" sz="20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решение</a:t>
            </a:r>
            <a:r>
              <a:rPr lang="en-US" sz="20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20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задач</a:t>
            </a:r>
            <a:endParaRPr lang="en-US" sz="2000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BCF7C81-957A-AD7A-5808-B6EB8F971B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9309" y="3002824"/>
            <a:ext cx="4503810" cy="259864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5671395-8C2F-F886-654B-AB52A44B59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8203" y="6082676"/>
            <a:ext cx="4801016" cy="150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84272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C6E984-9BA8-96B4-0BBE-D3A456F742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5B67E332-C491-C02B-9460-494294592DB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598E1137-666E-4087-E9B8-CD6DD316C461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BF11DF43-A2E9-F91E-625A-E2DB69D5042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E7A0BCE-AD96-0FB4-7A4C-61DFA7A3F3B0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F46504C-24AE-B0E5-9D21-67F5FAF99D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83BD7DA8-C190-EED5-EB53-57626F5D1707}"/>
              </a:ext>
            </a:extLst>
          </p:cNvPr>
          <p:cNvSpPr/>
          <p:nvPr/>
        </p:nvSpPr>
        <p:spPr>
          <a:xfrm>
            <a:off x="1093589" y="1114609"/>
            <a:ext cx="7444557" cy="4589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Примеры заданий и их ценность</a:t>
            </a:r>
            <a:endParaRPr lang="en-US" sz="37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7D00941-9049-783F-C0A6-3D176C9858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4753" y="4888678"/>
            <a:ext cx="5382228" cy="361272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FAB1B2-57BF-AD63-6281-7AFEA08D8B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0156" y="1603616"/>
            <a:ext cx="5496149" cy="3463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591825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B518F-3539-1FB7-93C3-4F3AE89EE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A8343ABE-A6FE-2826-3639-8541049FD04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E8E249D0-16F0-37B6-D93E-7BE8B331A32E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2E1AB909-2419-3DAC-5541-FC9793B2581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1DF707-E73A-1381-B043-D766E5CE748C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7ACC7FB-FFA8-31D3-7B65-AB205FC4CF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5D94582-DDAE-0536-379E-B8D21278EE17}"/>
              </a:ext>
            </a:extLst>
          </p:cNvPr>
          <p:cNvSpPr txBox="1"/>
          <p:nvPr/>
        </p:nvSpPr>
        <p:spPr>
          <a:xfrm>
            <a:off x="2195736" y="700983"/>
            <a:ext cx="7537896" cy="5212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Ещё</a:t>
            </a:r>
            <a:r>
              <a:rPr lang="en-US" sz="28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4 </a:t>
            </a:r>
            <a:r>
              <a:rPr lang="en-US" sz="28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ключевых</a:t>
            </a:r>
            <a:r>
              <a:rPr lang="en-US" sz="28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28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типа</a:t>
            </a:r>
            <a:r>
              <a:rPr lang="en-US" sz="28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28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заданий</a:t>
            </a:r>
            <a:endParaRPr lang="en-US" sz="28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D1803ED-A7CE-44CB-AAF5-3FD0315842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64" y="1255813"/>
            <a:ext cx="6817920" cy="559334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A94298A-447A-08CD-8156-0E420A7DFB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3079" y="3203848"/>
            <a:ext cx="7370577" cy="5393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269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0EF448-5B63-02D0-A1B7-33455A972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C534C31F-1CBD-13BE-947E-ED8362622F0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CF2EB9A5-35ED-89D8-0BF4-B8B873750CEE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2C2A5654-0D89-B2B0-2624-FAF6819A47B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5ECAECE-FE4F-44D8-6B89-947DDEB7735F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04F4597-54E2-5DD6-1E88-3015D51C53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0B3101-9A19-13EC-0D0A-2462A534C00B}"/>
              </a:ext>
            </a:extLst>
          </p:cNvPr>
          <p:cNvSpPr txBox="1"/>
          <p:nvPr/>
        </p:nvSpPr>
        <p:spPr>
          <a:xfrm>
            <a:off x="467544" y="1024001"/>
            <a:ext cx="7772400" cy="5212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r" rtl="1">
              <a:lnSpc>
                <a:spcPct val="104000"/>
              </a:lnSpc>
              <a:buNone/>
            </a:pPr>
            <a:r>
              <a:rPr lang="en-US" sz="28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Как</a:t>
            </a:r>
            <a:r>
              <a:rPr lang="en-US" sz="28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28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встраивать</a:t>
            </a:r>
            <a:r>
              <a:rPr lang="en-US" sz="28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28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пособия</a:t>
            </a:r>
            <a:r>
              <a:rPr lang="en-US" sz="28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в </a:t>
            </a:r>
            <a:r>
              <a:rPr lang="en-US" sz="28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работу</a:t>
            </a:r>
            <a:r>
              <a:rPr lang="en-US" sz="28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28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учителя</a:t>
            </a:r>
            <a:endParaRPr lang="en-US" sz="28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8746BEB-F1C8-2533-EB09-5DC76AD5AB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421" y="1875800"/>
            <a:ext cx="7309683" cy="464041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E9FCF94-67A5-8C07-42ED-892DE9998F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1727" y="3347864"/>
            <a:ext cx="7877162" cy="5082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20278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563CDF-B69B-3E93-9101-831F12FB2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2F6A2DB9-C610-D1BD-248A-C7C3B500AB1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E48D0E94-0B90-48B2-7992-9218B379AA8B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5A2E89E1-C54C-FA67-DF7A-217E3348FD4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1FF5B66-93AE-43D8-DB02-F81C3648DE20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A2A82F5-714F-EC2D-D36E-A89CE0AB80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093E3C6-525D-2532-B966-0473D2BF61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26" y="1460229"/>
            <a:ext cx="8372547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488348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3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44DD6584-95D1-43C9-A1C2-08FD74275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03" y="2657238"/>
            <a:ext cx="1935499" cy="279831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88483BDC-0203-4A36-94B3-461C386C92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002" y="2942082"/>
            <a:ext cx="1925935" cy="278448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>
            <a:extLst>
              <a:ext uri="{FF2B5EF4-FFF2-40B4-BE49-F238E27FC236}">
                <a16:creationId xmlns:a16="http://schemas.microsoft.com/office/drawing/2014/main" id="{6819E2A2-F2D6-48D7-8D1A-48C4622E6E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9" y="5545496"/>
            <a:ext cx="1935498" cy="279831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>
            <a:extLst>
              <a:ext uri="{FF2B5EF4-FFF2-40B4-BE49-F238E27FC236}">
                <a16:creationId xmlns:a16="http://schemas.microsoft.com/office/drawing/2014/main" id="{45763155-98C1-433B-90A7-73750D7F08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762" y="5816514"/>
            <a:ext cx="1935500" cy="279831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92106B8-216C-4104-B53F-57C6CFD4A7CD}"/>
              </a:ext>
            </a:extLst>
          </p:cNvPr>
          <p:cNvSpPr txBox="1"/>
          <p:nvPr/>
        </p:nvSpPr>
        <p:spPr>
          <a:xfrm>
            <a:off x="611560" y="1243346"/>
            <a:ext cx="824440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7">
              <a:defRPr/>
            </a:pPr>
            <a:r>
              <a:rPr lang="ru-RU" sz="1800" b="1" dirty="0">
                <a:solidFill>
                  <a:srgbClr val="002060"/>
                </a:solidFill>
                <a:latin typeface="Arial Narrow" pitchFamily="34" charset="0"/>
                <a:cs typeface="Times New Roman" panose="02020603050405020304" pitchFamily="18" charset="0"/>
              </a:rPr>
              <a:t>О.П. Клементьева, Н.А. Пугачёва, В.И. Гайдаржи, В.И. Русская, И.Н. Карпунина </a:t>
            </a:r>
            <a:endParaRPr lang="en-US" sz="1800" b="1" dirty="0">
              <a:solidFill>
                <a:srgbClr val="002060"/>
              </a:solidFill>
              <a:latin typeface="Arial Narrow" pitchFamily="34" charset="0"/>
              <a:cs typeface="Times New Roman" panose="02020603050405020304" pitchFamily="18" charset="0"/>
            </a:endParaRPr>
          </a:p>
          <a:p>
            <a:pPr algn="ctr" defTabSz="914377">
              <a:defRPr/>
            </a:pPr>
            <a:r>
              <a:rPr lang="ru-RU" sz="24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Тимсик и его друзья. Тренировочные задания </a:t>
            </a:r>
          </a:p>
          <a:p>
            <a:pPr algn="ctr" defTabSz="914377">
              <a:defRPr/>
            </a:pPr>
            <a:r>
              <a:rPr lang="ru-RU" sz="24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по математике и естествознанию. </a:t>
            </a:r>
          </a:p>
          <a:p>
            <a:pPr algn="ctr" defTabSz="914377">
              <a:defRPr/>
            </a:pPr>
            <a:r>
              <a:rPr lang="ru-RU" sz="24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1, 2, 3, 4 классы.   </a:t>
            </a:r>
            <a:endParaRPr lang="ru-RU" sz="2400" dirty="0">
              <a:solidFill>
                <a:prstClr val="black"/>
              </a:solidFill>
              <a:latin typeface="Arial Narrow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4C24A5-1925-4B8C-920C-93F569BF1EA3}"/>
              </a:ext>
            </a:extLst>
          </p:cNvPr>
          <p:cNvSpPr txBox="1"/>
          <p:nvPr/>
        </p:nvSpPr>
        <p:spPr>
          <a:xfrm>
            <a:off x="3995937" y="2771800"/>
            <a:ext cx="4608512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914377">
              <a:defRPr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Мы подготовили в издательстве тетради для учащихся 1,2,3,4 классов с заданиями, которые ориентированы на подготовку в логике международных исследований качества образования TIMSS.</a:t>
            </a:r>
          </a:p>
          <a:p>
            <a:pPr algn="just" defTabSz="914377">
              <a:defRPr/>
            </a:pPr>
            <a:endParaRPr lang="ru-RU" sz="1600" b="1" i="1" dirty="0">
              <a:latin typeface="Arial Narrow" pitchFamily="34" charset="0"/>
              <a:cs typeface="Times New Roman" panose="02020603050405020304" pitchFamily="18" charset="0"/>
            </a:endParaRPr>
          </a:p>
          <a:p>
            <a:pPr marL="285744" indent="-285744" algn="just" defTabSz="914377">
              <a:buFont typeface="Wingdings" panose="05000000000000000000" pitchFamily="2" charset="2"/>
              <a:buChar char="Ø"/>
              <a:defRPr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Все задания разработаны с учётом особенностей и подходов к проведению международного исследования TIMSS в оценке образовательных достижений обучающихся. </a:t>
            </a:r>
          </a:p>
          <a:p>
            <a:pPr marL="285744" indent="-285744" algn="just" defTabSz="914377">
              <a:buFont typeface="Wingdings" panose="05000000000000000000" pitchFamily="2" charset="2"/>
              <a:buChar char="Ø"/>
              <a:defRPr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Учебное пособие состоит из двух разделов: «Математика», «Естествознание».</a:t>
            </a:r>
          </a:p>
          <a:p>
            <a:pPr marL="285744" indent="-285744" algn="just" defTabSz="914377">
              <a:buFont typeface="Wingdings" panose="05000000000000000000" pitchFamily="2" charset="2"/>
              <a:buChar char="Ø"/>
              <a:defRPr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Задания разбиты на блоки по видам учебно-познавательной деятельности: знание, применение и рассуждение. </a:t>
            </a:r>
          </a:p>
          <a:p>
            <a:pPr marL="285744" indent="-285744" algn="just" defTabSz="914377">
              <a:buFont typeface="Wingdings" panose="05000000000000000000" pitchFamily="2" charset="2"/>
              <a:buChar char="Ø"/>
              <a:defRPr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Все задания интересны, разнообразны, многоаспектны.</a:t>
            </a:r>
          </a:p>
          <a:p>
            <a:pPr marL="285744" indent="-285744" algn="just" defTabSz="914377">
              <a:buFont typeface="Wingdings" panose="05000000000000000000" pitchFamily="2" charset="2"/>
              <a:buChar char="Ø"/>
              <a:defRPr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Разработаны с опорой на ФГОС.</a:t>
            </a:r>
          </a:p>
          <a:p>
            <a:pPr marL="285744" indent="-285744" algn="just" defTabSz="914377">
              <a:buFont typeface="Wingdings" panose="05000000000000000000" pitchFamily="2" charset="2"/>
              <a:buChar char="Ø"/>
              <a:defRPr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Пособия предназначены для учителей, обучающихся 1,2,3,4-х классов и их родителей.</a:t>
            </a:r>
            <a:endParaRPr lang="ru-RU" sz="1600" b="1" dirty="0">
              <a:latin typeface="Arial Narrow" pitchFamily="34" charset="0"/>
            </a:endParaRP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EBF7D6-6EE7-85CE-8491-D466BE6DE7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98B7E2BA-21CD-CB83-65D4-D5738BA19E8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39A06104-CBC9-F38D-255B-5EC0316F2C51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99F74F69-DBF9-50D2-EC86-07B6D1EF7A4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180D606-52DD-B373-1046-2D36BB86AEFE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3B05925-CEFA-52E2-6181-339685813C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AF7E65F-787C-3132-BEC7-4762569905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2103041"/>
            <a:ext cx="7597863" cy="396880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BA7F952-E642-EE53-14CF-7AFC0888C3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552" y="6180711"/>
            <a:ext cx="5739100" cy="64046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3EBC1F4-0DAA-CEE6-C60E-93A0993B5B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3727" y="6934865"/>
            <a:ext cx="5112568" cy="61115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6629596-DE82-6C11-6732-278F946290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3769" y="7770337"/>
            <a:ext cx="5452078" cy="70098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91A69A9-A78A-7FEE-B1A1-BEBF1F694FC4}"/>
              </a:ext>
            </a:extLst>
          </p:cNvPr>
          <p:cNvSpPr txBox="1"/>
          <p:nvPr/>
        </p:nvSpPr>
        <p:spPr>
          <a:xfrm>
            <a:off x="1567642" y="1402020"/>
            <a:ext cx="6224736" cy="766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44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Главная</a:t>
            </a:r>
            <a:r>
              <a:rPr lang="en-US" sz="44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44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цель</a:t>
            </a:r>
            <a:r>
              <a:rPr lang="en-US" sz="44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44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серии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193404354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B00D95-4BC1-8E46-A8B9-C1C1DC6258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42E7D199-8FC6-00F0-6162-4ACCC834457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1A4C71ED-758D-B4D4-0E0D-9C6D2FE6DCEF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9BA34837-5B14-9A80-C2DE-CA9D783EB67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28F5B92-059B-E3AE-7A8B-B8B7ABC9D9CC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930DB96-D85C-6B93-6DBD-3EA5DADA37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CF6C306-F568-3A1D-2678-53D327E19FC2}"/>
              </a:ext>
            </a:extLst>
          </p:cNvPr>
          <p:cNvSpPr txBox="1"/>
          <p:nvPr/>
        </p:nvSpPr>
        <p:spPr>
          <a:xfrm>
            <a:off x="2267744" y="820689"/>
            <a:ext cx="5981068" cy="65921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Преимущества</a:t>
            </a: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серии</a:t>
            </a:r>
            <a:endParaRPr lang="en-US" sz="37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5D3347-3415-4D41-4F17-2158BCDAF4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1474098"/>
            <a:ext cx="6574066" cy="53980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C416904-4A6A-3728-5782-433D6133FC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9554" y="3419872"/>
            <a:ext cx="6224934" cy="5130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01737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60C253-C322-4C95-B733-025FBC15B4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2F5C4DCB-475B-4E1C-2A2E-B6F27CBB851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284CD313-9C99-EA3D-55A1-4DAE084E3994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EB9982D4-07FA-080E-0D23-8C15511CD5A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519A66-20EA-45F5-89BD-58993CF52753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D7A0BEF-8F58-D61F-124A-249BDC9CDA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5" name="Text 0">
            <a:extLst>
              <a:ext uri="{FF2B5EF4-FFF2-40B4-BE49-F238E27FC236}">
                <a16:creationId xmlns:a16="http://schemas.microsoft.com/office/drawing/2014/main" id="{C4AA9788-DE8E-BD77-2143-F6495D002C77}"/>
              </a:ext>
            </a:extLst>
          </p:cNvPr>
          <p:cNvSpPr/>
          <p:nvPr/>
        </p:nvSpPr>
        <p:spPr>
          <a:xfrm>
            <a:off x="1475656" y="987813"/>
            <a:ext cx="6437157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Логика усложнения по классам</a:t>
            </a:r>
            <a:endParaRPr lang="en-US" sz="33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8096E71-B2FE-A47A-3747-576EAF2BA00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794" r="8119"/>
          <a:stretch>
            <a:fillRect/>
          </a:stretch>
        </p:blipFill>
        <p:spPr>
          <a:xfrm>
            <a:off x="0" y="1979712"/>
            <a:ext cx="9144000" cy="472216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30F847-7C73-8EA5-A9BE-492CA5FF9385}"/>
              </a:ext>
            </a:extLst>
          </p:cNvPr>
          <p:cNvSpPr txBox="1"/>
          <p:nvPr/>
        </p:nvSpPr>
        <p:spPr>
          <a:xfrm>
            <a:off x="251520" y="7162710"/>
            <a:ext cx="8640960" cy="99347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ctr">
              <a:lnSpc>
                <a:spcPct val="127000"/>
              </a:lnSpc>
              <a:buNone/>
            </a:pP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Каждый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следующий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класс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расширяет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инструментарий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: </a:t>
            </a:r>
            <a:endParaRPr lang="ru-RU" sz="2400" dirty="0">
              <a:solidFill>
                <a:srgbClr val="3C3939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ctr">
              <a:lnSpc>
                <a:spcPct val="127000"/>
              </a:lnSpc>
              <a:buNone/>
            </a:pP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от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наблюдений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— к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анализу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и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аргументации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57310260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02DD6-D0D3-9383-11EF-8A580BEC15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D09F3D89-EF0F-EF5D-B85E-63CBFBB240B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A2EA415F-CB8B-8B89-4493-1C57DF6A967D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EAF0135F-9C45-5C1D-7F38-A977F3E58BA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66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2DE17FA-C960-6769-C173-B6C0EABA9DCE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0A1DFBD-FD7B-1978-672F-EB26A1003E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662F4384-4259-6DC2-24B9-98EE34D62D8B}"/>
              </a:ext>
            </a:extLst>
          </p:cNvPr>
          <p:cNvSpPr/>
          <p:nvPr/>
        </p:nvSpPr>
        <p:spPr>
          <a:xfrm>
            <a:off x="2737053" y="920932"/>
            <a:ext cx="3669893" cy="472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Структура пособий</a:t>
            </a:r>
            <a:endParaRPr lang="en-US" sz="29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655D47-32E5-042F-F49F-84AE24A3CE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46" y="1675245"/>
            <a:ext cx="4625162" cy="290010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555D830-9E87-54A7-53A0-073D8DAB21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512" y="4457785"/>
            <a:ext cx="6384143" cy="179280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2A8F537-208C-DF1A-A006-8C076B352F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5403" y="6419874"/>
            <a:ext cx="6128285" cy="1608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582815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FAC09C-712E-97D6-5BE3-05D5103F2E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87956933-3CE8-FF67-2B32-49AE05E3E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FE74D3F7-B654-2B3F-5BC8-6F77AAFCCCC7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92452607-267E-74B0-2B92-A941A791F2B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B3A534D-99EC-3BE5-173E-1D82EFC7E769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49EAA24-7297-6C77-811C-B364A08988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566F5E7F-4B6A-7662-DF9D-FABEE3FA2A30}"/>
              </a:ext>
            </a:extLst>
          </p:cNvPr>
          <p:cNvSpPr/>
          <p:nvPr/>
        </p:nvSpPr>
        <p:spPr>
          <a:xfrm>
            <a:off x="268443" y="1194585"/>
            <a:ext cx="8875557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Блок «Математика»: примеры заданий</a:t>
            </a:r>
            <a:endParaRPr lang="en-US" sz="37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E8F674F-F753-6F88-DA67-B2D294452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442" y="1863362"/>
            <a:ext cx="4231549" cy="47370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DC539E5-007A-8BE1-4101-C473A35EF2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4036" y="2636352"/>
            <a:ext cx="4358766" cy="488797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5F4A611-EABD-7B38-46DE-226EA63FDD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2466" y="3518979"/>
            <a:ext cx="4358766" cy="485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2075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31281C-19A7-DFF5-191A-12FCD118F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DC4CB059-A854-E36E-6FC3-5535B18319A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70987ED0-1130-974F-398A-31A5DB6306D4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49563ED2-6EBF-09C3-79F2-70A04286424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1856E43-F081-C7A0-0383-BF032D1F2FC4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29339E2-20D5-BB4E-314D-43E666652F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475E1794-1619-6B99-C5E1-75E5AA058038}"/>
              </a:ext>
            </a:extLst>
          </p:cNvPr>
          <p:cNvSpPr/>
          <p:nvPr/>
        </p:nvSpPr>
        <p:spPr>
          <a:xfrm>
            <a:off x="251520" y="1228925"/>
            <a:ext cx="9743173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Блок «Естествознание»: примеры заданий</a:t>
            </a:r>
            <a:endParaRPr lang="en-US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A79FD7F-EBD6-1B8C-9117-357B62BFAB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710" y="1819574"/>
            <a:ext cx="4277577" cy="440977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F0523F2-9EE9-073B-21C8-CF627C8D47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3287" y="1819574"/>
            <a:ext cx="4277577" cy="440977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9EAF229-5CB5-CE25-19F4-A71C8F948E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4489" y="4007482"/>
            <a:ext cx="4237595" cy="4409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66715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EA59F6-9F40-F09D-1FA7-AC9A82E2E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ECF0B364-C89F-15F9-9F1F-499ED81DBB2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BE31FE8C-54F8-B34A-3249-E58CC14A6A80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EF202200-789F-44B9-6080-AE3B9208BCD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C997F5A-1940-CC8F-7B4C-429D452E427D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2FD2368-B7BC-087F-8963-F07C7234AB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BA5CFA5-173D-3A5C-D3C0-B2C8512E5BF3}"/>
              </a:ext>
            </a:extLst>
          </p:cNvPr>
          <p:cNvSpPr txBox="1"/>
          <p:nvPr/>
        </p:nvSpPr>
        <p:spPr>
          <a:xfrm>
            <a:off x="1371600" y="1185876"/>
            <a:ext cx="8186298" cy="65921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Использование</a:t>
            </a: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на</a:t>
            </a: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практике</a:t>
            </a:r>
            <a:endParaRPr lang="en-US" sz="37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2286375-6432-69F2-BA10-411FAB0562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073" y="1926252"/>
            <a:ext cx="8817070" cy="554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341219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676D18-F931-3CF2-9F3E-C549D4300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3C2F76E2-2FAB-644F-E4EA-BF3415C12A3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2C44FF8C-68C1-2771-FAF8-6967041A523C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4DF29B02-3871-5AC4-5525-2399E6CDA83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19F767F-D57D-BFF4-F1E6-DA0A1588C9D4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CF43A5D-75FA-CBE3-4E25-1B2644AAAF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1B8D9701-CE81-721B-69ED-2B69BFA579C6}"/>
              </a:ext>
            </a:extLst>
          </p:cNvPr>
          <p:cNvSpPr/>
          <p:nvPr/>
        </p:nvSpPr>
        <p:spPr>
          <a:xfrm>
            <a:off x="2195736" y="925334"/>
            <a:ext cx="5671301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Рекомендации учителям и родителям</a:t>
            </a:r>
            <a:endParaRPr lang="en-US" sz="24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D9324E6-7970-DCD6-A1F2-C1068D90A4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1594112"/>
            <a:ext cx="8540447" cy="666275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CE3DB7B-F6B9-BFC3-2B06-9A7402174E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165" y="1790585"/>
            <a:ext cx="7907669" cy="617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7194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FC8DC4B-CCE3-4E88-9788-33772E88DCD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870" y="2695730"/>
            <a:ext cx="3848082" cy="554461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0129B3C-57C5-4DB0-AAD3-0BDB2E16B41B}"/>
              </a:ext>
            </a:extLst>
          </p:cNvPr>
          <p:cNvSpPr txBox="1"/>
          <p:nvPr/>
        </p:nvSpPr>
        <p:spPr>
          <a:xfrm>
            <a:off x="2123728" y="97624"/>
            <a:ext cx="60945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77">
              <a:defRPr/>
            </a:pPr>
            <a:r>
              <a:rPr lang="ru-RU" sz="2800" b="1" kern="0" dirty="0">
                <a:solidFill>
                  <a:schemeClr val="bg1"/>
                </a:solidFill>
                <a:latin typeface="Arial Narrow" pitchFamily="34" charset="0"/>
                <a:cs typeface="Times New Roman" panose="02020603050405020304" pitchFamily="18" charset="0"/>
              </a:rPr>
              <a:t>Начальная школа</a:t>
            </a:r>
            <a:endParaRPr lang="ru-RU" sz="2800" kern="0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5868D3-45CA-4D62-8F1C-7D3003F4E111}"/>
              </a:ext>
            </a:extLst>
          </p:cNvPr>
          <p:cNvSpPr txBox="1"/>
          <p:nvPr/>
        </p:nvSpPr>
        <p:spPr>
          <a:xfrm>
            <a:off x="291870" y="1181194"/>
            <a:ext cx="8748464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77">
              <a:defRPr/>
            </a:pPr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  <a:cs typeface="Times New Roman" panose="02020603050405020304" pitchFamily="18" charset="0"/>
              </a:rPr>
              <a:t>О.П. Клементьева, В.И. Гайдаржи,  В.И. Русская, И.Н. Карпунина</a:t>
            </a:r>
          </a:p>
          <a:p>
            <a:pPr algn="ctr" defTabSz="914377">
              <a:defRPr/>
            </a:pPr>
            <a:r>
              <a:rPr lang="ru-RU" sz="28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Мой помощник в работе над ошибками. </a:t>
            </a:r>
          </a:p>
          <a:p>
            <a:pPr algn="ctr" defTabSz="914377">
              <a:defRPr/>
            </a:pPr>
            <a:r>
              <a:rPr lang="ru-RU" sz="28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Русский язык. 2–4 классы</a:t>
            </a:r>
            <a:endParaRPr lang="ru-RU" sz="2800" dirty="0">
              <a:solidFill>
                <a:prstClr val="black"/>
              </a:solidFill>
              <a:latin typeface="Arial Narrow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6DF0097-4B65-45A6-A828-B6AF9F12FE32}"/>
              </a:ext>
            </a:extLst>
          </p:cNvPr>
          <p:cNvSpPr txBox="1"/>
          <p:nvPr/>
        </p:nvSpPr>
        <p:spPr>
          <a:xfrm>
            <a:off x="4267054" y="2885034"/>
            <a:ext cx="4484109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285744" algn="just">
              <a:buFont typeface="Wingdings" panose="05000000000000000000" pitchFamily="2" charset="2"/>
              <a:buChar char="Ø"/>
            </a:pPr>
            <a:r>
              <a:rPr lang="ru-RU" sz="1800" b="1" dirty="0">
                <a:latin typeface="Arial Narrow" pitchFamily="34" charset="0"/>
                <a:ea typeface="Calibri" panose="020F0502020204030204" pitchFamily="34" charset="0"/>
              </a:rPr>
              <a:t>Данное пособие будет интересно всем, кто стремится грамотно писать. </a:t>
            </a:r>
          </a:p>
          <a:p>
            <a:pPr indent="-285744" algn="just">
              <a:buFont typeface="Wingdings" panose="05000000000000000000" pitchFamily="2" charset="2"/>
              <a:buChar char="Ø"/>
            </a:pPr>
            <a:r>
              <a:rPr lang="ru-RU" sz="1800" b="1" dirty="0">
                <a:latin typeface="Arial Narrow" pitchFamily="34" charset="0"/>
                <a:ea typeface="Calibri" panose="020F0502020204030204" pitchFamily="34" charset="0"/>
              </a:rPr>
              <a:t>Применение «Моего помощника» формирует умение работать с информацией, действовать по алгоритму, систематизировать и обобщать, закреплять полученные знания, работать над ошибками, а в дальнейшем – писать без ошибок.</a:t>
            </a:r>
          </a:p>
          <a:p>
            <a:pPr indent="-285744" algn="just">
              <a:buFont typeface="Wingdings" panose="05000000000000000000" pitchFamily="2" charset="2"/>
              <a:buChar char="Ø"/>
            </a:pPr>
            <a:r>
              <a:rPr lang="ru-RU" sz="1800" b="1" dirty="0">
                <a:latin typeface="Arial Narrow" pitchFamily="34" charset="0"/>
                <a:ea typeface="Calibri" panose="020F0502020204030204" pitchFamily="34" charset="0"/>
              </a:rPr>
              <a:t>В пособии собран теоретический материал и практические задания, познавательные и интересные факты.</a:t>
            </a:r>
          </a:p>
          <a:p>
            <a:pPr indent="-285744" algn="just">
              <a:buFont typeface="Wingdings" panose="05000000000000000000" pitchFamily="2" charset="2"/>
              <a:buChar char="Ø"/>
            </a:pPr>
            <a:r>
              <a:rPr lang="ru-RU" sz="1800" b="1" dirty="0">
                <a:latin typeface="Arial Narrow" pitchFamily="34" charset="0"/>
                <a:ea typeface="Calibri" panose="020F0502020204030204" pitchFamily="34" charset="0"/>
              </a:rPr>
              <a:t>Доступная форма изложения, приём «фиксации ошибки» помогут обучающемуся легко выполнять работу над ошибками. </a:t>
            </a:r>
          </a:p>
          <a:p>
            <a:pPr indent="-285744" algn="just">
              <a:buFont typeface="Wingdings" panose="05000000000000000000" pitchFamily="2" charset="2"/>
              <a:buChar char="Ø"/>
            </a:pPr>
            <a:r>
              <a:rPr lang="ru-RU" sz="1800" b="1" dirty="0">
                <a:latin typeface="Arial Narrow" pitchFamily="34" charset="0"/>
                <a:ea typeface="Calibri" panose="020F0502020204030204" pitchFamily="34" charset="0"/>
              </a:rPr>
              <a:t>Это помощник для всех: и для детей, и для педагогов, и для родителей обучающихся. </a:t>
            </a:r>
          </a:p>
          <a:p>
            <a:pPr indent="-285744" algn="just">
              <a:buFont typeface="Wingdings" panose="05000000000000000000" pitchFamily="2" charset="2"/>
              <a:buChar char="Ø"/>
            </a:pPr>
            <a:r>
              <a:rPr lang="ru-RU" sz="1800" b="1" dirty="0">
                <a:latin typeface="Arial Narrow" pitchFamily="34" charset="0"/>
                <a:ea typeface="Calibri" panose="020F0502020204030204" pitchFamily="34" charset="0"/>
              </a:rPr>
              <a:t>Пособие подходит для работы на уроках и во внеурочное время.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19CD98-4360-EBAC-B6E9-2AEA1A00A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159E41C8-DE37-E3E6-2BA3-A315EE44E52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DAE6D2BA-2B10-DC5A-36D6-B74445737D6B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39EC05A3-ADF7-A462-C0CF-ADA6147BEEE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5BD7E11-1A12-B94D-757D-7A04AE2F2DFD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537F966-8C87-815F-4B38-5430417BBC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6962F8-3082-065E-72EF-A3CE99F1C3AC}"/>
              </a:ext>
            </a:extLst>
          </p:cNvPr>
          <p:cNvSpPr txBox="1"/>
          <p:nvPr/>
        </p:nvSpPr>
        <p:spPr>
          <a:xfrm>
            <a:off x="685800" y="1115616"/>
            <a:ext cx="7929063" cy="5410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Системный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инструмент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формирования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грамотности</a:t>
            </a:r>
            <a:endParaRPr lang="en-US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5FF1CD-6198-2E72-40AC-259C02DE69D2}"/>
              </a:ext>
            </a:extLst>
          </p:cNvPr>
          <p:cNvSpPr txBox="1"/>
          <p:nvPr/>
        </p:nvSpPr>
        <p:spPr>
          <a:xfrm>
            <a:off x="334035" y="1963685"/>
            <a:ext cx="8712968" cy="58266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Почему</a:t>
            </a:r>
            <a:r>
              <a:rPr lang="en-US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одного</a:t>
            </a:r>
            <a:r>
              <a:rPr lang="en-US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исправления</a:t>
            </a:r>
            <a:r>
              <a:rPr lang="en-US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недостаточно</a:t>
            </a:r>
            <a:endParaRPr lang="en-US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18D79FD-F011-428E-8621-43BFB4CEE7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843" y="2919364"/>
            <a:ext cx="7869303" cy="474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221488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118A70-2EBB-7FA2-DF44-079FE88D7B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0D6BF1EB-3DF5-DD2E-5238-284289CC52D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E3E53624-DFAE-7D5A-4EFC-EDB893C4CC2F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E8137001-EBB2-52AB-FF8B-AA022CD9237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F82A653-5D4E-5B03-9E57-0CD581D3DFF4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106F948-92EB-A396-8C81-8CB1DBEEDF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E92771B-3C38-FB4E-9B64-84B525F1C3F5}"/>
              </a:ext>
            </a:extLst>
          </p:cNvPr>
          <p:cNvSpPr txBox="1"/>
          <p:nvPr/>
        </p:nvSpPr>
        <p:spPr>
          <a:xfrm>
            <a:off x="1043608" y="1331501"/>
            <a:ext cx="7772400" cy="65921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Комплексный</a:t>
            </a: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подход</a:t>
            </a: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: 5 </a:t>
            </a: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шагов</a:t>
            </a:r>
            <a:endParaRPr lang="en-US" sz="37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BD1BF4-2AC8-63D3-6656-90CE3B5C05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80051"/>
            <a:ext cx="9144000" cy="29920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BF19279-43A8-E7CA-675E-31FA1E80319C}"/>
              </a:ext>
            </a:extLst>
          </p:cNvPr>
          <p:cNvSpPr txBox="1"/>
          <p:nvPr/>
        </p:nvSpPr>
        <p:spPr>
          <a:xfrm>
            <a:off x="1043608" y="5682991"/>
            <a:ext cx="7128792" cy="29082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Каждый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шаг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развивает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endParaRPr lang="ru-RU" sz="2800" dirty="0">
              <a:solidFill>
                <a:srgbClr val="3C3939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ctr">
              <a:lnSpc>
                <a:spcPct val="133000"/>
              </a:lnSpc>
              <a:buNone/>
            </a:pP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не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только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грамотность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endParaRPr lang="ru-RU" sz="2800" dirty="0">
              <a:solidFill>
                <a:srgbClr val="3C3939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ctr">
              <a:lnSpc>
                <a:spcPct val="133000"/>
              </a:lnSpc>
              <a:buNone/>
            </a:pP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но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и </a:t>
            </a: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метапредметные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умения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: </a:t>
            </a:r>
            <a:endParaRPr lang="ru-RU" sz="2800" dirty="0">
              <a:solidFill>
                <a:srgbClr val="3C3939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ctr">
              <a:lnSpc>
                <a:spcPct val="133000"/>
              </a:lnSpc>
              <a:buNone/>
            </a:pP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смысловое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чтение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планирование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8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саморегуляцию</a:t>
            </a:r>
            <a:r>
              <a:rPr lang="en-US" sz="28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86189515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BB7DF-5AE1-52FF-45D5-E21DD37C3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DB973ACD-FD1A-1DB4-0996-8BC3281EBA8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22FEFD6F-12EB-84CB-EFF3-EAFF3D6DB338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291DEA7A-C9A1-3042-18A3-C8314720827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410C9C-C476-F064-EBA7-0821A598A40E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1E18C81-2770-95C3-A903-7FB98ABF48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EC23025F-8C83-78EF-7EF5-15623AFDB790}"/>
              </a:ext>
            </a:extLst>
          </p:cNvPr>
          <p:cNvSpPr/>
          <p:nvPr/>
        </p:nvSpPr>
        <p:spPr>
          <a:xfrm>
            <a:off x="1979712" y="1194585"/>
            <a:ext cx="543452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Что развивает пособие</a:t>
            </a:r>
            <a:endParaRPr lang="en-US" sz="37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139C6FF-E6CB-FA60-BF4E-35B70F7053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000" y="1834314"/>
            <a:ext cx="7219370" cy="426792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158954A-92A0-D679-F9DB-A2E8586800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1957" y="3874880"/>
            <a:ext cx="6861043" cy="411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9098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C5C33-8D6B-2B06-7C82-FA3FC60D45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6B451593-C34B-E5CC-37F7-7CB02B39439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DB971A8A-B626-606A-8294-7438A6F8B289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D5B195AE-B305-477F-441B-72E0025953C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887C402-A09E-2BFF-31EF-C8DB48596531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0F65EA1-E3DA-C76D-DD86-F49879C048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7CA9EF0-6661-B780-C4A5-5B6C7167C5AB}"/>
              </a:ext>
            </a:extLst>
          </p:cNvPr>
          <p:cNvSpPr txBox="1"/>
          <p:nvPr/>
        </p:nvSpPr>
        <p:spPr>
          <a:xfrm>
            <a:off x="1043608" y="1095873"/>
            <a:ext cx="8206680" cy="65921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Логика</a:t>
            </a: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организации</a:t>
            </a: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материала</a:t>
            </a:r>
            <a:endParaRPr lang="en-US" sz="37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96FCCF8-D76B-EFDF-B9BC-A0A06833A1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89" y="1965671"/>
            <a:ext cx="6133733" cy="49105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7653EBD-2D7F-CD7D-EAE0-F38A52AEC1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4317" y="3870488"/>
            <a:ext cx="6889694" cy="4717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87107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4B0E5F-2409-A1EB-E9D5-EBE7CB845A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48728460-9A24-5D4F-4804-6CAD00B55B9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EB3D4E7B-731C-3C23-444C-5539AC2921F5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3A5AB7BA-80C1-1CBC-D12E-280EFAB82C4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4E03D2-7BFA-4F8B-B3F8-063344DBA90F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F14A166-E2A7-7AF3-0FC3-1642D6431F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8A65E65-89D7-3D05-665F-DF213020EA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9" y="3151299"/>
            <a:ext cx="9144000" cy="345497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FE39AB8-5983-8316-078B-53E33A7F87CF}"/>
              </a:ext>
            </a:extLst>
          </p:cNvPr>
          <p:cNvSpPr txBox="1"/>
          <p:nvPr/>
        </p:nvSpPr>
        <p:spPr>
          <a:xfrm>
            <a:off x="650068" y="1604963"/>
            <a:ext cx="8496944" cy="65921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Материал</a:t>
            </a: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к </a:t>
            </a: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каждой</a:t>
            </a: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37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орфограмме</a:t>
            </a:r>
            <a:endParaRPr lang="en-US" sz="3700" dirty="0"/>
          </a:p>
        </p:txBody>
      </p:sp>
    </p:spTree>
    <p:extLst>
      <p:ext uri="{BB962C8B-B14F-4D97-AF65-F5344CB8AC3E}">
        <p14:creationId xmlns:p14="http://schemas.microsoft.com/office/powerpoint/2010/main" val="2773281673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FDE65-CFF2-0E98-AE3F-56148108D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24E8ED11-CF2D-4C61-84F0-C239743A1E0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C756EC9D-E6EE-D18B-8BEA-43A016FCB89D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F634F980-6518-689D-DC64-6C3C42CEBF6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BA18094-C7F3-9405-B553-F9F05EA6E646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BA1B5C7-979E-D424-567C-7004510B62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4749D8-229C-CF08-C165-2C47AFECAF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6" y="1201356"/>
            <a:ext cx="6912767" cy="7354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29657"/>
      </p:ext>
    </p:extLst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FE0AEF-B058-758B-9700-590B6E4FF6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FC22AB0E-0C0D-C0A4-7819-A5A616D39FA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F354397A-4FFF-EB0E-EF99-DBE1EFA72E3B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E36A92B8-28EB-736F-CFF3-3E2C2130C15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204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BDB01B0-9486-C293-756A-6DC0FEB7A5DC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27A6C2B-BA49-07EC-A2D3-6842DBFB77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6B422E00-DF89-45FA-EAD5-874771D30ABE}"/>
              </a:ext>
            </a:extLst>
          </p:cNvPr>
          <p:cNvSpPr/>
          <p:nvPr/>
        </p:nvSpPr>
        <p:spPr>
          <a:xfrm>
            <a:off x="1619672" y="1194585"/>
            <a:ext cx="5707241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Рекомендации: три роли</a:t>
            </a:r>
            <a:endParaRPr lang="en-US" sz="37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C53472-3756-601D-77E9-18684C1B0C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1863363"/>
            <a:ext cx="5771622" cy="458084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BBE59F6-1A10-6D2C-D0D3-B01FF10926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9752" y="3136714"/>
            <a:ext cx="5270394" cy="418194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18EA653-3972-AB97-FC67-F775321DCF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2853" y="4265592"/>
            <a:ext cx="4811996" cy="3927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39065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C3200-1164-BC81-FA92-D499F7E3EF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5956F9D8-5CE8-AF38-C66A-3428C27BC37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EF5591A7-5B2A-5EC7-D3FD-A3692AF7F373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F96A7FD6-BFD0-FED0-3A1F-09F26FFF96D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63122D9-B344-AEF7-77A8-F16256DE7471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A74DF2B-D64E-7A9B-8CFF-CF5193E98E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7F5EC90-2A45-643B-5C81-3D2FBA222865}"/>
              </a:ext>
            </a:extLst>
          </p:cNvPr>
          <p:cNvSpPr txBox="1"/>
          <p:nvPr/>
        </p:nvSpPr>
        <p:spPr>
          <a:xfrm>
            <a:off x="395536" y="928551"/>
            <a:ext cx="8568952" cy="107901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15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Итог</a:t>
            </a:r>
            <a:r>
              <a:rPr lang="en-US" sz="31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: </a:t>
            </a:r>
            <a:r>
              <a:rPr lang="en-US" sz="315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от</a:t>
            </a:r>
            <a:r>
              <a:rPr lang="en-US" sz="31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315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исправления</a:t>
            </a:r>
            <a:r>
              <a:rPr lang="en-US" sz="31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— </a:t>
            </a:r>
            <a:endParaRPr lang="ru-RU" sz="3150" dirty="0">
              <a:solidFill>
                <a:srgbClr val="1B1B27"/>
              </a:solidFill>
              <a:latin typeface="Raleway" pitchFamily="34" charset="0"/>
              <a:ea typeface="Raleway" pitchFamily="34" charset="-122"/>
              <a:cs typeface="Raleway" pitchFamily="34" charset="-120"/>
            </a:endParaRPr>
          </a:p>
          <a:p>
            <a:pPr marL="0" indent="0" algn="ctr">
              <a:lnSpc>
                <a:spcPct val="104000"/>
              </a:lnSpc>
              <a:buNone/>
            </a:pPr>
            <a:r>
              <a:rPr lang="en-US" sz="31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к </a:t>
            </a:r>
            <a:r>
              <a:rPr lang="en-US" sz="315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осознанной</a:t>
            </a:r>
            <a:r>
              <a:rPr lang="en-US" sz="31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315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грамотности</a:t>
            </a:r>
            <a:endParaRPr lang="en-US" sz="31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1A79CA-DA9A-125C-50C0-62AF598BCB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7684" y="2007564"/>
            <a:ext cx="5688632" cy="6496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81382"/>
      </p:ext>
    </p:extLst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267B3A-0A54-FECB-C869-26436EE175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57A0FBA6-A039-F112-C6C4-46A935AA8D7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11F14DDC-8CDC-4AB5-8147-8EE4665ACA34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4571B4F9-D0CF-44FF-4CD8-16DF8E824D6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444" y="31788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21775B-ADCF-14E2-200B-65B6FA3FD6C8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924979A-8A58-69B5-6311-EC02E067D4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544" y="89608"/>
            <a:ext cx="931312" cy="64147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4D5FC03-EF3C-F86A-B96E-BD19CD5A5DF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824"/>
          <a:stretch>
            <a:fillRect/>
          </a:stretch>
        </p:blipFill>
        <p:spPr>
          <a:xfrm>
            <a:off x="2686401" y="862317"/>
            <a:ext cx="6422703" cy="194976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A8FB1E9-4A28-8A8A-8601-7EB8AFF231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448" y="2051720"/>
            <a:ext cx="6047680" cy="665534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2FB94E5-4FAA-9865-11F0-727F4F3BBD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71112" y="6180043"/>
            <a:ext cx="2174482" cy="214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533412"/>
      </p:ext>
    </p:extLst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D77C0B-CC19-1F44-1E7B-6821AE3A18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39C859CA-C2C0-0F18-4537-486BA4445A0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E420B9A5-A5A5-DB7F-402D-CBA1B3F72A1E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6DB80028-D7E9-B1E5-E97A-2C68A9ECD60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E6F3F9-15EA-9CFE-5462-DC432942AC93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0490970-4FDA-5047-2CDD-4B43B4E888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B116082-CF27-FF3C-5C74-A64A8B2CD6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747" y="1211741"/>
            <a:ext cx="7832095" cy="332366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7EABA8B-B5E4-9ED9-A5A5-6E56A3900D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552" y="4700589"/>
            <a:ext cx="8173260" cy="343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27110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803593-F160-F0F5-DB08-3D344F327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199249D8-2A28-B24E-B912-C941993DF53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E1AF0B53-C311-6D43-8269-8D4BE174AEA0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123D8EBB-F9A2-D451-63DB-D0C8C870183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BBDC4A-C35C-852F-23D4-8A881F995ED1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4E79675-C67A-7E15-5DA4-00DD1D08E8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5FFECE0-20AB-EF73-B121-2BA937D1894C}"/>
              </a:ext>
            </a:extLst>
          </p:cNvPr>
          <p:cNvSpPr txBox="1"/>
          <p:nvPr/>
        </p:nvSpPr>
        <p:spPr>
          <a:xfrm>
            <a:off x="179512" y="1376252"/>
            <a:ext cx="8784976" cy="112607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3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Проектная</a:t>
            </a:r>
            <a:r>
              <a:rPr lang="en-US" sz="33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33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деятельность</a:t>
            </a:r>
            <a:r>
              <a:rPr lang="en-US" sz="33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в </a:t>
            </a:r>
            <a:r>
              <a:rPr lang="en-US" sz="33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начальной</a:t>
            </a:r>
            <a:r>
              <a:rPr lang="en-US" sz="33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33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школе</a:t>
            </a:r>
            <a:r>
              <a:rPr lang="en-US" sz="33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: </a:t>
            </a:r>
            <a:r>
              <a:rPr lang="en-US" sz="33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цели</a:t>
            </a:r>
            <a:r>
              <a:rPr lang="en-US" sz="33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и </a:t>
            </a:r>
            <a:r>
              <a:rPr lang="en-US" sz="33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результаты</a:t>
            </a:r>
            <a:endParaRPr lang="en-US" sz="33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57DD08-61C0-DC25-B90B-CB3067F185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2411760"/>
            <a:ext cx="5850364" cy="6050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46684"/>
      </p:ext>
    </p:extLst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02181C-7B6B-EDA8-CDDD-C23A7D8AC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FEB489A7-58D0-A351-0E30-F63ADF94B9F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CFFF0EA7-AF2B-32E1-3023-8606EB838AE0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B71C5A2F-1287-5D94-87E3-00185B9B43E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AA2DA9D-336B-38C0-4FF6-684339C30FF1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BDC5E21-FBA9-396F-8513-76B05765CB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88C5815-8E57-1763-0F99-17A04DFE71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75656"/>
            <a:ext cx="9144000" cy="397452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2DDF5EA-6535-A4D2-866E-02E219FC6D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286664"/>
            <a:ext cx="9144000" cy="3333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32197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28B6E2-8DC2-07DC-2956-EDAF7611E7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6AA71441-D2F8-F998-30EE-EFBC817F72C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EFE4827A-7DB9-6401-3109-10B03F070011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D0BA565C-C4DC-4C33-6D9D-D1BD57FF589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34A8BF7-D363-E31A-D323-48D8BB88BD54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A95F80E-F65F-7326-8C95-95343AA857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0B70EA2-7A6E-5D5A-743A-8DFA390233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43608"/>
            <a:ext cx="9144000" cy="46964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88A38FB-8591-1659-76A4-EA2E7AA16C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436096"/>
            <a:ext cx="9144000" cy="321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41062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3F032-4945-2017-64E4-643BE7C7B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280A8C13-C14A-8581-E517-D33A3904770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9158217B-3E36-8F71-DACB-5D40A613842B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4D389E35-F9E4-C70D-4AD0-C4B77DFE7CA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D18DA62-B8D7-714A-02D6-E457F68CF631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58D57E0-CF12-4500-CC0C-2A6525A8CA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C5E4ABA-55B5-2C06-94F3-CEC68CD23E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672" y="1215702"/>
            <a:ext cx="7990656" cy="7398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796455"/>
      </p:ext>
    </p:extLst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E6D50-2E68-BE76-5828-C67861FFE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27AA9D25-8939-C52A-D654-D256658FEDD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03A547A3-14A2-4EE5-8C72-E0F8C8F78914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5A9C6E98-7BDE-085F-F0FC-93148627C40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0515903-AE5C-E99B-952E-353088807AD8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78C2568-B8AD-AA14-1C6A-1C5B4771D7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7FD29BD-0AE2-258B-465C-61CF3433A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01" y="2771800"/>
            <a:ext cx="9144000" cy="49322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7734F6A-92A3-B0DE-ABBF-37C4419B311F}"/>
              </a:ext>
            </a:extLst>
          </p:cNvPr>
          <p:cNvSpPr txBox="1"/>
          <p:nvPr/>
        </p:nvSpPr>
        <p:spPr>
          <a:xfrm>
            <a:off x="346336" y="1619672"/>
            <a:ext cx="8474330" cy="830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ниги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написанные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так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чтобы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ребёнок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мог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читать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сам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endParaRPr lang="ru-RU" sz="2400" dirty="0">
              <a:solidFill>
                <a:srgbClr val="3C3939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algn="ctr"/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а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учитель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—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строить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на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их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основе</a:t>
            </a: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мини-проекты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93816739"/>
      </p:ext>
    </p:extLst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8A029E-7114-2306-79EE-A5D6699AD7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7CBC0996-98AD-426A-F895-59DE22FD6CC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A935E44A-0A85-62F0-26EF-B0B066DB75D5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FF82F081-16C6-AB5F-F9A8-571BE685230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0AF66C6-9C4F-C379-4CC8-55221BB282C7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179B5BB-3850-0181-A12D-08CC996528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FA2F24-F659-088A-4840-7781D2B217A4}"/>
              </a:ext>
            </a:extLst>
          </p:cNvPr>
          <p:cNvSpPr txBox="1"/>
          <p:nvPr/>
        </p:nvSpPr>
        <p:spPr>
          <a:xfrm>
            <a:off x="1985418" y="1001131"/>
            <a:ext cx="6552728" cy="53668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r" rtl="1">
              <a:lnSpc>
                <a:spcPct val="104000"/>
              </a:lnSpc>
              <a:buNone/>
            </a:pPr>
            <a:r>
              <a:rPr lang="en-US" sz="29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Методические</a:t>
            </a:r>
            <a:r>
              <a:rPr lang="en-US" sz="29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29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возможности</a:t>
            </a:r>
            <a:r>
              <a:rPr lang="en-US" sz="29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2900" dirty="0" err="1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серии</a:t>
            </a:r>
            <a:endParaRPr lang="en-US" sz="29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DFA730D-C99D-8A35-CB42-8AD4005F82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7072" y="1537816"/>
            <a:ext cx="5081819" cy="675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6019"/>
      </p:ext>
    </p:extLst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D70AB-B6C6-7C98-532A-84179A9CA1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B445649A-892A-A713-1F83-FC85D3B9EC0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0A1007E3-2391-85C3-3A20-95B2C23E6C35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F6F8A776-B658-AB1A-4D6E-80CC9D40CD1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909071-BC75-C6E0-50F5-D6E15BFCBCA0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8263335-5332-5163-3FFE-978CF3080C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0871BA8-64D0-724F-278A-83C7664D77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75656"/>
            <a:ext cx="9144000" cy="456545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E475478-FE62-C46C-5515-0ECF620D78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666061"/>
            <a:ext cx="9144000" cy="394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37459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F35CFF-5E8C-78F0-186E-A1722B04A5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FC6A7E2A-1E32-9435-30FB-09B680ED194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92547F32-C64B-6B86-A1D7-3E13C3AC969B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2E639C6D-4944-FDD5-FB34-9EDFA9D329B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601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5547051-4C6D-50C4-D1B8-D94523740480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69A3574-0A3C-548A-4626-F9BF8E8A26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289" y="0"/>
            <a:ext cx="1017714" cy="7009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EA4215C-71E9-5CDE-41B4-F29332F13D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388853"/>
            <a:ext cx="9144000" cy="436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38965"/>
      </p:ext>
    </p:extLst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6DA21CCC-B114-4EA3-9D86-6D121293C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68" y="2000250"/>
            <a:ext cx="2684433" cy="381642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>
            <a:extLst>
              <a:ext uri="{FF2B5EF4-FFF2-40B4-BE49-F238E27FC236}">
                <a16:creationId xmlns:a16="http://schemas.microsoft.com/office/drawing/2014/main" id="{E1EB786E-6421-4A66-A343-EFDA4749F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030" y="3922795"/>
            <a:ext cx="2657003" cy="381642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92106B8-216C-4104-B53F-57C6CFD4A7CD}"/>
              </a:ext>
            </a:extLst>
          </p:cNvPr>
          <p:cNvSpPr txBox="1"/>
          <p:nvPr/>
        </p:nvSpPr>
        <p:spPr>
          <a:xfrm>
            <a:off x="3275856" y="1243886"/>
            <a:ext cx="492474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7">
              <a:defRPr/>
            </a:pPr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  <a:cs typeface="Times New Roman" panose="02020603050405020304" pitchFamily="18" charset="0"/>
              </a:rPr>
              <a:t>Волкова Е.В., Ковальчук Ж.В.</a:t>
            </a:r>
            <a:endParaRPr lang="en-US" sz="2000" b="1" dirty="0">
              <a:solidFill>
                <a:srgbClr val="002060"/>
              </a:solidFill>
              <a:latin typeface="Arial Narrow" pitchFamily="34" charset="0"/>
              <a:cs typeface="Times New Roman" panose="02020603050405020304" pitchFamily="18" charset="0"/>
            </a:endParaRPr>
          </a:p>
          <a:p>
            <a:pPr defTabSz="914377">
              <a:defRPr/>
            </a:pPr>
            <a:r>
              <a:rPr lang="ru-RU" sz="20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Читательская грамотность. Учимся понимать текст. Тренажёр в формате PIRLS. </a:t>
            </a:r>
            <a:endParaRPr lang="en-US" sz="2000" b="1" dirty="0">
              <a:solidFill>
                <a:srgbClr val="FF0000"/>
              </a:solidFill>
              <a:latin typeface="Arial Narrow" pitchFamily="34" charset="0"/>
              <a:cs typeface="Times New Roman" panose="02020603050405020304" pitchFamily="18" charset="0"/>
            </a:endParaRPr>
          </a:p>
          <a:p>
            <a:pPr defTabSz="914377">
              <a:defRPr/>
            </a:pPr>
            <a:r>
              <a:rPr lang="ru-RU" sz="20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Тетрадь 1, Тетрадь 2</a:t>
            </a:r>
            <a:endParaRPr lang="ru-RU" sz="2000" dirty="0">
              <a:solidFill>
                <a:prstClr val="black"/>
              </a:solidFill>
              <a:latin typeface="Arial Narrow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4C24A5-1925-4B8C-920C-93F569BF1EA3}"/>
              </a:ext>
            </a:extLst>
          </p:cNvPr>
          <p:cNvSpPr txBox="1"/>
          <p:nvPr/>
        </p:nvSpPr>
        <p:spPr>
          <a:xfrm>
            <a:off x="4202385" y="3118553"/>
            <a:ext cx="4860032" cy="54271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914377"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Пособия «Читательская грамотность. Учимся понимать текст. Тренажёр в формате PIRLS» предназначены для тренировки с целью повышения уровня читательской грамотности и контроля освоения планируемых результатов по учебному предмету «Литературное чтение» в 4 классе начальной школы. </a:t>
            </a:r>
          </a:p>
          <a:p>
            <a:pPr algn="just" defTabSz="914377"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Материалы пособий сформированы с учётом требований ФГОС. Учебные задания ориентированы на использование при подготовке к диагностике международных исследований качества чтения и понимания текста PIRLS.</a:t>
            </a:r>
          </a:p>
          <a:p>
            <a:pPr algn="just" defTabSz="914377"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Материалы сборников «Читательская грамотность» могут быть полезны учителям начальных классов общеобразовательных учреждений как на уроках, так и на занятиях внеурочной деятельности, а также родителям обучающихся начальной школы.</a:t>
            </a:r>
          </a:p>
          <a:p>
            <a:pPr algn="just" defTabSz="914377"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В тетради 1 представлены тексты художественных произведений и задания к ним.</a:t>
            </a:r>
          </a:p>
          <a:p>
            <a:pPr algn="just" defTabSz="914377"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В тетради 2 представлены информационные и познавательные тексты и задания к ним.</a:t>
            </a:r>
            <a:endParaRPr lang="ru-RU" sz="1600" b="1" dirty="0">
              <a:latin typeface="Arial Narrow" pitchFamily="34" charset="0"/>
            </a:endParaRPr>
          </a:p>
        </p:txBody>
      </p:sp>
    </p:spTree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472E7FA-B8E2-EC20-999B-99EE0623B3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051720"/>
            <a:ext cx="1992909" cy="28246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2A01C22-D7E0-4183-3BF4-8F6E9B49F8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627784"/>
            <a:ext cx="1960206" cy="28246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8F0231C-F6A5-48DB-BC44-AC52D635916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995936"/>
            <a:ext cx="1983458" cy="28581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CFDF112-2D66-43B1-833B-A754F0012FA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644008"/>
            <a:ext cx="1992909" cy="287177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2313184" y="1043608"/>
            <a:ext cx="6830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E40005"/>
                </a:solidFill>
                <a:latin typeface="Arial Narrow" pitchFamily="34" charset="0"/>
                <a:cs typeface="Times New Roman" panose="02020603050405020304" pitchFamily="18" charset="0"/>
              </a:rPr>
              <a:t>Я РЕШАЮ ЗАДАЧИ</a:t>
            </a:r>
          </a:p>
          <a:p>
            <a:pPr algn="ctr"/>
            <a:r>
              <a:rPr lang="ru-RU" sz="2000" b="1" dirty="0">
                <a:solidFill>
                  <a:srgbClr val="2F5597"/>
                </a:solidFill>
                <a:latin typeface="Arial Narrow" pitchFamily="34" charset="0"/>
                <a:cs typeface="Times New Roman" panose="02020603050405020304" pitchFamily="18" charset="0"/>
              </a:rPr>
              <a:t>МАТЕМАТИКА. Экспресс-тренажёр</a:t>
            </a:r>
          </a:p>
          <a:p>
            <a:pPr algn="ctr"/>
            <a:r>
              <a:rPr lang="ru-RU" sz="2000" b="1" dirty="0">
                <a:solidFill>
                  <a:srgbClr val="2F5597"/>
                </a:solidFill>
                <a:latin typeface="Arial Narrow" pitchFamily="34" charset="0"/>
                <a:cs typeface="Times New Roman" panose="02020603050405020304" pitchFamily="18" charset="0"/>
              </a:rPr>
              <a:t>1, 2, 3, 4 класс</a:t>
            </a:r>
          </a:p>
          <a:p>
            <a:pPr algn="ctr"/>
            <a:r>
              <a:rPr lang="ru-RU" sz="2000" b="1" dirty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Автор: Волкова Елена Васильевна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211960" y="2555776"/>
            <a:ext cx="4752528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b="1" i="0" u="none" strike="noStrike" baseline="0" dirty="0">
                <a:latin typeface="Arial Narrow" pitchFamily="34" charset="0"/>
                <a:cs typeface="Times New Roman" panose="02020603050405020304" pitchFamily="18" charset="0"/>
              </a:rPr>
              <a:t>Данные пособия включают основные виды текстовых задач для 1, 2, 3 и 4 класса соответственно и подготовлены в соответствии с ФГОС НОО.</a:t>
            </a:r>
          </a:p>
          <a:p>
            <a:pPr marL="33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b="1" i="0" u="none" strike="noStrike" baseline="0" dirty="0">
                <a:latin typeface="Arial Narrow" pitchFamily="34" charset="0"/>
                <a:cs typeface="Times New Roman" panose="02020603050405020304" pitchFamily="18" charset="0"/>
              </a:rPr>
              <a:t>Выполнение заданий будет способствовать формированию умений рассуждать, доказывать, осуществлять поиск решения задач.</a:t>
            </a:r>
          </a:p>
          <a:p>
            <a:pPr marL="33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b="1" i="0" u="none" strike="noStrike" baseline="0" dirty="0">
                <a:latin typeface="Arial Narrow" pitchFamily="34" charset="0"/>
                <a:cs typeface="Times New Roman" panose="02020603050405020304" pitchFamily="18" charset="0"/>
              </a:rPr>
              <a:t>Все задания с задачами одного вида объединены в один вариант работы и представлены в разных типах учебных задач с целью развития мышления и математических способностей обучающихся.</a:t>
            </a:r>
          </a:p>
          <a:p>
            <a:pPr marL="33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b="1" i="0" u="none" strike="noStrike" baseline="0" dirty="0">
                <a:latin typeface="Arial Narrow" pitchFamily="34" charset="0"/>
                <a:cs typeface="Times New Roman" panose="02020603050405020304" pitchFamily="18" charset="0"/>
              </a:rPr>
              <a:t>Экспресс-тренажёр позволит учащимся не только успешно осваивать основные предметные знания и умения, но и формировать универсальные учебные действия.</a:t>
            </a:r>
          </a:p>
          <a:p>
            <a:pPr marL="33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b="1" i="0" u="none" strike="noStrike" baseline="0" dirty="0">
                <a:latin typeface="Arial Narrow" pitchFamily="34" charset="0"/>
                <a:cs typeface="Times New Roman" panose="02020603050405020304" pitchFamily="18" charset="0"/>
              </a:rPr>
              <a:t>Пособие можно использовать с любым учебником по математике, который разрешён к реализации образовательной программы в начальной школе.</a:t>
            </a:r>
          </a:p>
          <a:p>
            <a:pPr marL="33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b="1" i="0" u="none" strike="noStrike" baseline="0" dirty="0">
                <a:latin typeface="Arial Narrow" pitchFamily="34" charset="0"/>
                <a:cs typeface="Times New Roman" panose="02020603050405020304" pitchFamily="18" charset="0"/>
              </a:rPr>
              <a:t>Книги рекомендуется использовать в течение учебного года, а также для повторения летом.</a:t>
            </a:r>
          </a:p>
          <a:p>
            <a:pPr marL="33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b="1" i="0" u="none" strike="noStrike" baseline="0" dirty="0">
                <a:latin typeface="Arial Narrow" pitchFamily="34" charset="0"/>
                <a:cs typeface="Times New Roman" panose="02020603050405020304" pitchFamily="18" charset="0"/>
              </a:rPr>
              <a:t>Пособия адресованы учащимся начальной школы, родителям и педагогам.</a:t>
            </a:r>
            <a:endParaRPr lang="ru-RU" sz="1600" b="1" dirty="0">
              <a:latin typeface="Arial Narrow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547664"/>
            <a:ext cx="2461818" cy="34263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24424" y="2775568"/>
            <a:ext cx="2474126" cy="34537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3635896"/>
            <a:ext cx="2474126" cy="344347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4860032"/>
            <a:ext cx="2503866" cy="35377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91BEF3D-5E24-416E-B6A6-725597C88428}"/>
              </a:ext>
            </a:extLst>
          </p:cNvPr>
          <p:cNvSpPr txBox="1"/>
          <p:nvPr/>
        </p:nvSpPr>
        <p:spPr>
          <a:xfrm>
            <a:off x="3049480" y="1043608"/>
            <a:ext cx="60945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О.В. Долгова</a:t>
            </a:r>
          </a:p>
          <a:p>
            <a:r>
              <a:rPr lang="ru-RU" sz="20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Диагностика читательской компетентности.</a:t>
            </a:r>
            <a:endParaRPr lang="ru-RU" sz="2000" dirty="0">
              <a:latin typeface="Arial Narrow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67E53C-F265-4EA5-AA20-BA5AFE017C69}"/>
              </a:ext>
            </a:extLst>
          </p:cNvPr>
          <p:cNvSpPr txBox="1"/>
          <p:nvPr/>
        </p:nvSpPr>
        <p:spPr>
          <a:xfrm>
            <a:off x="4716016" y="2051720"/>
            <a:ext cx="4176464" cy="64171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891" indent="-342891" algn="just">
              <a:spcBef>
                <a:spcPts val="600"/>
              </a:spcBef>
              <a:buFont typeface="Wingdings" panose="05000000000000000000" pitchFamily="2" charset="2"/>
              <a:buChar char=""/>
              <a:tabLst>
                <a:tab pos="457189" algn="l"/>
              </a:tabLst>
            </a:pPr>
            <a:r>
              <a:rPr lang="ru-RU" sz="1800" b="1" dirty="0">
                <a:solidFill>
                  <a:srgbClr val="000000"/>
                </a:solidFill>
                <a:latin typeface="Arial Narrow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Пособия предназначены для оценки качества обучения чтению и уровня сформированности читательской компетентности учащихся 1,2,3,4 классов.</a:t>
            </a:r>
          </a:p>
          <a:p>
            <a:pPr marL="342891" indent="-342891" algn="just">
              <a:spcBef>
                <a:spcPts val="600"/>
              </a:spcBef>
              <a:buFont typeface="Wingdings" panose="05000000000000000000" pitchFamily="2" charset="2"/>
              <a:buChar char=""/>
              <a:tabLst>
                <a:tab pos="457189" algn="l"/>
              </a:tabLst>
            </a:pPr>
            <a:r>
              <a:rPr lang="ru-RU" sz="1800" b="1" dirty="0">
                <a:solidFill>
                  <a:srgbClr val="000000"/>
                </a:solidFill>
                <a:latin typeface="Arial Narrow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Работа над текстом включает в себя требования, соответствующие современным международным исследованиям в области чтения (PIRLS).</a:t>
            </a:r>
          </a:p>
          <a:p>
            <a:pPr marL="342891" indent="-342891" algn="just">
              <a:spcBef>
                <a:spcPts val="600"/>
              </a:spcBef>
              <a:buFont typeface="Wingdings" panose="05000000000000000000" pitchFamily="2" charset="2"/>
              <a:buChar char=""/>
              <a:tabLst>
                <a:tab pos="457189" algn="l"/>
              </a:tabLst>
            </a:pPr>
            <a:r>
              <a:rPr lang="ru-RU" sz="1800" b="1" dirty="0">
                <a:solidFill>
                  <a:srgbClr val="000000"/>
                </a:solidFill>
                <a:latin typeface="Arial Narrow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Материалы тетрадей помогут учителю повысить эффективность проведения уроков обучения осмысленному чтению посредством использования на учебных занятиях элементов тестирования. </a:t>
            </a:r>
          </a:p>
          <a:p>
            <a:pPr marL="342891" indent="-342891" algn="just">
              <a:spcBef>
                <a:spcPts val="600"/>
              </a:spcBef>
              <a:buFont typeface="Wingdings" panose="05000000000000000000" pitchFamily="2" charset="2"/>
              <a:buChar char=""/>
              <a:tabLst>
                <a:tab pos="457189" algn="l"/>
              </a:tabLst>
            </a:pPr>
            <a:r>
              <a:rPr lang="ru-RU" sz="1800" b="1" dirty="0">
                <a:solidFill>
                  <a:srgbClr val="000000"/>
                </a:solidFill>
                <a:latin typeface="Arial Narrow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Ученик получит возможность провести самоконтроль владения универсальными учебными действиями, родители - контроль уровня владения ребёнком метапредметными умениями.</a:t>
            </a:r>
          </a:p>
        </p:txBody>
      </p:sp>
    </p:spTree>
  </p:cSld>
  <p:clrMapOvr>
    <a:masterClrMapping/>
  </p:clrMapOvr>
  <p:transition spd="med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740AC8B-D3C9-0CA9-0B29-D7CB52B6F38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835696"/>
            <a:ext cx="1946574" cy="278504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36132CE-FF93-4D41-E161-4FD2B683CD9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7744" y="2555776"/>
            <a:ext cx="1932789" cy="27775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3E18639-98AA-9A46-68AC-5F2CC22499F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4139952"/>
            <a:ext cx="1924282" cy="276504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6B97764-EFA8-8A16-699B-A5D51FB72068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67744" y="4716016"/>
            <a:ext cx="1938731" cy="276899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2267744" y="899592"/>
            <a:ext cx="6505137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2F5597"/>
                </a:solidFill>
                <a:latin typeface="Arial Narrow" pitchFamily="34" charset="0"/>
                <a:cs typeface="Times New Roman" panose="02020603050405020304" pitchFamily="18" charset="0"/>
              </a:rPr>
              <a:t>ВСЕ ТЕМЫ НА 5</a:t>
            </a: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Математика. Экспресс-тренажёр</a:t>
            </a: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1, 2, 3, 4 класс</a:t>
            </a:r>
          </a:p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Автор: Федоскина Ольга Владимировна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27984" y="2987824"/>
            <a:ext cx="41764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750" indent="-285750" algn="just">
              <a:buFont typeface="Wingdings" panose="05000000000000000000" pitchFamily="2" charset="2"/>
              <a:buChar char="Ø"/>
            </a:pPr>
            <a:r>
              <a:rPr lang="ru-RU" sz="1800" b="1" i="0" u="none" strike="noStrike" baseline="0" dirty="0">
                <a:latin typeface="Arial Narrow" pitchFamily="34" charset="0"/>
              </a:rPr>
              <a:t>Данные пособия включают основные темы курса математики 1, 2, 3 и 4 класса соответственно и подготовлены в соответствии с ФГОС НОО.</a:t>
            </a:r>
          </a:p>
          <a:p>
            <a:pPr marL="33750" indent="-285750" algn="just">
              <a:buFont typeface="Wingdings" panose="05000000000000000000" pitchFamily="2" charset="2"/>
              <a:buChar char="Ø"/>
            </a:pPr>
            <a:r>
              <a:rPr lang="ru-RU" sz="1800" b="1" i="0" u="none" strike="noStrike" baseline="0" dirty="0">
                <a:latin typeface="Arial Narrow" pitchFamily="34" charset="0"/>
              </a:rPr>
              <a:t>Выполнение заданий будет способствовать развитию математической и функциональной грамотности школьников.</a:t>
            </a:r>
          </a:p>
          <a:p>
            <a:pPr marL="33750" indent="-285750" algn="just">
              <a:buFont typeface="Wingdings" panose="05000000000000000000" pitchFamily="2" charset="2"/>
              <a:buChar char="Ø"/>
            </a:pPr>
            <a:r>
              <a:rPr lang="ru-RU" sz="1800" b="1" i="0" u="none" strike="noStrike" baseline="0" dirty="0">
                <a:latin typeface="Arial Narrow" pitchFamily="34" charset="0"/>
              </a:rPr>
              <a:t>Задания можно применять с любым из действующих учебников по математике.</a:t>
            </a:r>
          </a:p>
          <a:p>
            <a:pPr marL="33750" indent="-285750" algn="just">
              <a:buFont typeface="Wingdings" panose="05000000000000000000" pitchFamily="2" charset="2"/>
              <a:buChar char="Ø"/>
            </a:pPr>
            <a:r>
              <a:rPr lang="ru-RU" sz="1800" b="1" i="0" u="none" strike="noStrike" baseline="0" dirty="0">
                <a:latin typeface="Arial Narrow" pitchFamily="34" charset="0"/>
              </a:rPr>
              <a:t> Книги рекомендуется использовать в течение учебного года, а также для повторения летом.</a:t>
            </a:r>
          </a:p>
          <a:p>
            <a:pPr marL="33750" indent="-285750" algn="just">
              <a:buFont typeface="Wingdings" panose="05000000000000000000" pitchFamily="2" charset="2"/>
              <a:buChar char="Ø"/>
            </a:pPr>
            <a:r>
              <a:rPr lang="ru-RU" sz="1800" b="1" i="0" u="none" strike="noStrike" baseline="0" dirty="0">
                <a:latin typeface="Arial Narrow" pitchFamily="34" charset="0"/>
              </a:rPr>
              <a:t>Пособия адресованы учащимся начальной школы, родителям и педагогам.</a:t>
            </a:r>
            <a:endParaRPr lang="ru-RU" sz="1600" b="1" dirty="0">
              <a:latin typeface="Arial Narrow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21F7AC5-3DA1-4C85-941E-35CC6939C79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4464" y="1787776"/>
            <a:ext cx="2183597" cy="30753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F0B7C14-DE82-454A-956B-37179E35C3C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2267744"/>
            <a:ext cx="2207698" cy="30753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A5F3877-2642-45F4-A5E7-9782B26112AA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4499992"/>
            <a:ext cx="2225250" cy="31202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5223102-AC88-408B-98A4-9156E7726F3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39752" y="5220072"/>
            <a:ext cx="2232248" cy="312024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6DCDC314-58A2-4866-837F-55717858332E}"/>
              </a:ext>
            </a:extLst>
          </p:cNvPr>
          <p:cNvSpPr/>
          <p:nvPr/>
        </p:nvSpPr>
        <p:spPr>
          <a:xfrm>
            <a:off x="3419872" y="1259632"/>
            <a:ext cx="49943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  <a:cs typeface="Times New Roman" panose="02020603050405020304" pitchFamily="18" charset="0"/>
              </a:rPr>
              <a:t>Погодин В.Н.  </a:t>
            </a:r>
          </a:p>
          <a:p>
            <a:r>
              <a:rPr lang="ru-RU" sz="20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Математические разминки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525C75-32EF-4DFD-A1BE-7A9BC10537A3}"/>
              </a:ext>
            </a:extLst>
          </p:cNvPr>
          <p:cNvSpPr txBox="1"/>
          <p:nvPr/>
        </p:nvSpPr>
        <p:spPr>
          <a:xfrm>
            <a:off x="4644008" y="2123728"/>
            <a:ext cx="4262867" cy="56630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342891" algn="just">
              <a:spcBef>
                <a:spcPts val="800"/>
              </a:spcBef>
              <a:buFont typeface="Wingdings" panose="05000000000000000000" pitchFamily="2" charset="2"/>
              <a:buChar char=""/>
              <a:tabLst>
                <a:tab pos="457189" algn="l"/>
              </a:tabLst>
            </a:pPr>
            <a:r>
              <a:rPr lang="ru-RU" sz="1800" b="1" dirty="0">
                <a:solidFill>
                  <a:srgbClr val="000000"/>
                </a:solidFill>
                <a:latin typeface="Arial Narrow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Главное назначение пособий – помочь сформировать прочные вычислительные навыки у учеников начальной школы.</a:t>
            </a:r>
          </a:p>
          <a:p>
            <a:pPr indent="-342891" algn="just">
              <a:spcBef>
                <a:spcPts val="800"/>
              </a:spcBef>
              <a:buFont typeface="Wingdings" panose="05000000000000000000" pitchFamily="2" charset="2"/>
              <a:buChar char=""/>
              <a:tabLst>
                <a:tab pos="457189" algn="l"/>
              </a:tabLst>
            </a:pPr>
            <a:r>
              <a:rPr lang="ru-RU" sz="1800" b="1" dirty="0">
                <a:solidFill>
                  <a:srgbClr val="000000"/>
                </a:solidFill>
                <a:latin typeface="Arial Narrow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Задания позволяют значительно увеличить скорость безошибочного устного счёта школьников, развивают концентрированное внимание и память детей.</a:t>
            </a:r>
          </a:p>
          <a:p>
            <a:pPr indent="-342891" algn="just">
              <a:spcBef>
                <a:spcPts val="800"/>
              </a:spcBef>
              <a:buFont typeface="Wingdings" panose="05000000000000000000" pitchFamily="2" charset="2"/>
              <a:buChar char=""/>
              <a:tabLst>
                <a:tab pos="457189" algn="l"/>
              </a:tabLst>
            </a:pPr>
            <a:r>
              <a:rPr lang="ru-RU" sz="1800" b="1" dirty="0">
                <a:solidFill>
                  <a:srgbClr val="000000"/>
                </a:solidFill>
                <a:latin typeface="Arial Narrow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Тетрадь может быть использована как учителем в школе, так и родителями при занятиях ребёнка дома.</a:t>
            </a:r>
          </a:p>
          <a:p>
            <a:pPr indent="-342891" algn="just">
              <a:spcBef>
                <a:spcPts val="800"/>
              </a:spcBef>
              <a:buFont typeface="Wingdings" panose="05000000000000000000" pitchFamily="2" charset="2"/>
              <a:buChar char=""/>
              <a:tabLst>
                <a:tab pos="457189" algn="l"/>
              </a:tabLst>
            </a:pPr>
            <a:r>
              <a:rPr lang="ru-RU" sz="1800" b="1" dirty="0">
                <a:solidFill>
                  <a:srgbClr val="000000"/>
                </a:solidFill>
                <a:latin typeface="Arial Narrow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Пособие можно применять как независимо, так и в соответствии с разработанными графиками для обучения по различным учебникам математики, соответствующим федеральному государственному образовательному стандарту начального общего образования (УМК «Школа России» и др.).</a:t>
            </a:r>
          </a:p>
        </p:txBody>
      </p:sp>
    </p:spTree>
  </p:cSld>
  <p:clrMapOvr>
    <a:masterClrMapping/>
  </p:clrMapOvr>
  <p:transition spd="med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9750A39-AE26-B36E-F6C3-10354400212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267744"/>
            <a:ext cx="1760766" cy="25249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8386E0D-4F25-B4BA-56ED-F86C67902E6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51720" y="2843808"/>
            <a:ext cx="1816854" cy="25249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6A42787-A22A-16F4-31D2-7BBEA784DAFD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4283968"/>
            <a:ext cx="1816855" cy="25249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32F0700-0DE8-DB07-8807-18352AC5DCEB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51719" y="5076056"/>
            <a:ext cx="1830397" cy="25922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2313184" y="1115616"/>
            <a:ext cx="6830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2F5597"/>
                </a:solidFill>
                <a:latin typeface="Arial Narrow" pitchFamily="34" charset="0"/>
                <a:cs typeface="Times New Roman" panose="02020603050405020304" pitchFamily="18" charset="0"/>
              </a:rPr>
              <a:t>ВСЕ ТЕМЫ НА 5</a:t>
            </a:r>
          </a:p>
          <a:p>
            <a:pPr algn="ctr"/>
            <a:r>
              <a:rPr lang="ru-RU" sz="2000" b="1" dirty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Русский язык. Экспресс-тренажёр</a:t>
            </a:r>
          </a:p>
          <a:p>
            <a:pPr algn="ctr"/>
            <a:r>
              <a:rPr lang="ru-RU" sz="2000" b="1" dirty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1, 2, 3, 4 класс</a:t>
            </a:r>
          </a:p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Автор: Волкова Елена Васильевна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995936" y="2627784"/>
            <a:ext cx="475252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750" indent="-285750" algn="just">
              <a:buFont typeface="Wingdings" panose="05000000000000000000" pitchFamily="2" charset="2"/>
              <a:buChar char="Ø"/>
            </a:pPr>
            <a:r>
              <a:rPr lang="ru-RU" sz="1800" b="1" i="0" u="none" strike="noStrike" baseline="0" dirty="0">
                <a:latin typeface="Arial Narrow" pitchFamily="34" charset="0"/>
                <a:cs typeface="Times New Roman" panose="02020603050405020304" pitchFamily="18" charset="0"/>
              </a:rPr>
              <a:t>Данные пособия включают основные темы курса русский язык 1, 2, 3 и 4 класса соответственно и подготовлены в соответствии с ФГОС НОО.</a:t>
            </a:r>
          </a:p>
          <a:p>
            <a:pPr marL="33750" indent="-285750" algn="just">
              <a:buFont typeface="Wingdings" panose="05000000000000000000" pitchFamily="2" charset="2"/>
              <a:buChar char="Ø"/>
            </a:pPr>
            <a:r>
              <a:rPr lang="ru-RU" sz="1800" b="1" i="0" u="none" strike="noStrike" baseline="0" dirty="0">
                <a:latin typeface="Arial Narrow" pitchFamily="34" charset="0"/>
                <a:cs typeface="Times New Roman" panose="02020603050405020304" pitchFamily="18" charset="0"/>
              </a:rPr>
              <a:t>Выполнение заданий будет способствовать развитию орфографической зоркости младших школьников, функциональной грамотности.</a:t>
            </a:r>
          </a:p>
          <a:p>
            <a:pPr marL="33750" indent="-285750" algn="just">
              <a:buFont typeface="Wingdings" panose="05000000000000000000" pitchFamily="2" charset="2"/>
              <a:buChar char="Ø"/>
            </a:pPr>
            <a:r>
              <a:rPr lang="ru-RU" sz="1800" b="1" i="0" u="none" strike="noStrike" baseline="0" dirty="0">
                <a:latin typeface="Arial Narrow" pitchFamily="34" charset="0"/>
                <a:cs typeface="Times New Roman" panose="02020603050405020304" pitchFamily="18" charset="0"/>
              </a:rPr>
              <a:t>Все задания подобраны по основным темам русского языка с целью дополнительной отработки навыка грамотного письма.</a:t>
            </a:r>
          </a:p>
          <a:p>
            <a:pPr marL="33750" indent="-285750" algn="just">
              <a:buFont typeface="Wingdings" panose="05000000000000000000" pitchFamily="2" charset="2"/>
              <a:buChar char="Ø"/>
            </a:pPr>
            <a:r>
              <a:rPr lang="ru-RU" sz="1800" b="1" i="0" u="none" strike="noStrike" baseline="0" dirty="0">
                <a:latin typeface="Arial Narrow" pitchFamily="34" charset="0"/>
                <a:cs typeface="Times New Roman" panose="02020603050405020304" pitchFamily="18" charset="0"/>
              </a:rPr>
              <a:t>Пособия можно использовать с любым учебником по русскому языку, который разрешен к реализации образовательной программы в начальной школе. </a:t>
            </a:r>
          </a:p>
          <a:p>
            <a:pPr marL="33750" indent="-285750" algn="just">
              <a:buFont typeface="Wingdings" panose="05000000000000000000" pitchFamily="2" charset="2"/>
              <a:buChar char="Ø"/>
            </a:pPr>
            <a:r>
              <a:rPr lang="ru-RU" sz="1800" b="1" i="0" u="none" strike="noStrike" baseline="0" dirty="0">
                <a:latin typeface="Arial Narrow" pitchFamily="34" charset="0"/>
                <a:cs typeface="Times New Roman" panose="02020603050405020304" pitchFamily="18" charset="0"/>
              </a:rPr>
              <a:t> Книги рекомендуется использовать в течение учебного года, а также для повторения летом.</a:t>
            </a:r>
          </a:p>
          <a:p>
            <a:pPr marL="33750" indent="-285750" algn="just">
              <a:buFont typeface="Wingdings" panose="05000000000000000000" pitchFamily="2" charset="2"/>
              <a:buChar char="Ø"/>
            </a:pPr>
            <a:r>
              <a:rPr lang="ru-RU" sz="1800" b="1" i="0" u="none" strike="noStrike" baseline="0" dirty="0">
                <a:latin typeface="Arial Narrow" pitchFamily="34" charset="0"/>
                <a:cs typeface="Times New Roman" panose="02020603050405020304" pitchFamily="18" charset="0"/>
              </a:rPr>
              <a:t>Пособия адресованы учащимся начальной школы, родителям и педагогам.</a:t>
            </a:r>
            <a:endParaRPr lang="ru-RU" sz="1800" b="1" dirty="0">
              <a:latin typeface="Arial Narrow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C82657F-32C4-4EE0-8B7D-A15DD6482E37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339752"/>
            <a:ext cx="2008053" cy="291202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D4DC06F-99B1-4145-A061-0988D3FCBFF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2915816"/>
            <a:ext cx="2016224" cy="290432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6C852DE-D8EF-4CC2-A31D-B0A90E40017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3779912"/>
            <a:ext cx="2008053" cy="289596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B1F2892-FE94-48F4-B9F0-A36B431A62F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95736" y="4499992"/>
            <a:ext cx="2016224" cy="289596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691D9A6-1139-4A25-838F-693E11B1F309}"/>
              </a:ext>
            </a:extLst>
          </p:cNvPr>
          <p:cNvSpPr/>
          <p:nvPr/>
        </p:nvSpPr>
        <p:spPr>
          <a:xfrm>
            <a:off x="2771800" y="1187624"/>
            <a:ext cx="580792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  <a:cs typeface="Times New Roman" panose="02020603050405020304" pitchFamily="18" charset="0"/>
              </a:rPr>
              <a:t>Волкова Е.В., Фомина Н.Б., Зайцева Н.М., Лось М.Г., Трубицина А.В., Тарасова А.В</a:t>
            </a:r>
            <a:r>
              <a:rPr lang="ru-RU" sz="2000" b="1" dirty="0">
                <a:latin typeface="Arial Narrow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Математика. 1, 2, 3, 4 классы. </a:t>
            </a:r>
            <a:endParaRPr lang="en-US" sz="2000" b="1" dirty="0">
              <a:solidFill>
                <a:srgbClr val="FF0000"/>
              </a:solidFill>
              <a:latin typeface="Arial Narrow" pitchFamily="34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Тематические проверочные работы.  </a:t>
            </a:r>
            <a:endParaRPr lang="ru-RU" sz="2000" dirty="0">
              <a:latin typeface="Arial Narrow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8C3F18D-1785-4836-BC39-73E516DD19B7}"/>
              </a:ext>
            </a:extLst>
          </p:cNvPr>
          <p:cNvSpPr/>
          <p:nvPr/>
        </p:nvSpPr>
        <p:spPr>
          <a:xfrm>
            <a:off x="4427984" y="2699792"/>
            <a:ext cx="4464496" cy="5180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09585" algn="just">
              <a:spcBef>
                <a:spcPts val="800"/>
              </a:spcBef>
              <a:buFont typeface="Wingdings" panose="05000000000000000000" pitchFamily="2" charset="2"/>
              <a:buChar char="Ø"/>
            </a:pPr>
            <a:r>
              <a:rPr lang="ru-RU" sz="14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Пособия предназначены для оценки уровня освоения планируемых результатов по предмету «Математика» в 1,2,3,4 классах.</a:t>
            </a:r>
          </a:p>
          <a:p>
            <a:pPr indent="609585" algn="just">
              <a:spcBef>
                <a:spcPts val="800"/>
              </a:spcBef>
              <a:buFont typeface="Wingdings" panose="05000000000000000000" pitchFamily="2" charset="2"/>
              <a:buChar char="Ø"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 Тестовые задания позволяют оценить уровень освоения планируемых результатов обучения как после изучения каждой темы, так и по завершении учебного года.</a:t>
            </a:r>
          </a:p>
          <a:p>
            <a:pPr indent="609585" algn="just">
              <a:spcBef>
                <a:spcPts val="800"/>
              </a:spcBef>
              <a:buFont typeface="Wingdings" panose="05000000000000000000" pitchFamily="2" charset="2"/>
              <a:buChar char="Ø"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Пособия содержат задания, разработанные на основе КЭС (контролируемых элементов содержания).</a:t>
            </a:r>
          </a:p>
          <a:p>
            <a:pPr indent="609585" algn="just">
              <a:spcBef>
                <a:spcPts val="800"/>
              </a:spcBef>
              <a:buFont typeface="Wingdings" panose="05000000000000000000" pitchFamily="2" charset="2"/>
              <a:buChar char="Ø"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Ориентированы на обновлённые образовательные стандарты, практики национальных исследований (ВПР, НИКО) и методологию международных исследований качества подготовки обучающихся.</a:t>
            </a:r>
          </a:p>
          <a:p>
            <a:pPr indent="609585" algn="just">
              <a:spcBef>
                <a:spcPts val="800"/>
              </a:spcBef>
              <a:buFont typeface="Wingdings" panose="05000000000000000000" pitchFamily="2" charset="2"/>
              <a:buChar char="Ø"/>
            </a:pPr>
            <a:r>
              <a:rPr lang="ru-RU" sz="1600" b="1" dirty="0">
                <a:latin typeface="Arial Narrow" pitchFamily="34" charset="0"/>
                <a:cs typeface="Times New Roman" panose="02020603050405020304" pitchFamily="18" charset="0"/>
              </a:rPr>
              <a:t>  В сборниках предлагаются предметные результаты освоения и содержания предмета «Математика», распределённые по годам, а также обозначение кода КЭС каждого задания и ответы.</a:t>
            </a:r>
          </a:p>
        </p:txBody>
      </p:sp>
    </p:spTree>
  </p:cSld>
  <p:clrMapOvr>
    <a:masterClrMapping/>
  </p:clrMapOvr>
  <p:transition spd="med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6A30B95-124C-49D8-BEFF-4AAD2D538F9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2195736"/>
            <a:ext cx="2079999" cy="29711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B769108-8965-49F1-879B-4C0A58AABB54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3131840"/>
            <a:ext cx="2080586" cy="297111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B5A7207-7721-4603-9053-4D0FE737BC6A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4139952"/>
            <a:ext cx="2088627" cy="29711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897E456-E29A-45B6-A4D7-8ADF46E0D228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64672" y="5148064"/>
            <a:ext cx="2122813" cy="303317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0AF0291-B9C5-4B03-8D44-5F76CCD4A1E5}"/>
              </a:ext>
            </a:extLst>
          </p:cNvPr>
          <p:cNvSpPr txBox="1"/>
          <p:nvPr/>
        </p:nvSpPr>
        <p:spPr>
          <a:xfrm>
            <a:off x="3275856" y="1043608"/>
            <a:ext cx="517117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defRPr/>
            </a:pPr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  <a:cs typeface="Times New Roman" panose="02020603050405020304" pitchFamily="18" charset="0"/>
              </a:rPr>
              <a:t>Волкова Е.В., Ковальчук Ж.В., Кожевникова О.А., Корнейчик Е.В., Клементьева О.П.</a:t>
            </a:r>
          </a:p>
          <a:p>
            <a:pPr defTabSz="1219170">
              <a:defRPr/>
            </a:pPr>
            <a:r>
              <a:rPr lang="ru-RU" sz="20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"Окружающий мир. 1, 2, 3, 4 классы. </a:t>
            </a:r>
            <a:endParaRPr lang="en-US" sz="2000" b="1" dirty="0">
              <a:solidFill>
                <a:srgbClr val="FF0000"/>
              </a:solidFill>
              <a:latin typeface="Arial Narrow" pitchFamily="34" charset="0"/>
              <a:cs typeface="Times New Roman" panose="02020603050405020304" pitchFamily="18" charset="0"/>
            </a:endParaRPr>
          </a:p>
          <a:p>
            <a:pPr defTabSz="1219170">
              <a:defRPr/>
            </a:pPr>
            <a:r>
              <a:rPr lang="en-US" sz="20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Мониторинг и формирование естественнонаучной  грамотности".</a:t>
            </a:r>
            <a:endParaRPr lang="ru-RU" sz="2000" b="1" dirty="0">
              <a:solidFill>
                <a:srgbClr val="0070C0"/>
              </a:solidFill>
              <a:latin typeface="Arial Narrow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11BE0BF-E859-4142-9E96-13547298767B}"/>
              </a:ext>
            </a:extLst>
          </p:cNvPr>
          <p:cNvSpPr txBox="1"/>
          <p:nvPr/>
        </p:nvSpPr>
        <p:spPr>
          <a:xfrm>
            <a:off x="4427984" y="2987824"/>
            <a:ext cx="4464496" cy="4791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457189" algn="just" defTabSz="1219170">
              <a:spcBef>
                <a:spcPts val="800"/>
              </a:spcBef>
              <a:buFont typeface="Wingdings" panose="05000000000000000000" pitchFamily="2" charset="2"/>
              <a:buChar char=""/>
              <a:tabLst>
                <a:tab pos="609585" algn="l"/>
              </a:tabLst>
              <a:defRPr/>
            </a:pPr>
            <a:r>
              <a:rPr lang="ru-RU" sz="1600" b="1" dirty="0">
                <a:solidFill>
                  <a:srgbClr val="000000"/>
                </a:solidFill>
                <a:latin typeface="Arial Narrow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Сборники заданий предназначены для формирования и мониторинга предметных умений по предмету «Окружающий мир» в 1,2,3,4 классах.</a:t>
            </a:r>
          </a:p>
          <a:p>
            <a:pPr indent="-457189" algn="just" defTabSz="1219170">
              <a:spcBef>
                <a:spcPts val="800"/>
              </a:spcBef>
              <a:buFont typeface="Wingdings" panose="05000000000000000000" pitchFamily="2" charset="2"/>
              <a:buChar char=""/>
              <a:tabLst>
                <a:tab pos="609585" algn="l"/>
              </a:tabLst>
              <a:defRPr/>
            </a:pPr>
            <a:r>
              <a:rPr lang="ru-RU" sz="1600" b="1" dirty="0">
                <a:solidFill>
                  <a:srgbClr val="000000"/>
                </a:solidFill>
                <a:latin typeface="Arial Narrow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Задания распределены по типу выполнения (разного уровня сложности).</a:t>
            </a:r>
          </a:p>
          <a:p>
            <a:pPr indent="-457189" algn="just" defTabSz="1219170">
              <a:spcBef>
                <a:spcPts val="800"/>
              </a:spcBef>
              <a:buFont typeface="Wingdings" panose="05000000000000000000" pitchFamily="2" charset="2"/>
              <a:buChar char=""/>
              <a:tabLst>
                <a:tab pos="609585" algn="l"/>
              </a:tabLst>
              <a:defRPr/>
            </a:pPr>
            <a:r>
              <a:rPr lang="ru-RU" sz="1600" b="1" dirty="0">
                <a:solidFill>
                  <a:prstClr val="black"/>
                </a:solidFill>
                <a:latin typeface="Arial Narrow" pitchFamily="34" charset="0"/>
                <a:cs typeface="Times New Roman" panose="02020603050405020304" pitchFamily="18" charset="0"/>
              </a:rPr>
              <a:t>Задания повышенного уровня сложности представлены в формате типичных заданий международных исследований TIMSS и PIRLS.</a:t>
            </a:r>
          </a:p>
          <a:p>
            <a:pPr indent="-457189" algn="just" defTabSz="1219170">
              <a:spcBef>
                <a:spcPts val="800"/>
              </a:spcBef>
              <a:buFont typeface="Wingdings" panose="05000000000000000000" pitchFamily="2" charset="2"/>
              <a:buChar char=""/>
              <a:tabLst>
                <a:tab pos="609585" algn="l"/>
              </a:tabLst>
              <a:defRPr/>
            </a:pPr>
            <a:r>
              <a:rPr lang="ru-RU" sz="1600" b="1" dirty="0">
                <a:solidFill>
                  <a:prstClr val="black"/>
                </a:solidFill>
                <a:latin typeface="Arial Narrow" pitchFamily="34" charset="0"/>
                <a:cs typeface="Times New Roman" panose="02020603050405020304" pitchFamily="18" charset="0"/>
              </a:rPr>
              <a:t>Для удобства учителей и родителей после тестов в пособии есть приложение с правильными ответами. </a:t>
            </a:r>
          </a:p>
          <a:p>
            <a:pPr indent="-457189" algn="just" defTabSz="1219170">
              <a:spcBef>
                <a:spcPts val="800"/>
              </a:spcBef>
              <a:buFont typeface="Wingdings" panose="05000000000000000000" pitchFamily="2" charset="2"/>
              <a:buChar char=""/>
              <a:tabLst>
                <a:tab pos="609585" algn="l"/>
              </a:tabLst>
              <a:defRPr/>
            </a:pPr>
            <a:r>
              <a:rPr lang="ru-RU" sz="1600" b="1" dirty="0">
                <a:solidFill>
                  <a:prstClr val="black"/>
                </a:solidFill>
                <a:latin typeface="Arial Narrow" pitchFamily="34" charset="0"/>
                <a:cs typeface="Times New Roman" panose="02020603050405020304" pitchFamily="18" charset="0"/>
              </a:rPr>
              <a:t>Все задания соответствуют планируемым результатам ФГОС, могут применяться при работе с различными УМК.</a:t>
            </a:r>
          </a:p>
          <a:p>
            <a:pPr indent="-457189" algn="just" defTabSz="1219170">
              <a:spcBef>
                <a:spcPts val="800"/>
              </a:spcBef>
              <a:buFont typeface="Wingdings" panose="05000000000000000000" pitchFamily="2" charset="2"/>
              <a:buChar char=""/>
              <a:tabLst>
                <a:tab pos="609585" algn="l"/>
              </a:tabLst>
              <a:defRPr/>
            </a:pPr>
            <a:r>
              <a:rPr lang="ru-RU" sz="1600" b="1" dirty="0">
                <a:solidFill>
                  <a:prstClr val="black"/>
                </a:solidFill>
                <a:latin typeface="Arial Narrow" pitchFamily="34" charset="0"/>
                <a:cs typeface="Times New Roman" panose="02020603050405020304" pitchFamily="18" charset="0"/>
              </a:rPr>
              <a:t>Могут использоваться на уроках и на занятиях внеурочной деятельности.</a:t>
            </a:r>
          </a:p>
        </p:txBody>
      </p:sp>
    </p:spTree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907704"/>
            <a:ext cx="2082826" cy="298066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2627784"/>
            <a:ext cx="2107418" cy="2973040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995936"/>
            <a:ext cx="2025454" cy="294072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4716016"/>
            <a:ext cx="2206570" cy="3203678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>
          <a:xfrm>
            <a:off x="2638863" y="1259632"/>
            <a:ext cx="6505137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Arial Narrow" pitchFamily="34" charset="0"/>
                <a:cs typeface="Arial" pitchFamily="34" charset="0"/>
              </a:rPr>
              <a:t>«Проектная деятельность» </a:t>
            </a:r>
            <a:endParaRPr lang="en-US" sz="2400" b="1" dirty="0">
              <a:solidFill>
                <a:srgbClr val="C00000"/>
              </a:solidFill>
              <a:latin typeface="Arial Narrow" pitchFamily="34" charset="0"/>
              <a:cs typeface="Arial" pitchFamily="34" charset="0"/>
            </a:endParaRPr>
          </a:p>
          <a:p>
            <a:pPr algn="ctr"/>
            <a:r>
              <a:rPr lang="ru-RU" sz="2400" b="1" dirty="0">
                <a:solidFill>
                  <a:srgbClr val="C00000"/>
                </a:solidFill>
                <a:latin typeface="Arial Narrow" pitchFamily="34" charset="0"/>
                <a:cs typeface="Arial" pitchFamily="34" charset="0"/>
              </a:rPr>
              <a:t>для 1, 2, 3 и 4 классов </a:t>
            </a:r>
            <a:endParaRPr lang="en-US" sz="2400" b="1" dirty="0">
              <a:solidFill>
                <a:srgbClr val="C00000"/>
              </a:solidFill>
              <a:latin typeface="Arial Narrow" pitchFamily="34" charset="0"/>
              <a:cs typeface="Arial" pitchFamily="34" charset="0"/>
            </a:endParaRPr>
          </a:p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Автор: </a:t>
            </a:r>
            <a:r>
              <a:rPr lang="ru-RU" sz="2000" b="1" dirty="0">
                <a:latin typeface="Arial Narrow" pitchFamily="34" charset="0"/>
                <a:cs typeface="Arial" pitchFamily="34" charset="0"/>
              </a:rPr>
              <a:t>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Корнейчик Е.В.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572001" y="2699792"/>
            <a:ext cx="432048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>Пособия предназначены для организации работы обучающихся по освоению навыков проектирования как во внеурочной деятельности, так и на уроке. 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>Система заданий каждого занятия помогает пройти путь от осознания проблемной ситуации (формулирование проблемы, цели, задач, этапов работы) к конечному результату на основе конкретных проектных работ. 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>Итоговая работа предполагает выполнение самим ребёнком проектной работы по определённым шагам, этапам по интересующей его проблеме. </a:t>
            </a:r>
          </a:p>
        </p:txBody>
      </p:sp>
    </p:spTree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Прямоугольник 7"/>
          <p:cNvSpPr/>
          <p:nvPr/>
        </p:nvSpPr>
        <p:spPr>
          <a:xfrm>
            <a:off x="2771800" y="114150"/>
            <a:ext cx="77892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  <a:cs typeface="Times New Roman" panose="02020603050405020304" pitchFamily="18" charset="0"/>
              </a:rPr>
              <a:t>Развивающая литература для школьников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339752"/>
            <a:ext cx="3873533" cy="561662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1115616"/>
            <a:ext cx="5034696" cy="110799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4644008" y="2915816"/>
            <a:ext cx="387891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Arial Narrow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Цели курса – способствовать полноценной адаптации детей к обучению в начальной школе и обеспечить эффективную интеллектуальную подготовку для успешного освоения учебного материала в средней школе.</a:t>
            </a:r>
          </a:p>
          <a:p>
            <a:pPr algn="just"/>
            <a:endParaRPr lang="ru-RU" sz="2000" b="1" dirty="0">
              <a:latin typeface="Arial Narrow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</a:rPr>
              <a:t>Данный курс рекомендован не только для учителей начальной школы, но и для школьных психологов, воспитателей ГПД, педагогов дополнительного образования и родителей.</a:t>
            </a:r>
          </a:p>
        </p:txBody>
      </p:sp>
    </p:spTree>
  </p:cSld>
  <p:clrMapOvr>
    <a:masterClrMapping/>
  </p:clrMapOvr>
  <p:transition spd="med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6B9F85A-7204-616F-3806-23F85C440DC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2123727"/>
            <a:ext cx="9144000" cy="5154297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E5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9556405-0F57-4D90-BB52-3BD37245EA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28766" t="25483" b="10138"/>
          <a:stretch/>
        </p:blipFill>
        <p:spPr>
          <a:xfrm>
            <a:off x="378724" y="2819652"/>
            <a:ext cx="6507200" cy="345638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D5B8273-4E63-E579-A2A7-4137BB5F13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7772" y="6267301"/>
            <a:ext cx="1568190" cy="154630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/>
          <a:srcRect t="70068" r="70487" b="9780"/>
          <a:stretch/>
        </p:blipFill>
        <p:spPr>
          <a:xfrm>
            <a:off x="3220778" y="6805931"/>
            <a:ext cx="2697140" cy="10823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/>
          <a:srcRect b="74132"/>
          <a:stretch/>
        </p:blipFill>
        <p:spPr>
          <a:xfrm>
            <a:off x="0" y="1395031"/>
            <a:ext cx="9138696" cy="138937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/>
          <a:srcRect t="24527" r="70487" b="28747"/>
          <a:stretch/>
        </p:blipFill>
        <p:spPr>
          <a:xfrm>
            <a:off x="460517" y="6081127"/>
            <a:ext cx="2697140" cy="25096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49392" y="2844831"/>
            <a:ext cx="1846016" cy="30777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9" tIns="45719" rIns="45719" bIns="45719" numCol="1" spcCol="38100" rtlCol="0" anchor="t">
            <a:spAutoFit/>
          </a:bodyPr>
          <a:lstStyle/>
          <a:p>
            <a:pPr marL="0" marR="0" indent="0" algn="l" defTabSz="16256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spc="0" normalizeH="0" baseline="0" dirty="0" smtClean="0">
                <a:ln>
                  <a:noFill/>
                </a:ln>
                <a:solidFill>
                  <a:srgbClr val="3E659F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Автор: Степанова М.В</a:t>
            </a:r>
            <a:r>
              <a:rPr kumimoji="0" lang="ru-RU" sz="1400" b="1" i="0" u="none" strike="noStrike" cap="none" spc="0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.</a:t>
            </a:r>
            <a:endParaRPr kumimoji="0" lang="ru-RU" sz="1400" b="1" i="0" u="none" strike="noStrike" cap="none" spc="0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551" y="3150055"/>
            <a:ext cx="2011087" cy="29162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857" y="3150055"/>
            <a:ext cx="2011087" cy="291624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667" y="3158360"/>
            <a:ext cx="2015583" cy="292276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72" y="3152606"/>
            <a:ext cx="2011088" cy="291624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58C21E-2085-6CEE-19A3-BCBB68FA19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AC80CDE5-5811-E4A7-18CA-2D373CE1288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D7100297-EBAF-BA97-59B8-3DA11759CF5F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E55CDFA1-FFA1-2B2F-47CD-918C6031699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588" y="0"/>
            <a:ext cx="9162588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DA9FB69-4C63-833D-E00F-A8AFE3A9032D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96E3E51-18AB-D4B2-A7C9-FDB9322B75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544" y="89608"/>
            <a:ext cx="931312" cy="64147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D15CDB4-E001-034F-C40C-2FF7C0F108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1785937"/>
            <a:ext cx="2371725" cy="55721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9F1EE2-A50D-B916-47D1-F44B03B6DB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5330" y="1785937"/>
            <a:ext cx="2400300" cy="549592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34A6815-67D8-1EF9-0103-EBFFAE6E3B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9114" y="1785936"/>
            <a:ext cx="2419350" cy="54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495994"/>
      </p:ext>
    </p:extLst>
  </p:cSld>
  <p:clrMapOvr>
    <a:masterClrMapping/>
  </p:clrMapOvr>
  <p:transition spd="med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95AF6-CC06-5E3E-7ECE-834C25FAA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0AD49C87-8B77-FCC0-6D42-ED53514FFA6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FE20228E-21C7-6F70-9E26-21529582FCA6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A7DFB714-2AFE-FB60-150E-F5D8FF7A063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588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E6BB42A-1D59-AEFE-3C7A-C2E16A5CFE6D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2F210EB-C580-D483-ABA5-830DDD22AE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544" y="89608"/>
            <a:ext cx="931312" cy="64147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35D27F0-7409-DF1F-C775-2D1D3E0D69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096" y="1547664"/>
            <a:ext cx="2986458" cy="658239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A6F781-87B5-4FC5-30FC-F85A42369F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7717" y="6663194"/>
            <a:ext cx="1747144" cy="172276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FABD5E-2B01-332A-6D07-7AC573127B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6555" y="1226672"/>
            <a:ext cx="5558305" cy="572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88395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547664"/>
            <a:ext cx="2309206" cy="3298865"/>
          </a:xfrm>
          <a:prstGeom prst="rect">
            <a:avLst/>
          </a:prstGeom>
          <a:noFill/>
          <a:ln w="19050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051720"/>
            <a:ext cx="2321762" cy="3310739"/>
          </a:xfrm>
          <a:prstGeom prst="rect">
            <a:avLst/>
          </a:prstGeom>
          <a:noFill/>
          <a:ln w="19050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707904"/>
            <a:ext cx="2331625" cy="3324803"/>
          </a:xfrm>
          <a:prstGeom prst="rect">
            <a:avLst/>
          </a:prstGeom>
          <a:noFill/>
          <a:ln w="19050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4283968"/>
            <a:ext cx="2310698" cy="3294963"/>
          </a:xfrm>
          <a:prstGeom prst="rect">
            <a:avLst/>
          </a:prstGeom>
          <a:noFill/>
          <a:ln w="19050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2051720" y="899592"/>
            <a:ext cx="6505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Arial Narrow" pitchFamily="34" charset="0"/>
                <a:cs typeface="Arial" pitchFamily="34" charset="0"/>
              </a:rPr>
              <a:t>«Летние занятия. </a:t>
            </a:r>
          </a:p>
          <a:p>
            <a:pPr algn="ctr"/>
            <a:r>
              <a:rPr lang="ru-RU" sz="2000" b="1" dirty="0">
                <a:solidFill>
                  <a:srgbClr val="C00000"/>
                </a:solidFill>
                <a:latin typeface="Arial Narrow" pitchFamily="34" charset="0"/>
                <a:cs typeface="Arial" pitchFamily="34" charset="0"/>
              </a:rPr>
              <a:t>Просто твой праздник.»</a:t>
            </a:r>
          </a:p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  <a:cs typeface="Arial" pitchFamily="34" charset="0"/>
              </a:rPr>
              <a:t>Авторы: Волкова Е.В., </a:t>
            </a:r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  <a:cs typeface="Arial" pitchFamily="34" charset="0"/>
              </a:rPr>
              <a:t>Федоскина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  <a:cs typeface="Arial" pitchFamily="34" charset="0"/>
              </a:rPr>
              <a:t> О.В.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572001" y="2483768"/>
            <a:ext cx="42484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800" b="1" dirty="0">
                <a:solidFill>
                  <a:schemeClr val="tx1"/>
                </a:solidFill>
                <a:latin typeface="Arial Narrow" pitchFamily="34" charset="0"/>
                <a:cs typeface="Arial" pitchFamily="34" charset="0"/>
              </a:rPr>
              <a:t>Дополняют отдых и развлечения ребенка полезными занятиями: чтением, разгадыванием головоломок и ребусов, составлением предложений, выполнением математических разминок. </a:t>
            </a:r>
          </a:p>
          <a:p>
            <a:pPr>
              <a:buFont typeface="Wingdings" pitchFamily="2" charset="2"/>
              <a:buChar char="ü"/>
            </a:pPr>
            <a:r>
              <a:rPr lang="ru-RU" sz="1800" b="1" dirty="0">
                <a:solidFill>
                  <a:schemeClr val="tx1"/>
                </a:solidFill>
                <a:latin typeface="Arial Narrow" pitchFamily="34" charset="0"/>
                <a:cs typeface="Arial" pitchFamily="34" charset="0"/>
              </a:rPr>
              <a:t>Включают задания по русскому языку, математике, окружающему миру и литературному чтению. </a:t>
            </a:r>
          </a:p>
          <a:p>
            <a:pPr>
              <a:buFont typeface="Wingdings" pitchFamily="2" charset="2"/>
              <a:buChar char="ü"/>
            </a:pPr>
            <a:r>
              <a:rPr lang="ru-RU" sz="1800" b="1" dirty="0">
                <a:solidFill>
                  <a:schemeClr val="tx1"/>
                </a:solidFill>
                <a:latin typeface="Arial Narrow" pitchFamily="34" charset="0"/>
                <a:cs typeface="Arial" pitchFamily="34" charset="0"/>
              </a:rPr>
              <a:t>Позволяют учащимся в летний период проверить полученные знания, вспомнить и повторить пройденное, закрепить свои успехи перед поступлением в следующий класс. </a:t>
            </a:r>
          </a:p>
          <a:p>
            <a:pPr>
              <a:buFont typeface="Wingdings" pitchFamily="2" charset="2"/>
              <a:buChar char="ü"/>
            </a:pPr>
            <a:r>
              <a:rPr lang="ru-RU" sz="1800" b="1" dirty="0">
                <a:solidFill>
                  <a:schemeClr val="tx1"/>
                </a:solidFill>
                <a:latin typeface="Arial Narrow" pitchFamily="34" charset="0"/>
                <a:cs typeface="Arial" pitchFamily="34" charset="0"/>
              </a:rPr>
              <a:t>Способствуют развитию орфографической зоркости младших школьников, функциональной грамотности, благодаря комплексному подходу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</p:spTree>
  </p:cSld>
  <p:clrMapOvr>
    <a:masterClrMapping/>
  </p:clrMapOvr>
  <p:transition spd="med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F54CF-B4EE-8574-F858-E3DB0E1990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>
            <a:extLst>
              <a:ext uri="{FF2B5EF4-FFF2-40B4-BE49-F238E27FC236}">
                <a16:creationId xmlns:a16="http://schemas.microsoft.com/office/drawing/2014/main" id="{EC40843D-3128-E121-1B15-63A6049EE5A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>
            <a:extLst>
              <a:ext uri="{FF2B5EF4-FFF2-40B4-BE49-F238E27FC236}">
                <a16:creationId xmlns:a16="http://schemas.microsoft.com/office/drawing/2014/main" id="{478863D4-3C59-7E6D-A9EF-6970826649A3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" name="Изображение" descr="Изображение">
            <a:extLst>
              <a:ext uri="{FF2B5EF4-FFF2-40B4-BE49-F238E27FC236}">
                <a16:creationId xmlns:a16="http://schemas.microsoft.com/office/drawing/2014/main" id="{34A5F6D6-DBC9-CB91-04C5-D57174BE0BC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588" y="0"/>
            <a:ext cx="9144000" cy="9144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E887941-DFA8-76BD-43A9-A8DCDC1758F1}"/>
              </a:ext>
            </a:extLst>
          </p:cNvPr>
          <p:cNvSpPr txBox="1"/>
          <p:nvPr/>
        </p:nvSpPr>
        <p:spPr>
          <a:xfrm>
            <a:off x="2987824" y="179512"/>
            <a:ext cx="69127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ИЗДАТЕЛЬСТВО «ИНТЕЛЛЕКТ-ЦЕНТР»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BB148C4-DB4B-8478-3A0E-1178A79B68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544" y="89608"/>
            <a:ext cx="931312" cy="64147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9C326E0-CE1F-34F3-79CE-AAA55E4F7E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464" y="1231821"/>
            <a:ext cx="2448272" cy="346876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F71B3B8-436C-81AF-F4E9-FC4B4AAE2D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464" y="4788024"/>
            <a:ext cx="2509837" cy="362426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02FBC1B-DC8C-F390-121D-A2BD4C6692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51996" y="1231821"/>
            <a:ext cx="2444540" cy="351286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A5B9EB8-788F-B81A-CCBE-A95172E1A8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64653" y="4914900"/>
            <a:ext cx="2458073" cy="351286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3950DE3-F006-7F45-0AB5-4F33B72F50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78560" y="5808671"/>
            <a:ext cx="1749704" cy="172531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FE09623-E22B-9DE9-7972-23B3769BB58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52880" y="2000250"/>
            <a:ext cx="3907352" cy="3468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482797"/>
      </p:ext>
    </p:extLst>
  </p:cSld>
  <p:clrMapOvr>
    <a:masterClrMapping/>
  </p:clrMapOvr>
  <p:transition spd="med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-396552" y="-252536"/>
            <a:ext cx="9937104" cy="9649072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cap="flat">
            <a:noFill/>
            <a:prstDash val="solid"/>
            <a:round/>
          </a:ln>
          <a:effectLst>
            <a:outerShdw blurRad="38100" dist="127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16256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D98142-A902-46EC-BCA1-9F5F1C31BE8A}"/>
              </a:ext>
            </a:extLst>
          </p:cNvPr>
          <p:cNvSpPr txBox="1"/>
          <p:nvPr/>
        </p:nvSpPr>
        <p:spPr>
          <a:xfrm>
            <a:off x="1132001" y="323528"/>
            <a:ext cx="80119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Сайт издательства: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intellectcentre.ru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14EE9AA-5A4F-BF74-0A25-E85814A088F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08772" y="1835696"/>
            <a:ext cx="9925018" cy="5688632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-396552" y="-252536"/>
            <a:ext cx="9937104" cy="9649072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cap="flat">
            <a:noFill/>
            <a:prstDash val="solid"/>
            <a:round/>
          </a:ln>
          <a:effectLst>
            <a:outerShdw blurRad="38100" dist="127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16256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27849C-3D8C-4B36-849B-F62D0F740E57}"/>
              </a:ext>
            </a:extLst>
          </p:cNvPr>
          <p:cNvSpPr txBox="1"/>
          <p:nvPr/>
        </p:nvSpPr>
        <p:spPr>
          <a:xfrm>
            <a:off x="179512" y="1331640"/>
            <a:ext cx="8665931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54">
              <a:defRPr/>
            </a:pPr>
            <a:r>
              <a:rPr lang="ru-RU" sz="2400" b="1" dirty="0">
                <a:solidFill>
                  <a:srgbClr val="2F5496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Электронные книги Издательства «Интеллект-Центр» можно купить в интернет-магазине электронных изданий «Электронный универс»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(e-Univers.ru)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 defTabSz="914354">
              <a:defRPr/>
            </a:pPr>
            <a:r>
              <a:rPr lang="ru-RU" b="1" dirty="0">
                <a:solidFill>
                  <a:srgbClr val="2F5496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CBB628-5682-47B7-B86C-D16EE4265BD7}"/>
              </a:ext>
            </a:extLst>
          </p:cNvPr>
          <p:cNvSpPr txBox="1"/>
          <p:nvPr/>
        </p:nvSpPr>
        <p:spPr>
          <a:xfrm>
            <a:off x="1475656" y="2843808"/>
            <a:ext cx="60945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54">
              <a:defRPr/>
            </a:pPr>
            <a:r>
              <a:rPr lang="ru-RU" sz="2000" dirty="0">
                <a:solidFill>
                  <a:srgbClr val="005BD1"/>
                </a:solidFill>
                <a:latin typeface="Arial Narrow" pitchFamily="34" charset="0"/>
                <a:ea typeface="Calibri" panose="020F0502020204030204" pitchFamily="34" charset="0"/>
                <a:hlinkClick r:id="rId2"/>
              </a:rPr>
              <a:t>https://e-univers.ru/info/publishers/izdatelstvo_intellekt_tsentr/</a:t>
            </a:r>
            <a:endParaRPr lang="ru-RU" sz="2000" dirty="0">
              <a:solidFill>
                <a:prstClr val="black"/>
              </a:solidFill>
              <a:latin typeface="Arial Narrow" pitchFamily="34" charset="0"/>
              <a:ea typeface="Calibri" panose="020F050202020403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4D86E0-4173-4CFC-B8F2-BD6CACD86F6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75856"/>
            <a:ext cx="1676400" cy="13658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A5A88D1-F995-46D7-8D0E-4F5AC77F4F1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987824"/>
            <a:ext cx="1611804" cy="156966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4349A18-6DD3-4CCE-A171-2D6CD846ED33}"/>
              </a:ext>
            </a:extLst>
          </p:cNvPr>
          <p:cNvSpPr txBox="1"/>
          <p:nvPr/>
        </p:nvSpPr>
        <p:spPr>
          <a:xfrm>
            <a:off x="467544" y="4860032"/>
            <a:ext cx="828092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914354">
              <a:defRPr/>
            </a:pPr>
            <a:r>
              <a:rPr lang="ru-RU" sz="2000" dirty="0">
                <a:solidFill>
                  <a:prstClr val="black"/>
                </a:solidFill>
                <a:latin typeface="Arial Narrow" pitchFamily="34" charset="0"/>
                <a:ea typeface="Calibri" panose="020F0502020204030204" pitchFamily="34" charset="0"/>
              </a:rPr>
              <a:t>           В наше время, когда и учителя, и ученики чаще смотрят на экран, чем на запечатанный бумажный лист, все большую роль играют электронные издания. </a:t>
            </a:r>
          </a:p>
          <a:p>
            <a:pPr algn="just" defTabSz="914354">
              <a:defRPr/>
            </a:pPr>
            <a:r>
              <a:rPr lang="ru-RU" sz="2000" dirty="0">
                <a:solidFill>
                  <a:prstClr val="black"/>
                </a:solidFill>
                <a:latin typeface="Arial Narrow" pitchFamily="34" charset="0"/>
                <a:ea typeface="Calibri" panose="020F0502020204030204" pitchFamily="34" charset="0"/>
              </a:rPr>
              <a:t>           </a:t>
            </a:r>
            <a:r>
              <a:rPr lang="ru-RU" sz="2000" u="sng" dirty="0">
                <a:solidFill>
                  <a:prstClr val="black"/>
                </a:solidFill>
                <a:latin typeface="Arial Narrow" pitchFamily="34" charset="0"/>
                <a:ea typeface="Calibri" panose="020F0502020204030204" pitchFamily="34" charset="0"/>
              </a:rPr>
              <a:t>Их преимущества очевидны</a:t>
            </a:r>
            <a:r>
              <a:rPr lang="ru-RU" sz="2000" dirty="0">
                <a:solidFill>
                  <a:prstClr val="black"/>
                </a:solidFill>
                <a:latin typeface="Arial Narrow" pitchFamily="34" charset="0"/>
                <a:ea typeface="Calibri" panose="020F0502020204030204" pitchFamily="34" charset="0"/>
              </a:rPr>
              <a:t>:</a:t>
            </a:r>
          </a:p>
          <a:p>
            <a:pPr marL="342874" indent="-342874" algn="just" defTabSz="914354"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solidFill>
                  <a:prstClr val="black"/>
                </a:solidFill>
                <a:latin typeface="Arial Narrow" pitchFamily="34" charset="0"/>
                <a:ea typeface="Calibri" panose="020F0502020204030204" pitchFamily="34" charset="0"/>
              </a:rPr>
              <a:t>Легко купить, не выходя из дома.</a:t>
            </a:r>
          </a:p>
          <a:p>
            <a:pPr marL="342874" indent="-342874" algn="just" defTabSz="914354"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solidFill>
                  <a:prstClr val="black"/>
                </a:solidFill>
                <a:latin typeface="Arial Narrow" pitchFamily="34" charset="0"/>
                <a:ea typeface="Calibri" panose="020F0502020204030204" pitchFamily="34" charset="0"/>
              </a:rPr>
              <a:t>Электронные издания снабжены навигационным меню. </a:t>
            </a:r>
          </a:p>
          <a:p>
            <a:pPr marL="342874" indent="-342874" algn="just" defTabSz="914354"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solidFill>
                  <a:prstClr val="black"/>
                </a:solidFill>
                <a:latin typeface="Arial Narrow" pitchFamily="34" charset="0"/>
                <a:ea typeface="Calibri" panose="020F0502020204030204" pitchFamily="34" charset="0"/>
              </a:rPr>
              <a:t>Не занимают места в квартире и сумке.</a:t>
            </a:r>
          </a:p>
          <a:p>
            <a:pPr marL="342874" indent="-342874" algn="just" defTabSz="914354"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solidFill>
                  <a:prstClr val="black"/>
                </a:solidFill>
                <a:latin typeface="Arial Narrow" pitchFamily="34" charset="0"/>
                <a:ea typeface="Calibri" panose="020F0502020204030204" pitchFamily="34" charset="0"/>
              </a:rPr>
              <a:t>Можно читать на различных устройствах.</a:t>
            </a:r>
          </a:p>
          <a:p>
            <a:pPr marL="342874" indent="-342874" algn="just" defTabSz="914354"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solidFill>
                  <a:prstClr val="black"/>
                </a:solidFill>
                <a:latin typeface="Arial Narrow" pitchFamily="34" charset="0"/>
                <a:ea typeface="Calibri" panose="020F0502020204030204" pitchFamily="34" charset="0"/>
              </a:rPr>
              <a:t>Из них легко перенести тот или иной фрагмент в рабочий материал.</a:t>
            </a:r>
          </a:p>
          <a:p>
            <a:pPr marL="342874" indent="-342874" algn="just" defTabSz="914354"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solidFill>
                  <a:prstClr val="black"/>
                </a:solidFill>
                <a:latin typeface="Arial Narrow" pitchFamily="34" charset="0"/>
                <a:ea typeface="Calibri" panose="020F0502020204030204" pitchFamily="34" charset="0"/>
              </a:rPr>
              <a:t>Текст легко увеличить и приспособить к самому требовательному зрению.</a:t>
            </a:r>
          </a:p>
          <a:p>
            <a:pPr marL="342874" indent="-342874" algn="just" defTabSz="914354"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solidFill>
                  <a:prstClr val="black"/>
                </a:solidFill>
                <a:latin typeface="Arial Narrow" pitchFamily="34" charset="0"/>
                <a:ea typeface="Calibri" panose="020F0502020204030204" pitchFamily="34" charset="0"/>
              </a:rPr>
              <a:t>Электронные книги, как правило, существенно дешевле своих</a:t>
            </a:r>
          </a:p>
          <a:p>
            <a:pPr algn="just" defTabSz="914354">
              <a:defRPr/>
            </a:pPr>
            <a:r>
              <a:rPr lang="ru-RU" sz="2000" dirty="0">
                <a:solidFill>
                  <a:prstClr val="black"/>
                </a:solidFill>
                <a:latin typeface="Arial Narrow" pitchFamily="34" charset="0"/>
                <a:ea typeface="Calibri" panose="020F0502020204030204" pitchFamily="34" charset="0"/>
              </a:rPr>
              <a:t> бумажных аналогов и т.д. и т.п.</a:t>
            </a:r>
          </a:p>
          <a:p>
            <a:pPr algn="just" defTabSz="914354">
              <a:defRPr/>
            </a:pPr>
            <a:r>
              <a:rPr lang="ru-RU" sz="2000" dirty="0">
                <a:solidFill>
                  <a:prstClr val="black"/>
                </a:solidFill>
                <a:latin typeface="Arial Narrow" pitchFamily="34" charset="0"/>
                <a:ea typeface="Calibri" panose="020F0502020204030204" pitchFamily="34" charset="0"/>
              </a:rPr>
              <a:t> </a:t>
            </a:r>
          </a:p>
        </p:txBody>
      </p:sp>
    </p:spTree>
  </p:cSld>
  <p:clrMapOvr>
    <a:masterClrMapping/>
  </p:clrMapOvr>
  <p:transition spd="med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Нажмите дважды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endParaRPr/>
          </a:p>
        </p:txBody>
      </p:sp>
      <p:sp>
        <p:nvSpPr>
          <p:cNvPr id="101" name="Нажмите дважды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" name="Прямоугольник 8"/>
          <p:cNvSpPr/>
          <p:nvPr/>
        </p:nvSpPr>
        <p:spPr>
          <a:xfrm>
            <a:off x="-252536" y="-252536"/>
            <a:ext cx="9721080" cy="9649072"/>
          </a:xfrm>
          <a:prstGeom prst="rect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127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16256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75656" y="1403648"/>
            <a:ext cx="633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4000" b="1" dirty="0">
                <a:solidFill>
                  <a:srgbClr val="0000FF"/>
                </a:solidFill>
              </a:rPr>
              <a:t>    </a:t>
            </a:r>
            <a:r>
              <a:rPr lang="ru-RU" altLang="ru-RU" sz="2667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Издательство «Интеллект-Центр»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195736"/>
            <a:ext cx="6717291" cy="432956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</p:pic>
      <p:sp>
        <p:nvSpPr>
          <p:cNvPr id="12" name="AutoShape 5"/>
          <p:cNvSpPr>
            <a:spLocks noChangeArrowheads="1"/>
          </p:cNvSpPr>
          <p:nvPr/>
        </p:nvSpPr>
        <p:spPr bwMode="auto">
          <a:xfrm>
            <a:off x="1907704" y="6156176"/>
            <a:ext cx="5616575" cy="1439863"/>
          </a:xfrm>
          <a:prstGeom prst="roundRect">
            <a:avLst>
              <a:gd name="adj" fmla="val 50000"/>
            </a:avLst>
          </a:prstGeom>
          <a:solidFill>
            <a:srgbClr val="0202DA"/>
          </a:solidFill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30000"/>
              </a:spcBef>
            </a:pPr>
            <a:r>
              <a:rPr lang="en-US" altLang="ru-RU" sz="2400" dirty="0">
                <a:solidFill>
                  <a:schemeClr val="bg1"/>
                </a:solidFill>
                <a:latin typeface="Arial" panose="020B0604020202020204" pitchFamily="34" charset="0"/>
              </a:rPr>
              <a:t>www.intellectcentre.ru</a:t>
            </a:r>
          </a:p>
          <a:p>
            <a:pPr algn="ctr" eaLnBrk="0" hangingPunct="0">
              <a:spcBef>
                <a:spcPct val="30000"/>
              </a:spcBef>
            </a:pP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</a:rPr>
              <a:t>E-</a:t>
            </a:r>
            <a:r>
              <a:rPr lang="ru-RU" altLang="ru-RU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mail</a:t>
            </a: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</a:rPr>
              <a:t>: </a:t>
            </a:r>
            <a:r>
              <a:rPr lang="en-US" altLang="ru-RU" sz="2400" dirty="0">
                <a:solidFill>
                  <a:schemeClr val="bg1"/>
                </a:solidFill>
                <a:latin typeface="Arial" panose="020B0604020202020204" pitchFamily="34" charset="0"/>
              </a:rPr>
              <a:t>intellect@izentr.ru</a:t>
            </a:r>
            <a:endParaRPr lang="ru-RU" altLang="ru-RU" sz="24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 eaLnBrk="0" hangingPunct="0">
              <a:spcBef>
                <a:spcPct val="30000"/>
              </a:spcBef>
            </a:pP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</a:rPr>
              <a:t>Тел./факс: (495) </a:t>
            </a:r>
            <a:r>
              <a:rPr lang="en-US" altLang="ru-RU" sz="2400" dirty="0">
                <a:solidFill>
                  <a:schemeClr val="bg1"/>
                </a:solidFill>
                <a:latin typeface="Arial" panose="020B0604020202020204" pitchFamily="34" charset="0"/>
              </a:rPr>
              <a:t>660-34-53</a:t>
            </a:r>
            <a:endParaRPr lang="ru-RU" altLang="ru-RU" sz="24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Изображение" descr="Изображение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144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Тема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127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127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127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16256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127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16256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Тема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127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127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127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16256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127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16256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</TotalTime>
  <Words>2184</Words>
  <Application>Microsoft Office PowerPoint</Application>
  <PresentationFormat>Произвольный</PresentationFormat>
  <Paragraphs>232</Paragraphs>
  <Slides>59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59</vt:i4>
      </vt:variant>
    </vt:vector>
  </HeadingPairs>
  <TitlesOfParts>
    <vt:vector size="70" baseType="lpstr">
      <vt:lpstr>Arial</vt:lpstr>
      <vt:lpstr>Arial Narrow</vt:lpstr>
      <vt:lpstr>Calibri</vt:lpstr>
      <vt:lpstr>Helvetica</vt:lpstr>
      <vt:lpstr>Raleway</vt:lpstr>
      <vt:lpstr>Roboto</vt:lpstr>
      <vt:lpstr>Roboto Bold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Дмитрос Чернаков</dc:creator>
  <cp:lastModifiedBy>W</cp:lastModifiedBy>
  <cp:revision>120</cp:revision>
  <dcterms:modified xsi:type="dcterms:W3CDTF">2026-09-07T08:39:20Z</dcterms:modified>
</cp:coreProperties>
</file>