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46"/>
  </p:notesMasterIdLst>
  <p:sldIdLst>
    <p:sldId id="256" r:id="rId3"/>
    <p:sldId id="312" r:id="rId4"/>
    <p:sldId id="2147380967" r:id="rId5"/>
    <p:sldId id="2147380985" r:id="rId6"/>
    <p:sldId id="314" r:id="rId7"/>
    <p:sldId id="257" r:id="rId8"/>
    <p:sldId id="335" r:id="rId9"/>
    <p:sldId id="336" r:id="rId10"/>
    <p:sldId id="337" r:id="rId11"/>
    <p:sldId id="338" r:id="rId12"/>
    <p:sldId id="339" r:id="rId13"/>
    <p:sldId id="331" r:id="rId14"/>
    <p:sldId id="259" r:id="rId15"/>
    <p:sldId id="316" r:id="rId16"/>
    <p:sldId id="317" r:id="rId17"/>
    <p:sldId id="302" r:id="rId18"/>
    <p:sldId id="318" r:id="rId19"/>
    <p:sldId id="334" r:id="rId20"/>
    <p:sldId id="330" r:id="rId21"/>
    <p:sldId id="260" r:id="rId22"/>
    <p:sldId id="329" r:id="rId23"/>
    <p:sldId id="320" r:id="rId24"/>
    <p:sldId id="340" r:id="rId25"/>
    <p:sldId id="319" r:id="rId26"/>
    <p:sldId id="321" r:id="rId27"/>
    <p:sldId id="322" r:id="rId28"/>
    <p:sldId id="2147380968" r:id="rId29"/>
    <p:sldId id="2147380969" r:id="rId30"/>
    <p:sldId id="325" r:id="rId31"/>
    <p:sldId id="2147380970" r:id="rId32"/>
    <p:sldId id="328" r:id="rId33"/>
    <p:sldId id="2147380971" r:id="rId34"/>
    <p:sldId id="2147380972" r:id="rId35"/>
    <p:sldId id="2147380973" r:id="rId36"/>
    <p:sldId id="2147380974" r:id="rId37"/>
    <p:sldId id="2147380975" r:id="rId38"/>
    <p:sldId id="2147380983" r:id="rId39"/>
    <p:sldId id="2147380976" r:id="rId40"/>
    <p:sldId id="2147380977" r:id="rId41"/>
    <p:sldId id="2147380984" r:id="rId42"/>
    <p:sldId id="2147380966" r:id="rId43"/>
    <p:sldId id="311" r:id="rId44"/>
    <p:sldId id="261" r:id="rId45"/>
  </p:sldIdLst>
  <p:sldSz cx="9144000" cy="9144000"/>
  <p:notesSz cx="7772400" cy="10058400"/>
  <p:defaultTextStyle>
    <a:defPPr>
      <a:defRPr lang="en-GB"/>
    </a:defPPr>
    <a:lvl1pPr algn="l" defTabSz="457200" rtl="0" fontAlgn="base" hangingPunct="0">
      <a:lnSpc>
        <a:spcPct val="93000"/>
      </a:lnSpc>
      <a:spcBef>
        <a:spcPts val="13"/>
      </a:spcBef>
      <a:spcAft>
        <a:spcPts val="13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Source Han Sans CN" charset="0"/>
        <a:cs typeface="Source Han Sans CN" charset="0"/>
      </a:defRPr>
    </a:lvl1pPr>
    <a:lvl2pPr marL="742950" indent="-285750" algn="l" defTabSz="457200" rtl="0" fontAlgn="base" hangingPunct="0">
      <a:lnSpc>
        <a:spcPct val="93000"/>
      </a:lnSpc>
      <a:spcBef>
        <a:spcPts val="13"/>
      </a:spcBef>
      <a:spcAft>
        <a:spcPts val="13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Source Han Sans CN" charset="0"/>
        <a:cs typeface="Source Han Sans CN" charset="0"/>
      </a:defRPr>
    </a:lvl2pPr>
    <a:lvl3pPr marL="1143000" indent="-228600" algn="l" defTabSz="457200" rtl="0" fontAlgn="base" hangingPunct="0">
      <a:lnSpc>
        <a:spcPct val="93000"/>
      </a:lnSpc>
      <a:spcBef>
        <a:spcPts val="13"/>
      </a:spcBef>
      <a:spcAft>
        <a:spcPts val="13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Source Han Sans CN" charset="0"/>
        <a:cs typeface="Source Han Sans CN" charset="0"/>
      </a:defRPr>
    </a:lvl3pPr>
    <a:lvl4pPr marL="1600200" indent="-228600" algn="l" defTabSz="457200" rtl="0" fontAlgn="base" hangingPunct="0">
      <a:lnSpc>
        <a:spcPct val="93000"/>
      </a:lnSpc>
      <a:spcBef>
        <a:spcPts val="13"/>
      </a:spcBef>
      <a:spcAft>
        <a:spcPts val="13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Source Han Sans CN" charset="0"/>
        <a:cs typeface="Source Han Sans CN" charset="0"/>
      </a:defRPr>
    </a:lvl4pPr>
    <a:lvl5pPr marL="2057400" indent="-228600" algn="l" defTabSz="457200" rtl="0" fontAlgn="base" hangingPunct="0">
      <a:lnSpc>
        <a:spcPct val="93000"/>
      </a:lnSpc>
      <a:spcBef>
        <a:spcPts val="13"/>
      </a:spcBef>
      <a:spcAft>
        <a:spcPts val="13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Source Han Sans CN" charset="0"/>
        <a:cs typeface="Source Han Sans CN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ource Han Sans CN" charset="0"/>
        <a:cs typeface="Source Han Sans CN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ource Han Sans CN" charset="0"/>
        <a:cs typeface="Source Han Sans CN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ource Han Sans CN" charset="0"/>
        <a:cs typeface="Source Han Sans CN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ource Han Sans CN" charset="0"/>
        <a:cs typeface="Source Han Sans CN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49"/>
  </p:normalViewPr>
  <p:slideViewPr>
    <p:cSldViewPr>
      <p:cViewPr varScale="1">
        <p:scale>
          <a:sx n="59" d="100"/>
          <a:sy n="59" d="100"/>
        </p:scale>
        <p:origin x="2146" y="5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>
            <a:extLst>
              <a:ext uri="{FF2B5EF4-FFF2-40B4-BE49-F238E27FC236}">
                <a16:creationId xmlns:a16="http://schemas.microsoft.com/office/drawing/2014/main" id="{9EC19E81-313E-305E-BBC2-16337546BCD4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2425" cy="3770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id="{88E14F62-4D75-FC32-00DE-7155C32C74F8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777875" y="4776788"/>
            <a:ext cx="6216650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noProof="0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4E90FA6B-3BF0-66AF-797A-F2320DFD6F99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Font typeface="Times New Roman" pitchFamily="16" charset="0"/>
              <a:buNone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B9FCCA36-7A62-B2A1-62FC-41089CB97E32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398963" y="0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buFont typeface="Times New Roman" pitchFamily="16" charset="0"/>
              <a:buNone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B75E5D77-A4B0-2ED8-90E6-49CF425C1442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0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buFont typeface="Times New Roman" pitchFamily="16" charset="0"/>
              <a:buNone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ED998CCF-A78A-78E7-D412-3B02EB9A2D22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defRPr>
            </a:lvl1pPr>
          </a:lstStyle>
          <a:p>
            <a:fld id="{D1016B2B-D507-FC48-B310-69D15518814D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>
            <a:extLst>
              <a:ext uri="{FF2B5EF4-FFF2-40B4-BE49-F238E27FC236}">
                <a16:creationId xmlns:a16="http://schemas.microsoft.com/office/drawing/2014/main" id="{E682C283-5635-B745-A766-54DC7E35A711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E5E6CEF-688F-DC4D-BC99-719B15CD2985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1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8195" name="Rectangle 1">
            <a:extLst>
              <a:ext uri="{FF2B5EF4-FFF2-40B4-BE49-F238E27FC236}">
                <a16:creationId xmlns:a16="http://schemas.microsoft.com/office/drawing/2014/main" id="{0C651332-D6C7-BFBF-2CB2-B07D79D83A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98663" y="763588"/>
            <a:ext cx="3773487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6" name="Rectangle 2">
            <a:extLst>
              <a:ext uri="{FF2B5EF4-FFF2-40B4-BE49-F238E27FC236}">
                <a16:creationId xmlns:a16="http://schemas.microsoft.com/office/drawing/2014/main" id="{C041AA14-03F1-D808-9E09-BCDE0100E1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>
            <a:extLst>
              <a:ext uri="{FF2B5EF4-FFF2-40B4-BE49-F238E27FC236}">
                <a16:creationId xmlns:a16="http://schemas.microsoft.com/office/drawing/2014/main" id="{74B947B0-FA60-AD05-A0A7-1CA70DB6A6D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2432A09E-A3A2-CC4B-B008-02DD03AE0EAF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6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9219" name="Rectangle 1">
            <a:extLst>
              <a:ext uri="{FF2B5EF4-FFF2-40B4-BE49-F238E27FC236}">
                <a16:creationId xmlns:a16="http://schemas.microsoft.com/office/drawing/2014/main" id="{3EA59F08-3520-8B35-BE92-81120C42DA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98663" y="763588"/>
            <a:ext cx="3773487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2F49A020-CB78-F072-1151-9E89CF704C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>
            <a:extLst>
              <a:ext uri="{FF2B5EF4-FFF2-40B4-BE49-F238E27FC236}">
                <a16:creationId xmlns:a16="http://schemas.microsoft.com/office/drawing/2014/main" id="{74B947B0-FA60-AD05-A0A7-1CA70DB6A6D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2432A09E-A3A2-CC4B-B008-02DD03AE0EAF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7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9219" name="Rectangle 1">
            <a:extLst>
              <a:ext uri="{FF2B5EF4-FFF2-40B4-BE49-F238E27FC236}">
                <a16:creationId xmlns:a16="http://schemas.microsoft.com/office/drawing/2014/main" id="{3EA59F08-3520-8B35-BE92-81120C42DA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98663" y="763588"/>
            <a:ext cx="3773487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2F49A020-CB78-F072-1151-9E89CF704C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359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>
            <a:extLst>
              <a:ext uri="{FF2B5EF4-FFF2-40B4-BE49-F238E27FC236}">
                <a16:creationId xmlns:a16="http://schemas.microsoft.com/office/drawing/2014/main" id="{74B947B0-FA60-AD05-A0A7-1CA70DB6A6D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2432A09E-A3A2-CC4B-B008-02DD03AE0EAF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8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9219" name="Rectangle 1">
            <a:extLst>
              <a:ext uri="{FF2B5EF4-FFF2-40B4-BE49-F238E27FC236}">
                <a16:creationId xmlns:a16="http://schemas.microsoft.com/office/drawing/2014/main" id="{3EA59F08-3520-8B35-BE92-81120C42DA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98663" y="763588"/>
            <a:ext cx="3773487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2F49A020-CB78-F072-1151-9E89CF704C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5344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>
            <a:extLst>
              <a:ext uri="{FF2B5EF4-FFF2-40B4-BE49-F238E27FC236}">
                <a16:creationId xmlns:a16="http://schemas.microsoft.com/office/drawing/2014/main" id="{74B947B0-FA60-AD05-A0A7-1CA70DB6A6D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2432A09E-A3A2-CC4B-B008-02DD03AE0EAF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9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9219" name="Rectangle 1">
            <a:extLst>
              <a:ext uri="{FF2B5EF4-FFF2-40B4-BE49-F238E27FC236}">
                <a16:creationId xmlns:a16="http://schemas.microsoft.com/office/drawing/2014/main" id="{3EA59F08-3520-8B35-BE92-81120C42DA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98663" y="763588"/>
            <a:ext cx="3773487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2F49A020-CB78-F072-1151-9E89CF704C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024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>
            <a:extLst>
              <a:ext uri="{FF2B5EF4-FFF2-40B4-BE49-F238E27FC236}">
                <a16:creationId xmlns:a16="http://schemas.microsoft.com/office/drawing/2014/main" id="{74B947B0-FA60-AD05-A0A7-1CA70DB6A6D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2432A09E-A3A2-CC4B-B008-02DD03AE0EAF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10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9219" name="Rectangle 1">
            <a:extLst>
              <a:ext uri="{FF2B5EF4-FFF2-40B4-BE49-F238E27FC236}">
                <a16:creationId xmlns:a16="http://schemas.microsoft.com/office/drawing/2014/main" id="{3EA59F08-3520-8B35-BE92-81120C42DA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98663" y="763588"/>
            <a:ext cx="3773487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2F49A020-CB78-F072-1151-9E89CF704C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690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>
            <a:extLst>
              <a:ext uri="{FF2B5EF4-FFF2-40B4-BE49-F238E27FC236}">
                <a16:creationId xmlns:a16="http://schemas.microsoft.com/office/drawing/2014/main" id="{74B947B0-FA60-AD05-A0A7-1CA70DB6A6D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2432A09E-A3A2-CC4B-B008-02DD03AE0EAF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11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9219" name="Rectangle 1">
            <a:extLst>
              <a:ext uri="{FF2B5EF4-FFF2-40B4-BE49-F238E27FC236}">
                <a16:creationId xmlns:a16="http://schemas.microsoft.com/office/drawing/2014/main" id="{3EA59F08-3520-8B35-BE92-81120C42DA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98663" y="763588"/>
            <a:ext cx="3773487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2F49A020-CB78-F072-1151-9E89CF704C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2000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12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730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13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14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494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15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6889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17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6355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18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856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19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3305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>
            <a:extLst>
              <a:ext uri="{FF2B5EF4-FFF2-40B4-BE49-F238E27FC236}">
                <a16:creationId xmlns:a16="http://schemas.microsoft.com/office/drawing/2014/main" id="{AE29B059-7023-C8AB-15A0-F5A896B2D0E2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8BAD9073-3F1A-D847-94BC-4D4D456F8874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20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2291" name="Rectangle 1">
            <a:extLst>
              <a:ext uri="{FF2B5EF4-FFF2-40B4-BE49-F238E27FC236}">
                <a16:creationId xmlns:a16="http://schemas.microsoft.com/office/drawing/2014/main" id="{7070DD49-CF46-DBFE-C570-1D4E706B84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2" name="Rectangle 2">
            <a:extLst>
              <a:ext uri="{FF2B5EF4-FFF2-40B4-BE49-F238E27FC236}">
                <a16:creationId xmlns:a16="http://schemas.microsoft.com/office/drawing/2014/main" id="{1043FDB3-12F8-F661-41A9-81D1F93A57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8589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21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5557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22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4700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>
            <a:extLst>
              <a:ext uri="{FF2B5EF4-FFF2-40B4-BE49-F238E27FC236}">
                <a16:creationId xmlns:a16="http://schemas.microsoft.com/office/drawing/2014/main" id="{74B947B0-FA60-AD05-A0A7-1CA70DB6A6D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2432A09E-A3A2-CC4B-B008-02DD03AE0EAF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23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9219" name="Rectangle 1">
            <a:extLst>
              <a:ext uri="{FF2B5EF4-FFF2-40B4-BE49-F238E27FC236}">
                <a16:creationId xmlns:a16="http://schemas.microsoft.com/office/drawing/2014/main" id="{3EA59F08-3520-8B35-BE92-81120C42DA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98663" y="763588"/>
            <a:ext cx="3773487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2F49A020-CB78-F072-1151-9E89CF704C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1325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24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5419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25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8152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26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0281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27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041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28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3319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29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6870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30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21826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31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93675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32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843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33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2285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34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69051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35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41234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36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82854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37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49567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38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39351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>
            <a:extLst>
              <a:ext uri="{FF2B5EF4-FFF2-40B4-BE49-F238E27FC236}">
                <a16:creationId xmlns:a16="http://schemas.microsoft.com/office/drawing/2014/main" id="{E4C459C5-D39B-1F4F-750B-B47A27DF18A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01EDCB6B-CD63-2F40-A926-BF28923CD72A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39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4175225C-4A98-8ECB-BDE6-6B01017E4E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49C06890-76A4-CB27-FD64-BCF6ED4C4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3304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6">
            <a:extLst>
              <a:ext uri="{FF2B5EF4-FFF2-40B4-BE49-F238E27FC236}">
                <a16:creationId xmlns:a16="http://schemas.microsoft.com/office/drawing/2014/main" id="{DE58B3BA-B861-9386-292F-F4D95CC1B24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/>
            <a:fld id="{6507910D-49DD-AA4E-B284-79CEBB880F1E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  <a:ea typeface="DejaVu Sans" charset="0"/>
                <a:cs typeface="DejaVu Sans" charset="0"/>
              </a:rPr>
              <a:pPr eaLnBrk="1"/>
              <a:t>43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  <a:ea typeface="DejaVu Sans" charset="0"/>
              <a:cs typeface="DejaVu Sans" charset="0"/>
            </a:endParaRPr>
          </a:p>
        </p:txBody>
      </p:sp>
      <p:sp>
        <p:nvSpPr>
          <p:cNvPr id="13315" name="Rectangle 1">
            <a:extLst>
              <a:ext uri="{FF2B5EF4-FFF2-40B4-BE49-F238E27FC236}">
                <a16:creationId xmlns:a16="http://schemas.microsoft.com/office/drawing/2014/main" id="{AF97508D-548B-37B9-13ED-E3D0046BB8F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0250" y="763588"/>
            <a:ext cx="37719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6" name="Rectangle 2">
            <a:extLst>
              <a:ext uri="{FF2B5EF4-FFF2-40B4-BE49-F238E27FC236}">
                <a16:creationId xmlns:a16="http://schemas.microsoft.com/office/drawing/2014/main" id="{A270C115-811F-8242-0421-0DE261E311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40038"/>
            <a:ext cx="7772400" cy="1960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181600"/>
            <a:ext cx="64008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11703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80064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875338"/>
            <a:ext cx="77724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875088"/>
            <a:ext cx="77724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39557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139950"/>
            <a:ext cx="4037013" cy="5300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2139950"/>
            <a:ext cx="4038600" cy="5300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260089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66713"/>
            <a:ext cx="82296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046288"/>
            <a:ext cx="404018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900363"/>
            <a:ext cx="404018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2046288"/>
            <a:ext cx="4041775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900363"/>
            <a:ext cx="4041775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36123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790791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5380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63538"/>
            <a:ext cx="3008313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363538"/>
            <a:ext cx="5111750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912938"/>
            <a:ext cx="3008313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12520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6400800"/>
            <a:ext cx="54864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817563"/>
            <a:ext cx="54864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7156450"/>
            <a:ext cx="54864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246396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77772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65125"/>
            <a:ext cx="2055813" cy="70754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65125"/>
            <a:ext cx="6019800" cy="70754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3008086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65125"/>
            <a:ext cx="8228013" cy="1525588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244038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40038"/>
            <a:ext cx="7772400" cy="1960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181600"/>
            <a:ext cx="64008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46924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261894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875338"/>
            <a:ext cx="77724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875088"/>
            <a:ext cx="77724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45580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139950"/>
            <a:ext cx="4037013" cy="5300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2139950"/>
            <a:ext cx="4038600" cy="5300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836003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66713"/>
            <a:ext cx="82296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046288"/>
            <a:ext cx="404018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900363"/>
            <a:ext cx="404018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2046288"/>
            <a:ext cx="4041775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900363"/>
            <a:ext cx="4041775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45597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3739594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39111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63538"/>
            <a:ext cx="3008313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363538"/>
            <a:ext cx="5111750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912938"/>
            <a:ext cx="3008313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61477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6400800"/>
            <a:ext cx="54864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817563"/>
            <a:ext cx="54864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7156450"/>
            <a:ext cx="54864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110422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591903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65125"/>
            <a:ext cx="2055813" cy="70754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65125"/>
            <a:ext cx="6019800" cy="70754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12765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0348CBF8-5D1B-7E72-B102-9B1782AB53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65125"/>
            <a:ext cx="8228013" cy="152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4AFF9395-B690-3F8F-984B-96DCF7F847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139950"/>
            <a:ext cx="8228013" cy="530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44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Click to edit the outline text format</a:t>
            </a:r>
          </a:p>
          <a:p>
            <a:pPr lvl="1"/>
            <a:r>
              <a:rPr lang="en-GB" altLang="ru-RU"/>
              <a:t>Second Outline Level</a:t>
            </a:r>
          </a:p>
          <a:p>
            <a:pPr lvl="2"/>
            <a:r>
              <a:rPr lang="en-GB" altLang="ru-RU"/>
              <a:t>Third Outline Level</a:t>
            </a:r>
          </a:p>
          <a:p>
            <a:pPr lvl="3"/>
            <a:r>
              <a:rPr lang="en-GB" altLang="ru-RU"/>
              <a:t>Fourth Outline Level</a:t>
            </a:r>
          </a:p>
          <a:p>
            <a:pPr lvl="4"/>
            <a:r>
              <a:rPr lang="en-GB" altLang="ru-RU"/>
              <a:t>Fifth Outline Level</a:t>
            </a:r>
          </a:p>
          <a:p>
            <a:pPr lvl="4"/>
            <a:r>
              <a:rPr lang="en-GB" altLang="ru-RU"/>
              <a:t>Sixth Outline Level</a:t>
            </a:r>
          </a:p>
          <a:p>
            <a:pPr lvl="4"/>
            <a:r>
              <a:rPr lang="en-GB" altLang="ru-RU"/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defTabSz="457200" rtl="0" eaLnBrk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2pPr>
      <a:lvl3pPr algn="ctr" defTabSz="457200" rtl="0" eaLnBrk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3pPr>
      <a:lvl4pPr algn="ctr" defTabSz="457200" rtl="0" eaLnBrk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4pPr>
      <a:lvl5pPr algn="ctr" defTabSz="457200" rtl="0" eaLnBrk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5pPr>
      <a:lvl6pPr marL="2514600" indent="-228600" algn="ctr" defTabSz="457200" rtl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6pPr>
      <a:lvl7pPr marL="2971800" indent="-228600" algn="ctr" defTabSz="457200" rtl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7pPr>
      <a:lvl8pPr marL="3429000" indent="-228600" algn="ctr" defTabSz="457200" rtl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8pPr>
      <a:lvl9pPr marL="3886200" indent="-228600" algn="ctr" defTabSz="457200" rtl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9pPr>
    </p:titleStyle>
    <p:bodyStyle>
      <a:lvl1pPr marL="342900" indent="-342900" algn="l" defTabSz="457200" rtl="0" eaLnBrk="0" fontAlgn="base" hangingPunct="0">
        <a:lnSpc>
          <a:spcPct val="93000"/>
        </a:lnSpc>
        <a:spcBef>
          <a:spcPts val="1425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lnSpc>
          <a:spcPct val="93000"/>
        </a:lnSpc>
        <a:spcBef>
          <a:spcPts val="1138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lnSpc>
          <a:spcPct val="93000"/>
        </a:lnSpc>
        <a:spcBef>
          <a:spcPts val="86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lnSpc>
          <a:spcPct val="93000"/>
        </a:lnSpc>
        <a:spcBef>
          <a:spcPts val="575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lnSpc>
          <a:spcPct val="93000"/>
        </a:lnSpc>
        <a:spcBef>
          <a:spcPts val="288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 hangingPunct="0">
        <a:lnSpc>
          <a:spcPct val="93000"/>
        </a:lnSpc>
        <a:spcBef>
          <a:spcPts val="288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 hangingPunct="0">
        <a:lnSpc>
          <a:spcPct val="93000"/>
        </a:lnSpc>
        <a:spcBef>
          <a:spcPts val="288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 hangingPunct="0">
        <a:lnSpc>
          <a:spcPct val="93000"/>
        </a:lnSpc>
        <a:spcBef>
          <a:spcPts val="288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 hangingPunct="0">
        <a:lnSpc>
          <a:spcPct val="93000"/>
        </a:lnSpc>
        <a:spcBef>
          <a:spcPts val="288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>
            <a:extLst>
              <a:ext uri="{FF2B5EF4-FFF2-40B4-BE49-F238E27FC236}">
                <a16:creationId xmlns:a16="http://schemas.microsoft.com/office/drawing/2014/main" id="{2428D0DC-8F79-A1D1-D594-74BAB9CE90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65125"/>
            <a:ext cx="8228013" cy="152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Click to edit the title text format</a:t>
            </a:r>
          </a:p>
        </p:txBody>
      </p:sp>
      <p:sp>
        <p:nvSpPr>
          <p:cNvPr id="2051" name="Rectangle 2">
            <a:extLst>
              <a:ext uri="{FF2B5EF4-FFF2-40B4-BE49-F238E27FC236}">
                <a16:creationId xmlns:a16="http://schemas.microsoft.com/office/drawing/2014/main" id="{3D2B7102-738B-80B6-E437-1CA236144D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139950"/>
            <a:ext cx="8228013" cy="530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44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Click to edit the outline text format</a:t>
            </a:r>
          </a:p>
          <a:p>
            <a:pPr lvl="1"/>
            <a:r>
              <a:rPr lang="en-GB" altLang="ru-RU"/>
              <a:t>Second Outline Level</a:t>
            </a:r>
          </a:p>
          <a:p>
            <a:pPr lvl="2"/>
            <a:r>
              <a:rPr lang="en-GB" altLang="ru-RU"/>
              <a:t>Third Outline Level</a:t>
            </a:r>
          </a:p>
          <a:p>
            <a:pPr lvl="3"/>
            <a:r>
              <a:rPr lang="en-GB" altLang="ru-RU"/>
              <a:t>Fourth Outline Level</a:t>
            </a:r>
          </a:p>
          <a:p>
            <a:pPr lvl="4"/>
            <a:r>
              <a:rPr lang="en-GB" altLang="ru-RU"/>
              <a:t>Fifth Outline Level</a:t>
            </a:r>
          </a:p>
          <a:p>
            <a:pPr lvl="4"/>
            <a:r>
              <a:rPr lang="en-GB" altLang="ru-RU"/>
              <a:t>Sixth Outline Level</a:t>
            </a:r>
          </a:p>
          <a:p>
            <a:pPr lvl="4"/>
            <a:r>
              <a:rPr lang="en-GB" altLang="ru-RU"/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457200" rtl="0" eaLnBrk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2pPr>
      <a:lvl3pPr algn="ctr" defTabSz="457200" rtl="0" eaLnBrk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3pPr>
      <a:lvl4pPr algn="ctr" defTabSz="457200" rtl="0" eaLnBrk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4pPr>
      <a:lvl5pPr algn="ctr" defTabSz="457200" rtl="0" eaLnBrk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5pPr>
      <a:lvl6pPr marL="2514600" indent="-228600" algn="ctr" defTabSz="457200" rtl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6pPr>
      <a:lvl7pPr marL="2971800" indent="-228600" algn="ctr" defTabSz="457200" rtl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7pPr>
      <a:lvl8pPr marL="3429000" indent="-228600" algn="ctr" defTabSz="457200" rtl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8pPr>
      <a:lvl9pPr marL="3886200" indent="-228600" algn="ctr" defTabSz="457200" rtl="0" fontAlgn="base" hangingPunct="0">
        <a:lnSpc>
          <a:spcPct val="93000"/>
        </a:lnSpc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ource Han Sans CN" charset="0"/>
          <a:cs typeface="Source Han Sans CN" charset="0"/>
        </a:defRPr>
      </a:lvl9pPr>
    </p:titleStyle>
    <p:bodyStyle>
      <a:lvl1pPr marL="342900" indent="-342900" algn="l" defTabSz="457200" rtl="0" eaLnBrk="0" fontAlgn="base" hangingPunct="0">
        <a:lnSpc>
          <a:spcPct val="93000"/>
        </a:lnSpc>
        <a:spcBef>
          <a:spcPts val="1425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lnSpc>
          <a:spcPct val="93000"/>
        </a:lnSpc>
        <a:spcBef>
          <a:spcPts val="1138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lnSpc>
          <a:spcPct val="93000"/>
        </a:lnSpc>
        <a:spcBef>
          <a:spcPts val="86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lnSpc>
          <a:spcPct val="93000"/>
        </a:lnSpc>
        <a:spcBef>
          <a:spcPts val="575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lnSpc>
          <a:spcPct val="93000"/>
        </a:lnSpc>
        <a:spcBef>
          <a:spcPts val="288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 hangingPunct="0">
        <a:lnSpc>
          <a:spcPct val="93000"/>
        </a:lnSpc>
        <a:spcBef>
          <a:spcPts val="288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 hangingPunct="0">
        <a:lnSpc>
          <a:spcPct val="93000"/>
        </a:lnSpc>
        <a:spcBef>
          <a:spcPts val="288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 hangingPunct="0">
        <a:lnSpc>
          <a:spcPct val="93000"/>
        </a:lnSpc>
        <a:spcBef>
          <a:spcPts val="288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 hangingPunct="0">
        <a:lnSpc>
          <a:spcPct val="93000"/>
        </a:lnSpc>
        <a:spcBef>
          <a:spcPts val="288"/>
        </a:spcBef>
        <a:spcAft>
          <a:spcPts val="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>
            <a:extLst>
              <a:ext uri="{FF2B5EF4-FFF2-40B4-BE49-F238E27FC236}">
                <a16:creationId xmlns:a16="http://schemas.microsoft.com/office/drawing/2014/main" id="{825435CF-3E81-BC05-3791-13C7289FD8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452688"/>
            <a:ext cx="7772400" cy="1960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sz="4400" b="1" i="0" dirty="0">
                <a:solidFill>
                  <a:srgbClr val="0070C0"/>
                </a:solidFill>
                <a:effectLst/>
                <a:latin typeface="+mj-lt"/>
              </a:rPr>
              <a:t>Задания по обществознанию: место в структуре урока и дидактические функции</a:t>
            </a:r>
            <a:endParaRPr lang="en-US" altLang="ru-RU" sz="4400" b="1" dirty="0">
              <a:solidFill>
                <a:srgbClr val="0070C0"/>
              </a:solidFill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6D26B0-840F-C6A7-917E-970699F31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246" y="515907"/>
            <a:ext cx="7549592" cy="1731264"/>
          </a:xfrm>
        </p:spPr>
        <p:txBody>
          <a:bodyPr anchor="b">
            <a:normAutofit/>
          </a:bodyPr>
          <a:lstStyle/>
          <a:p>
            <a:r>
              <a:rPr lang="ru-RU" sz="3200" b="1" dirty="0">
                <a:solidFill>
                  <a:srgbClr val="0070C0"/>
                </a:solidFill>
              </a:rPr>
              <a:t>Спикер вебинара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3B2D2D-65DC-CEF3-7A61-0A561C137F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4048" y="2555776"/>
            <a:ext cx="3700702" cy="5662748"/>
          </a:xfrm>
        </p:spPr>
        <p:txBody>
          <a:bodyPr anchor="ctr">
            <a:normAutofit fontScale="92500"/>
          </a:bodyPr>
          <a:lstStyle/>
          <a:p>
            <a:pPr>
              <a:buNone/>
            </a:pP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600" b="1" dirty="0">
                <a:solidFill>
                  <a:srgbClr val="0070C0"/>
                </a:solidFill>
                <a:cs typeface="Arial" panose="020B0604020202020204" pitchFamily="34" charset="0"/>
              </a:rPr>
              <a:t>Рутковская Елена Лазаревна, канд. пед. наук, старший научный сотрудник Центра </a:t>
            </a:r>
            <a:r>
              <a:rPr lang="ru-RU" sz="2600" b="1" dirty="0">
                <a:solidFill>
                  <a:srgbClr val="0070C0"/>
                </a:solidFill>
              </a:rPr>
              <a:t>социально-гуманитарного общего образования им. Л. Н. Боголюбова </a:t>
            </a:r>
            <a:r>
              <a:rPr lang="ru-RU" sz="2600" b="1" dirty="0">
                <a:solidFill>
                  <a:srgbClr val="0070C0"/>
                </a:solidFill>
                <a:cs typeface="Arial" pitchFamily="34" charset="0"/>
              </a:rPr>
              <a:t>ФГБНУ «Институт содержания и методов обучения им. В. С. Леднева», доцент Института гуманитарных наук ГАОУ ВО МГПУ</a:t>
            </a:r>
          </a:p>
          <a:p>
            <a:pPr>
              <a:buNone/>
            </a:pPr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</a:t>
            </a:r>
          </a:p>
        </p:txBody>
      </p:sp>
      <p:pic>
        <p:nvPicPr>
          <p:cNvPr id="10" name="Picture 2" descr="https://online.mmco-expo.ru/storage/speaker_photos/1633601433%D0%A0%D1%83%D1%82%D0%BA%D0%BE%D0%B2%D1%81%D0%BA%D0%B0%D1%8F.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707904"/>
            <a:ext cx="3700702" cy="370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9331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E4B844-A66E-90C5-97F4-2A0825DC0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993" y="1115616"/>
            <a:ext cx="8228013" cy="1525588"/>
          </a:xfrm>
        </p:spPr>
        <p:txBody>
          <a:bodyPr/>
          <a:lstStyle/>
          <a:p>
            <a:r>
              <a:rPr lang="ru-RU" sz="3200" b="1" dirty="0">
                <a:solidFill>
                  <a:srgbClr val="0070C0"/>
                </a:solidFill>
                <a:latin typeface="+mn-lt"/>
              </a:rPr>
              <a:t>О преподавании обществознания в школах России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4DCB365-274C-9688-B89D-373572EF607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9646" y="2471997"/>
            <a:ext cx="7858422" cy="226921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0" i="0" dirty="0">
                <a:solidFill>
                  <a:srgbClr val="000000"/>
                </a:solidFill>
                <a:effectLst/>
              </a:rPr>
              <a:t>С </a:t>
            </a:r>
            <a:r>
              <a:rPr lang="ru-RU" sz="2400" i="0" dirty="0">
                <a:solidFill>
                  <a:schemeClr val="tx1"/>
                </a:solidFill>
                <a:effectLst/>
              </a:rPr>
              <a:t>1 сентября 2026 года </a:t>
            </a:r>
            <a:r>
              <a:rPr lang="ru-RU" sz="2400" b="0" i="0" dirty="0">
                <a:solidFill>
                  <a:srgbClr val="000000"/>
                </a:solidFill>
                <a:effectLst/>
              </a:rPr>
              <a:t>в школах России началась учёба по единым государственным учебникам по обществознанию для 9 и 10 классов. </a:t>
            </a:r>
            <a:endParaRPr lang="ru-RU" sz="2400" dirty="0">
              <a:solidFill>
                <a:srgbClr val="000000"/>
              </a:solidFill>
            </a:endParaRPr>
          </a:p>
          <a:p>
            <a:r>
              <a:rPr lang="ru-RU" sz="2400" b="0" i="0" dirty="0">
                <a:solidFill>
                  <a:srgbClr val="000000"/>
                </a:solidFill>
                <a:effectLst/>
              </a:rPr>
              <a:t>(допущены к использованию в соответствии с Приказом Министерства просвещения Российской Федерации от 26 марта 2026 г. № 203).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CE60166-A318-A60C-0D37-EA51738B99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28" y="4847415"/>
            <a:ext cx="6846242" cy="89324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2CA42B-EF50-B435-D9FA-EBA77D1B43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7" y="7884368"/>
            <a:ext cx="7772400" cy="89324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FBE909C-873C-4930-94DC-67F03C8DBC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5238" y="4401850"/>
            <a:ext cx="2025767" cy="252341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53E0F9F-F475-7484-D6E4-A0BEC8315B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6586" y="5349118"/>
            <a:ext cx="2025767" cy="259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160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6FD4D1-F8EF-913C-204A-12A5DF7E0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B01AAC-BD45-4233-185D-2AC81D390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341" y="1115615"/>
            <a:ext cx="8228013" cy="1159663"/>
          </a:xfrm>
        </p:spPr>
        <p:txBody>
          <a:bodyPr/>
          <a:lstStyle/>
          <a:p>
            <a:r>
              <a:rPr lang="ru-RU" sz="3200" b="1" dirty="0">
                <a:solidFill>
                  <a:srgbClr val="0070C0"/>
                </a:solidFill>
                <a:latin typeface="+mn-lt"/>
              </a:rPr>
              <a:t>О преподавании обществознания в школах России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DBEC8E3-83D1-A6AE-9AC2-DB05CF57E1D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1915" y="2275806"/>
            <a:ext cx="7776864" cy="83022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800" b="0" i="0" dirty="0">
                <a:solidFill>
                  <a:srgbClr val="000000"/>
                </a:solidFill>
                <a:effectLst/>
              </a:rPr>
              <a:t>Сборники заданий, ориентированные на планируемые образовательные результаты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B56903-A99B-4787-B106-DD68921F87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407675"/>
            <a:ext cx="3627779" cy="52605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E1538A0-9A28-E757-307A-6A22FB9C97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568" y="3407675"/>
            <a:ext cx="3627779" cy="5260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799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010B35-C758-5B6B-DE02-CBD0737F8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587" y="2195736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0070C0"/>
                </a:solidFill>
                <a:latin typeface="+mn-lt"/>
              </a:rPr>
              <a:t>Фокус внимания: преподавание обществознания на уровне </a:t>
            </a:r>
            <a:r>
              <a:rPr lang="ru-RU" sz="3600" b="1" dirty="0">
                <a:solidFill>
                  <a:srgbClr val="FF0000"/>
                </a:solidFill>
                <a:latin typeface="+mn-lt"/>
              </a:rPr>
              <a:t>основного</a:t>
            </a:r>
            <a:r>
              <a:rPr lang="ru-RU" sz="3600" b="1" dirty="0">
                <a:solidFill>
                  <a:srgbClr val="0070C0"/>
                </a:solidFill>
                <a:latin typeface="+mn-lt"/>
              </a:rPr>
              <a:t> общего образования</a:t>
            </a:r>
            <a:br>
              <a:rPr lang="ru-RU" sz="3600" b="1" dirty="0">
                <a:solidFill>
                  <a:srgbClr val="0070C0"/>
                </a:solidFill>
                <a:latin typeface="+mn-lt"/>
              </a:rPr>
            </a:br>
            <a:br>
              <a:rPr lang="ru-RU" sz="3600" b="1" dirty="0">
                <a:solidFill>
                  <a:srgbClr val="0070C0"/>
                </a:solidFill>
                <a:latin typeface="+mn-lt"/>
              </a:rPr>
            </a:br>
            <a:br>
              <a:rPr lang="ru-RU" dirty="0">
                <a:solidFill>
                  <a:srgbClr val="001D35"/>
                </a:solidFill>
                <a:latin typeface="Google Sans"/>
              </a:rPr>
            </a:b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2DE4B2-7460-7170-EAFE-663C4775133E}"/>
              </a:ext>
            </a:extLst>
          </p:cNvPr>
          <p:cNvSpPr txBox="1"/>
          <p:nvPr/>
        </p:nvSpPr>
        <p:spPr>
          <a:xfrm>
            <a:off x="395536" y="3529192"/>
            <a:ext cx="4176464" cy="49008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chemeClr val="tx1"/>
                </a:solidFill>
                <a:latin typeface="Google Sans"/>
              </a:rPr>
              <a:t>       </a:t>
            </a:r>
            <a:r>
              <a:rPr lang="ru-RU" sz="4000" dirty="0">
                <a:solidFill>
                  <a:srgbClr val="0070C0"/>
                </a:solidFill>
                <a:latin typeface="Google Sans"/>
              </a:rPr>
              <a:t>Основное       </a:t>
            </a:r>
          </a:p>
          <a:p>
            <a:r>
              <a:rPr lang="ru-RU" sz="4000" dirty="0">
                <a:solidFill>
                  <a:srgbClr val="0070C0"/>
                </a:solidFill>
                <a:latin typeface="Google Sans"/>
              </a:rPr>
              <a:t>      изменение </a:t>
            </a:r>
            <a:r>
              <a:rPr lang="ru-RU" sz="3200" i="0" dirty="0">
                <a:solidFill>
                  <a:srgbClr val="001D3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Изменение</a:t>
            </a:r>
            <a:r>
              <a:rPr lang="ru-RU" sz="3200" b="1" i="0" dirty="0">
                <a:solidFill>
                  <a:srgbClr val="001D3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федерального учебного плана основного общего образования:</a:t>
            </a:r>
            <a:endParaRPr lang="ru-RU" sz="3200" b="1" i="0" dirty="0">
              <a:solidFill>
                <a:srgbClr val="001D3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ru-RU" sz="3200" b="1" i="0" dirty="0">
                <a:solidFill>
                  <a:srgbClr val="545D7E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обществознание будет изучаться только в 9 классе.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BA9833-3D4C-1169-EE59-AD52CDC008D1}"/>
              </a:ext>
            </a:extLst>
          </p:cNvPr>
          <p:cNvSpPr txBox="1"/>
          <p:nvPr/>
        </p:nvSpPr>
        <p:spPr>
          <a:xfrm>
            <a:off x="5102885" y="3523956"/>
            <a:ext cx="3765104" cy="209608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изучение предмета в 9 классе, как и ранее, отводится 1 час в неделю (всего 34 часа за год). </a:t>
            </a:r>
            <a:endParaRPr lang="ru-RU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9B4EE5-E145-7555-9F16-099985D8F07C}"/>
              </a:ext>
            </a:extLst>
          </p:cNvPr>
          <p:cNvSpPr txBox="1"/>
          <p:nvPr/>
        </p:nvSpPr>
        <p:spPr>
          <a:xfrm>
            <a:off x="4772083" y="5979606"/>
            <a:ext cx="3765104" cy="2382062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Требования ФГОС к образовательным результатам по обществознанию не изменились</a:t>
            </a:r>
            <a:endParaRPr lang="ru-RU" sz="32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098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>
            <a:extLst>
              <a:ext uri="{FF2B5EF4-FFF2-40B4-BE49-F238E27FC236}">
                <a16:creationId xmlns:a16="http://schemas.microsoft.com/office/drawing/2014/main" id="{9362CBC1-C0D1-7715-0625-2A731D69B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465843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3200" b="1" dirty="0">
                <a:solidFill>
                  <a:srgbClr val="0070C0"/>
                </a:solidFill>
              </a:rPr>
              <a:t>Предметные результаты по учебному предмету "Обществознание" должны обеспечивать:</a:t>
            </a:r>
          </a:p>
        </p:txBody>
      </p:sp>
      <p:sp>
        <p:nvSpPr>
          <p:cNvPr id="4099" name="Text Box 2">
            <a:extLst>
              <a:ext uri="{FF2B5EF4-FFF2-40B4-BE49-F238E27FC236}">
                <a16:creationId xmlns:a16="http://schemas.microsoft.com/office/drawing/2014/main" id="{E1A492A1-2A33-C31B-6383-ED3B9C870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995936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dirty="0"/>
              <a:t>1) освоение знаний о природе общества и социальных свойствах человека, роли и значении семьи и ее истории в жизни и становлении человека как личности, основах семейной экономики; роли и значении исторических традиций и традиционных духовно-нравственных ценностей в обеспечении социальной устойчивости общества и жизни человека; характерных чертах политической и социальной организации жизни общества и основных сфер социальной деятельности, включая деятельность институтов государственной власти, науки и образования, религии, культуры; основах конституционного строя, правовой и политической системы Российской Федерации, правовом статусе, правах и обязанностях гражданина Российской Федерации (в том числе несовершеннолетнего); влиянии цифровых и информационных технологий на деятельность общества и государства; роли и месте Российской Федерации в многополярном мире; необходимости обеспечения технологического суверенитета, безопасности личности, общества и государства, в том числе от терроризма и экстремизма;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13974A-5C39-90C1-0734-145AA0237F76}"/>
              </a:ext>
            </a:extLst>
          </p:cNvPr>
          <p:cNvSpPr txBox="1"/>
          <p:nvPr/>
        </p:nvSpPr>
        <p:spPr>
          <a:xfrm>
            <a:off x="4716016" y="834102"/>
            <a:ext cx="4211960" cy="163814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22272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Федеральный государственный образовательный стандарт основного общего образования,  </a:t>
            </a:r>
            <a:r>
              <a:rPr lang="ru-RU" sz="1800" dirty="0">
                <a:solidFill>
                  <a:srgbClr val="464C5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пункт 45.6.2 с изменениями в соответствии с Приказом  </a:t>
            </a:r>
            <a:r>
              <a:rPr lang="ru-RU" sz="1800" dirty="0" err="1">
                <a:solidFill>
                  <a:srgbClr val="464C5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Минпросвещения</a:t>
            </a:r>
            <a:r>
              <a:rPr lang="ru-RU" sz="1800" dirty="0">
                <a:solidFill>
                  <a:srgbClr val="464C5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России от 18 июня 2025 г. № 467</a:t>
            </a:r>
            <a:r>
              <a:rPr lang="ru-RU" dirty="0">
                <a:effectLst/>
              </a:rPr>
              <a:t> </a:t>
            </a:r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>
            <a:extLst>
              <a:ext uri="{FF2B5EF4-FFF2-40B4-BE49-F238E27FC236}">
                <a16:creationId xmlns:a16="http://schemas.microsoft.com/office/drawing/2014/main" id="{9362CBC1-C0D1-7715-0625-2A731D69B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323975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3200" b="1" dirty="0">
                <a:solidFill>
                  <a:srgbClr val="0070C0"/>
                </a:solidFill>
              </a:rPr>
              <a:t>Предметные результаты по учебному предмету "Обществознание" должны обеспечивать:</a:t>
            </a:r>
          </a:p>
        </p:txBody>
      </p:sp>
      <p:sp>
        <p:nvSpPr>
          <p:cNvPr id="4099" name="Text Box 2">
            <a:extLst>
              <a:ext uri="{FF2B5EF4-FFF2-40B4-BE49-F238E27FC236}">
                <a16:creationId xmlns:a16="http://schemas.microsoft.com/office/drawing/2014/main" id="{E1A492A1-2A33-C31B-6383-ED3B9C870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155950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dirty="0"/>
              <a:t>2) умение характеризовать традиционные российские духовно-нравственные ценности (в том числе защита человеческой жизни, прав и свобод человека, семья, созидательный труд, служение Отечеству, нормы морали и нравственности, гуманизм, милосердие, справедливость, взаимопомощь, коллективизм, историческое единство народов России, преемственность истории нашей Родины); государство как социальный институт;</a:t>
            </a:r>
          </a:p>
          <a:p>
            <a:r>
              <a:rPr lang="ru-RU" dirty="0"/>
              <a:t>3) умение приводить примеры (в том числе моделировать ситуации) деятельности людей, социальных объектов, явлений, процессов определенного типа в различных сферах общественной жизни, их структурных элементов и проявлений основных функций; разного типа социальных отношений; ситуаций, регулируемых различными видами социальных норм, в том числе связанных с правонарушениями и наступлением юридической ответственности; связи политических потрясений и социально-экономического кризиса в государстве;</a:t>
            </a:r>
          </a:p>
          <a:p>
            <a:r>
              <a:rPr lang="ru-RU" dirty="0"/>
              <a:t>4) умение классифицировать по разным признакам (в том числе устанавливать существенный признак классификации) социальные объекты, явления, процессы, относящиеся к различным сферам общественной жизни, их существенные признаки, элементы и основные функции;</a:t>
            </a:r>
          </a:p>
        </p:txBody>
      </p:sp>
    </p:spTree>
    <p:extLst>
      <p:ext uri="{BB962C8B-B14F-4D97-AF65-F5344CB8AC3E}">
        <p14:creationId xmlns:p14="http://schemas.microsoft.com/office/powerpoint/2010/main" val="262285647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>
            <a:extLst>
              <a:ext uri="{FF2B5EF4-FFF2-40B4-BE49-F238E27FC236}">
                <a16:creationId xmlns:a16="http://schemas.microsoft.com/office/drawing/2014/main" id="{9362CBC1-C0D1-7715-0625-2A731D69B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323975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99" name="Text Box 2">
            <a:extLst>
              <a:ext uri="{FF2B5EF4-FFF2-40B4-BE49-F238E27FC236}">
                <a16:creationId xmlns:a16="http://schemas.microsoft.com/office/drawing/2014/main" id="{E1A492A1-2A33-C31B-6383-ED3B9C870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945573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dirty="0"/>
              <a:t>5) умение сравнивать (в том числе устанавливать основания для сравнения) деятельность людей, социальные объекты, явления, процессы в различных сферах общественной жизни, их элементы и основные функции;</a:t>
            </a:r>
          </a:p>
          <a:p>
            <a:r>
              <a:rPr lang="ru-RU" dirty="0"/>
              <a:t>6) умение устанавливать и объяснять взаимосвязи социальных объектов, явлений, процессов в различных сферах общественной жизни, их элементов и основных функций, включая взаимодействия общества и природы, человека и общества, сфер общественной жизни, гражданина и государства; связи политических потрясений и социально-экономических кризисов в государстве;</a:t>
            </a:r>
          </a:p>
          <a:p>
            <a:r>
              <a:rPr lang="ru-RU" dirty="0"/>
              <a:t>7) умение использовать полученные знания для объяснения (устного и письменного) сущности, взаимосвязей явлений, процессов социальной действительности, в том числе для аргументированного объяснения роли информации и информационных технологий в современном мире; примеров здорового образа жизни, роли непрерывного образования, опасности наркомании и алкоголизма для человека и общества; необходимости правомерного налогового поведения, противодействия коррупции; проведения в отношении нашей страны международной политики "сдерживания"; для осмысления личного социального опыта при исполнении типичных для несовершеннолетнего социальных ролей;</a:t>
            </a:r>
          </a:p>
        </p:txBody>
      </p:sp>
      <p:sp>
        <p:nvSpPr>
          <p:cNvPr id="2" name="Text Box 1">
            <a:extLst>
              <a:ext uri="{FF2B5EF4-FFF2-40B4-BE49-F238E27FC236}">
                <a16:creationId xmlns:a16="http://schemas.microsoft.com/office/drawing/2014/main" id="{A820D55A-CA08-89FB-1FEF-CE9F6D5CC9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1208617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3200" b="1" dirty="0">
                <a:solidFill>
                  <a:srgbClr val="0070C0"/>
                </a:solidFill>
              </a:rPr>
              <a:t>Предметные результаты по учебному предмету "Обществознание" должны обеспечивать:</a:t>
            </a:r>
          </a:p>
        </p:txBody>
      </p:sp>
    </p:spTree>
    <p:extLst>
      <p:ext uri="{BB962C8B-B14F-4D97-AF65-F5344CB8AC3E}">
        <p14:creationId xmlns:p14="http://schemas.microsoft.com/office/powerpoint/2010/main" val="82594608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>
            <a:extLst>
              <a:ext uri="{FF2B5EF4-FFF2-40B4-BE49-F238E27FC236}">
                <a16:creationId xmlns:a16="http://schemas.microsoft.com/office/drawing/2014/main" id="{9362CBC1-C0D1-7715-0625-2A731D69B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323975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99" name="Text Box 2">
            <a:extLst>
              <a:ext uri="{FF2B5EF4-FFF2-40B4-BE49-F238E27FC236}">
                <a16:creationId xmlns:a16="http://schemas.microsoft.com/office/drawing/2014/main" id="{E1A492A1-2A33-C31B-6383-ED3B9C870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155950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dirty="0"/>
              <a:t>8) умение с опорой на обществоведческие знания, факты общественной жизни и личный социальный опыт определять и аргументировать с точки зрения социальных ценностей и норм свое отношение к явлениям, процессам социальной действительности;</a:t>
            </a:r>
          </a:p>
          <a:p>
            <a:r>
              <a:rPr lang="ru-RU" dirty="0"/>
              <a:t>9) умение решать в рамках изученного материала познавательные и практические задачи, отражающие выполнение типичных для несовершеннолетнего социальных ролей, типичные социальные взаимодействия в различных сферах общественной жизни, в том числе процессы формирования, накопления и инвестирования сбережений;</a:t>
            </a:r>
          </a:p>
          <a:p>
            <a:r>
              <a:rPr lang="ru-RU" dirty="0"/>
              <a:t>10) овладение смысловым чтением текстов обществоведческой тематики, позволяющим воспринимать, понимать и интерпретировать смысл текстов разных типов, жанров, назначений в целях решения различных учебных задач, в том числе извлечений из  Конституции Российской Федерации и других нормативных правовых актов; умение составлять на их основе план, преобразовывать текстовую информацию в модели (таблицу, диаграмму, схему) и преобразовывать предложенные модели в текст;</a:t>
            </a:r>
          </a:p>
        </p:txBody>
      </p:sp>
      <p:sp>
        <p:nvSpPr>
          <p:cNvPr id="2" name="Text Box 1">
            <a:extLst>
              <a:ext uri="{FF2B5EF4-FFF2-40B4-BE49-F238E27FC236}">
                <a16:creationId xmlns:a16="http://schemas.microsoft.com/office/drawing/2014/main" id="{00AC2CEA-E57B-F44E-C5E0-1D0FD6051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1208617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3200" b="1" dirty="0">
                <a:solidFill>
                  <a:srgbClr val="0070C0"/>
                </a:solidFill>
              </a:rPr>
              <a:t>Предметные результаты по учебному предмету "Обществознание" должны обеспечивать:</a:t>
            </a:r>
          </a:p>
        </p:txBody>
      </p:sp>
    </p:spTree>
    <p:extLst>
      <p:ext uri="{BB962C8B-B14F-4D97-AF65-F5344CB8AC3E}">
        <p14:creationId xmlns:p14="http://schemas.microsoft.com/office/powerpoint/2010/main" val="185524229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>
            <a:extLst>
              <a:ext uri="{FF2B5EF4-FFF2-40B4-BE49-F238E27FC236}">
                <a16:creationId xmlns:a16="http://schemas.microsoft.com/office/drawing/2014/main" id="{9362CBC1-C0D1-7715-0625-2A731D69B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323975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99" name="Text Box 2">
            <a:extLst>
              <a:ext uri="{FF2B5EF4-FFF2-40B4-BE49-F238E27FC236}">
                <a16:creationId xmlns:a16="http://schemas.microsoft.com/office/drawing/2014/main" id="{E1A492A1-2A33-C31B-6383-ED3B9C870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830215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dirty="0"/>
              <a:t>11) овладение приемами поиска и извлечения социальной информации (текстовой, графической, аудиовизуальной) по заданной теме из различных адаптированных источников (в том числе учебных материалов) и публикаций средств массовой информации (далее - СМИ) с соблюдением правил информационной безопасности при работе в сети Интернет;</a:t>
            </a:r>
          </a:p>
          <a:p>
            <a:r>
              <a:rPr lang="ru-RU" dirty="0"/>
              <a:t>12) умение анализировать, обобщать, систематизировать, конкретизировать и критически оценивать социальную информацию, включая экономико-статистическую, из адаптированных источников (в том числе учебных материалов) и публикаций СМИ, соотносить ее с собственными знаниями о моральном и правовом регулировании поведения человека, личным социальным опытом; используя обществоведческие знания, формулировать выводы, подкрепляя их аргументами;</a:t>
            </a:r>
          </a:p>
          <a:p>
            <a:r>
              <a:rPr lang="ru-RU" dirty="0"/>
              <a:t>13) умение оценивать собственные поступки и поведение других людей с точки зрения их соответствия моральным, правовым и иным видам социальных норм, экономической рациональности (включая вопросы, связанные с личными финансами и предпринимательской деятельностью, для оценки рисков осуществления финансовых мошенничеств, применения недобросовестных практик); осознание неприемлемости всех форм антиобщественного поведения;</a:t>
            </a:r>
          </a:p>
        </p:txBody>
      </p:sp>
      <p:sp>
        <p:nvSpPr>
          <p:cNvPr id="2" name="Text Box 1">
            <a:extLst>
              <a:ext uri="{FF2B5EF4-FFF2-40B4-BE49-F238E27FC236}">
                <a16:creationId xmlns:a16="http://schemas.microsoft.com/office/drawing/2014/main" id="{AC812672-AA4F-A4E3-D9C3-E98F47E962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1208617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3200" b="1" dirty="0">
                <a:solidFill>
                  <a:srgbClr val="0070C0"/>
                </a:solidFill>
              </a:rPr>
              <a:t>Предметные результаты по учебному предмету "Обществознание" должны обеспечивать:</a:t>
            </a:r>
          </a:p>
        </p:txBody>
      </p:sp>
    </p:spTree>
    <p:extLst>
      <p:ext uri="{BB962C8B-B14F-4D97-AF65-F5344CB8AC3E}">
        <p14:creationId xmlns:p14="http://schemas.microsoft.com/office/powerpoint/2010/main" val="228010948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>
            <a:extLst>
              <a:ext uri="{FF2B5EF4-FFF2-40B4-BE49-F238E27FC236}">
                <a16:creationId xmlns:a16="http://schemas.microsoft.com/office/drawing/2014/main" id="{9362CBC1-C0D1-7715-0625-2A731D69B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323975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99" name="Text Box 2">
            <a:extLst>
              <a:ext uri="{FF2B5EF4-FFF2-40B4-BE49-F238E27FC236}">
                <a16:creationId xmlns:a16="http://schemas.microsoft.com/office/drawing/2014/main" id="{E1A492A1-2A33-C31B-6383-ED3B9C870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595" y="2732617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dirty="0"/>
              <a:t>14) приобретение опыта использования полученных знаний, включая основы финансовой грамотности, в практической (включая выполнение проектов индивидуально и в группе) деятельности, в повседневной жизни для реализации и защиты прав человека и гражданина, прав потребителя (в том числе потребителя финансовых услуг) и осознанного выполнения гражданских обязанностей; для анализа потребления домашнего хозяйства; для составления личного финансового плана; для выбора профессии и оценки собственных перспектив в профессиональной сфере; для опыта публичного представления результатов своей деятельности в соответствии с темой и ситуацией общения, особенностями аудитории и регламентом;</a:t>
            </a:r>
          </a:p>
          <a:p>
            <a:r>
              <a:rPr lang="ru-RU" dirty="0"/>
              <a:t>15) приобретение знаний о возможности (в том числе электронной) составления простейших документов (заявления, обращения, личного финансового плана);</a:t>
            </a:r>
          </a:p>
          <a:p>
            <a:r>
              <a:rPr lang="ru-RU" dirty="0"/>
              <a:t>16) приобретение опыта осуществления совместной деятельности, включая взаимодействие с людьми другой культуры, национальной и религиозной принадлежности на основе национальных ценностей современного российского общества: гуманистических и демократических ценностей, идей мира и взаимопонимания между народами, людьми разных культур; осознание ценности культуры и традиций народов России.</a:t>
            </a:r>
          </a:p>
        </p:txBody>
      </p:sp>
      <p:sp>
        <p:nvSpPr>
          <p:cNvPr id="2" name="Text Box 1">
            <a:extLst>
              <a:ext uri="{FF2B5EF4-FFF2-40B4-BE49-F238E27FC236}">
                <a16:creationId xmlns:a16="http://schemas.microsoft.com/office/drawing/2014/main" id="{85605C53-C046-D153-95D1-10859C3186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1208617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3200" b="1" dirty="0">
                <a:solidFill>
                  <a:srgbClr val="0070C0"/>
                </a:solidFill>
              </a:rPr>
              <a:t>Предметные результаты по учебному предмету "Обществознание" должны обеспечивать:</a:t>
            </a:r>
          </a:p>
        </p:txBody>
      </p:sp>
    </p:spTree>
    <p:extLst>
      <p:ext uri="{BB962C8B-B14F-4D97-AF65-F5344CB8AC3E}">
        <p14:creationId xmlns:p14="http://schemas.microsoft.com/office/powerpoint/2010/main" val="271936219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568" y="1475656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324225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>
              <a:lnSpc>
                <a:spcPct val="83000"/>
              </a:lnSpc>
              <a:spcBef>
                <a:spcPts val="775"/>
              </a:spcBef>
              <a:buSzPct val="45000"/>
              <a:buFont typeface="Times New Roman" panose="02020603050405020304" pitchFamily="18" charset="0"/>
              <a:buChar char="•"/>
            </a:pPr>
            <a:endParaRPr lang="en-US" altLang="ru-RU" sz="32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08A8DD9-E933-4000-5299-3CC73982D5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1450" y="1615395"/>
            <a:ext cx="6261100" cy="7023100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4" name="Text Box 1">
            <a:extLst>
              <a:ext uri="{FF2B5EF4-FFF2-40B4-BE49-F238E27FC236}">
                <a16:creationId xmlns:a16="http://schemas.microsoft.com/office/drawing/2014/main" id="{F3F885CB-A031-5533-1FEB-BA6B11EE22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5615" y="403404"/>
            <a:ext cx="7929659" cy="1189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sz="2400" dirty="0" err="1"/>
              <a:t>ююю</a:t>
            </a:r>
            <a:endParaRPr lang="en-US" alt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7F11064-B7BA-D912-8CF9-C6DD47EFE1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2365" y="245551"/>
            <a:ext cx="7318584" cy="1207559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46920680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324225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>
              <a:lnSpc>
                <a:spcPct val="83000"/>
              </a:lnSpc>
              <a:spcBef>
                <a:spcPts val="775"/>
              </a:spcBef>
              <a:buSzPct val="45000"/>
              <a:buFont typeface="Times New Roman" panose="02020603050405020304" pitchFamily="18" charset="0"/>
              <a:buChar char="•"/>
            </a:pPr>
            <a:endParaRPr lang="en-US" altLang="ru-RU" sz="32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CA8B72-3C57-B9AA-E62F-74D86B0CB706}"/>
              </a:ext>
            </a:extLst>
          </p:cNvPr>
          <p:cNvSpPr txBox="1"/>
          <p:nvPr/>
        </p:nvSpPr>
        <p:spPr>
          <a:xfrm>
            <a:off x="827584" y="2051720"/>
            <a:ext cx="7416824" cy="5587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 	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Глава 1.  Человек и общество. </a:t>
            </a:r>
            <a:endParaRPr lang="ru-RU" dirty="0">
              <a:effectLst/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Человек. Биологическое и социальное в человеке. Индивид. Личность. Потребности. Способности. Возраст человека. Социализация личности.</a:t>
            </a:r>
            <a:endParaRPr lang="ru-RU" dirty="0">
              <a:effectLst/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Общество. Сферы общественной жизни.  Социальные общности и группы. Социальная структура общества. Социальное неравенство. Социальная мобильность. Социальные нормы.</a:t>
            </a:r>
            <a:endParaRPr lang="ru-RU" dirty="0">
              <a:effectLst/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indent="450215" algn="just">
              <a:lnSpc>
                <a:spcPct val="115000"/>
              </a:lnSpc>
              <a:spcBef>
                <a:spcPts val="840"/>
              </a:spcBef>
              <a:spcAft>
                <a:spcPts val="1000"/>
              </a:spcAft>
            </a:pPr>
            <a:r>
              <a:rPr lang="ru-RU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Традиционные ценности российского общества. Наследие. Идентичность. Семья. Российский народ. Защита традиционных ценностей.</a:t>
            </a:r>
            <a:endParaRPr lang="ru-RU" dirty="0">
              <a:effectLst/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Информационное пространство современного общества Средства массовой информации и коммуникации. Правда и фейк. Информационная безопасность и правила безопасного поведения в Интернете. </a:t>
            </a:r>
            <a:endParaRPr lang="ru-RU" dirty="0">
              <a:effectLst/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8565210-D86E-9517-0BDA-F9AD5178E153}"/>
              </a:ext>
            </a:extLst>
          </p:cNvPr>
          <p:cNvSpPr/>
          <p:nvPr/>
        </p:nvSpPr>
        <p:spPr>
          <a:xfrm>
            <a:off x="457201" y="1187624"/>
            <a:ext cx="7715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rgbClr val="0070C0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Содержание предмета </a:t>
            </a:r>
            <a:r>
              <a:rPr lang="ru-RU" sz="3200" b="1" dirty="0">
                <a:solidFill>
                  <a:srgbClr val="0070C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«Обществознание» в 9 классе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Montserrat SemiBold" panose="00000700000000000000" pitchFamily="2" charset="-52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2346267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b="1" dirty="0"/>
              <a:t>	</a:t>
            </a:r>
            <a:r>
              <a:rPr lang="ru-RU" b="1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 Глава</a:t>
            </a:r>
            <a:r>
              <a:rPr lang="ru-RU" b="1" dirty="0"/>
              <a:t> 2.  Государство и право. </a:t>
            </a:r>
            <a:endParaRPr lang="ru-RU" dirty="0"/>
          </a:p>
          <a:p>
            <a:r>
              <a:rPr lang="ru-RU" dirty="0"/>
              <a:t> Государство. Признаки государства. Символы государства. Функции государства. Форма государства. </a:t>
            </a:r>
          </a:p>
          <a:p>
            <a:r>
              <a:rPr lang="ru-RU" dirty="0"/>
              <a:t>Основы организации государственной власти в России. Разделение властей. Законодательные, исполнительные и судебные органы государственной власти в Российской Федерации. Президент – глава государства Российская Федерация. Федеральное Собрание Российской Федерации: Совет Федерации и Государственная Дума Российской Федерации. Правительство Российской Федерации. Судебная система в Российской Федерации. Конституционный Суд Российской Федерации. Верховный Суд Российской Федерации. </a:t>
            </a:r>
          </a:p>
          <a:p>
            <a:r>
              <a:rPr lang="ru-RU" dirty="0"/>
              <a:t>Цифровое государство. Электронное правительство. Государственные услуги.</a:t>
            </a:r>
          </a:p>
          <a:p>
            <a:r>
              <a:rPr lang="ru-RU" dirty="0"/>
              <a:t>Право. Нормы и отрасли права. Источники права. Правоотношения: субъект, объект, содержание. Особенности правового статуса несовершеннолетнего как субъекта правоотношений.</a:t>
            </a:r>
          </a:p>
          <a:p>
            <a:r>
              <a:rPr lang="ru-RU" dirty="0"/>
              <a:t>Правонарушения и юридическая ответственность. Признаки и виды правонарушений. Признаки и виды юридической ответственности. Особенности уголовной ответственности несовершеннолетних. Правоохранительные органы в Российской Федерации. </a:t>
            </a:r>
          </a:p>
          <a:p>
            <a:r>
              <a:rPr lang="ru-RU" dirty="0"/>
              <a:t>Гражданин и гражданство. Гражданство Российской Федерации Права и свободы человека и гражданина в Конституции Российской Федерации. Конституционные обязанности. 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4F1EA3F-B6F5-1CBD-FC64-F02CC06ACCE7}"/>
              </a:ext>
            </a:extLst>
          </p:cNvPr>
          <p:cNvSpPr/>
          <p:nvPr/>
        </p:nvSpPr>
        <p:spPr>
          <a:xfrm>
            <a:off x="457201" y="1187624"/>
            <a:ext cx="7715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rgbClr val="0070C0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Содержание предмета </a:t>
            </a:r>
            <a:r>
              <a:rPr lang="ru-RU" sz="3200" b="1" dirty="0">
                <a:solidFill>
                  <a:srgbClr val="0070C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«Обществознание» в 9 классе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Montserrat SemiBold" panose="00000700000000000000" pitchFamily="2" charset="-52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41909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400" y="1907704"/>
            <a:ext cx="8229600" cy="7128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b="1" dirty="0"/>
              <a:t>	</a:t>
            </a:r>
            <a:r>
              <a:rPr lang="ru-RU" b="1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 Глава</a:t>
            </a:r>
            <a:r>
              <a:rPr lang="ru-RU" b="1" dirty="0"/>
              <a:t> 3. Культура.</a:t>
            </a:r>
            <a:endParaRPr lang="ru-RU" dirty="0"/>
          </a:p>
          <a:p>
            <a:r>
              <a:rPr lang="ru-RU" dirty="0"/>
              <a:t>Культура. Культурное наследие. Искусство. Виды искусства. Учреждения культуры. Государственная культурная политика. </a:t>
            </a:r>
          </a:p>
          <a:p>
            <a:r>
              <a:rPr lang="ru-RU" dirty="0"/>
              <a:t>Религия. Роль религии в жизни человека и общества. Традиционные религии в Российской Федерации. </a:t>
            </a:r>
          </a:p>
          <a:p>
            <a:r>
              <a:rPr lang="ru-RU" dirty="0"/>
              <a:t>Образование. Современная система российского образования. Права и обязанности обучающегося. </a:t>
            </a:r>
          </a:p>
          <a:p>
            <a:r>
              <a:rPr lang="ru-RU" dirty="0"/>
              <a:t>Наука. Роль науки в развитии общества. Передовые рубежи российской науки в XXI в. Государственная поддержка науки в Российской Федерации. </a:t>
            </a:r>
          </a:p>
          <a:p>
            <a:r>
              <a:rPr lang="ru-RU" b="1" dirty="0"/>
              <a:t>	</a:t>
            </a:r>
            <a:r>
              <a:rPr lang="ru-RU" b="1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 Глава</a:t>
            </a:r>
            <a:r>
              <a:rPr lang="ru-RU" b="1" dirty="0"/>
              <a:t> 4. Экономика. </a:t>
            </a:r>
            <a:endParaRPr lang="ru-RU" dirty="0"/>
          </a:p>
          <a:p>
            <a:r>
              <a:rPr lang="ru-RU" dirty="0"/>
              <a:t>Хозяйственная система. Экономическая деятельность. Экономические блага. Факторы производства. Собственность. Обмен и торговля. Рынок и его механизмы. </a:t>
            </a:r>
          </a:p>
          <a:p>
            <a:r>
              <a:rPr lang="ru-RU" dirty="0"/>
              <a:t>Государство в экономике. Деньги и их функции. Инфляция. Центральный Банк Российской Федерации. Государственный бюджет. Налоги. Цели экономической политики государства. </a:t>
            </a:r>
          </a:p>
          <a:p>
            <a:r>
              <a:rPr lang="ru-RU" dirty="0"/>
              <a:t>Семья в экономике. Экономические ресурсы семьи. Финансовые инструменты, используемые домохозяйствами. Семейный бюджет и рациональное потребление. Способы и формы сбережений. Личный финансовый план.</a:t>
            </a:r>
          </a:p>
          <a:p>
            <a:r>
              <a:rPr lang="ru-RU" b="1" dirty="0"/>
              <a:t>	</a:t>
            </a:r>
            <a:r>
              <a:rPr lang="ru-RU" b="1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 Глава</a:t>
            </a:r>
            <a:r>
              <a:rPr lang="ru-RU" b="1" dirty="0"/>
              <a:t> 5. Россия на пути в будущее. </a:t>
            </a:r>
            <a:endParaRPr lang="ru-RU" dirty="0"/>
          </a:p>
          <a:p>
            <a:r>
              <a:rPr lang="ru-RU" dirty="0"/>
              <a:t>Россия – страна возможностей. Национальные цели развития России. Технологический суверенитет. </a:t>
            </a:r>
          </a:p>
          <a:p>
            <a:r>
              <a:rPr lang="ru-RU" dirty="0"/>
              <a:t>Россия в XXI веке. Россия – государство-цивилизация. Россия в глобальной политике. 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D18979A-E4F4-757E-045E-9B4A6EB29B66}"/>
              </a:ext>
            </a:extLst>
          </p:cNvPr>
          <p:cNvSpPr/>
          <p:nvPr/>
        </p:nvSpPr>
        <p:spPr>
          <a:xfrm>
            <a:off x="714731" y="830486"/>
            <a:ext cx="7715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rgbClr val="0070C0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Содержание предмета </a:t>
            </a:r>
            <a:r>
              <a:rPr lang="ru-RU" sz="3200" b="1" dirty="0">
                <a:solidFill>
                  <a:srgbClr val="0070C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«Обществознание» в 9 классе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Montserrat SemiBold" panose="00000700000000000000" pitchFamily="2" charset="-52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88080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93F228-7192-1759-D008-02559799C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28" y="1187624"/>
            <a:ext cx="8281344" cy="107657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Особенности преподавания предмета в 2026-2027 учебном году</a:t>
            </a:r>
            <a:endParaRPr lang="ru-RU" sz="32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EF4040-CE98-7630-5844-CA2317DFE095}"/>
              </a:ext>
            </a:extLst>
          </p:cNvPr>
          <p:cNvSpPr txBox="1"/>
          <p:nvPr/>
        </p:nvSpPr>
        <p:spPr>
          <a:xfrm>
            <a:off x="323316" y="2274812"/>
            <a:ext cx="5544828" cy="58387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800"/>
              </a:spcAft>
              <a:buFont typeface="Wingdings" pitchFamily="2" charset="2"/>
              <a:buChar char="ü"/>
            </a:pPr>
            <a:r>
              <a:rPr lang="ru-RU" sz="2400" kern="100" dirty="0">
                <a:effectLst/>
                <a:latin typeface="+mn-lt"/>
                <a:ea typeface="DengXian" panose="02010600030101010101" pitchFamily="2" charset="-122"/>
                <a:cs typeface="Times New Roman" panose="02020603050405020304" pitchFamily="18" charset="0"/>
              </a:rPr>
              <a:t>Цели  и задачи освоения предмета остаются прежними, зафиксированными во ФГОС</a:t>
            </a:r>
          </a:p>
          <a:p>
            <a:pPr marL="285750" indent="-285750" algn="just">
              <a:spcAft>
                <a:spcPts val="800"/>
              </a:spcAft>
              <a:buFont typeface="Wingdings" pitchFamily="2" charset="2"/>
              <a:buChar char="ü"/>
            </a:pPr>
            <a:r>
              <a:rPr lang="ru-RU" sz="2400" b="0" i="0" dirty="0">
                <a:solidFill>
                  <a:srgbClr val="292D3D"/>
                </a:solidFill>
                <a:effectLst/>
                <a:latin typeface="+mn-lt"/>
              </a:rPr>
              <a:t>Происходит комплексное изучение ключевых аспектов общественной жизни — от фундаментальных вопросов о человеке и обществе до актуальных тем, связанных с культурным, технологическим, экономическим суверенитетом страны и её местом в современном мире</a:t>
            </a:r>
          </a:p>
          <a:p>
            <a:pPr marL="285750" indent="-285750" algn="just">
              <a:spcAft>
                <a:spcPts val="800"/>
              </a:spcAft>
              <a:buFont typeface="Wingdings" pitchFamily="2" charset="2"/>
              <a:buChar char="ü"/>
            </a:pPr>
            <a:r>
              <a:rPr lang="ru-RU" sz="2400" b="0" i="0" dirty="0">
                <a:solidFill>
                  <a:srgbClr val="292D3D"/>
                </a:solidFill>
                <a:effectLst/>
                <a:latin typeface="+mn-lt"/>
              </a:rPr>
              <a:t> </a:t>
            </a:r>
            <a:r>
              <a:rPr lang="ru-RU" sz="2400" b="0" i="0" dirty="0">
                <a:effectLst/>
                <a:latin typeface="+mn-lt"/>
              </a:rPr>
              <a:t>С</a:t>
            </a:r>
            <a:r>
              <a:rPr lang="ru-RU" sz="2400" kern="100" dirty="0">
                <a:effectLst/>
                <a:latin typeface="+mn-lt"/>
                <a:ea typeface="DengXian" panose="02010600030101010101" pitchFamily="2" charset="-122"/>
                <a:cs typeface="Times New Roman" panose="02020603050405020304" pitchFamily="18" charset="0"/>
              </a:rPr>
              <a:t>охраняется значимость освоения знаниевого компонента курса, - он выносится на экзамен</a:t>
            </a:r>
          </a:p>
          <a:p>
            <a:pPr algn="just">
              <a:spcAft>
                <a:spcPts val="800"/>
              </a:spcAft>
            </a:pPr>
            <a:endParaRPr lang="ru-RU" sz="2000" kern="100" dirty="0"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2FD684-4CB5-55BE-32EC-D5AEF019ECF4}"/>
              </a:ext>
            </a:extLst>
          </p:cNvPr>
          <p:cNvSpPr txBox="1"/>
          <p:nvPr/>
        </p:nvSpPr>
        <p:spPr>
          <a:xfrm>
            <a:off x="6157624" y="3742439"/>
            <a:ext cx="2543613" cy="419595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ru-RU" sz="1800" kern="1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Обучаем тех, у кого обществознание было все годы (с 6-го класса) – опираемся на сформированные умения, освоенные способы познавательной деятельности и развиваем их.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503484-EB34-D68B-0110-E0F46E6AA93E}"/>
              </a:ext>
            </a:extLst>
          </p:cNvPr>
          <p:cNvSpPr txBox="1"/>
          <p:nvPr/>
        </p:nvSpPr>
        <p:spPr>
          <a:xfrm>
            <a:off x="6137375" y="2812415"/>
            <a:ext cx="2543613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заметку педагогам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790460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792" y="2480866"/>
            <a:ext cx="8229600" cy="7344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dirty="0"/>
              <a:t>Федеральный институт педагогических измерений представил проекты документов, определяющих структуру и содержание контрольных измерительных материалов (КИМ) основного государственного экзамена (ОГЭ) в 2027 году.</a:t>
            </a:r>
          </a:p>
          <a:p>
            <a:endParaRPr lang="ru-RU" sz="2400" dirty="0"/>
          </a:p>
          <a:p>
            <a:r>
              <a:rPr lang="ru-RU" sz="2400" dirty="0"/>
              <a:t>Изменения в КИМ ОГЭ по обществознанию направлены на их </a:t>
            </a:r>
            <a:r>
              <a:rPr lang="ru-RU" sz="2400" dirty="0">
                <a:solidFill>
                  <a:srgbClr val="FF0000"/>
                </a:solidFill>
              </a:rPr>
              <a:t>синхронизацию с государственным учебником</a:t>
            </a:r>
            <a:r>
              <a:rPr lang="ru-RU" sz="2400" dirty="0">
                <a:solidFill>
                  <a:srgbClr val="002060"/>
                </a:solidFill>
              </a:rPr>
              <a:t>, </a:t>
            </a:r>
            <a:r>
              <a:rPr lang="ru-RU" sz="2400" dirty="0"/>
              <a:t>а также ФГОС и федеральной образовательной программой основного общего образования.</a:t>
            </a:r>
          </a:p>
          <a:p>
            <a:endParaRPr lang="ru-RU" sz="2400" dirty="0"/>
          </a:p>
          <a:p>
            <a:r>
              <a:rPr lang="ru-RU" sz="2400" dirty="0"/>
              <a:t>Общее количество заданий сокращено с 24 до 20, максимальный первичный балл сокращен с 37 до 32, изменен порядок следования ряда заданий.</a:t>
            </a:r>
          </a:p>
          <a:p>
            <a:br>
              <a:rPr lang="ru-RU" sz="4400" dirty="0"/>
            </a:br>
            <a:endParaRPr lang="en-US" altLang="ru-RU" sz="4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592" y="7596336"/>
            <a:ext cx="8229600" cy="1929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>
              <a:lnSpc>
                <a:spcPct val="83000"/>
              </a:lnSpc>
              <a:spcBef>
                <a:spcPts val="775"/>
              </a:spcBef>
              <a:buSzPct val="45000"/>
              <a:buFont typeface="Times New Roman" panose="02020603050405020304" pitchFamily="18" charset="0"/>
              <a:buChar char="•"/>
            </a:pPr>
            <a:endParaRPr lang="en-US" altLang="ru-RU" sz="32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88E7E03-11CF-6BD1-C605-4DC170AF6875}"/>
              </a:ext>
            </a:extLst>
          </p:cNvPr>
          <p:cNvSpPr/>
          <p:nvPr/>
        </p:nvSpPr>
        <p:spPr>
          <a:xfrm>
            <a:off x="721792" y="1403648"/>
            <a:ext cx="7715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rgbClr val="0070C0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Изменения в материалах КИМ ОГЭ по обществознанию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Montserrat SemiBold" panose="00000700000000000000" pitchFamily="2" charset="-52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51975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324225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>
              <a:lnSpc>
                <a:spcPct val="83000"/>
              </a:lnSpc>
              <a:spcBef>
                <a:spcPts val="775"/>
              </a:spcBef>
              <a:buSzPct val="45000"/>
              <a:buFont typeface="Times New Roman" panose="02020603050405020304" pitchFamily="18" charset="0"/>
              <a:buChar char="•"/>
            </a:pPr>
            <a:endParaRPr lang="en-US" altLang="ru-RU" sz="32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14DDFC5-8F3B-599C-F5A8-4A47F1135F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971600"/>
            <a:ext cx="4247706" cy="6169501"/>
          </a:xfrm>
          <a:prstGeom prst="rect">
            <a:avLst/>
          </a:prstGeom>
        </p:spPr>
      </p:pic>
      <p:sp>
        <p:nvSpPr>
          <p:cNvPr id="3" name="Text Box 1">
            <a:extLst>
              <a:ext uri="{FF2B5EF4-FFF2-40B4-BE49-F238E27FC236}">
                <a16:creationId xmlns:a16="http://schemas.microsoft.com/office/drawing/2014/main" id="{11186AAB-762E-E5AE-125D-6856A9B424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8073" y="7278266"/>
            <a:ext cx="7355160" cy="121407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dirty="0"/>
              <a:t>Обществознание. Основной Государственный Экзамен. Готовимся к итоговой аттестации : [учебное пособие] / Е. Л. Рутковская, А. В. </a:t>
            </a:r>
            <a:r>
              <a:rPr lang="ru-RU" dirty="0" err="1"/>
              <a:t>Половникова</a:t>
            </a:r>
            <a:r>
              <a:rPr lang="ru-RU" dirty="0"/>
              <a:t>, Е. Э. </a:t>
            </a:r>
            <a:r>
              <a:rPr lang="ru-RU" dirty="0" err="1"/>
              <a:t>Шохонова</a:t>
            </a:r>
            <a:r>
              <a:rPr lang="ru-RU" dirty="0"/>
              <a:t>. – Москва : Издательство «Интеллект-Центр», 2027. </a:t>
            </a:r>
            <a:endParaRPr lang="en-US" altLang="ru-RU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9699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800" y="7380312"/>
            <a:ext cx="6196734" cy="103866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dirty="0"/>
              <a:t>Обществознание. Основной Государственный Экзамен. Готовимся к итоговой аттестации : [учебное пособие] / Е. Л. Рутковская, А. В. </a:t>
            </a:r>
            <a:r>
              <a:rPr lang="ru-RU" dirty="0" err="1"/>
              <a:t>Половникова</a:t>
            </a:r>
            <a:r>
              <a:rPr lang="ru-RU" dirty="0"/>
              <a:t>, Е. Э. </a:t>
            </a:r>
            <a:r>
              <a:rPr lang="ru-RU" dirty="0" err="1"/>
              <a:t>Шохонова</a:t>
            </a:r>
            <a:r>
              <a:rPr lang="ru-RU" dirty="0"/>
              <a:t>. – Москва : Издательство «Интеллект-Центр», 2027. </a:t>
            </a:r>
            <a:endParaRPr lang="en-US" altLang="ru-RU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350" y="8964487"/>
            <a:ext cx="8229600" cy="2049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>
              <a:lnSpc>
                <a:spcPct val="83000"/>
              </a:lnSpc>
              <a:spcBef>
                <a:spcPts val="775"/>
              </a:spcBef>
              <a:buSzPct val="45000"/>
              <a:buFont typeface="Times New Roman" panose="02020603050405020304" pitchFamily="18" charset="0"/>
              <a:buChar char="•"/>
            </a:pPr>
            <a:endParaRPr lang="en-US" altLang="ru-RU" sz="32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A554544-03FB-8896-1177-91303A40FD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0" y="2195736"/>
            <a:ext cx="7607300" cy="29083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FEA651-4733-78D9-4F86-BF0F8EA48C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189" y="5421641"/>
            <a:ext cx="2102162" cy="3053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2715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>
            <a:extLst>
              <a:ext uri="{FF2B5EF4-FFF2-40B4-BE49-F238E27FC236}">
                <a16:creationId xmlns:a16="http://schemas.microsoft.com/office/drawing/2014/main" id="{2B1738C0-1723-7C5F-4CC9-F07ED30874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625725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>
              <a:lnSpc>
                <a:spcPct val="83000"/>
              </a:lnSpc>
              <a:spcBef>
                <a:spcPts val="775"/>
              </a:spcBef>
              <a:buSzPct val="45000"/>
              <a:buFont typeface="Times New Roman" panose="02020603050405020304" pitchFamily="18" charset="0"/>
              <a:buChar char="•"/>
            </a:pPr>
            <a:endParaRPr lang="en-US" altLang="ru-RU" sz="32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083B4DB-AD57-B9EF-BEEB-A44FA5F435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971600"/>
            <a:ext cx="8316416" cy="5949023"/>
          </a:xfrm>
          <a:prstGeom prst="rect">
            <a:avLst/>
          </a:prstGeom>
        </p:spPr>
      </p:pic>
      <p:sp>
        <p:nvSpPr>
          <p:cNvPr id="4" name="Text Box 1">
            <a:extLst>
              <a:ext uri="{FF2B5EF4-FFF2-40B4-BE49-F238E27FC236}">
                <a16:creationId xmlns:a16="http://schemas.microsoft.com/office/drawing/2014/main" id="{1937D29C-B5F3-3D0A-56A2-F495D24FC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784" y="7452319"/>
            <a:ext cx="6192688" cy="100811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dirty="0"/>
              <a:t>Обществознание. Основной Государственный Экзамен. Готовимся к итоговой аттестации : [учебное пособие] / Е. Л. Рутковская, А. В. </a:t>
            </a:r>
            <a:r>
              <a:rPr lang="ru-RU" dirty="0" err="1"/>
              <a:t>Половникова</a:t>
            </a:r>
            <a:r>
              <a:rPr lang="ru-RU" dirty="0"/>
              <a:t>, Е. Э. </a:t>
            </a:r>
            <a:r>
              <a:rPr lang="ru-RU" dirty="0" err="1"/>
              <a:t>Шохонова</a:t>
            </a:r>
            <a:r>
              <a:rPr lang="ru-RU" dirty="0"/>
              <a:t>. – Москва : Издательство «Интеллект-Центр», 2027. </a:t>
            </a:r>
            <a:endParaRPr lang="en-US" altLang="ru-RU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6104ADF-755E-F021-8042-FFA3345CD0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5649915"/>
            <a:ext cx="2020940" cy="2935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0882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324225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>
              <a:lnSpc>
                <a:spcPct val="83000"/>
              </a:lnSpc>
              <a:spcBef>
                <a:spcPts val="775"/>
              </a:spcBef>
              <a:buSzPct val="45000"/>
              <a:buFont typeface="Times New Roman" panose="02020603050405020304" pitchFamily="18" charset="0"/>
              <a:buChar char="•"/>
            </a:pPr>
            <a:endParaRPr lang="en-US" altLang="ru-RU" sz="32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D5446E8-B68B-A074-DE14-F288A7D3D9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452" y="1308023"/>
            <a:ext cx="6594996" cy="306950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A7B4E57-EBBE-09DA-11D7-11A4E08A61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6477" y="4650659"/>
            <a:ext cx="6702946" cy="2329548"/>
          </a:xfrm>
          <a:prstGeom prst="rect">
            <a:avLst/>
          </a:prstGeom>
        </p:spPr>
      </p:pic>
      <p:sp>
        <p:nvSpPr>
          <p:cNvPr id="4" name="Text Box 1">
            <a:extLst>
              <a:ext uri="{FF2B5EF4-FFF2-40B4-BE49-F238E27FC236}">
                <a16:creationId xmlns:a16="http://schemas.microsoft.com/office/drawing/2014/main" id="{352E1044-B45B-1A62-B8D2-A1B3AD6339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9792" y="7562850"/>
            <a:ext cx="6203032" cy="104159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dirty="0"/>
              <a:t>Обществознание. Основной Государственный Экзамен. Готовимся к итоговой аттестации : [учебное пособие] / Е. Л. Рутковская, А. В. </a:t>
            </a:r>
            <a:r>
              <a:rPr lang="ru-RU" dirty="0" err="1"/>
              <a:t>Половникова</a:t>
            </a:r>
            <a:r>
              <a:rPr lang="ru-RU" dirty="0"/>
              <a:t>, Е. Э. </a:t>
            </a:r>
            <a:r>
              <a:rPr lang="ru-RU" dirty="0" err="1"/>
              <a:t>Шохонова</a:t>
            </a:r>
            <a:r>
              <a:rPr lang="ru-RU" dirty="0"/>
              <a:t>. – Москва : Издательство «Интеллект-Центр», 2027. </a:t>
            </a:r>
            <a:endParaRPr lang="en-US" altLang="ru-RU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5FAB7C-B5E7-D181-3E30-277845420C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512" y="5649915"/>
            <a:ext cx="2020940" cy="2935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14349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292" y="861561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324225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>
              <a:lnSpc>
                <a:spcPct val="83000"/>
              </a:lnSpc>
              <a:spcBef>
                <a:spcPts val="775"/>
              </a:spcBef>
              <a:buSzPct val="45000"/>
              <a:buFont typeface="Times New Roman" panose="02020603050405020304" pitchFamily="18" charset="0"/>
              <a:buChar char="•"/>
            </a:pPr>
            <a:endParaRPr lang="en-US" altLang="ru-RU" sz="32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8290FB-3DC6-26F6-D77F-A84CE8766853}"/>
              </a:ext>
            </a:extLst>
          </p:cNvPr>
          <p:cNvSpPr txBox="1"/>
          <p:nvPr/>
        </p:nvSpPr>
        <p:spPr>
          <a:xfrm>
            <a:off x="427936" y="1193450"/>
            <a:ext cx="4996987" cy="37559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kern="0" dirty="0">
                <a:effectLst/>
                <a:latin typeface="+mn-lt"/>
                <a:ea typeface="Times New Roman" panose="02020603050405020304" pitchFamily="18" charset="0"/>
              </a:rPr>
              <a:t>Задания, представленные в пособии, </a:t>
            </a:r>
          </a:p>
          <a:p>
            <a:r>
              <a:rPr lang="ru-RU" sz="3200" kern="0" dirty="0">
                <a:effectLst/>
                <a:latin typeface="+mn-lt"/>
                <a:ea typeface="Times New Roman" panose="02020603050405020304" pitchFamily="18" charset="0"/>
              </a:rPr>
              <a:t>целесообразно использовать </a:t>
            </a:r>
          </a:p>
          <a:p>
            <a:r>
              <a:rPr lang="ru-RU" sz="3200" kern="0" dirty="0">
                <a:effectLst/>
                <a:latin typeface="+mn-lt"/>
                <a:ea typeface="Times New Roman" panose="02020603050405020304" pitchFamily="18" charset="0"/>
              </a:rPr>
              <a:t>не только для </a:t>
            </a:r>
          </a:p>
          <a:p>
            <a:r>
              <a:rPr lang="ru-RU" sz="3200" kern="0" dirty="0">
                <a:effectLst/>
                <a:latin typeface="+mn-lt"/>
                <a:ea typeface="Times New Roman" panose="02020603050405020304" pitchFamily="18" charset="0"/>
              </a:rPr>
              <a:t>итоговой подготовки </a:t>
            </a:r>
          </a:p>
          <a:p>
            <a:r>
              <a:rPr lang="ru-RU" sz="3200" kern="0" dirty="0">
                <a:effectLst/>
                <a:latin typeface="+mn-lt"/>
                <a:ea typeface="Times New Roman" panose="02020603050405020304" pitchFamily="18" charset="0"/>
              </a:rPr>
              <a:t>к экзамену, но и</a:t>
            </a:r>
            <a:endParaRPr lang="ru-RU" sz="3200" dirty="0">
              <a:latin typeface="+mn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BB82C1-89BC-85A2-9699-D0D17C163921}"/>
              </a:ext>
            </a:extLst>
          </p:cNvPr>
          <p:cNvSpPr txBox="1"/>
          <p:nvPr/>
        </p:nvSpPr>
        <p:spPr>
          <a:xfrm>
            <a:off x="427936" y="4949350"/>
            <a:ext cx="5861083" cy="329795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kern="0" dirty="0">
                <a:solidFill>
                  <a:srgbClr val="0070C0"/>
                </a:solidFill>
                <a:effectLst/>
                <a:latin typeface="+mn-lt"/>
                <a:ea typeface="Times New Roman" panose="02020603050405020304" pitchFamily="18" charset="0"/>
              </a:rPr>
              <a:t>при изучении содержания курса в течение учебного года на разных этапах урока</a:t>
            </a:r>
            <a:r>
              <a:rPr lang="ru-RU" sz="3200" kern="0" dirty="0">
                <a:effectLst/>
                <a:latin typeface="+mn-lt"/>
                <a:ea typeface="Times New Roman" panose="02020603050405020304" pitchFamily="18" charset="0"/>
              </a:rPr>
              <a:t>:</a:t>
            </a:r>
          </a:p>
          <a:p>
            <a:r>
              <a:rPr lang="ru-RU" sz="3200" kern="0" dirty="0">
                <a:ea typeface="Times New Roman" panose="02020603050405020304" pitchFamily="18" charset="0"/>
              </a:rPr>
              <a:t>-</a:t>
            </a:r>
            <a:r>
              <a:rPr lang="ru-RU" sz="3200" kern="0" dirty="0">
                <a:effectLst/>
                <a:latin typeface="+mn-lt"/>
                <a:ea typeface="Times New Roman" panose="02020603050405020304" pitchFamily="18" charset="0"/>
              </a:rPr>
              <a:t> актуализации знаний, </a:t>
            </a:r>
          </a:p>
          <a:p>
            <a:r>
              <a:rPr lang="ru-RU" sz="3200" kern="0" dirty="0">
                <a:ea typeface="Times New Roman" panose="02020603050405020304" pitchFamily="18" charset="0"/>
              </a:rPr>
              <a:t>- </a:t>
            </a:r>
            <a:r>
              <a:rPr lang="ru-RU" sz="3200" kern="0" dirty="0">
                <a:effectLst/>
                <a:latin typeface="+mn-lt"/>
                <a:ea typeface="Times New Roman" panose="02020603050405020304" pitchFamily="18" charset="0"/>
              </a:rPr>
              <a:t>изучения нового материала, </a:t>
            </a:r>
          </a:p>
          <a:p>
            <a:r>
              <a:rPr lang="ru-RU" sz="3200" kern="0" dirty="0">
                <a:ea typeface="Times New Roman" panose="02020603050405020304" pitchFamily="18" charset="0"/>
              </a:rPr>
              <a:t>- </a:t>
            </a:r>
            <a:r>
              <a:rPr lang="ru-RU" sz="3200" kern="0" dirty="0">
                <a:effectLst/>
                <a:latin typeface="+mn-lt"/>
                <a:ea typeface="Times New Roman" panose="02020603050405020304" pitchFamily="18" charset="0"/>
              </a:rPr>
              <a:t>текущего закрепления, </a:t>
            </a:r>
          </a:p>
          <a:p>
            <a:r>
              <a:rPr lang="ru-RU" sz="3200" kern="0" dirty="0">
                <a:ea typeface="Times New Roman" panose="02020603050405020304" pitchFamily="18" charset="0"/>
              </a:rPr>
              <a:t>- </a:t>
            </a:r>
            <a:r>
              <a:rPr lang="ru-RU" sz="3200" kern="0" dirty="0">
                <a:effectLst/>
                <a:latin typeface="+mn-lt"/>
                <a:ea typeface="Times New Roman" panose="02020603050405020304" pitchFamily="18" charset="0"/>
              </a:rPr>
              <a:t>контроля и рефлексии.</a:t>
            </a:r>
            <a:r>
              <a:rPr lang="ru-RU" sz="3200" dirty="0">
                <a:effectLst/>
                <a:latin typeface="+mn-lt"/>
              </a:rPr>
              <a:t> </a:t>
            </a:r>
            <a:endParaRPr lang="ru-RU" sz="3200" dirty="0">
              <a:latin typeface="+mn-lt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4F381E6-D3E7-883D-F1E5-4BF3315882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6670" y="932367"/>
            <a:ext cx="3095578" cy="449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18592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>
            <a:extLst>
              <a:ext uri="{FF2B5EF4-FFF2-40B4-BE49-F238E27FC236}">
                <a16:creationId xmlns:a16="http://schemas.microsoft.com/office/drawing/2014/main" id="{9362CBC1-C0D1-7715-0625-2A731D69B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323975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99" name="Text Box 2">
            <a:extLst>
              <a:ext uri="{FF2B5EF4-FFF2-40B4-BE49-F238E27FC236}">
                <a16:creationId xmlns:a16="http://schemas.microsoft.com/office/drawing/2014/main" id="{E1A492A1-2A33-C31B-6383-ED3B9C870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155950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eaLnBrk="1">
              <a:lnSpc>
                <a:spcPct val="83000"/>
              </a:lnSpc>
              <a:spcBef>
                <a:spcPts val="775"/>
              </a:spcBef>
              <a:buSzPct val="45000"/>
              <a:buFont typeface="Times New Roman" panose="02020603050405020304" pitchFamily="18" charset="0"/>
              <a:buChar char="•"/>
            </a:pPr>
            <a:endParaRPr lang="en-US" altLang="ru-RU" sz="32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DFC75C7-D7D8-635B-E37F-00A2CBEC32F7}"/>
              </a:ext>
            </a:extLst>
          </p:cNvPr>
          <p:cNvSpPr/>
          <p:nvPr/>
        </p:nvSpPr>
        <p:spPr>
          <a:xfrm>
            <a:off x="714400" y="1295429"/>
            <a:ext cx="7715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Два условия превращения заданий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в педагогический инструмент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0E95CB-D926-08A3-13F5-5C552E1C3EFF}"/>
              </a:ext>
            </a:extLst>
          </p:cNvPr>
          <p:cNvSpPr txBox="1"/>
          <p:nvPr/>
        </p:nvSpPr>
        <p:spPr>
          <a:xfrm>
            <a:off x="457200" y="2699792"/>
            <a:ext cx="8507289" cy="51301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  <a:defRPr/>
            </a:pPr>
            <a:r>
              <a:rPr lang="ru-RU" sz="2400" dirty="0">
                <a:latin typeface="+mn-lt"/>
                <a:cs typeface="Arial" panose="020B0604020202020204" pitchFamily="34" charset="0"/>
              </a:rPr>
              <a:t>   </a:t>
            </a:r>
            <a:r>
              <a:rPr lang="ru-RU" sz="2400" b="1" dirty="0">
                <a:latin typeface="+mn-lt"/>
                <a:cs typeface="Arial" panose="020B0604020202020204" pitchFamily="34" charset="0"/>
              </a:rPr>
              <a:t>Направленность заданий на проверяемый и одновременно формируемый образовательный результат  </a:t>
            </a:r>
            <a:r>
              <a:rPr lang="ru-RU" sz="2400" dirty="0">
                <a:latin typeface="+mn-lt"/>
                <a:cs typeface="Arial" panose="020B0604020202020204" pitchFamily="34" charset="0"/>
              </a:rPr>
              <a:t>(на основе ФГОС с ориентиром на предметные и метапредметные результаты)</a:t>
            </a:r>
          </a:p>
          <a:p>
            <a:pPr lvl="0">
              <a:buFont typeface="Wingdings" pitchFamily="2" charset="2"/>
              <a:buChar char="Ø"/>
              <a:defRPr/>
            </a:pPr>
            <a:endParaRPr lang="ru-RU" sz="2400" dirty="0">
              <a:latin typeface="+mn-lt"/>
              <a:cs typeface="Arial" panose="020B0604020202020204" pitchFamily="34" charset="0"/>
            </a:endParaRPr>
          </a:p>
          <a:p>
            <a:pPr lvl="0">
              <a:buFont typeface="Wingdings" pitchFamily="2" charset="2"/>
              <a:buChar char="Ø"/>
              <a:defRPr/>
            </a:pPr>
            <a:r>
              <a:rPr lang="ru-RU" sz="2400" dirty="0">
                <a:latin typeface="+mn-lt"/>
                <a:cs typeface="Arial" panose="020B0604020202020204" pitchFamily="34" charset="0"/>
              </a:rPr>
              <a:t>   </a:t>
            </a:r>
            <a:r>
              <a:rPr lang="ru-RU" sz="2400" b="1" dirty="0">
                <a:latin typeface="+mn-lt"/>
                <a:cs typeface="Arial" panose="020B0604020202020204" pitchFamily="34" charset="0"/>
              </a:rPr>
              <a:t>Направленность заданий на решение определённой педагогической задачи:</a:t>
            </a:r>
          </a:p>
          <a:p>
            <a:pPr lvl="0">
              <a:defRPr/>
            </a:pPr>
            <a:r>
              <a:rPr lang="ru-RU" sz="2400" dirty="0">
                <a:latin typeface="+mn-lt"/>
                <a:cs typeface="Arial" panose="020B0604020202020204" pitchFamily="34" charset="0"/>
              </a:rPr>
              <a:t>         -  повторения изученного материала</a:t>
            </a:r>
            <a:endParaRPr lang="ru-RU" sz="2400" dirty="0">
              <a:latin typeface="+mn-lt"/>
            </a:endParaRPr>
          </a:p>
          <a:p>
            <a:pPr lvl="0">
              <a:defRPr/>
            </a:pPr>
            <a:r>
              <a:rPr lang="ru-RU" sz="2400" dirty="0">
                <a:latin typeface="+mn-lt"/>
                <a:cs typeface="Arial" panose="020B0604020202020204" pitchFamily="34" charset="0"/>
              </a:rPr>
              <a:t>         -  </a:t>
            </a:r>
            <a:r>
              <a:rPr lang="ru-RU" sz="2400" dirty="0">
                <a:latin typeface="+mn-lt"/>
              </a:rPr>
              <a:t>мотивации на изучение нового материала</a:t>
            </a:r>
          </a:p>
          <a:p>
            <a:pPr lvl="0">
              <a:defRPr/>
            </a:pPr>
            <a:r>
              <a:rPr lang="ru-RU" sz="2400" dirty="0">
                <a:latin typeface="+mn-lt"/>
              </a:rPr>
              <a:t>         -  актуализации имеющегося знания, связанного с новой темой</a:t>
            </a:r>
          </a:p>
          <a:p>
            <a:pPr lvl="0">
              <a:defRPr/>
            </a:pPr>
            <a:r>
              <a:rPr lang="ru-RU" sz="2400" dirty="0">
                <a:latin typeface="+mn-lt"/>
              </a:rPr>
              <a:t>         </a:t>
            </a:r>
            <a:r>
              <a:rPr lang="ru-RU" sz="2400" dirty="0">
                <a:latin typeface="+mn-lt"/>
                <a:cs typeface="Arial" panose="020B0604020202020204" pitchFamily="34" charset="0"/>
              </a:rPr>
              <a:t>-  проведения обсуждения (дискуссии)</a:t>
            </a:r>
          </a:p>
          <a:p>
            <a:pPr lvl="0">
              <a:defRPr/>
            </a:pPr>
            <a:r>
              <a:rPr lang="ru-RU" sz="2400" dirty="0">
                <a:latin typeface="+mn-lt"/>
                <a:cs typeface="Arial" panose="020B0604020202020204" pitchFamily="34" charset="0"/>
              </a:rPr>
              <a:t>         -  проведения текущего закрепления и др.</a:t>
            </a:r>
          </a:p>
          <a:p>
            <a:pPr lvl="0">
              <a:defRPr/>
            </a:pPr>
            <a:endParaRPr lang="ru-RU" sz="2000" dirty="0">
              <a:latin typeface="Montserrat SemiBold" panose="00000700000000000000" pitchFamily="2" charset="-52"/>
              <a:cs typeface="Arial" panose="020B0604020202020204" pitchFamily="34" charset="0"/>
            </a:endParaRPr>
          </a:p>
          <a:p>
            <a:pPr lvl="0">
              <a:defRPr/>
            </a:pPr>
            <a:endParaRPr lang="ru-RU" sz="2000" dirty="0">
              <a:latin typeface="Montserrat SemiBold" panose="00000700000000000000" pitchFamily="2" charset="-5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4972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316" y="1362075"/>
            <a:ext cx="727302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sz="2400" b="1" dirty="0"/>
              <a:t>Материалы содержательной линии </a:t>
            </a:r>
          </a:p>
          <a:p>
            <a:pPr algn="ctr" eaLnBrk="1">
              <a:lnSpc>
                <a:spcPct val="83000"/>
              </a:lnSpc>
            </a:pPr>
            <a:r>
              <a:rPr lang="ru-RU" sz="2400" b="1" dirty="0"/>
              <a:t>«Россия на пути в будущее»</a:t>
            </a:r>
            <a:r>
              <a:rPr lang="ru-RU" sz="2400" dirty="0">
                <a:effectLst/>
              </a:rPr>
              <a:t> </a:t>
            </a:r>
            <a:endParaRPr lang="en-US" alt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627784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Задание 3, с. 52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 пособии предлагается заполнить пропуск в таблице: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«Направление в компьютерных науках, которое занимается созданием систем, способных выполнять задачи, требующие человеческого интеллекта: распознавать речь и изображения, принимать решения, анализировать данные, обучаться на основе опыта».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Ученик должен определить понятие </a:t>
            </a:r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«искусственный интеллект»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Научить выделять в определении сущностные признаки;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/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</a:rPr>
              <a:t>соотносить описание с обществоведческим понятием</a:t>
            </a:r>
            <a:r>
              <a:rPr lang="ru-RU" sz="2400" dirty="0">
                <a:effectLst/>
                <a:latin typeface="+mn-lt"/>
              </a:rPr>
              <a:t> </a:t>
            </a:r>
            <a:endParaRPr lang="en-US" altLang="ru-RU" sz="2400" dirty="0">
              <a:solidFill>
                <a:srgbClr val="000000"/>
              </a:solidFill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444459-587A-295F-B96E-E6C72830F854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1434146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375" y="1905000"/>
            <a:ext cx="8539612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dirty="0"/>
              <a:t>Задание 4, с. 52</a:t>
            </a:r>
            <a:endParaRPr lang="ru-RU" sz="2400" dirty="0"/>
          </a:p>
          <a:p>
            <a:r>
              <a:rPr lang="ru-RU" sz="2400" dirty="0"/>
              <a:t>«Сегодня создаётся много проектов, которые не дают потерять нашу историю. Речь идёт о сохранении исторической памяти. Объясните, почему важно, чтобы прошлое жило: а) в настоящем и б) в будущем».</a:t>
            </a: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Научить </a:t>
            </a:r>
            <a:r>
              <a:rPr lang="ru-RU" sz="2400" dirty="0"/>
              <a:t>объяснять общественную значимость явления</a:t>
            </a:r>
          </a:p>
          <a:p>
            <a:r>
              <a:rPr lang="ru-RU" sz="2400" b="1" dirty="0"/>
              <a:t>Задание формирует умения </a:t>
            </a:r>
          </a:p>
          <a:p>
            <a:r>
              <a:rPr lang="ru-RU" sz="2400" dirty="0"/>
              <a:t>раскрывать причинно-следственные связи и строить развёрнутый ответ, применяя освоенные знания</a:t>
            </a:r>
          </a:p>
          <a:p>
            <a:r>
              <a:rPr lang="ru-RU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									</a:t>
            </a: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Возможный ответ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Для настоящего сохранение исторической памяти важно потому, что помогает людям понимать происхождение общественных традиций, традиционных ценностей и учитывать накопленный опыт. Для будущего историческая память важна тем, что обеспечивает передачу культурного наследия следующим поколениям и поддерживает связь между поколениями.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672B9-BDDB-2E14-4180-73825C3552FC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826EABFA-1E1F-F55D-8D46-69164B39C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982" y="819150"/>
            <a:ext cx="5678162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sz="2400" b="1" dirty="0"/>
              <a:t>Материалы содержательной линии </a:t>
            </a:r>
          </a:p>
          <a:p>
            <a:pPr algn="ctr" eaLnBrk="1">
              <a:lnSpc>
                <a:spcPct val="83000"/>
              </a:lnSpc>
            </a:pPr>
            <a:r>
              <a:rPr lang="ru-RU" sz="2400" b="1" dirty="0"/>
              <a:t>«Россия на пути в будущее»</a:t>
            </a:r>
            <a:r>
              <a:rPr lang="ru-RU" sz="2400" dirty="0">
                <a:effectLst/>
              </a:rPr>
              <a:t> </a:t>
            </a:r>
            <a:endParaRPr lang="en-US" alt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560820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118" y="1751733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dirty="0"/>
              <a:t>Как использовать на уроке задание 4, с. 52</a:t>
            </a:r>
            <a:endParaRPr lang="ru-RU" sz="2400" dirty="0"/>
          </a:p>
          <a:p>
            <a:endParaRPr lang="ru-RU" sz="2400" dirty="0"/>
          </a:p>
          <a:p>
            <a:r>
              <a:rPr lang="ru-RU" sz="2400" b="1" dirty="0"/>
              <a:t>На этапе мотивации</a:t>
            </a:r>
            <a:r>
              <a:rPr lang="ru-RU" sz="2400" dirty="0"/>
              <a:t> задание можно предложить после демонстрации фотографии памятника, музейного экспоната, семейного архива или мемориальной доски. Учащиеся высказывают предположения, почему люди сохраняют такие объекты, пробуют формулировать объяснения.</a:t>
            </a:r>
          </a:p>
          <a:p>
            <a:r>
              <a:rPr lang="ru-RU" sz="2400" b="1" dirty="0"/>
              <a:t>При изучении нового материала</a:t>
            </a:r>
            <a:r>
              <a:rPr lang="ru-RU" sz="2400" dirty="0"/>
              <a:t> задание помогает раскрыть понятия «историческая память», «культурное наследие», «преемственность поколений». После чтения соответствующего фрагмента учебника ученики находят сведения, подтверждающие каждую часть ответа.</a:t>
            </a:r>
          </a:p>
          <a:p>
            <a:r>
              <a:rPr lang="ru-RU" sz="2400" b="1" dirty="0"/>
              <a:t>При закреплении</a:t>
            </a:r>
            <a:r>
              <a:rPr lang="ru-RU" sz="2400" dirty="0"/>
              <a:t> можно организовать работу в парах: один ученик объясняет значение сохранения исторической памяти для настоящего, другой — для будущего. После этого ответы объединяются в одно связное высказывание.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8F42FD-BD1F-A0F4-DDFA-3F5F3FDC1558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5376716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876" y="2699792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dirty="0"/>
              <a:t>Задание 5, с. 53</a:t>
            </a:r>
            <a:endParaRPr lang="ru-RU" sz="2400" dirty="0"/>
          </a:p>
          <a:p>
            <a:r>
              <a:rPr lang="ru-RU" sz="2400" dirty="0"/>
              <a:t>«Учёные предполагают, что в будущем появятся самые разные новые профессии. Это консультанты по роботам, специалисты по солнечным технологиям, </a:t>
            </a:r>
            <a:r>
              <a:rPr lang="ru-RU" sz="2400" dirty="0" err="1"/>
              <a:t>телехирурги</a:t>
            </a:r>
            <a:r>
              <a:rPr lang="ru-RU" sz="2400" dirty="0"/>
              <a:t>. Объясните, почему прогнозы учёных о будущих профессиях сегодня важны для: а) человека и б) общества в целом».</a:t>
            </a:r>
          </a:p>
          <a:p>
            <a:endParaRPr lang="ru-RU" sz="2400" dirty="0"/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Научить </a:t>
            </a:r>
            <a:r>
              <a:rPr lang="ru-RU" sz="2400" dirty="0"/>
              <a:t>объяснять общественную значимость явления</a:t>
            </a:r>
          </a:p>
          <a:p>
            <a:r>
              <a:rPr lang="ru-RU" sz="2400" b="1" dirty="0"/>
              <a:t>Задание формирует умение </a:t>
            </a:r>
            <a:r>
              <a:rPr lang="ru-RU" sz="2400" dirty="0"/>
              <a:t>рассматривать одно явление на двух уровнях: </a:t>
            </a:r>
          </a:p>
          <a:p>
            <a:r>
              <a:rPr lang="ru-RU" sz="2400" dirty="0"/>
              <a:t>     личностном;</a:t>
            </a:r>
          </a:p>
          <a:p>
            <a:pPr lvl="0"/>
            <a:r>
              <a:rPr lang="ru-RU" sz="2400" dirty="0"/>
              <a:t>     общественном.</a:t>
            </a:r>
          </a:p>
          <a:p>
            <a:r>
              <a:rPr lang="ru-RU" sz="2400" dirty="0"/>
              <a:t>Оно помогает установить связь между развитием технологий, образованием, профессиональным выбором и потребностями рынка труда.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672B9-BDDB-2E14-4180-73825C3552FC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826EABFA-1E1F-F55D-8D46-69164B39C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316" y="1362075"/>
            <a:ext cx="727302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sz="2400" b="1" dirty="0"/>
              <a:t>Материалы содержательной линии </a:t>
            </a:r>
          </a:p>
          <a:p>
            <a:pPr algn="ctr" eaLnBrk="1">
              <a:lnSpc>
                <a:spcPct val="83000"/>
              </a:lnSpc>
            </a:pPr>
            <a:r>
              <a:rPr lang="ru-RU" sz="2400" b="1" dirty="0"/>
              <a:t>«Россия на пути в будущее»</a:t>
            </a:r>
            <a:r>
              <a:rPr lang="ru-RU" sz="2400" dirty="0">
                <a:effectLst/>
              </a:rPr>
              <a:t> </a:t>
            </a:r>
            <a:endParaRPr lang="en-US" alt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26668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118" y="1751733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dirty="0"/>
              <a:t>Как использовать на уроке задание 5, с. 53</a:t>
            </a:r>
            <a:endParaRPr lang="ru-RU" sz="2400" dirty="0"/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При актуализации знаний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ученикам можно предложить определить, какие изменения в обществе приводят к появлению названных профессий. Например, развитие робототехники создаёт потребность в специалистах, способных консультировать людей по использованию роботов.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При изучении темы 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задание помогает акцентировать значение непрерывного образования. Учащиеся приходят к выводу, что изменения в профессиональной сфере требуют обновления знаний и освоения новых компетенций.</a:t>
            </a:r>
            <a:r>
              <a:rPr lang="ru-RU" sz="2400" kern="10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З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адание может связать новые знания с материалами главы «Экономика» – акцентировать понятия «спрос на труд», «квалификация», «безработица», «профессиональная мобильность».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На этапе рефлексии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можно предложить закончить предложение: «Знание о профессиях будущего поможет мне…»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8F42FD-BD1F-A0F4-DDFA-3F5F3FDC1558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7553638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907704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dirty="0"/>
              <a:t>Возможный ответ</a:t>
            </a:r>
            <a:endParaRPr lang="ru-RU" sz="2400" dirty="0"/>
          </a:p>
          <a:p>
            <a:r>
              <a:rPr lang="ru-RU" sz="2400" dirty="0"/>
              <a:t>Для человека прогнозы о профессиях будущего важны, поскольку позволяют заранее выбрать востребованное направление обучения и начать развивать необходимые навыки. </a:t>
            </a:r>
          </a:p>
          <a:p>
            <a:r>
              <a:rPr lang="ru-RU" sz="2400" dirty="0"/>
              <a:t>Для общества такие прогнозы важны потому, что помогают планировать подготовку специалистов, необходимых для развития экономики и социальной сферы.</a:t>
            </a:r>
          </a:p>
          <a:p>
            <a:endParaRPr lang="ru-RU" sz="2400" b="1" dirty="0"/>
          </a:p>
          <a:p>
            <a:r>
              <a:rPr lang="ru-RU" sz="2400" b="1" dirty="0"/>
              <a:t>Вариант усложнения</a:t>
            </a:r>
            <a:endParaRPr lang="ru-RU" sz="2400" dirty="0"/>
          </a:p>
          <a:p>
            <a:r>
              <a:rPr lang="ru-RU" sz="2400" dirty="0"/>
              <a:t>После основного ответа можно предложить дополнительное задание:</a:t>
            </a:r>
          </a:p>
          <a:p>
            <a:r>
              <a:rPr lang="ru-RU" sz="2400" dirty="0"/>
              <a:t>Выберите одну из названных профессий и объясните, какие знания и личные качества потребуются её представителю.</a:t>
            </a:r>
          </a:p>
          <a:p>
            <a:r>
              <a:rPr lang="ru-RU" sz="2400" dirty="0"/>
              <a:t>В этом случае задание </a:t>
            </a:r>
            <a:r>
              <a:rPr lang="ru-RU" sz="2400" b="1" dirty="0"/>
              <a:t>развивает умение </a:t>
            </a:r>
            <a:r>
              <a:rPr lang="ru-RU" sz="2400" dirty="0"/>
              <a:t>переходить от общего объяснения к конкретизации.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DA58B4-B6C2-E860-10DE-CB20274CA297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4834943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876" y="2699792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Задание 6, с. 53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«Рассмотрите фотографию. Какое современное техническое открытие может быть проиллюстрировано с помощью данного изображения? Объясните значение этого открытия для развития общества».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Научить</a:t>
            </a:r>
            <a:r>
              <a:rPr lang="ru-RU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нализировать визуальный источник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Ученик должен выполнить разные действия: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tabLst>
                <a:tab pos="457200" algn="l"/>
              </a:tabLst>
            </a:pPr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назвать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техническое открытие, распознав его по изображению;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tabLst>
                <a:tab pos="457200" algn="l"/>
              </a:tabLst>
            </a:pPr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объяснить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его общественное значение.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Важно обратить внимание учащихся на глаголы: </a:t>
            </a:r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«назовите»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предполагает краткое указание объекта, </a:t>
            </a:r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«объясните»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требует раскрытия связи между техническим достижением и изменениями в жизни общества.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672B9-BDDB-2E14-4180-73825C3552FC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826EABFA-1E1F-F55D-8D46-69164B39C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316" y="1362075"/>
            <a:ext cx="727302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sz="2400" b="1" dirty="0"/>
              <a:t>Материалы содержательной линии </a:t>
            </a:r>
          </a:p>
          <a:p>
            <a:pPr algn="ctr" eaLnBrk="1">
              <a:lnSpc>
                <a:spcPct val="83000"/>
              </a:lnSpc>
            </a:pPr>
            <a:r>
              <a:rPr lang="ru-RU" sz="2400" b="1" dirty="0"/>
              <a:t>«Россия на пути в будущее»</a:t>
            </a:r>
            <a:r>
              <a:rPr lang="ru-RU" sz="2400" dirty="0">
                <a:effectLst/>
              </a:rPr>
              <a:t> </a:t>
            </a:r>
            <a:endParaRPr lang="en-US" alt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26108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304206"/>
            <a:ext cx="82296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dirty="0"/>
              <a:t>Как использовать на уроке</a:t>
            </a:r>
            <a:endParaRPr lang="ru-RU" sz="2400" dirty="0"/>
          </a:p>
          <a:p>
            <a:r>
              <a:rPr lang="ru-RU" sz="2400" b="1" dirty="0"/>
              <a:t>В начале урока</a:t>
            </a:r>
            <a:r>
              <a:rPr lang="ru-RU" sz="2400" dirty="0"/>
              <a:t> фотография может выступить стимулом к изучению нового материала. </a:t>
            </a:r>
          </a:p>
          <a:p>
            <a:r>
              <a:rPr lang="ru-RU" sz="2400" b="1" dirty="0"/>
              <a:t>При изучении нового материала</a:t>
            </a:r>
            <a:r>
              <a:rPr lang="ru-RU" sz="2400" dirty="0"/>
              <a:t> изображение можно анализировать по алгоритму:</a:t>
            </a:r>
          </a:p>
          <a:p>
            <a:pPr lvl="0"/>
            <a:r>
              <a:rPr lang="ru-RU" sz="2400" dirty="0"/>
              <a:t>     какие объекты представлены;</a:t>
            </a:r>
          </a:p>
          <a:p>
            <a:pPr lvl="0"/>
            <a:r>
              <a:rPr lang="ru-RU" sz="2400" dirty="0"/>
              <a:t>     какие действия совершаются;</a:t>
            </a:r>
          </a:p>
          <a:p>
            <a:pPr lvl="0"/>
            <a:r>
              <a:rPr lang="ru-RU" sz="2400" dirty="0"/>
              <a:t>     какое 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техническое открытие</a:t>
            </a:r>
            <a:r>
              <a:rPr lang="ru-RU" sz="2400" dirty="0"/>
              <a:t> используется;</a:t>
            </a:r>
          </a:p>
          <a:p>
            <a:pPr lvl="0"/>
            <a:r>
              <a:rPr lang="ru-RU" sz="2400" dirty="0"/>
              <a:t>     какую общественную потребность оно удовлетворяет;</a:t>
            </a:r>
          </a:p>
          <a:p>
            <a:pPr lvl="0"/>
            <a:r>
              <a:rPr lang="ru-RU" sz="2400" dirty="0"/>
              <a:t>     какие изменения вызывает его применение.</a:t>
            </a:r>
          </a:p>
          <a:p>
            <a:r>
              <a:rPr lang="ru-RU" sz="2400" b="1" dirty="0"/>
              <a:t>На уроке по подготовке к ОГЭ</a:t>
            </a:r>
            <a:r>
              <a:rPr lang="ru-RU" sz="2400" dirty="0"/>
              <a:t> полезно установить ограничение времени: до 30 секунд на анализ изображения и до одной минуты на устный ответ.</a:t>
            </a:r>
          </a:p>
          <a:p>
            <a:r>
              <a:rPr lang="ru-RU" sz="2400" b="1" dirty="0"/>
              <a:t>Модель устного ответа</a:t>
            </a:r>
            <a:endParaRPr lang="ru-RU" sz="2400" dirty="0"/>
          </a:p>
          <a:p>
            <a:r>
              <a:rPr lang="ru-RU" sz="2400" dirty="0"/>
              <a:t>На фотографии представлено 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техническое открытие</a:t>
            </a:r>
            <a:r>
              <a:rPr lang="ru-RU" sz="2400" dirty="0"/>
              <a:t> ________. Это можно определить по таким элементам изображения, как ________. Данное 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техническое открытие</a:t>
            </a:r>
            <a:r>
              <a:rPr lang="ru-RU" sz="2400" dirty="0"/>
              <a:t> имеет значение для общества, поскольку позволяет ________. Например, его использование помогает ________.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18C47E-3F0D-156C-9CFA-AB84B5421F23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3817551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022387"/>
            <a:ext cx="8569164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Комплексная работа с текстом </a:t>
            </a:r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</a:rPr>
              <a:t>«Что такое искусственный интеллект и зачем он нужен» (с.56-57)</a:t>
            </a: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Составление плана </a:t>
            </a:r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развивает (формирует) умение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делить текст на смысловые части;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выделять основную мысль каждой части;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отличать главное от примеров и пояснений;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кратко формулировать название смыслового фрагмента.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Как использовать на уроке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До чтения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можно предложить учащимся спрогнозировать содержание текста по заголовку. Это активизирует имеющиеся знания.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Во время чтения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ученики обозначают границы смысловых частей и делают на полях краткие пометки.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После чтения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каждый формулирует пункты плана, затем сравнивает их с вариантом одноклассника. При несовпадении учащиеся должны указать, какой фрагмент текста подтверждает их формулировку.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100" dirty="0">
              <a:effectLst/>
              <a:latin typeface="+mn-lt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672B9-BDDB-2E14-4180-73825C3552FC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826EABFA-1E1F-F55D-8D46-69164B39C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12576" y="701763"/>
            <a:ext cx="727302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sz="2400" b="1" dirty="0"/>
              <a:t>Материалы содержательной линии </a:t>
            </a:r>
          </a:p>
          <a:p>
            <a:pPr algn="ctr" eaLnBrk="1">
              <a:lnSpc>
                <a:spcPct val="83000"/>
              </a:lnSpc>
            </a:pPr>
            <a:r>
              <a:rPr lang="ru-RU" sz="2400" b="1" dirty="0"/>
              <a:t>«Россия на пути в будущее»</a:t>
            </a:r>
            <a:r>
              <a:rPr lang="ru-RU" sz="2400" dirty="0">
                <a:effectLst/>
              </a:rPr>
              <a:t> </a:t>
            </a:r>
            <a:endParaRPr lang="en-US" alt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51392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022387"/>
            <a:ext cx="8569164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Комплексная работа с текстом </a:t>
            </a:r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</a:rPr>
              <a:t>«Что такое искусственный интеллект и зачем он нужен»</a:t>
            </a: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Возможный план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>
              <a:buFont typeface="+mj-lt"/>
              <a:buAutoNum type="arabicParenR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Понятие и возможности искусственного интеллекта.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>
              <a:buFont typeface="+mj-lt"/>
              <a:buAutoNum type="arabicParenR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Машинное обучение как основа работы современных систем.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>
              <a:buFont typeface="+mj-lt"/>
              <a:buAutoNum type="arabicParenR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 искусственного интеллекта в разных сферах жизни.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>
              <a:buFont typeface="+mj-lt"/>
              <a:buAutoNum type="arabicParenR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Возможности генеративных систем.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>
              <a:buFont typeface="+mj-lt"/>
              <a:buAutoNum type="arabicParenR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Ограничения искусственного интеллекта и необходимость проверки информации.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>
              <a:buFont typeface="+mj-lt"/>
              <a:buAutoNum type="arabicParenR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Искусственный интеллект как средство расширения возможностей человека.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/>
            <a:endParaRPr lang="ru-RU" sz="2400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/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Возможны и другие формулировки, если они соответствуют смысловым частям текста.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100" dirty="0">
              <a:effectLst/>
              <a:latin typeface="+mn-lt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672B9-BDDB-2E14-4180-73825C3552FC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826EABFA-1E1F-F55D-8D46-69164B39C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12576" y="701763"/>
            <a:ext cx="727302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sz="2400" b="1" dirty="0"/>
              <a:t>Материалы содержательной линии </a:t>
            </a:r>
          </a:p>
          <a:p>
            <a:pPr algn="ctr" eaLnBrk="1">
              <a:lnSpc>
                <a:spcPct val="83000"/>
              </a:lnSpc>
            </a:pPr>
            <a:r>
              <a:rPr lang="ru-RU" sz="2400" b="1" dirty="0"/>
              <a:t>«Россия на пути в будущее»</a:t>
            </a:r>
            <a:r>
              <a:rPr lang="ru-RU" sz="2400" dirty="0">
                <a:effectLst/>
              </a:rPr>
              <a:t> </a:t>
            </a:r>
            <a:endParaRPr lang="en-US" alt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85801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022387"/>
            <a:ext cx="8569164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Комплексная работа с текстом </a:t>
            </a:r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</a:rPr>
              <a:t>«Что такое искусственный интеллект и зачем он нужен»</a:t>
            </a:r>
          </a:p>
          <a:p>
            <a:endParaRPr lang="ru-RU" sz="2400" b="1" kern="0" dirty="0">
              <a:latin typeface="+mn-lt"/>
              <a:ea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Составление плана</a:t>
            </a:r>
            <a:endParaRPr lang="ru-RU" sz="2400" b="1" kern="0" dirty="0">
              <a:effectLst/>
              <a:latin typeface="+mn-lt"/>
              <a:ea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Методический приём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Можно предложить учащимся два готовых плана: один правильный, другой содержащий ошибки. </a:t>
            </a: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Учащиеся должны установить: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какой важный смысловой фрагмент пропущен;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какой пункт является слишком общим;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где вместо основной мысли приведён частный пример;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нарушена ли последовательность текста.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Такое задание учит не только составлять, но и оценивать план.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100" dirty="0">
              <a:effectLst/>
              <a:latin typeface="+mn-lt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672B9-BDDB-2E14-4180-73825C3552FC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826EABFA-1E1F-F55D-8D46-69164B39C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12576" y="701763"/>
            <a:ext cx="727302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sz="2400" b="1" dirty="0"/>
              <a:t>Материалы содержательной линии </a:t>
            </a:r>
          </a:p>
          <a:p>
            <a:pPr algn="ctr" eaLnBrk="1">
              <a:lnSpc>
                <a:spcPct val="83000"/>
              </a:lnSpc>
            </a:pPr>
            <a:r>
              <a:rPr lang="ru-RU" sz="2400" b="1" dirty="0"/>
              <a:t>«Россия на пути в будущее»</a:t>
            </a:r>
            <a:r>
              <a:rPr lang="ru-RU" sz="2400" dirty="0">
                <a:effectLst/>
              </a:rPr>
              <a:t> </a:t>
            </a:r>
            <a:endParaRPr lang="en-US" alt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45717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751733"/>
            <a:ext cx="8569164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3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Комплексная работа с текстом </a:t>
            </a:r>
            <a:r>
              <a:rPr lang="ru-RU" sz="2300" b="1" kern="0" dirty="0">
                <a:effectLst/>
                <a:latin typeface="+mn-lt"/>
                <a:ea typeface="Times New Roman" panose="02020603050405020304" pitchFamily="18" charset="0"/>
              </a:rPr>
              <a:t>«Что такое искусственный интеллект и зачем он нужен» </a:t>
            </a: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Задание 10, с. 57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«Какие задачи учится решать искусственный интеллект? Как в тексте объясняется особое распространение генеративных систем искусственного интеллекта? В чём заключается главная ценность ИИ?»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Развивается умение находить информацию в разных частях текста и представлять её в структурированном виде.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Как использовать на уроке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Для обучения смысловому чтению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каждому вопросу можно присвоить свой знак или цвет. Ученики отмечают соответствующие фрагменты текста, а затем формулируют ответ своими словами.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Для устной работы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задание можно распределить между тремя учениками. </a:t>
            </a: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Для текущего контроля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задание выполняется без предварительного обсуждения, но с возможностью обращаться к тексту.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100" dirty="0">
              <a:effectLst/>
              <a:latin typeface="+mn-lt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672B9-BDDB-2E14-4180-73825C3552FC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826EABFA-1E1F-F55D-8D46-69164B39C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12576" y="600075"/>
            <a:ext cx="727302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sz="2400" b="1" dirty="0"/>
              <a:t>Материалы содержательной линии </a:t>
            </a:r>
          </a:p>
          <a:p>
            <a:pPr algn="ctr" eaLnBrk="1">
              <a:lnSpc>
                <a:spcPct val="83000"/>
              </a:lnSpc>
            </a:pPr>
            <a:r>
              <a:rPr lang="ru-RU" sz="2400" b="1" dirty="0"/>
              <a:t>«Россия на пути в будущее»</a:t>
            </a:r>
            <a:r>
              <a:rPr lang="ru-RU" sz="2400" dirty="0">
                <a:effectLst/>
              </a:rPr>
              <a:t> </a:t>
            </a:r>
            <a:endParaRPr lang="en-US" alt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70543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531" y="2237413"/>
            <a:ext cx="8712968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3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Задание 11, с. 57. Развитие умения конкретизировать теоретические положения примерами</a:t>
            </a:r>
            <a:endParaRPr lang="ru-RU" sz="23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3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 тексте сказано, что искусственный интеллект используется в медицине, промышленности и навигационных системах. Учащемуся предлагается привести примеры ситуаций использования ИИ в этих сферах и дать краткий комментарий к каждому примеру.</a:t>
            </a:r>
            <a:endParaRPr lang="ru-RU" sz="2300" kern="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3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Как использовать на уроке</a:t>
            </a:r>
            <a:endParaRPr lang="ru-RU" sz="23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3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При первичном закреплении</a:t>
            </a:r>
            <a:r>
              <a:rPr lang="ru-RU" sz="23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учитель демонстрирует структуру одного полноценного примера. Два других примера учащиеся составляют самостоятельно.</a:t>
            </a:r>
            <a:endParaRPr lang="ru-RU" sz="23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3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 групповой работе</a:t>
            </a:r>
            <a:r>
              <a:rPr lang="ru-RU" sz="23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каждая группа получает одну сферу и готовит конкретную ситуацию. </a:t>
            </a:r>
            <a:endParaRPr lang="ru-RU" sz="23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3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Для развития критического мышления</a:t>
            </a:r>
            <a:r>
              <a:rPr lang="ru-RU" sz="23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к каждому примеру можно добавить вопрос:</a:t>
            </a:r>
            <a:endParaRPr lang="ru-RU" sz="23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3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«Почему результат работы ИИ должен проверять человек?»</a:t>
            </a:r>
            <a:endParaRPr lang="ru-RU" sz="23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300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3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Это связывает задание 11 с заключительными положениями исходного текста.</a:t>
            </a:r>
            <a:endParaRPr lang="ru-RU" sz="23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100" dirty="0">
              <a:effectLst/>
              <a:latin typeface="+mn-lt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672B9-BDDB-2E14-4180-73825C3552FC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826EABFA-1E1F-F55D-8D46-69164B39C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531" y="714780"/>
            <a:ext cx="727302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Комплексная работа с текстом </a:t>
            </a: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</a:rPr>
              <a:t>«Что такое искусственный </a:t>
            </a: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</a:rPr>
              <a:t>интеллект и зачем он нужен»</a:t>
            </a:r>
          </a:p>
        </p:txBody>
      </p:sp>
    </p:spTree>
    <p:extLst>
      <p:ext uri="{BB962C8B-B14F-4D97-AF65-F5344CB8AC3E}">
        <p14:creationId xmlns:p14="http://schemas.microsoft.com/office/powerpoint/2010/main" val="69151203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022387"/>
            <a:ext cx="8712968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0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Задание 11, с. 57. </a:t>
            </a:r>
          </a:p>
          <a:p>
            <a:r>
              <a:rPr lang="ru-RU" sz="21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Возможные примеры</a:t>
            </a:r>
            <a:endParaRPr lang="ru-RU" sz="21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1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Медицина.</a:t>
            </a:r>
            <a:r>
              <a:rPr lang="ru-RU" sz="21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Врач использует систему искусственного интеллекта для анализа медицинских снимков пациента. Система выделяет участки, требующие особого внимания, что помогает специалисту быстрее обработать информацию. </a:t>
            </a:r>
          </a:p>
          <a:p>
            <a:r>
              <a:rPr lang="ru-RU" sz="21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Промышленность.</a:t>
            </a:r>
            <a:r>
              <a:rPr lang="ru-RU" sz="21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На предприятии система анализирует данные с производственного оборудования и выявляет признаки возможной неисправности. Это позволяет специалистам заранее провести обслуживание и предотвратить остановку производства.</a:t>
            </a:r>
            <a:endParaRPr lang="ru-RU" sz="21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1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Навигационные системы.</a:t>
            </a:r>
            <a:r>
              <a:rPr lang="ru-RU" sz="21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Программа анализирует сведения о загруженности дорог и предлагает водителю маршрут с меньшим временем в пути. При изменении дорожной ситуации маршрут автоматически перестраивается.</a:t>
            </a:r>
            <a:endParaRPr lang="ru-RU" sz="2000" i="1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i="1" kern="0" dirty="0">
              <a:solidFill>
                <a:srgbClr val="0070C0"/>
              </a:solidFill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i="1" kern="0" dirty="0">
                <a:solidFill>
                  <a:srgbClr val="0070C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Недостаточный ответ:</a:t>
            </a:r>
            <a:endParaRPr lang="ru-RU" sz="2000" i="1" kern="100" dirty="0">
              <a:solidFill>
                <a:srgbClr val="0070C0"/>
              </a:solidFill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i="1" kern="0" dirty="0">
                <a:solidFill>
                  <a:srgbClr val="0070C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«Искусственный интеллект используется в медицине».</a:t>
            </a:r>
            <a:endParaRPr lang="ru-RU" sz="2000" i="1" kern="100" dirty="0">
              <a:solidFill>
                <a:srgbClr val="0070C0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i="1" kern="0" dirty="0">
                <a:solidFill>
                  <a:srgbClr val="0070C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Полноценный ответ (с кратким комментарием):</a:t>
            </a:r>
            <a:endParaRPr lang="ru-RU" sz="2000" i="1" kern="100" dirty="0">
              <a:solidFill>
                <a:srgbClr val="0070C0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i="1" kern="0" dirty="0">
                <a:solidFill>
                  <a:srgbClr val="0070C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«В медицинском центре программа анализирует снимки пациентов и выделяет возможные патологические изменения. Это помогает врачу обратить внимание на подозрительные участки».</a:t>
            </a:r>
            <a:endParaRPr lang="ru-RU" sz="2000" i="1" kern="100" dirty="0">
              <a:solidFill>
                <a:srgbClr val="0070C0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3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100" dirty="0">
              <a:effectLst/>
              <a:latin typeface="+mn-lt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672B9-BDDB-2E14-4180-73825C3552FC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826EABFA-1E1F-F55D-8D46-69164B39C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531" y="714780"/>
            <a:ext cx="727302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Комплексная работа с текстом </a:t>
            </a: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</a:rPr>
              <a:t>«Что такое искусственный </a:t>
            </a: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</a:rPr>
              <a:t>интеллект и зачем он нужен»</a:t>
            </a:r>
          </a:p>
        </p:txBody>
      </p:sp>
    </p:spTree>
    <p:extLst>
      <p:ext uri="{BB962C8B-B14F-4D97-AF65-F5344CB8AC3E}">
        <p14:creationId xmlns:p14="http://schemas.microsoft.com/office/powerpoint/2010/main" val="102609467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022387"/>
            <a:ext cx="8569164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endParaRPr lang="ru-RU" sz="2400" b="1" kern="0" dirty="0">
              <a:latin typeface="+mn-lt"/>
              <a:ea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100" dirty="0">
              <a:effectLst/>
              <a:latin typeface="+mn-lt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672B9-BDDB-2E14-4180-73825C3552FC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Обратимся к примерам</a:t>
            </a:r>
            <a:endParaRPr lang="ru-RU" sz="2400" dirty="0"/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826EABFA-1E1F-F55D-8D46-69164B39C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12576" y="903238"/>
            <a:ext cx="727302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r>
              <a:rPr lang="ru-RU" sz="2400" b="1" dirty="0"/>
              <a:t>Материалы содержательной линии </a:t>
            </a:r>
          </a:p>
          <a:p>
            <a:pPr algn="ctr" eaLnBrk="1">
              <a:lnSpc>
                <a:spcPct val="83000"/>
              </a:lnSpc>
            </a:pPr>
            <a:r>
              <a:rPr lang="ru-RU" sz="2400" b="1" dirty="0"/>
              <a:t>«Россия на пути в будущее»</a:t>
            </a:r>
            <a:r>
              <a:rPr lang="ru-RU" sz="2400" dirty="0">
                <a:effectLst/>
              </a:rPr>
              <a:t> </a:t>
            </a:r>
            <a:endParaRPr lang="en-US" alt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429A8408-5214-FC70-51F8-99F6286590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59260"/>
              </p:ext>
            </p:extLst>
          </p:nvPr>
        </p:nvGraphicFramePr>
        <p:xfrm>
          <a:off x="390257" y="5039431"/>
          <a:ext cx="8569164" cy="23042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5703">
                  <a:extLst>
                    <a:ext uri="{9D8B030D-6E8A-4147-A177-3AD203B41FA5}">
                      <a16:colId xmlns:a16="http://schemas.microsoft.com/office/drawing/2014/main" val="1321084414"/>
                    </a:ext>
                  </a:extLst>
                </a:gridCol>
                <a:gridCol w="4877073">
                  <a:extLst>
                    <a:ext uri="{9D8B030D-6E8A-4147-A177-3AD203B41FA5}">
                      <a16:colId xmlns:a16="http://schemas.microsoft.com/office/drawing/2014/main" val="4222384905"/>
                    </a:ext>
                  </a:extLst>
                </a:gridCol>
                <a:gridCol w="2856388">
                  <a:extLst>
                    <a:ext uri="{9D8B030D-6E8A-4147-A177-3AD203B41FA5}">
                      <a16:colId xmlns:a16="http://schemas.microsoft.com/office/drawing/2014/main" val="1790473499"/>
                    </a:ext>
                  </a:extLst>
                </a:gridCol>
              </a:tblGrid>
              <a:tr h="460859">
                <a:tc>
                  <a:txBody>
                    <a:bodyPr/>
                    <a:lstStyle/>
                    <a:p>
                      <a:pPr algn="ctr"/>
                      <a:r>
                        <a:rPr lang="ru-RU" sz="1400" kern="0" dirty="0">
                          <a:effectLst/>
                        </a:rPr>
                        <a:t>Задание</a:t>
                      </a:r>
                      <a:endParaRPr lang="ru-RU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0">
                          <a:effectLst/>
                        </a:rPr>
                        <a:t>Действие ученика</a:t>
                      </a:r>
                      <a:endParaRPr lang="ru-RU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0">
                          <a:effectLst/>
                        </a:rPr>
                        <a:t>Этап урока</a:t>
                      </a:r>
                      <a:endParaRPr lang="ru-RU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22490315"/>
                  </a:ext>
                </a:extLst>
              </a:tr>
              <a:tr h="460859">
                <a:tc>
                  <a:txBody>
                    <a:bodyPr/>
                    <a:lstStyle/>
                    <a:p>
                      <a:r>
                        <a:rPr lang="ru-RU" sz="1400" kern="0">
                          <a:effectLst/>
                        </a:rPr>
                        <a:t>№ 3</a:t>
                      </a:r>
                      <a:endParaRPr lang="ru-RU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r>
                        <a:rPr lang="ru-RU" sz="1400" kern="0">
                          <a:effectLst/>
                        </a:rPr>
                        <a:t>Определить понятие по описанию</a:t>
                      </a:r>
                      <a:endParaRPr lang="ru-RU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r>
                        <a:rPr lang="ru-RU" sz="1400" kern="0">
                          <a:effectLst/>
                        </a:rPr>
                        <a:t>Актуализация</a:t>
                      </a:r>
                      <a:endParaRPr lang="ru-RU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83919227"/>
                  </a:ext>
                </a:extLst>
              </a:tr>
              <a:tr h="460859">
                <a:tc>
                  <a:txBody>
                    <a:bodyPr/>
                    <a:lstStyle/>
                    <a:p>
                      <a:r>
                        <a:rPr lang="ru-RU" sz="1400" kern="0" dirty="0">
                          <a:effectLst/>
                        </a:rPr>
                        <a:t>№ 9</a:t>
                      </a:r>
                      <a:endParaRPr lang="ru-RU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r>
                        <a:rPr lang="ru-RU" sz="1400" kern="0" dirty="0">
                          <a:effectLst/>
                        </a:rPr>
                        <a:t>Выделить основные идеи и их последовательность в тексте</a:t>
                      </a:r>
                      <a:endParaRPr lang="ru-RU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r>
                        <a:rPr lang="ru-RU" sz="1400" kern="0">
                          <a:effectLst/>
                        </a:rPr>
                        <a:t>Изучение материала</a:t>
                      </a:r>
                      <a:endParaRPr lang="ru-RU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04337750"/>
                  </a:ext>
                </a:extLst>
              </a:tr>
              <a:tr h="460859">
                <a:tc>
                  <a:txBody>
                    <a:bodyPr/>
                    <a:lstStyle/>
                    <a:p>
                      <a:r>
                        <a:rPr lang="ru-RU" sz="1400" kern="0">
                          <a:effectLst/>
                        </a:rPr>
                        <a:t>№ 10</a:t>
                      </a:r>
                      <a:endParaRPr lang="ru-RU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r>
                        <a:rPr lang="ru-RU" sz="1400" kern="0" dirty="0">
                          <a:effectLst/>
                        </a:rPr>
                        <a:t>Найти и преобразовать информацию</a:t>
                      </a:r>
                      <a:endParaRPr lang="ru-RU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r>
                        <a:rPr lang="ru-RU" sz="1400" kern="0">
                          <a:effectLst/>
                        </a:rPr>
                        <a:t>Первичное закрепление</a:t>
                      </a:r>
                      <a:endParaRPr lang="ru-RU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64895810"/>
                  </a:ext>
                </a:extLst>
              </a:tr>
              <a:tr h="460859">
                <a:tc>
                  <a:txBody>
                    <a:bodyPr/>
                    <a:lstStyle/>
                    <a:p>
                      <a:r>
                        <a:rPr lang="ru-RU" sz="1400" kern="0">
                          <a:effectLst/>
                        </a:rPr>
                        <a:t>№ 11</a:t>
                      </a:r>
                      <a:endParaRPr lang="ru-RU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r>
                        <a:rPr lang="ru-RU" sz="1400" kern="0">
                          <a:effectLst/>
                        </a:rPr>
                        <a:t>Применить знания и привести примеры</a:t>
                      </a:r>
                      <a:endParaRPr lang="ru-RU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r>
                        <a:rPr lang="ru-RU" sz="1400" kern="0" dirty="0">
                          <a:effectLst/>
                        </a:rPr>
                        <a:t>Закрепление или контроль</a:t>
                      </a:r>
                      <a:endParaRPr lang="ru-RU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72533873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5AE991F3-2DD0-27E7-D6A8-753EF819A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257" y="2501006"/>
            <a:ext cx="8361897" cy="2840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</a:rPr>
              <a:t>Как объединить задания 3, 9, 10 и 11 в один урок</a:t>
            </a:r>
            <a:r>
              <a:rPr lang="ru-RU" sz="2400" dirty="0">
                <a:effectLst/>
                <a:latin typeface="+mn-lt"/>
              </a:rPr>
              <a:t> 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0" fontAlgn="base" latinLnBrk="0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lang="ru-RU" sz="2400" kern="0" dirty="0">
              <a:latin typeface="+mn-lt"/>
              <a:ea typeface="Times New Roman" panose="02020603050405020304" pitchFamily="18" charset="0"/>
            </a:endParaRPr>
          </a:p>
          <a:p>
            <a:pPr marL="0" marR="0" lvl="0" indent="0" algn="l" defTabSz="457200" rtl="0" eaLnBrk="0" fontAlgn="base" latinLnBrk="0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r>
              <a:rPr lang="ru-RU" sz="2400" kern="0" dirty="0">
                <a:latin typeface="+mn-lt"/>
                <a:ea typeface="Times New Roman" panose="02020603050405020304" pitchFamily="18" charset="0"/>
              </a:rPr>
              <a:t>З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</a:rPr>
              <a:t>адания посвящены одной теме, но проверяют и развивают разные умения и 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способы интеллектуальных действий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0" fontAlgn="base" latinLnBrk="0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lang="ru-RU" altLang="ru-RU" sz="2400" dirty="0">
              <a:latin typeface="+mn-lt"/>
              <a:cs typeface="Times New Roman" panose="02020603050405020304" pitchFamily="18" charset="0"/>
            </a:endParaRPr>
          </a:p>
          <a:p>
            <a:pPr marL="0" marR="0" lvl="0" indent="0" algn="l" defTabSz="457200" rtl="0" eaLnBrk="0" fontAlgn="base" latinLnBrk="0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r>
              <a:rPr lang="ru-RU" altLang="ru-RU" sz="2400" dirty="0">
                <a:latin typeface="+mn-lt"/>
                <a:cs typeface="Times New Roman" panose="02020603050405020304" pitchFamily="18" charset="0"/>
              </a:rPr>
              <a:t>Возможное использование на разных этапах урока</a:t>
            </a:r>
          </a:p>
          <a:p>
            <a:pPr marL="0" marR="0" lvl="0" indent="0" algn="l" defTabSz="457200" rtl="0" eaLnBrk="0" fontAlgn="base" latinLnBrk="0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en-GB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  <a:ea typeface="Source Han Sans CN" charset="0"/>
              <a:cs typeface="Source Han Sans C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28228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A77DEC63-DAC9-CF36-6771-8EBFF2F2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581150"/>
            <a:ext cx="8229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39996" rIns="90000" bIns="45000" anchor="ctr"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pPr algn="ctr" eaLnBrk="1">
              <a:lnSpc>
                <a:spcPct val="83000"/>
              </a:lnSpc>
            </a:pPr>
            <a:endParaRPr lang="en-US" altLang="ru-RU" sz="44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101C81FF-C8C2-D8F0-A738-11B5C1A93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022387"/>
            <a:ext cx="8569164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114088" rIns="90000" bIns="45000"/>
          <a:lstStyle>
            <a:lvl1pPr marL="417513" indent="-417513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Source Han Sans CN" charset="0"/>
                <a:cs typeface="Source Han Sans CN" charset="0"/>
              </a:defRPr>
            </a:lvl9pPr>
          </a:lstStyle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Методическая ценность заданий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Приведённые задания можно расположить по степени возрастания самостоятельности ученика: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узнать понятие → объяснить значение → составить план → проанализировать информацию и ответить по тексту → самостоятельно привести примеры.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Такое расположение (представление о характере заданий) позволяет учителю выстроить постепенный переход от базовых познавательных действий к развёрнутому устному ответу. </a:t>
            </a: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Это важно в целях реализации индивидуального подхода и при работе с группами учащихся, демонстрирующими определённые дефициты в образовательных достижениях.</a:t>
            </a:r>
          </a:p>
          <a:p>
            <a:endParaRPr lang="ru-RU" sz="2400" kern="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kern="0" dirty="0">
              <a:latin typeface="+mn-lt"/>
              <a:ea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kern="0" dirty="0">
              <a:effectLst/>
              <a:latin typeface="+mn-lt"/>
              <a:ea typeface="Times New Roman" panose="02020603050405020304" pitchFamily="18" charset="0"/>
            </a:endParaRPr>
          </a:p>
          <a:p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kern="100" dirty="0">
              <a:effectLst/>
              <a:latin typeface="+mn-lt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672B9-BDDB-2E14-4180-73825C3552FC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заметку педагогам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7453985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DEB0017-A1A9-BAD9-63C1-FEAE71C776F8}"/>
              </a:ext>
            </a:extLst>
          </p:cNvPr>
          <p:cNvSpPr txBox="1"/>
          <p:nvPr/>
        </p:nvSpPr>
        <p:spPr>
          <a:xfrm>
            <a:off x="611560" y="2483768"/>
            <a:ext cx="7416824" cy="5563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Одни и те же задания могут использоваться и </a:t>
            </a:r>
          </a:p>
          <a:p>
            <a:pPr>
              <a:lnSpc>
                <a:spcPct val="150000"/>
              </a:lnSpc>
            </a:pPr>
            <a:r>
              <a:rPr lang="ru-RU" sz="2400" kern="0" dirty="0">
                <a:solidFill>
                  <a:srgbClr val="FF000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для подготовки к ОГЭ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</a:p>
          <a:p>
            <a:pPr>
              <a:lnSpc>
                <a:spcPct val="150000"/>
              </a:lnSpc>
            </a:pPr>
            <a:r>
              <a:rPr lang="ru-RU" sz="2400" kern="0" dirty="0">
                <a:solidFill>
                  <a:srgbClr val="FF000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для текущей работы на уроке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если учитель использует </a:t>
            </a:r>
            <a:r>
              <a:rPr lang="ru-RU" sz="2400" kern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различные формы </a:t>
            </a: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организации познавательной деятельности: </a:t>
            </a:r>
          </a:p>
          <a:p>
            <a:pPr>
              <a:lnSpc>
                <a:spcPct val="150000"/>
              </a:lnSpc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      индивидуальное выполнение, </a:t>
            </a:r>
          </a:p>
          <a:p>
            <a:pPr>
              <a:lnSpc>
                <a:spcPct val="150000"/>
              </a:lnSpc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      обсуждение в паре, </a:t>
            </a:r>
          </a:p>
          <a:p>
            <a:pPr>
              <a:lnSpc>
                <a:spcPct val="150000"/>
              </a:lnSpc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      групповой анализ, </a:t>
            </a:r>
          </a:p>
          <a:p>
            <a:pPr>
              <a:lnSpc>
                <a:spcPct val="150000"/>
              </a:lnSpc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      устный ответ, </a:t>
            </a:r>
          </a:p>
          <a:p>
            <a:pPr>
              <a:lnSpc>
                <a:spcPct val="150000"/>
              </a:lnSpc>
            </a:pPr>
            <a:r>
              <a:rPr lang="ru-RU" sz="2400" kern="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      письменный контроль и др.</a:t>
            </a:r>
            <a:endParaRPr lang="ru-RU" sz="24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6881D5-2017-34E2-B4F8-A8D726C5256A}"/>
              </a:ext>
            </a:extLst>
          </p:cNvPr>
          <p:cNvSpPr txBox="1"/>
          <p:nvPr/>
        </p:nvSpPr>
        <p:spPr>
          <a:xfrm>
            <a:off x="5868144" y="972417"/>
            <a:ext cx="2952540" cy="7793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заметку педагогам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613886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B1F7A36-3C39-A8F2-53C5-4E7A34B20199}"/>
              </a:ext>
            </a:extLst>
          </p:cNvPr>
          <p:cNvSpPr/>
          <p:nvPr/>
        </p:nvSpPr>
        <p:spPr>
          <a:xfrm>
            <a:off x="152755" y="2182266"/>
            <a:ext cx="8838488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6858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lang="ru-RU" sz="2400" b="1" dirty="0">
                <a:solidFill>
                  <a:srgbClr val="32428C"/>
                </a:solidFill>
                <a:cs typeface="Arial" panose="020B0604020202020204" pitchFamily="34" charset="0"/>
              </a:rPr>
              <a:t>Разнообразие заданий и гибкость подходов к их использованию с учётом определённого места в структуре урока создают необходимые условия для реализации комплекса дидактических функций</a:t>
            </a:r>
          </a:p>
        </p:txBody>
      </p:sp>
      <p:sp>
        <p:nvSpPr>
          <p:cNvPr id="8" name="Номер слайда 3">
            <a:extLst>
              <a:ext uri="{FF2B5EF4-FFF2-40B4-BE49-F238E27FC236}">
                <a16:creationId xmlns:a16="http://schemas.microsoft.com/office/drawing/2014/main" id="{21387099-3EC3-0775-369A-1E0EAEF173A6}"/>
              </a:ext>
            </a:extLst>
          </p:cNvPr>
          <p:cNvSpPr txBox="1">
            <a:spLocks/>
          </p:cNvSpPr>
          <p:nvPr/>
        </p:nvSpPr>
        <p:spPr>
          <a:xfrm>
            <a:off x="8449001" y="6709627"/>
            <a:ext cx="451786" cy="252107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7A7D0BFA-31FF-4593-97A9-6BE861E8BE36}" type="slidenum">
              <a:rPr lang="ru-RU" sz="1050">
                <a:solidFill>
                  <a:prstClr val="white">
                    <a:lumMod val="65000"/>
                  </a:prstClr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pPr algn="r">
                <a:defRPr/>
              </a:pPr>
              <a:t>41</a:t>
            </a:fld>
            <a:endParaRPr lang="ru-RU" sz="1050" dirty="0">
              <a:solidFill>
                <a:prstClr val="white">
                  <a:lumMod val="65000"/>
                </a:prstClr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44A765-5C76-A9A5-0F6F-4BCAA24782FE}"/>
              </a:ext>
            </a:extLst>
          </p:cNvPr>
          <p:cNvSpPr txBox="1"/>
          <p:nvPr/>
        </p:nvSpPr>
        <p:spPr>
          <a:xfrm>
            <a:off x="934769" y="4376497"/>
            <a:ext cx="3447856" cy="352724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Проверочной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Обучающей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Развивающей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Диагностической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Мотивирующей</a:t>
            </a:r>
          </a:p>
          <a:p>
            <a:endParaRPr lang="ru-RU" sz="24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87FFCFF-6B80-A227-2977-C6ABB3C7E0E3}"/>
              </a:ext>
            </a:extLst>
          </p:cNvPr>
          <p:cNvSpPr/>
          <p:nvPr/>
        </p:nvSpPr>
        <p:spPr>
          <a:xfrm>
            <a:off x="934769" y="1185635"/>
            <a:ext cx="10722317" cy="550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 b="1" dirty="0">
                <a:solidFill>
                  <a:srgbClr val="0070C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Заключительный акцент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Montserrat SemiBold" panose="00000700000000000000" pitchFamily="2" charset="-52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6C758C-3CC3-4DBC-6A55-369F2179C8D4}"/>
              </a:ext>
            </a:extLst>
          </p:cNvPr>
          <p:cNvSpPr txBox="1"/>
          <p:nvPr/>
        </p:nvSpPr>
        <p:spPr>
          <a:xfrm>
            <a:off x="5025168" y="5364404"/>
            <a:ext cx="3649726" cy="2496774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это обеспечивает весомый вклад в качество освоения школьного обществознания и эффективную  подготовку к экзамену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325686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02AE38E-8D87-BC6B-C66B-BF018AA6091B}"/>
              </a:ext>
            </a:extLst>
          </p:cNvPr>
          <p:cNvSpPr txBox="1">
            <a:spLocks/>
          </p:cNvSpPr>
          <p:nvPr/>
        </p:nvSpPr>
        <p:spPr>
          <a:xfrm>
            <a:off x="527659" y="1475656"/>
            <a:ext cx="7737347" cy="60486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Успехов всем нам в области преподавания социально-гуманитарных предметов!</a:t>
            </a:r>
          </a:p>
          <a:p>
            <a:pPr algn="ctr"/>
            <a:endParaRPr lang="ru-RU" sz="2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35872401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Source Han Sans CN"/>
        <a:cs typeface="Source Han Sans CN"/>
      </a:majorFont>
      <a:minorFont>
        <a:latin typeface="Arial"/>
        <a:ea typeface="Source Han Sans CN"/>
        <a:cs typeface="Source Han Sans C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ts val="13"/>
          </a:spcBef>
          <a:spcAft>
            <a:spcPts val="13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ts val="13"/>
          </a:spcBef>
          <a:spcAft>
            <a:spcPts val="13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Source Han Sans CN"/>
        <a:cs typeface="Source Han Sans CN"/>
      </a:majorFont>
      <a:minorFont>
        <a:latin typeface="Arial"/>
        <a:ea typeface="Source Han Sans CN"/>
        <a:cs typeface="Source Han Sans C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ts val="13"/>
          </a:spcBef>
          <a:spcAft>
            <a:spcPts val="13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ts val="13"/>
          </a:spcBef>
          <a:spcAft>
            <a:spcPts val="13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1228</TotalTime>
  <Words>4108</Words>
  <Application>Microsoft Office PowerPoint</Application>
  <PresentationFormat>Произвольный</PresentationFormat>
  <Paragraphs>385</Paragraphs>
  <Slides>43</Slides>
  <Notes>35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43</vt:i4>
      </vt:variant>
    </vt:vector>
  </HeadingPairs>
  <TitlesOfParts>
    <vt:vector size="54" baseType="lpstr">
      <vt:lpstr>DengXian</vt:lpstr>
      <vt:lpstr>Arial</vt:lpstr>
      <vt:lpstr>Calibri</vt:lpstr>
      <vt:lpstr>Google Sans</vt:lpstr>
      <vt:lpstr>Montserrat</vt:lpstr>
      <vt:lpstr>Montserrat SemiBold</vt:lpstr>
      <vt:lpstr>Symbol</vt:lpstr>
      <vt:lpstr>Times New Roman</vt:lpstr>
      <vt:lpstr>Wingdings</vt:lpstr>
      <vt:lpstr>Тема Office</vt:lpstr>
      <vt:lpstr>1_Тема Office</vt:lpstr>
      <vt:lpstr>Презентация PowerPoint</vt:lpstr>
      <vt:lpstr>Спикер вебинара </vt:lpstr>
      <vt:lpstr>О преподавании обществознания в школах России</vt:lpstr>
      <vt:lpstr>О преподавании обществознания в школах России</vt:lpstr>
      <vt:lpstr>Фокус внимания: преподавание обществознания на уровне основного общего образования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Особенности преподавания предмета в 2026-2027 учебном году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Дмитрос Чернаков</dc:creator>
  <cp:lastModifiedBy>Алексей Бочихин</cp:lastModifiedBy>
  <cp:revision>27</cp:revision>
  <dcterms:modified xsi:type="dcterms:W3CDTF">2026-09-07T09:34:48Z</dcterms:modified>
</cp:coreProperties>
</file>