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8"/>
  </p:notesMasterIdLst>
  <p:sldIdLst>
    <p:sldId id="256" r:id="rId2"/>
    <p:sldId id="318" r:id="rId3"/>
    <p:sldId id="294" r:id="rId4"/>
    <p:sldId id="319" r:id="rId5"/>
    <p:sldId id="320" r:id="rId6"/>
    <p:sldId id="306" r:id="rId7"/>
    <p:sldId id="286" r:id="rId8"/>
    <p:sldId id="323" r:id="rId9"/>
    <p:sldId id="302" r:id="rId10"/>
    <p:sldId id="339" r:id="rId11"/>
    <p:sldId id="324" r:id="rId12"/>
    <p:sldId id="340" r:id="rId13"/>
    <p:sldId id="322" r:id="rId14"/>
    <p:sldId id="327" r:id="rId15"/>
    <p:sldId id="341" r:id="rId16"/>
    <p:sldId id="326" r:id="rId17"/>
    <p:sldId id="350" r:id="rId18"/>
    <p:sldId id="351" r:id="rId19"/>
    <p:sldId id="325" r:id="rId20"/>
    <p:sldId id="343" r:id="rId21"/>
    <p:sldId id="337" r:id="rId22"/>
    <p:sldId id="342" r:id="rId23"/>
    <p:sldId id="344" r:id="rId24"/>
    <p:sldId id="345" r:id="rId25"/>
    <p:sldId id="346" r:id="rId26"/>
    <p:sldId id="328" r:id="rId27"/>
    <p:sldId id="347" r:id="rId28"/>
    <p:sldId id="348" r:id="rId29"/>
    <p:sldId id="352" r:id="rId30"/>
    <p:sldId id="353" r:id="rId31"/>
    <p:sldId id="349" r:id="rId32"/>
    <p:sldId id="355" r:id="rId33"/>
    <p:sldId id="356" r:id="rId34"/>
    <p:sldId id="354" r:id="rId35"/>
    <p:sldId id="301" r:id="rId36"/>
    <p:sldId id="259" r:id="rId37"/>
  </p:sldIdLst>
  <p:sldSz cx="9144000" cy="9144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2146" y="58"/>
      </p:cViewPr>
      <p:guideLst>
        <p:guide orient="horz" pos="288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822617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1625600" latinLnBrk="0">
      <a:defRPr sz="2000">
        <a:latin typeface="+mj-lt"/>
        <a:ea typeface="+mj-ea"/>
        <a:cs typeface="+mj-cs"/>
        <a:sym typeface="Calibri"/>
      </a:defRPr>
    </a:lvl1pPr>
    <a:lvl2pPr indent="228600" defTabSz="1625600" latinLnBrk="0">
      <a:defRPr sz="2000">
        <a:latin typeface="+mj-lt"/>
        <a:ea typeface="+mj-ea"/>
        <a:cs typeface="+mj-cs"/>
        <a:sym typeface="Calibri"/>
      </a:defRPr>
    </a:lvl2pPr>
    <a:lvl3pPr indent="457200" defTabSz="1625600" latinLnBrk="0">
      <a:defRPr sz="2000">
        <a:latin typeface="+mj-lt"/>
        <a:ea typeface="+mj-ea"/>
        <a:cs typeface="+mj-cs"/>
        <a:sym typeface="Calibri"/>
      </a:defRPr>
    </a:lvl3pPr>
    <a:lvl4pPr indent="685800" defTabSz="1625600" latinLnBrk="0">
      <a:defRPr sz="2000">
        <a:latin typeface="+mj-lt"/>
        <a:ea typeface="+mj-ea"/>
        <a:cs typeface="+mj-cs"/>
        <a:sym typeface="Calibri"/>
      </a:defRPr>
    </a:lvl4pPr>
    <a:lvl5pPr indent="914400" defTabSz="1625600" latinLnBrk="0">
      <a:defRPr sz="2000">
        <a:latin typeface="+mj-lt"/>
        <a:ea typeface="+mj-ea"/>
        <a:cs typeface="+mj-cs"/>
        <a:sym typeface="Calibri"/>
      </a:defRPr>
    </a:lvl5pPr>
    <a:lvl6pPr indent="1143000" defTabSz="1625600" latinLnBrk="0">
      <a:defRPr sz="2000">
        <a:latin typeface="+mj-lt"/>
        <a:ea typeface="+mj-ea"/>
        <a:cs typeface="+mj-cs"/>
        <a:sym typeface="Calibri"/>
      </a:defRPr>
    </a:lvl6pPr>
    <a:lvl7pPr indent="1371600" defTabSz="1625600" latinLnBrk="0">
      <a:defRPr sz="2000">
        <a:latin typeface="+mj-lt"/>
        <a:ea typeface="+mj-ea"/>
        <a:cs typeface="+mj-cs"/>
        <a:sym typeface="Calibri"/>
      </a:defRPr>
    </a:lvl7pPr>
    <a:lvl8pPr indent="1600200" defTabSz="1625600" latinLnBrk="0">
      <a:defRPr sz="2000">
        <a:latin typeface="+mj-lt"/>
        <a:ea typeface="+mj-ea"/>
        <a:cs typeface="+mj-cs"/>
        <a:sym typeface="Calibri"/>
      </a:defRPr>
    </a:lvl8pPr>
    <a:lvl9pPr indent="1828800" defTabSz="1625600" latinLnBrk="0">
      <a:defRPr sz="20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85800" y="2840569"/>
            <a:ext cx="7772400" cy="1960034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371600" y="5181600"/>
            <a:ext cx="6400800" cy="2336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1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22312" y="5875866"/>
            <a:ext cx="7772401" cy="1816101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Текст заголовка</a:t>
            </a:r>
          </a:p>
        </p:txBody>
      </p:sp>
      <p:sp>
        <p:nvSpPr>
          <p:cNvPr id="3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722312" y="3875620"/>
            <a:ext cx="7772401" cy="200025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9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57200" y="2133601"/>
            <a:ext cx="4038600" cy="6034618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57200" y="2046816"/>
            <a:ext cx="4040188" cy="853017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9" name="Текст 4"/>
          <p:cNvSpPr>
            <a:spLocks noGrp="1"/>
          </p:cNvSpPr>
          <p:nvPr>
            <p:ph type="body" sz="quarter" idx="21"/>
          </p:nvPr>
        </p:nvSpPr>
        <p:spPr>
          <a:xfrm>
            <a:off x="4645028" y="2046816"/>
            <a:ext cx="4041776" cy="853016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7203" y="364066"/>
            <a:ext cx="3008314" cy="154940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7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3575050" y="364069"/>
            <a:ext cx="5111750" cy="7804151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4" name="Текст 3"/>
          <p:cNvSpPr>
            <a:spLocks noGrp="1"/>
          </p:cNvSpPr>
          <p:nvPr>
            <p:ph type="body" sz="half" idx="21"/>
          </p:nvPr>
        </p:nvSpPr>
        <p:spPr>
          <a:xfrm>
            <a:off x="457202" y="1913468"/>
            <a:ext cx="3008315" cy="625475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792288" y="6400801"/>
            <a:ext cx="5486401" cy="755652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83" name="Рисунок 2"/>
          <p:cNvSpPr>
            <a:spLocks noGrp="1"/>
          </p:cNvSpPr>
          <p:nvPr>
            <p:ph type="pic" sz="half" idx="21"/>
          </p:nvPr>
        </p:nvSpPr>
        <p:spPr>
          <a:xfrm>
            <a:off x="1792288" y="817032"/>
            <a:ext cx="5486401" cy="54864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792288" y="7156452"/>
            <a:ext cx="5486401" cy="107315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7200" y="366183"/>
            <a:ext cx="8229600" cy="152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57200" y="2133601"/>
            <a:ext cx="8229600" cy="6034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428176" y="8594400"/>
            <a:ext cx="258624" cy="248306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6" r:id="rId6"/>
    <p:sldLayoutId id="2147483657" r:id="rId7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44;g3073e73b339_0_669">
            <a:extLst>
              <a:ext uri="{FF2B5EF4-FFF2-40B4-BE49-F238E27FC236}">
                <a16:creationId xmlns:a16="http://schemas.microsoft.com/office/drawing/2014/main" id="{74E29BD2-1789-D3E7-C59C-A1443B86B29B}"/>
              </a:ext>
            </a:extLst>
          </p:cNvPr>
          <p:cNvSpPr/>
          <p:nvPr/>
        </p:nvSpPr>
        <p:spPr>
          <a:xfrm>
            <a:off x="3229122" y="5280184"/>
            <a:ext cx="5688632" cy="2332800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306000" tIns="72000" rIns="91425" bIns="1188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ru-RU" sz="3200" b="0" i="0" u="none" strike="noStrike" cap="none" dirty="0">
                <a:solidFill>
                  <a:schemeClr val="dk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Гал</a:t>
            </a:r>
            <a:r>
              <a:rPr lang="ru-RU" sz="3200" dirty="0">
                <a:solidFill>
                  <a:schemeClr val="dk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кина Мария Алексеевна</a:t>
            </a:r>
            <a:endParaRPr sz="3200" b="0" i="0" u="none" strike="noStrike" cap="none" dirty="0">
              <a:solidFill>
                <a:schemeClr val="dk1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8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Учитель математики ГБОУ “Школа №56 им. Академика В.А. Легасова” г. Москвы, координатор направления “Студенты” </a:t>
            </a:r>
            <a:br>
              <a:rPr lang="ru-RU" sz="18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</a:br>
            <a:r>
              <a:rPr lang="ru-RU" sz="18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во Всероссийском сообществе наставников-просветителей г. Москвы</a:t>
            </a:r>
            <a:endParaRPr sz="1800" dirty="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9" name="Google Shape;146;g3073e73b339_0_669">
            <a:extLst>
              <a:ext uri="{FF2B5EF4-FFF2-40B4-BE49-F238E27FC236}">
                <a16:creationId xmlns:a16="http://schemas.microsoft.com/office/drawing/2014/main" id="{5068192B-F0E8-163F-6E69-90CCC3FEF694}"/>
              </a:ext>
            </a:extLst>
          </p:cNvPr>
          <p:cNvSpPr txBox="1"/>
          <p:nvPr/>
        </p:nvSpPr>
        <p:spPr>
          <a:xfrm>
            <a:off x="406010" y="1531016"/>
            <a:ext cx="8511743" cy="332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ru-RU" sz="6000" b="1" dirty="0">
                <a:solidFill>
                  <a:srgbClr val="002060"/>
                </a:solidFill>
                <a:latin typeface="Noto Sans"/>
                <a:ea typeface="Noto Sans"/>
                <a:cs typeface="Noto Sans"/>
                <a:sym typeface="Noto Sans"/>
              </a:rPr>
              <a:t>Разумный взгляд: воспитываем критическое мышление</a:t>
            </a:r>
          </a:p>
        </p:txBody>
      </p:sp>
      <p:pic>
        <p:nvPicPr>
          <p:cNvPr id="10" name="Google Shape;147;g3073e73b339_0_669">
            <a:extLst>
              <a:ext uri="{FF2B5EF4-FFF2-40B4-BE49-F238E27FC236}">
                <a16:creationId xmlns:a16="http://schemas.microsoft.com/office/drawing/2014/main" id="{BB1F5F55-FFD0-404C-816B-E9FA7F125F7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b="11948"/>
          <a:stretch/>
        </p:blipFill>
        <p:spPr>
          <a:xfrm>
            <a:off x="467544" y="4860032"/>
            <a:ext cx="2771800" cy="3283944"/>
          </a:xfrm>
          <a:prstGeom prst="rect">
            <a:avLst/>
          </a:prstGeom>
          <a:solidFill>
            <a:srgbClr val="EEEEEE"/>
          </a:solidFill>
          <a:ln>
            <a:noFill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64934-0841-7285-B9F4-F2774780F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2;p18">
            <a:extLst>
              <a:ext uri="{FF2B5EF4-FFF2-40B4-BE49-F238E27FC236}">
                <a16:creationId xmlns:a16="http://schemas.microsoft.com/office/drawing/2014/main" id="{E6B2E843-8ADE-24F0-0B47-651EFF217579}"/>
              </a:ext>
            </a:extLst>
          </p:cNvPr>
          <p:cNvSpPr txBox="1">
            <a:spLocks noGrp="1"/>
          </p:cNvSpPr>
          <p:nvPr/>
        </p:nvSpPr>
        <p:spPr>
          <a:xfrm>
            <a:off x="467544" y="1803526"/>
            <a:ext cx="8782098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33"/>
              <a:buFont typeface="Wix Madefor Display"/>
              <a:buNone/>
              <a:defRPr sz="30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dirty="0">
                <a:solidFill>
                  <a:srgbClr val="002060"/>
                </a:solidFill>
              </a:rPr>
              <a:t>Упражнение «Запомни слова»</a:t>
            </a:r>
            <a:endParaRPr sz="4000" dirty="0">
              <a:solidFill>
                <a:srgbClr val="002060"/>
              </a:solidFill>
            </a:endParaRPr>
          </a:p>
        </p:txBody>
      </p:sp>
      <p:sp>
        <p:nvSpPr>
          <p:cNvPr id="3" name="Google Shape;123;p18">
            <a:extLst>
              <a:ext uri="{FF2B5EF4-FFF2-40B4-BE49-F238E27FC236}">
                <a16:creationId xmlns:a16="http://schemas.microsoft.com/office/drawing/2014/main" id="{5DF998E9-6E11-1499-6E00-D48883949BA7}"/>
              </a:ext>
            </a:extLst>
          </p:cNvPr>
          <p:cNvSpPr txBox="1"/>
          <p:nvPr/>
        </p:nvSpPr>
        <p:spPr>
          <a:xfrm>
            <a:off x="755576" y="3707382"/>
            <a:ext cx="3410736" cy="1107034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6000" tIns="234000" rIns="342000" bIns="2700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18"/>
              <a:buNone/>
            </a:pPr>
            <a:r>
              <a:rPr lang="ru" sz="2800" b="1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Вопрос:</a:t>
            </a:r>
            <a:endParaRPr sz="2800" b="1" dirty="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</p:txBody>
      </p:sp>
      <p:sp>
        <p:nvSpPr>
          <p:cNvPr id="4" name="Google Shape;124;p18">
            <a:extLst>
              <a:ext uri="{FF2B5EF4-FFF2-40B4-BE49-F238E27FC236}">
                <a16:creationId xmlns:a16="http://schemas.microsoft.com/office/drawing/2014/main" id="{D2F1515C-254B-7F4F-97C6-70866AD4D61E}"/>
              </a:ext>
            </a:extLst>
          </p:cNvPr>
          <p:cNvSpPr txBox="1"/>
          <p:nvPr/>
        </p:nvSpPr>
        <p:spPr>
          <a:xfrm>
            <a:off x="755576" y="4842676"/>
            <a:ext cx="3395372" cy="1863139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6000" tIns="234000" rIns="342000" bIns="2700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39999" lvl="0" indent="-200025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Wix Madefor Display"/>
              <a:buChar char="■"/>
            </a:pPr>
            <a:r>
              <a:rPr lang="ru-RU" sz="20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Среди этих слов было слово «сон»? </a:t>
            </a:r>
          </a:p>
          <a:p>
            <a:pPr marL="239999" lvl="0" indent="-200025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Wix Madefor Display"/>
              <a:buChar char="■"/>
            </a:pPr>
            <a:r>
              <a:rPr lang="ru-RU" sz="20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«кошка»? </a:t>
            </a:r>
          </a:p>
          <a:p>
            <a:pPr marL="239999" lvl="0" indent="-200025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Wix Madefor Display"/>
              <a:buChar char="■"/>
            </a:pPr>
            <a:r>
              <a:rPr lang="ru-RU" sz="20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«ночь»?</a:t>
            </a:r>
            <a:endParaRPr lang="ru" sz="2000" dirty="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</p:txBody>
      </p:sp>
      <p:pic>
        <p:nvPicPr>
          <p:cNvPr id="24578" name="Picture 2" descr="Страница 3 | Усталая мама Векторы — Скачать бесплатные высококачественные  векторы | Magnific (ранее Freepik)">
            <a:extLst>
              <a:ext uri="{FF2B5EF4-FFF2-40B4-BE49-F238E27FC236}">
                <a16:creationId xmlns:a16="http://schemas.microsoft.com/office/drawing/2014/main" id="{72A60B33-0A09-E31D-B504-63CEDBBCC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65" y="3275856"/>
            <a:ext cx="4172322" cy="4172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73291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914356-9339-2DA9-CFB6-B1648DA14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2;p18">
            <a:extLst>
              <a:ext uri="{FF2B5EF4-FFF2-40B4-BE49-F238E27FC236}">
                <a16:creationId xmlns:a16="http://schemas.microsoft.com/office/drawing/2014/main" id="{B354C4ED-EE88-78F6-F989-C7D1D41B66BB}"/>
              </a:ext>
            </a:extLst>
          </p:cNvPr>
          <p:cNvSpPr txBox="1">
            <a:spLocks noGrp="1"/>
          </p:cNvSpPr>
          <p:nvPr/>
        </p:nvSpPr>
        <p:spPr>
          <a:xfrm>
            <a:off x="611560" y="1547664"/>
            <a:ext cx="8782098" cy="466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33"/>
              <a:buFont typeface="Wix Madefor Display"/>
              <a:buNone/>
              <a:defRPr sz="30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002060"/>
                </a:solidFill>
              </a:rPr>
              <a:t>Искажение памяти и восприятия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3" name="Google Shape;123;p18">
            <a:extLst>
              <a:ext uri="{FF2B5EF4-FFF2-40B4-BE49-F238E27FC236}">
                <a16:creationId xmlns:a16="http://schemas.microsoft.com/office/drawing/2014/main" id="{06D2D86A-F292-0878-36E0-C49E73011A6C}"/>
              </a:ext>
            </a:extLst>
          </p:cNvPr>
          <p:cNvSpPr txBox="1"/>
          <p:nvPr/>
        </p:nvSpPr>
        <p:spPr>
          <a:xfrm>
            <a:off x="611560" y="2123728"/>
            <a:ext cx="8136904" cy="965457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6000" tIns="234000" rIns="342000" bIns="2700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18"/>
              <a:buNone/>
            </a:pPr>
            <a:r>
              <a:rPr lang="ru-RU" sz="20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Пример: Два свидетеля одной аварии рассказывают разное.</a:t>
            </a:r>
            <a:endParaRPr sz="2000" dirty="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</p:txBody>
      </p:sp>
      <p:pic>
        <p:nvPicPr>
          <p:cNvPr id="9222" name="Picture 6" descr="Эффект Манделы: как развивать критическое мышление, чтобы не попасть в  ловушку ложных воспоминаний? ✔️ Блог Webpromo">
            <a:extLst>
              <a:ext uri="{FF2B5EF4-FFF2-40B4-BE49-F238E27FC236}">
                <a16:creationId xmlns:a16="http://schemas.microsoft.com/office/drawing/2014/main" id="{1CA1E513-6355-9238-C199-7C5C5E65A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49518"/>
            <a:ext cx="4484664" cy="2511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>
            <a:extLst>
              <a:ext uri="{FF2B5EF4-FFF2-40B4-BE49-F238E27FC236}">
                <a16:creationId xmlns:a16="http://schemas.microsoft.com/office/drawing/2014/main" id="{D1F9596A-B987-906C-4424-09E7DD1614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44"/>
          <a:stretch>
            <a:fillRect/>
          </a:stretch>
        </p:blipFill>
        <p:spPr bwMode="auto">
          <a:xfrm>
            <a:off x="0" y="6091891"/>
            <a:ext cx="4302534" cy="2511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>
            <a:extLst>
              <a:ext uri="{FF2B5EF4-FFF2-40B4-BE49-F238E27FC236}">
                <a16:creationId xmlns:a16="http://schemas.microsoft.com/office/drawing/2014/main" id="{1CFF6249-CC62-CAE4-5C04-2AD1D6D787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54"/>
          <a:stretch>
            <a:fillRect/>
          </a:stretch>
        </p:blipFill>
        <p:spPr bwMode="auto">
          <a:xfrm>
            <a:off x="4449695" y="3324040"/>
            <a:ext cx="4683575" cy="2511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>
            <a:extLst>
              <a:ext uri="{FF2B5EF4-FFF2-40B4-BE49-F238E27FC236}">
                <a16:creationId xmlns:a16="http://schemas.microsoft.com/office/drawing/2014/main" id="{243ED1BE-5EED-1EE1-483B-356627E200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09"/>
          <a:stretch>
            <a:fillRect/>
          </a:stretch>
        </p:blipFill>
        <p:spPr bwMode="auto">
          <a:xfrm>
            <a:off x="4302534" y="5886408"/>
            <a:ext cx="4873998" cy="2716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727730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63FFD8-0218-FFD0-5B20-0B4BE218F6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Страница 9 | Векторное онлайн собрание Изображения – скачать бесплатно на  Freepik">
            <a:extLst>
              <a:ext uri="{FF2B5EF4-FFF2-40B4-BE49-F238E27FC236}">
                <a16:creationId xmlns:a16="http://schemas.microsoft.com/office/drawing/2014/main" id="{FEEA93BD-0A71-40A5-9303-D4296E4C8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285" y="2482157"/>
            <a:ext cx="4316338" cy="431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122;p18">
            <a:extLst>
              <a:ext uri="{FF2B5EF4-FFF2-40B4-BE49-F238E27FC236}">
                <a16:creationId xmlns:a16="http://schemas.microsoft.com/office/drawing/2014/main" id="{319506DF-0D54-AB36-9CEF-F53BF51EAC41}"/>
              </a:ext>
            </a:extLst>
          </p:cNvPr>
          <p:cNvSpPr txBox="1">
            <a:spLocks noGrp="1"/>
          </p:cNvSpPr>
          <p:nvPr/>
        </p:nvSpPr>
        <p:spPr>
          <a:xfrm>
            <a:off x="467544" y="1606998"/>
            <a:ext cx="8782098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33"/>
              <a:buFont typeface="Wix Madefor Display"/>
              <a:buNone/>
              <a:defRPr sz="30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dirty="0">
                <a:solidFill>
                  <a:srgbClr val="002060"/>
                </a:solidFill>
              </a:rPr>
              <a:t>Упражнение «Детектор»</a:t>
            </a:r>
            <a:endParaRPr sz="4000" dirty="0">
              <a:solidFill>
                <a:srgbClr val="002060"/>
              </a:solidFill>
            </a:endParaRPr>
          </a:p>
        </p:txBody>
      </p:sp>
      <p:sp>
        <p:nvSpPr>
          <p:cNvPr id="3" name="Google Shape;123;p18">
            <a:extLst>
              <a:ext uri="{FF2B5EF4-FFF2-40B4-BE49-F238E27FC236}">
                <a16:creationId xmlns:a16="http://schemas.microsoft.com/office/drawing/2014/main" id="{1E61761A-691E-8892-CD2B-FA8137EF57BA}"/>
              </a:ext>
            </a:extLst>
          </p:cNvPr>
          <p:cNvSpPr txBox="1"/>
          <p:nvPr/>
        </p:nvSpPr>
        <p:spPr>
          <a:xfrm>
            <a:off x="395536" y="2784623"/>
            <a:ext cx="4392488" cy="3687228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6000" tIns="234000" rIns="342000" bIns="2700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18"/>
              <a:buNone/>
            </a:pPr>
            <a:r>
              <a:rPr lang="ru-RU" sz="2400" b="1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Задание для детей: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18"/>
              <a:buNone/>
            </a:pPr>
            <a:r>
              <a:rPr lang="ru-RU" sz="2400" b="1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Когда в следующий раз будешь одеваться на прогулку, спроси себя: «Это нравится мне или мне нравится, как я в этом выгляжу?</a:t>
            </a:r>
          </a:p>
        </p:txBody>
      </p:sp>
      <p:sp>
        <p:nvSpPr>
          <p:cNvPr id="4" name="Google Shape;124;p18">
            <a:extLst>
              <a:ext uri="{FF2B5EF4-FFF2-40B4-BE49-F238E27FC236}">
                <a16:creationId xmlns:a16="http://schemas.microsoft.com/office/drawing/2014/main" id="{A04FAF1E-AF0B-F25F-8266-12B1E63ADB43}"/>
              </a:ext>
            </a:extLst>
          </p:cNvPr>
          <p:cNvSpPr txBox="1"/>
          <p:nvPr/>
        </p:nvSpPr>
        <p:spPr>
          <a:xfrm>
            <a:off x="526511" y="6804662"/>
            <a:ext cx="8304349" cy="1524585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6000" tIns="234000" rIns="342000" bIns="2700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9974"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ru-RU" sz="20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Это упражнение тренирует отделять свои желания от желания соответствовать другим. Конформность начинается с малого — с одежды.</a:t>
            </a:r>
          </a:p>
        </p:txBody>
      </p:sp>
    </p:spTree>
    <p:extLst>
      <p:ext uri="{BB962C8B-B14F-4D97-AF65-F5344CB8AC3E}">
        <p14:creationId xmlns:p14="http://schemas.microsoft.com/office/powerpoint/2010/main" val="17086325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96C3EB-4C03-CF70-3C93-B22B253874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3;g3073e73b339_0_731">
            <a:extLst>
              <a:ext uri="{FF2B5EF4-FFF2-40B4-BE49-F238E27FC236}">
                <a16:creationId xmlns:a16="http://schemas.microsoft.com/office/drawing/2014/main" id="{7B8B07F9-7FFF-73BF-A47E-66E9011F23A9}"/>
              </a:ext>
            </a:extLst>
          </p:cNvPr>
          <p:cNvSpPr txBox="1">
            <a:spLocks noGrp="1"/>
          </p:cNvSpPr>
          <p:nvPr/>
        </p:nvSpPr>
        <p:spPr>
          <a:xfrm>
            <a:off x="179670" y="1259632"/>
            <a:ext cx="8784659" cy="541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3000"/>
              <a:buFont typeface="Noto Sans"/>
              <a:buNone/>
              <a:defRPr sz="2600" b="1" i="0" u="none" strike="noStrike" cap="none">
                <a:solidFill>
                  <a:srgbClr val="6576FB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914400" marR="0" lvl="1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371600" marR="0" lvl="2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828800" marR="0" lvl="3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286000" marR="0" lvl="4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marR="0" lvl="6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marR="0" lvl="7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marR="0" lvl="8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ru-RU" sz="3200" dirty="0">
                <a:solidFill>
                  <a:srgbClr val="002060"/>
                </a:solidFill>
              </a:rPr>
              <a:t>Генератор катастроф </a:t>
            </a:r>
            <a:endParaRPr sz="3200" dirty="0">
              <a:solidFill>
                <a:srgbClr val="002060"/>
              </a:solidFill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D6B5B96B-8BC1-C187-639C-B32C28A9344B}"/>
              </a:ext>
            </a:extLst>
          </p:cNvPr>
          <p:cNvSpPr txBox="1"/>
          <p:nvPr/>
        </p:nvSpPr>
        <p:spPr>
          <a:xfrm>
            <a:off x="145025" y="5724128"/>
            <a:ext cx="8784659" cy="2687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63381" lvl="1" indent="-331691" algn="l">
              <a:lnSpc>
                <a:spcPts val="4301"/>
              </a:lnSpc>
              <a:buFont typeface="Arial"/>
              <a:buChar char="•"/>
            </a:pPr>
            <a:r>
              <a:rPr lang="ru-RU" sz="2000" b="1" dirty="0">
                <a:solidFill>
                  <a:srgbClr val="14110F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Ситуация:  </a:t>
            </a:r>
            <a:r>
              <a:rPr lang="ru-RU" sz="2000" dirty="0">
                <a:solidFill>
                  <a:srgbClr val="14110F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Завтра контрольная по математике. Ты не успеваешь подготовиться.</a:t>
            </a:r>
          </a:p>
          <a:p>
            <a:pPr marL="663381" lvl="1" indent="-331691" algn="l">
              <a:lnSpc>
                <a:spcPts val="4301"/>
              </a:lnSpc>
              <a:buFont typeface="Arial"/>
              <a:buChar char="•"/>
            </a:pPr>
            <a:r>
              <a:rPr lang="ru-RU" sz="2000" b="1" dirty="0">
                <a:solidFill>
                  <a:srgbClr val="14110F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Катастрофизация</a:t>
            </a:r>
            <a:r>
              <a:rPr lang="ru-RU" sz="2000" dirty="0">
                <a:solidFill>
                  <a:srgbClr val="14110F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:  «Я всё забуду, напишу на 2, останусь на второй год, меня никто не будет любить…»</a:t>
            </a:r>
          </a:p>
          <a:p>
            <a:pPr marL="663381" lvl="1" indent="-331691" algn="l">
              <a:lnSpc>
                <a:spcPts val="4301"/>
              </a:lnSpc>
              <a:buFont typeface="Arial"/>
              <a:buChar char="•"/>
            </a:pPr>
            <a:r>
              <a:rPr lang="ru-RU" sz="2000" b="1" dirty="0">
                <a:solidFill>
                  <a:srgbClr val="14110F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Реальность:  </a:t>
            </a:r>
            <a:r>
              <a:rPr lang="ru-RU" sz="2000" dirty="0">
                <a:solidFill>
                  <a:srgbClr val="14110F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Напишешь хуже обычного. Но мир не рухнет.	</a:t>
            </a:r>
          </a:p>
        </p:txBody>
      </p:sp>
      <p:pic>
        <p:nvPicPr>
          <p:cNvPr id="8196" name="Picture 4" descr="Векторы на тему «Линет» — скачивайте бесплатные векторы высокого качества  на Freepik | Freepik">
            <a:extLst>
              <a:ext uri="{FF2B5EF4-FFF2-40B4-BE49-F238E27FC236}">
                <a16:creationId xmlns:a16="http://schemas.microsoft.com/office/drawing/2014/main" id="{A18FA0A4-8AD8-C7EB-232A-B612EBD2C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919653"/>
            <a:ext cx="5503112" cy="366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2128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DAB048-D5B1-FC62-D328-3B8834951F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2;p18">
            <a:extLst>
              <a:ext uri="{FF2B5EF4-FFF2-40B4-BE49-F238E27FC236}">
                <a16:creationId xmlns:a16="http://schemas.microsoft.com/office/drawing/2014/main" id="{FA785213-9DB3-E6F4-2D94-4E0F89A53367}"/>
              </a:ext>
            </a:extLst>
          </p:cNvPr>
          <p:cNvSpPr txBox="1">
            <a:spLocks noGrp="1"/>
          </p:cNvSpPr>
          <p:nvPr/>
        </p:nvSpPr>
        <p:spPr>
          <a:xfrm>
            <a:off x="467545" y="1311086"/>
            <a:ext cx="8782098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33"/>
              <a:buFont typeface="Wix Madefor Display"/>
              <a:buNone/>
              <a:defRPr sz="30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dirty="0">
                <a:solidFill>
                  <a:srgbClr val="002060"/>
                </a:solidFill>
              </a:rPr>
              <a:t>Эффект ореола</a:t>
            </a:r>
            <a:endParaRPr sz="4000" dirty="0">
              <a:solidFill>
                <a:srgbClr val="002060"/>
              </a:solidFill>
            </a:endParaRPr>
          </a:p>
        </p:txBody>
      </p:sp>
      <p:sp>
        <p:nvSpPr>
          <p:cNvPr id="8" name="Google Shape;423;p61">
            <a:extLst>
              <a:ext uri="{FF2B5EF4-FFF2-40B4-BE49-F238E27FC236}">
                <a16:creationId xmlns:a16="http://schemas.microsoft.com/office/drawing/2014/main" id="{052F642E-2319-0BC9-3C42-5D9B6A97393B}"/>
              </a:ext>
            </a:extLst>
          </p:cNvPr>
          <p:cNvSpPr txBox="1"/>
          <p:nvPr/>
        </p:nvSpPr>
        <p:spPr>
          <a:xfrm>
            <a:off x="-146893" y="6818139"/>
            <a:ext cx="9396536" cy="1002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2000" b="1" i="0" u="none" strike="noStrike" cap="none" dirty="0">
              <a:solidFill>
                <a:srgbClr val="151515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266700" marR="0" lvl="0" indent="-222250" algn="ctr" rtl="0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6576FB"/>
              </a:buClr>
              <a:buSzPts val="1900"/>
              <a:buFont typeface="Noto Sans"/>
              <a:buChar char="●"/>
            </a:pPr>
            <a:r>
              <a:rPr lang="ru-RU" sz="2000" dirty="0">
                <a:solidFill>
                  <a:srgbClr val="151515"/>
                </a:solidFill>
                <a:latin typeface="Noto Sans"/>
                <a:ea typeface="Noto Sans"/>
                <a:cs typeface="Noto Sans"/>
                <a:sym typeface="Noto Sans"/>
              </a:rPr>
              <a:t>Кто из них, по-твоему, умнее? Добрее? Успешнее?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CECB7D7-F13A-4F69-C2F5-A223665CA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758" y="2195736"/>
            <a:ext cx="8776484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67129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C2A47F-F4F8-46A9-18D9-CBBB96160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Неделя психологии продолжается!">
            <a:extLst>
              <a:ext uri="{FF2B5EF4-FFF2-40B4-BE49-F238E27FC236}">
                <a16:creationId xmlns:a16="http://schemas.microsoft.com/office/drawing/2014/main" id="{16C30456-5C12-72CC-8B39-4963F7C8FB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6" t="16926" r="7013"/>
          <a:stretch>
            <a:fillRect/>
          </a:stretch>
        </p:blipFill>
        <p:spPr bwMode="auto">
          <a:xfrm>
            <a:off x="179512" y="2044952"/>
            <a:ext cx="8784976" cy="505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15418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0851B9-49B6-164F-E1E8-4F0A5C53B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2;p18">
            <a:extLst>
              <a:ext uri="{FF2B5EF4-FFF2-40B4-BE49-F238E27FC236}">
                <a16:creationId xmlns:a16="http://schemas.microsoft.com/office/drawing/2014/main" id="{9F56664A-64A2-C95B-1712-AED31DCCE827}"/>
              </a:ext>
            </a:extLst>
          </p:cNvPr>
          <p:cNvSpPr txBox="1">
            <a:spLocks noGrp="1"/>
          </p:cNvSpPr>
          <p:nvPr/>
        </p:nvSpPr>
        <p:spPr>
          <a:xfrm>
            <a:off x="467545" y="1311086"/>
            <a:ext cx="8782098" cy="466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33"/>
              <a:buFont typeface="Wix Madefor Display"/>
              <a:buNone/>
              <a:defRPr sz="30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002060"/>
                </a:solidFill>
              </a:rPr>
              <a:t>Логика: что это и зачем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4" name="Google Shape;123;p18">
            <a:extLst>
              <a:ext uri="{FF2B5EF4-FFF2-40B4-BE49-F238E27FC236}">
                <a16:creationId xmlns:a16="http://schemas.microsoft.com/office/drawing/2014/main" id="{673C5054-6483-6F69-834C-3A535854C238}"/>
              </a:ext>
            </a:extLst>
          </p:cNvPr>
          <p:cNvSpPr txBox="1"/>
          <p:nvPr/>
        </p:nvSpPr>
        <p:spPr>
          <a:xfrm>
            <a:off x="323528" y="1976545"/>
            <a:ext cx="4680520" cy="2483821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6000" tIns="234000" rIns="342000" bIns="2700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18"/>
              <a:buNone/>
            </a:pPr>
            <a:r>
              <a:rPr lang="ru-RU" sz="2000" b="1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Логика — умение видеть причинно-следственные связи.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18"/>
              <a:buNone/>
            </a:pPr>
            <a:r>
              <a:rPr lang="ru-RU" sz="2000" b="1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Пример: </a:t>
            </a:r>
            <a:r>
              <a:rPr lang="ru-RU" sz="20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Если дождь → земля мокрая. Но если земля мокрая → не обязательно дождь.</a:t>
            </a:r>
            <a:endParaRPr sz="1600" dirty="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</p:txBody>
      </p:sp>
      <p:pic>
        <p:nvPicPr>
          <p:cNvPr id="12292" name="Picture 4" descr="Страница 10 | Векторы на тему «Цифровая деятельность» — скачивайте  бесплатные векторы высокого качества на Freepik | Freepik">
            <a:extLst>
              <a:ext uri="{FF2B5EF4-FFF2-40B4-BE49-F238E27FC236}">
                <a16:creationId xmlns:a16="http://schemas.microsoft.com/office/drawing/2014/main" id="{26D6A861-92E3-679F-84B7-6C65CAFD8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839" y="1177518"/>
            <a:ext cx="3412616" cy="3412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123;p18">
            <a:extLst>
              <a:ext uri="{FF2B5EF4-FFF2-40B4-BE49-F238E27FC236}">
                <a16:creationId xmlns:a16="http://schemas.microsoft.com/office/drawing/2014/main" id="{4922DFA2-3C12-B4DA-F622-2E503AA8143D}"/>
              </a:ext>
            </a:extLst>
          </p:cNvPr>
          <p:cNvSpPr txBox="1"/>
          <p:nvPr/>
        </p:nvSpPr>
        <p:spPr>
          <a:xfrm>
            <a:off x="467542" y="4678564"/>
            <a:ext cx="8208913" cy="3704669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6000" tIns="234000" rIns="342000" bIns="2700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18"/>
              <a:buNone/>
            </a:pPr>
            <a:r>
              <a:rPr lang="ru-RU" sz="2000" b="1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Утверждения для разбора</a:t>
            </a:r>
          </a:p>
          <a:p>
            <a:pPr marL="3429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18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«Все блогеры с миллионом подписчиков честные. </a:t>
            </a:r>
          </a:p>
          <a:p>
            <a:pPr lvl="0" algn="ctr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18"/>
            </a:pPr>
            <a:r>
              <a:rPr lang="ru-RU" sz="20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      У него миллион подписчиков → он честный».</a:t>
            </a:r>
          </a:p>
          <a:p>
            <a:pPr marL="3429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18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«Я начал пить витамины и перестал болеть. </a:t>
            </a:r>
          </a:p>
          <a:p>
            <a:pPr lvl="0" algn="ctr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18"/>
            </a:pPr>
            <a:r>
              <a:rPr lang="ru-RU" sz="20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           Значит, они работают».</a:t>
            </a:r>
          </a:p>
          <a:p>
            <a:pPr marL="3429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18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«Если не сделаешь уроки → получишь двойку. </a:t>
            </a:r>
          </a:p>
          <a:p>
            <a:pPr lvl="0" algn="ctr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18"/>
            </a:pPr>
            <a:r>
              <a:rPr lang="ru-RU" sz="20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          Ты получил двойку → значит, не сделал уроки»</a:t>
            </a:r>
            <a:endParaRPr sz="1600" dirty="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</p:txBody>
      </p:sp>
    </p:spTree>
    <p:extLst>
      <p:ext uri="{BB962C8B-B14F-4D97-AF65-F5344CB8AC3E}">
        <p14:creationId xmlns:p14="http://schemas.microsoft.com/office/powerpoint/2010/main" val="395842398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023EEA-2D50-E13E-4542-97FD36D2B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2;p18">
            <a:extLst>
              <a:ext uri="{FF2B5EF4-FFF2-40B4-BE49-F238E27FC236}">
                <a16:creationId xmlns:a16="http://schemas.microsoft.com/office/drawing/2014/main" id="{E2653DFE-2EC7-55C8-8C2E-308BAA19CA13}"/>
              </a:ext>
            </a:extLst>
          </p:cNvPr>
          <p:cNvSpPr txBox="1">
            <a:spLocks noGrp="1"/>
          </p:cNvSpPr>
          <p:nvPr/>
        </p:nvSpPr>
        <p:spPr>
          <a:xfrm>
            <a:off x="467545" y="1311086"/>
            <a:ext cx="8782098" cy="466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33"/>
              <a:buFont typeface="Wix Madefor Display"/>
              <a:buNone/>
              <a:defRPr sz="30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002060"/>
                </a:solidFill>
              </a:rPr>
              <a:t>Нарушения логики: что это</a:t>
            </a:r>
            <a:endParaRPr dirty="0">
              <a:solidFill>
                <a:srgbClr val="002060"/>
              </a:solidFill>
            </a:endParaRPr>
          </a:p>
        </p:txBody>
      </p:sp>
      <p:pic>
        <p:nvPicPr>
          <p:cNvPr id="34818" name="Picture 2" descr="Concepto de comunicación empresarial dibujado a mano | Vector gratuito">
            <a:extLst>
              <a:ext uri="{FF2B5EF4-FFF2-40B4-BE49-F238E27FC236}">
                <a16:creationId xmlns:a16="http://schemas.microsoft.com/office/drawing/2014/main" id="{198130B1-3FE8-3BBA-D9C6-51EA1C505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2178039"/>
            <a:ext cx="5637178" cy="573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123;p18">
            <a:extLst>
              <a:ext uri="{FF2B5EF4-FFF2-40B4-BE49-F238E27FC236}">
                <a16:creationId xmlns:a16="http://schemas.microsoft.com/office/drawing/2014/main" id="{96297440-D237-2008-B06F-8F8A0E255DE8}"/>
              </a:ext>
            </a:extLst>
          </p:cNvPr>
          <p:cNvSpPr txBox="1"/>
          <p:nvPr/>
        </p:nvSpPr>
        <p:spPr>
          <a:xfrm>
            <a:off x="5436096" y="2915816"/>
            <a:ext cx="3600401" cy="3648243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6000" tIns="234000" rIns="342000" bIns="2700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18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Подмена тезиса (вам говорят не о том, о чём начали)</a:t>
            </a:r>
          </a:p>
          <a:p>
            <a:pPr marL="3429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18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Ложная дилемма (выбор только из двух вариантов, хотя их больше)</a:t>
            </a:r>
          </a:p>
          <a:p>
            <a:pPr marL="3429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18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Круг в доказательстве</a:t>
            </a:r>
            <a:endParaRPr sz="1600" dirty="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</p:txBody>
      </p:sp>
    </p:spTree>
    <p:extLst>
      <p:ext uri="{BB962C8B-B14F-4D97-AF65-F5344CB8AC3E}">
        <p14:creationId xmlns:p14="http://schemas.microsoft.com/office/powerpoint/2010/main" val="3468162583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FDDD1F-4D8E-0B52-F1CC-4846D6361A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2;p18">
            <a:extLst>
              <a:ext uri="{FF2B5EF4-FFF2-40B4-BE49-F238E27FC236}">
                <a16:creationId xmlns:a16="http://schemas.microsoft.com/office/drawing/2014/main" id="{85FF5BD1-12DE-DEE5-F38D-FC3959CE7CBC}"/>
              </a:ext>
            </a:extLst>
          </p:cNvPr>
          <p:cNvSpPr txBox="1">
            <a:spLocks noGrp="1"/>
          </p:cNvSpPr>
          <p:nvPr/>
        </p:nvSpPr>
        <p:spPr>
          <a:xfrm>
            <a:off x="467545" y="1311086"/>
            <a:ext cx="8782098" cy="466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33"/>
              <a:buFont typeface="Wix Madefor Display"/>
              <a:buNone/>
              <a:defRPr sz="30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002060"/>
                </a:solidFill>
              </a:rPr>
              <a:t>Нарушения логики: что это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6" name="Google Shape;123;p18">
            <a:extLst>
              <a:ext uri="{FF2B5EF4-FFF2-40B4-BE49-F238E27FC236}">
                <a16:creationId xmlns:a16="http://schemas.microsoft.com/office/drawing/2014/main" id="{FEC7FB7F-278D-C99E-1611-E46DFFB924E1}"/>
              </a:ext>
            </a:extLst>
          </p:cNvPr>
          <p:cNvSpPr txBox="1"/>
          <p:nvPr/>
        </p:nvSpPr>
        <p:spPr>
          <a:xfrm>
            <a:off x="251520" y="2411760"/>
            <a:ext cx="3600401" cy="5064015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6000" tIns="234000" rIns="342000" bIns="2700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18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Ты говоришь, что списывать плохо. Но сам вчера подсмотрел ответ у соседа!</a:t>
            </a:r>
          </a:p>
          <a:p>
            <a:pPr marL="3429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18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Либо ты полностью доверяешь интернету, либо вообще выключаешь его.</a:t>
            </a:r>
          </a:p>
          <a:p>
            <a:pPr marL="3429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18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Этот блогер сказал, что все другие блогеры врут. Значит, он единственно честный.</a:t>
            </a:r>
            <a:endParaRPr sz="1600" dirty="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</p:txBody>
      </p:sp>
      <p:pic>
        <p:nvPicPr>
          <p:cNvPr id="35842" name="Picture 2" descr="Le resulta difícil la comunicación verbal?">
            <a:extLst>
              <a:ext uri="{FF2B5EF4-FFF2-40B4-BE49-F238E27FC236}">
                <a16:creationId xmlns:a16="http://schemas.microsoft.com/office/drawing/2014/main" id="{B9C35860-B45A-92E3-6BF5-C19AD3F84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434" y="2557754"/>
            <a:ext cx="5056869" cy="477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04599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2D0B9A-8BAD-5D6A-5492-2998FF208E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2;p18">
            <a:extLst>
              <a:ext uri="{FF2B5EF4-FFF2-40B4-BE49-F238E27FC236}">
                <a16:creationId xmlns:a16="http://schemas.microsoft.com/office/drawing/2014/main" id="{04279E69-2350-FED0-F443-D8AD237E9939}"/>
              </a:ext>
            </a:extLst>
          </p:cNvPr>
          <p:cNvSpPr txBox="1">
            <a:spLocks noGrp="1"/>
          </p:cNvSpPr>
          <p:nvPr/>
        </p:nvSpPr>
        <p:spPr>
          <a:xfrm>
            <a:off x="641904" y="1379653"/>
            <a:ext cx="8782098" cy="466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33"/>
              <a:buFont typeface="Wix Madefor Display"/>
              <a:buNone/>
              <a:defRPr sz="30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002060"/>
                </a:solidFill>
              </a:rPr>
              <a:t>Пример из жизни: как отличить факт от мнения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6AEC9AD3-434C-E69C-0084-899A73DED5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9892465"/>
              </p:ext>
            </p:extLst>
          </p:nvPr>
        </p:nvGraphicFramePr>
        <p:xfrm>
          <a:off x="541174" y="2025661"/>
          <a:ext cx="8424935" cy="1656184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3880020">
                  <a:extLst>
                    <a:ext uri="{9D8B030D-6E8A-4147-A177-3AD203B41FA5}">
                      <a16:colId xmlns:a16="http://schemas.microsoft.com/office/drawing/2014/main" val="2061525398"/>
                    </a:ext>
                  </a:extLst>
                </a:gridCol>
                <a:gridCol w="4544915">
                  <a:extLst>
                    <a:ext uri="{9D8B030D-6E8A-4147-A177-3AD203B41FA5}">
                      <a16:colId xmlns:a16="http://schemas.microsoft.com/office/drawing/2014/main" val="184948770"/>
                    </a:ext>
                  </a:extLst>
                </a:gridCol>
              </a:tblGrid>
              <a:tr h="558062"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buNone/>
                      </a:pPr>
                      <a:r>
                        <a:rPr lang="ru-RU" sz="1600" b="1" dirty="0">
                          <a:effectLst/>
                        </a:rPr>
                        <a:t>Факт</a:t>
                      </a:r>
                      <a:endParaRPr lang="en-UM" sz="1600" b="1" dirty="0">
                        <a:effectLst/>
                        <a:latin typeface="quote-cjk-patch"/>
                      </a:endParaRPr>
                    </a:p>
                  </a:txBody>
                  <a:tcPr marL="121920" marR="121920" marT="76200" marB="762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buNone/>
                      </a:pPr>
                      <a:r>
                        <a:rPr lang="ru-RU" sz="1600" b="1" dirty="0">
                          <a:effectLst/>
                        </a:rPr>
                        <a:t>Мнение</a:t>
                      </a:r>
                      <a:endParaRPr lang="en-UM" sz="1600" b="1" dirty="0">
                        <a:effectLst/>
                        <a:latin typeface="quote-cjk-patch"/>
                      </a:endParaRPr>
                    </a:p>
                  </a:txBody>
                  <a:tcPr marL="121920" marR="121920" marT="76200" marB="76200" anchor="ctr"/>
                </a:tc>
                <a:extLst>
                  <a:ext uri="{0D108BD9-81ED-4DB2-BD59-A6C34878D82A}">
                    <a16:rowId xmlns:a16="http://schemas.microsoft.com/office/drawing/2014/main" val="2465037920"/>
                  </a:ext>
                </a:extLst>
              </a:tr>
              <a:tr h="558062"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buNone/>
                      </a:pPr>
                      <a:r>
                        <a:rPr lang="ru-RU" sz="1600" b="0" dirty="0">
                          <a:solidFill>
                            <a:srgbClr val="002060"/>
                          </a:solidFill>
                          <a:effectLst/>
                        </a:rPr>
                        <a:t>Температура воздуха +22°</a:t>
                      </a:r>
                    </a:p>
                  </a:txBody>
                  <a:tcPr marL="121920" marR="121920" marT="76200" marB="762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buNone/>
                      </a:pPr>
                      <a:r>
                        <a:rPr lang="ru-RU" sz="1600" b="0" dirty="0">
                          <a:solidFill>
                            <a:srgbClr val="002060"/>
                          </a:solidFill>
                          <a:effectLst/>
                        </a:rPr>
                        <a:t>Сегодня хорошая погода</a:t>
                      </a:r>
                      <a:endParaRPr lang="en-UM" sz="1600" b="0" dirty="0">
                        <a:solidFill>
                          <a:srgbClr val="002060"/>
                        </a:solidFill>
                        <a:effectLst/>
                        <a:latin typeface="quote-cjk-patch"/>
                      </a:endParaRPr>
                    </a:p>
                  </a:txBody>
                  <a:tcPr marL="121920" marT="76200" marB="76200" anchor="ctr"/>
                </a:tc>
                <a:extLst>
                  <a:ext uri="{0D108BD9-81ED-4DB2-BD59-A6C34878D82A}">
                    <a16:rowId xmlns:a16="http://schemas.microsoft.com/office/drawing/2014/main" val="3653140319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buNone/>
                      </a:pPr>
                      <a:r>
                        <a:rPr lang="ru-RU" sz="1600" b="0" dirty="0">
                          <a:solidFill>
                            <a:srgbClr val="002060"/>
                          </a:solidFill>
                          <a:effectLst/>
                        </a:rPr>
                        <a:t>   В соцсети 10 000 подписчиков</a:t>
                      </a:r>
                    </a:p>
                  </a:txBody>
                  <a:tcPr marL="121920" marR="121920" marT="76200" marB="762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buNone/>
                      </a:pPr>
                      <a:r>
                        <a:rPr lang="ru-RU" sz="1600" b="0" dirty="0">
                          <a:solidFill>
                            <a:srgbClr val="002060"/>
                          </a:solidFill>
                          <a:effectLst/>
                        </a:rPr>
                        <a:t>Этот блогер популярный</a:t>
                      </a:r>
                      <a:endParaRPr lang="en-UM" sz="1600" b="0" dirty="0">
                        <a:solidFill>
                          <a:srgbClr val="002060"/>
                        </a:solidFill>
                        <a:effectLst/>
                        <a:latin typeface="quote-cjk-patch"/>
                      </a:endParaRPr>
                    </a:p>
                  </a:txBody>
                  <a:tcPr marL="121920" marT="76200" marB="76200" anchor="ctr"/>
                </a:tc>
                <a:extLst>
                  <a:ext uri="{0D108BD9-81ED-4DB2-BD59-A6C34878D82A}">
                    <a16:rowId xmlns:a16="http://schemas.microsoft.com/office/drawing/2014/main" val="1966563886"/>
                  </a:ext>
                </a:extLst>
              </a:tr>
            </a:tbl>
          </a:graphicData>
        </a:graphic>
      </p:graphicFrame>
      <p:sp>
        <p:nvSpPr>
          <p:cNvPr id="10" name="Google Shape;123;p18">
            <a:extLst>
              <a:ext uri="{FF2B5EF4-FFF2-40B4-BE49-F238E27FC236}">
                <a16:creationId xmlns:a16="http://schemas.microsoft.com/office/drawing/2014/main" id="{778A0873-5DC7-A34A-5F27-184530F02095}"/>
              </a:ext>
            </a:extLst>
          </p:cNvPr>
          <p:cNvSpPr txBox="1"/>
          <p:nvPr/>
        </p:nvSpPr>
        <p:spPr>
          <a:xfrm>
            <a:off x="568273" y="3940970"/>
            <a:ext cx="3447235" cy="1421992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6000" tIns="234000" rIns="342000" bIns="2700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18"/>
              <a:buNone/>
            </a:pPr>
            <a:r>
              <a:rPr lang="ru-RU" sz="2000" b="1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Факт можно проверить. 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18"/>
              <a:buNone/>
            </a:pPr>
            <a:r>
              <a:rPr lang="ru-RU" sz="2000" b="1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Мнение — это оценка. </a:t>
            </a:r>
          </a:p>
        </p:txBody>
      </p:sp>
      <p:pic>
        <p:nvPicPr>
          <p:cNvPr id="10246" name="Picture 6" descr="Charli Chaplin Rus">
            <a:extLst>
              <a:ext uri="{FF2B5EF4-FFF2-40B4-BE49-F238E27FC236}">
                <a16:creationId xmlns:a16="http://schemas.microsoft.com/office/drawing/2014/main" id="{B9B4B915-7E31-F281-38BF-DC0DA7A50C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71"/>
          <a:stretch>
            <a:fillRect/>
          </a:stretch>
        </p:blipFill>
        <p:spPr bwMode="auto">
          <a:xfrm>
            <a:off x="4355976" y="3923928"/>
            <a:ext cx="4464296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123;p18">
            <a:extLst>
              <a:ext uri="{FF2B5EF4-FFF2-40B4-BE49-F238E27FC236}">
                <a16:creationId xmlns:a16="http://schemas.microsoft.com/office/drawing/2014/main" id="{C8FE187F-DAAA-4DB7-5F33-D25EDEE4D9DE}"/>
              </a:ext>
            </a:extLst>
          </p:cNvPr>
          <p:cNvSpPr txBox="1"/>
          <p:nvPr/>
        </p:nvSpPr>
        <p:spPr>
          <a:xfrm>
            <a:off x="568273" y="5462155"/>
            <a:ext cx="3447235" cy="3159904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6000" tIns="234000" rIns="342000" bIns="2700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18"/>
              <a:buNone/>
            </a:pPr>
            <a:r>
              <a:rPr lang="ru-RU" sz="18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журнал Far Out как-то сообщал, что американский историк кино и автор книги «Чаплин: гений кино» Джефри Вэнс говорил об опровержении этого факта самим Чарли Чаплином в интервью в 1966 году</a:t>
            </a:r>
          </a:p>
        </p:txBody>
      </p:sp>
    </p:spTree>
    <p:extLst>
      <p:ext uri="{BB962C8B-B14F-4D97-AF65-F5344CB8AC3E}">
        <p14:creationId xmlns:p14="http://schemas.microsoft.com/office/powerpoint/2010/main" val="385153898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86878-B9DE-A14F-1939-1F69FBE65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2;p18">
            <a:extLst>
              <a:ext uri="{FF2B5EF4-FFF2-40B4-BE49-F238E27FC236}">
                <a16:creationId xmlns:a16="http://schemas.microsoft.com/office/drawing/2014/main" id="{04761F37-DFC8-09BE-9060-5866A8A0203C}"/>
              </a:ext>
            </a:extLst>
          </p:cNvPr>
          <p:cNvSpPr txBox="1">
            <a:spLocks noGrp="1"/>
          </p:cNvSpPr>
          <p:nvPr/>
        </p:nvSpPr>
        <p:spPr>
          <a:xfrm>
            <a:off x="483528" y="1403648"/>
            <a:ext cx="8782098" cy="466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33"/>
              <a:buFont typeface="Wix Madefor Display"/>
              <a:buNone/>
              <a:defRPr sz="30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002060"/>
                </a:solidFill>
              </a:rPr>
              <a:t>Кто мы сегодня?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3" name="Google Shape;123;p18">
            <a:extLst>
              <a:ext uri="{FF2B5EF4-FFF2-40B4-BE49-F238E27FC236}">
                <a16:creationId xmlns:a16="http://schemas.microsoft.com/office/drawing/2014/main" id="{5AE48A7F-70CD-37BF-0306-0E34ABAD19D9}"/>
              </a:ext>
            </a:extLst>
          </p:cNvPr>
          <p:cNvSpPr txBox="1"/>
          <p:nvPr/>
        </p:nvSpPr>
        <p:spPr>
          <a:xfrm>
            <a:off x="467544" y="2310399"/>
            <a:ext cx="3672408" cy="1107034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6000" tIns="234000" rIns="342000" bIns="2700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18"/>
              <a:buNone/>
            </a:pPr>
            <a:r>
              <a:rPr lang="ru" sz="2800" b="1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Родители</a:t>
            </a:r>
            <a:endParaRPr sz="2800" b="1" dirty="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</p:txBody>
      </p:sp>
      <p:sp>
        <p:nvSpPr>
          <p:cNvPr id="4" name="Google Shape;124;p18">
            <a:extLst>
              <a:ext uri="{FF2B5EF4-FFF2-40B4-BE49-F238E27FC236}">
                <a16:creationId xmlns:a16="http://schemas.microsoft.com/office/drawing/2014/main" id="{F113A356-090D-6E8C-1B18-FA0F98A133FD}"/>
              </a:ext>
            </a:extLst>
          </p:cNvPr>
          <p:cNvSpPr txBox="1"/>
          <p:nvPr/>
        </p:nvSpPr>
        <p:spPr>
          <a:xfrm>
            <a:off x="467544" y="3445693"/>
            <a:ext cx="3672408" cy="3217356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6000" tIns="234000" rIns="342000" bIns="2700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39999" lvl="0" indent="-200025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Wix Madefor Display"/>
              <a:buChar char="■"/>
            </a:pPr>
            <a:r>
              <a:rPr lang="ru-RU" sz="20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Ребёнок верит фейкам	</a:t>
            </a:r>
          </a:p>
          <a:p>
            <a:pPr marL="239999" lvl="0" indent="-200025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Wix Madefor Display"/>
              <a:buChar char="■"/>
            </a:pPr>
            <a:r>
              <a:rPr lang="ru-RU" sz="20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Не слушает аргументы	</a:t>
            </a:r>
          </a:p>
          <a:p>
            <a:pPr marL="239999" lvl="0" indent="-200025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Wix Madefor Display"/>
              <a:buChar char="■"/>
            </a:pPr>
            <a:r>
              <a:rPr lang="ru-RU" sz="20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Зависимость от соцсетей	</a:t>
            </a:r>
          </a:p>
          <a:p>
            <a:pPr marL="239999" lvl="0" indent="-200025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Wix Madefor Display"/>
              <a:buChar char="■"/>
            </a:pPr>
            <a:r>
              <a:rPr lang="ru-RU" sz="20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Не отличает факты от мнений	</a:t>
            </a:r>
            <a:endParaRPr lang="ru" sz="2000" dirty="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</p:txBody>
      </p:sp>
      <p:sp>
        <p:nvSpPr>
          <p:cNvPr id="5" name="Google Shape;123;p18">
            <a:extLst>
              <a:ext uri="{FF2B5EF4-FFF2-40B4-BE49-F238E27FC236}">
                <a16:creationId xmlns:a16="http://schemas.microsoft.com/office/drawing/2014/main" id="{A2228049-8398-72DB-3B00-AB69C4692D0E}"/>
              </a:ext>
            </a:extLst>
          </p:cNvPr>
          <p:cNvSpPr txBox="1"/>
          <p:nvPr/>
        </p:nvSpPr>
        <p:spPr>
          <a:xfrm>
            <a:off x="4427984" y="2310399"/>
            <a:ext cx="4032448" cy="1107034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6000" tIns="234000" rIns="342000" bIns="2700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18"/>
              <a:buNone/>
            </a:pPr>
            <a:r>
              <a:rPr lang="ru" sz="2800" b="1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Учителя</a:t>
            </a:r>
            <a:endParaRPr sz="2800" b="1" dirty="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</p:txBody>
      </p:sp>
      <p:sp>
        <p:nvSpPr>
          <p:cNvPr id="6" name="Google Shape;124;p18">
            <a:extLst>
              <a:ext uri="{FF2B5EF4-FFF2-40B4-BE49-F238E27FC236}">
                <a16:creationId xmlns:a16="http://schemas.microsoft.com/office/drawing/2014/main" id="{FED55DFD-2D09-B673-AA66-F9A6A92557BF}"/>
              </a:ext>
            </a:extLst>
          </p:cNvPr>
          <p:cNvSpPr txBox="1"/>
          <p:nvPr/>
        </p:nvSpPr>
        <p:spPr>
          <a:xfrm>
            <a:off x="4427984" y="3445693"/>
            <a:ext cx="4032448" cy="355591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6000" tIns="234000" rIns="342000" bIns="2700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39999" lvl="0" indent="-200025">
              <a:lnSpc>
                <a:spcPct val="110000"/>
              </a:lnSpc>
              <a:buClr>
                <a:schemeClr val="dk1"/>
              </a:buClr>
              <a:buSzPts val="1500"/>
              <a:buFont typeface="Wix Madefor Display"/>
              <a:buChar char="■"/>
            </a:pPr>
            <a:r>
              <a:rPr lang="ru-RU" sz="20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Ученики не анализируют источники</a:t>
            </a:r>
          </a:p>
          <a:p>
            <a:pPr marL="39974" lvl="0">
              <a:lnSpc>
                <a:spcPct val="110000"/>
              </a:lnSpc>
              <a:buClr>
                <a:schemeClr val="dk1"/>
              </a:buClr>
              <a:buSzPts val="1500"/>
            </a:pPr>
            <a:endParaRPr lang="ru-RU" sz="2000" dirty="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  <a:p>
            <a:pPr marL="239999" lvl="0" indent="-200025">
              <a:lnSpc>
                <a:spcPct val="110000"/>
              </a:lnSpc>
              <a:buClr>
                <a:schemeClr val="dk1"/>
              </a:buClr>
              <a:buSzPts val="1500"/>
              <a:buFont typeface="Wix Madefor Display"/>
              <a:buChar char="■"/>
            </a:pPr>
            <a:r>
              <a:rPr lang="ru-RU" sz="20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Клиповое мышление</a:t>
            </a:r>
          </a:p>
          <a:p>
            <a:pPr marL="39974" lvl="0">
              <a:lnSpc>
                <a:spcPct val="110000"/>
              </a:lnSpc>
              <a:buClr>
                <a:schemeClr val="dk1"/>
              </a:buClr>
              <a:buSzPts val="1500"/>
            </a:pPr>
            <a:endParaRPr lang="ru-RU" sz="2000" dirty="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  <a:p>
            <a:pPr marL="239999" lvl="0" indent="-200025">
              <a:lnSpc>
                <a:spcPct val="110000"/>
              </a:lnSpc>
              <a:buClr>
                <a:schemeClr val="dk1"/>
              </a:buClr>
              <a:buSzPts val="1500"/>
              <a:buFont typeface="Wix Madefor Display"/>
              <a:buChar char="■"/>
            </a:pPr>
            <a:r>
              <a:rPr lang="ru-RU" sz="20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Ребёнок верит фейкам</a:t>
            </a:r>
          </a:p>
          <a:p>
            <a:pPr marL="39974" lvl="0">
              <a:lnSpc>
                <a:spcPct val="110000"/>
              </a:lnSpc>
              <a:buClr>
                <a:schemeClr val="dk1"/>
              </a:buClr>
              <a:buSzPts val="1500"/>
            </a:pPr>
            <a:endParaRPr lang="ru-RU" sz="2000" dirty="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  <a:p>
            <a:pPr marL="239999" lvl="0" indent="-200025">
              <a:lnSpc>
                <a:spcPct val="110000"/>
              </a:lnSpc>
              <a:buClr>
                <a:schemeClr val="dk1"/>
              </a:buClr>
              <a:buSzPts val="1500"/>
              <a:buFont typeface="Wix Madefor Display"/>
              <a:buChar char="■"/>
            </a:pPr>
            <a:r>
              <a:rPr lang="ru-RU" sz="20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Сдают готовые ответы с нейросетей</a:t>
            </a:r>
          </a:p>
        </p:txBody>
      </p:sp>
    </p:spTree>
    <p:extLst>
      <p:ext uri="{BB962C8B-B14F-4D97-AF65-F5344CB8AC3E}">
        <p14:creationId xmlns:p14="http://schemas.microsoft.com/office/powerpoint/2010/main" val="1224976150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23978C-A171-04B8-3F2E-08ADBCD28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2;p18">
            <a:extLst>
              <a:ext uri="{FF2B5EF4-FFF2-40B4-BE49-F238E27FC236}">
                <a16:creationId xmlns:a16="http://schemas.microsoft.com/office/drawing/2014/main" id="{871402F1-84F3-B87F-016D-2E8DEB16EF2E}"/>
              </a:ext>
            </a:extLst>
          </p:cNvPr>
          <p:cNvSpPr txBox="1">
            <a:spLocks noGrp="1"/>
          </p:cNvSpPr>
          <p:nvPr/>
        </p:nvSpPr>
        <p:spPr>
          <a:xfrm>
            <a:off x="568274" y="1549728"/>
            <a:ext cx="8782098" cy="466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33"/>
              <a:buFont typeface="Wix Madefor Display"/>
              <a:buNone/>
              <a:defRPr sz="30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002060"/>
                </a:solidFill>
              </a:rPr>
              <a:t>Упражнение «Охота на подтверждения»</a:t>
            </a:r>
          </a:p>
        </p:txBody>
      </p:sp>
      <p:sp>
        <p:nvSpPr>
          <p:cNvPr id="3" name="Google Shape;123;p18">
            <a:extLst>
              <a:ext uri="{FF2B5EF4-FFF2-40B4-BE49-F238E27FC236}">
                <a16:creationId xmlns:a16="http://schemas.microsoft.com/office/drawing/2014/main" id="{DF8C4C4F-0B31-5C1C-B8DC-121B5D01402F}"/>
              </a:ext>
            </a:extLst>
          </p:cNvPr>
          <p:cNvSpPr txBox="1"/>
          <p:nvPr/>
        </p:nvSpPr>
        <p:spPr>
          <a:xfrm>
            <a:off x="539551" y="2483768"/>
            <a:ext cx="8309471" cy="1878528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6000" tIns="234000" rIns="342000" bIns="2700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lvl="0" indent="-457200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18"/>
              <a:buFont typeface="+mj-lt"/>
              <a:buAutoNum type="arabicPeriod"/>
            </a:pPr>
            <a:r>
              <a:rPr lang="ru-RU" sz="20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Выбери мнение (например, «собаки лучше кошек»). </a:t>
            </a:r>
          </a:p>
          <a:p>
            <a:pPr marL="457200" lvl="0" indent="-457200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18"/>
              <a:buFont typeface="+mj-lt"/>
              <a:buAutoNum type="arabicPeriod"/>
            </a:pPr>
            <a:r>
              <a:rPr lang="ru-RU" sz="20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Найди 3 факта ЗА и 3 факта ПРОТИВ.</a:t>
            </a:r>
          </a:p>
          <a:p>
            <a:pPr marL="457200" lvl="0" indent="-457200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18"/>
              <a:buFont typeface="+mj-lt"/>
              <a:buAutoNum type="arabicPeriod"/>
            </a:pPr>
            <a:r>
              <a:rPr lang="ru-RU" sz="20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Что нашлось быстрее? Почему?</a:t>
            </a:r>
          </a:p>
        </p:txBody>
      </p:sp>
      <p:pic>
        <p:nvPicPr>
          <p:cNvPr id="10244" name="Picture 4" descr="Picture background">
            <a:extLst>
              <a:ext uri="{FF2B5EF4-FFF2-40B4-BE49-F238E27FC236}">
                <a16:creationId xmlns:a16="http://schemas.microsoft.com/office/drawing/2014/main" id="{B041417E-81E1-F6C8-E571-1AA0DB808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81" y="4488209"/>
            <a:ext cx="6588224" cy="344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23;p18">
            <a:extLst>
              <a:ext uri="{FF2B5EF4-FFF2-40B4-BE49-F238E27FC236}">
                <a16:creationId xmlns:a16="http://schemas.microsoft.com/office/drawing/2014/main" id="{22FCBFC0-1746-22F5-06E8-82BC65B2A50E}"/>
              </a:ext>
            </a:extLst>
          </p:cNvPr>
          <p:cNvSpPr txBox="1"/>
          <p:nvPr/>
        </p:nvSpPr>
        <p:spPr>
          <a:xfrm>
            <a:off x="4708120" y="5148064"/>
            <a:ext cx="4096072" cy="13194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6000" tIns="234000" rIns="342000" bIns="2700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18"/>
            </a:pPr>
            <a:r>
              <a:rPr lang="ru-RU" sz="20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Мы легче находим то, что согласуется с нашим мнением.</a:t>
            </a:r>
            <a:endParaRPr lang="ru-RU" sz="1600" dirty="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</p:txBody>
      </p:sp>
    </p:spTree>
    <p:extLst>
      <p:ext uri="{BB962C8B-B14F-4D97-AF65-F5344CB8AC3E}">
        <p14:creationId xmlns:p14="http://schemas.microsoft.com/office/powerpoint/2010/main" val="3212690759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922BE-3CBD-41DB-8432-7EDD7FD9CB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2;p18">
            <a:extLst>
              <a:ext uri="{FF2B5EF4-FFF2-40B4-BE49-F238E27FC236}">
                <a16:creationId xmlns:a16="http://schemas.microsoft.com/office/drawing/2014/main" id="{8C04EFA8-4AFE-6227-E36C-28C890DAC426}"/>
              </a:ext>
            </a:extLst>
          </p:cNvPr>
          <p:cNvSpPr txBox="1">
            <a:spLocks noGrp="1"/>
          </p:cNvSpPr>
          <p:nvPr/>
        </p:nvSpPr>
        <p:spPr>
          <a:xfrm>
            <a:off x="361902" y="1259632"/>
            <a:ext cx="8782098" cy="466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33"/>
              <a:buFont typeface="Wix Madefor Display"/>
              <a:buNone/>
              <a:defRPr sz="30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002060"/>
                </a:solidFill>
              </a:rPr>
              <a:t>Методика 5W+H — база для всего</a:t>
            </a:r>
          </a:p>
        </p:txBody>
      </p:sp>
      <p:sp>
        <p:nvSpPr>
          <p:cNvPr id="5" name="Google Shape;544;p81">
            <a:extLst>
              <a:ext uri="{FF2B5EF4-FFF2-40B4-BE49-F238E27FC236}">
                <a16:creationId xmlns:a16="http://schemas.microsoft.com/office/drawing/2014/main" id="{89D659AF-2AF1-B9B1-9473-3CC6AEB9D81E}"/>
              </a:ext>
            </a:extLst>
          </p:cNvPr>
          <p:cNvSpPr txBox="1">
            <a:spLocks/>
          </p:cNvSpPr>
          <p:nvPr/>
        </p:nvSpPr>
        <p:spPr>
          <a:xfrm>
            <a:off x="239781" y="5349057"/>
            <a:ext cx="8664437" cy="3267561"/>
          </a:xfrm>
          <a:prstGeom prst="rect">
            <a:avLst/>
          </a:prstGeom>
          <a:noFill/>
          <a:ln w="12700">
            <a:noFill/>
            <a:miter lim="400000"/>
          </a:ln>
        </p:spPr>
        <p:txBody>
          <a:bodyPr spcFirstLastPara="1" wrap="square" lIns="0" tIns="0" rIns="0" bIns="0" anchor="t" anchorCtr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66799" algn="l">
              <a:lnSpc>
                <a:spcPct val="110000"/>
              </a:lnSpc>
              <a:spcBef>
                <a:spcPts val="1000"/>
              </a:spcBef>
              <a:buSzPts val="1700"/>
            </a:pPr>
            <a:r>
              <a:rPr lang="ru-RU" sz="2000" dirty="0">
                <a:solidFill>
                  <a:schemeClr val="tx1"/>
                </a:solidFill>
              </a:rPr>
              <a:t>Берём любую новость, пост в соцсетях, заголовок в газете. </a:t>
            </a:r>
          </a:p>
          <a:p>
            <a:pPr marL="269999" indent="-203200" algn="l">
              <a:lnSpc>
                <a:spcPct val="110000"/>
              </a:lnSpc>
              <a:spcBef>
                <a:spcPts val="1000"/>
              </a:spcBef>
              <a:buSzPts val="1700"/>
              <a:buFontTx/>
              <a:buChar char="●"/>
            </a:pPr>
            <a:r>
              <a:rPr lang="ru-RU" sz="2000" dirty="0">
                <a:solidFill>
                  <a:schemeClr val="tx1"/>
                </a:solidFill>
              </a:rPr>
              <a:t>Что произошло? (факт)</a:t>
            </a:r>
          </a:p>
          <a:p>
            <a:pPr marL="269999" indent="-203200" algn="l">
              <a:lnSpc>
                <a:spcPct val="110000"/>
              </a:lnSpc>
              <a:spcBef>
                <a:spcPts val="1000"/>
              </a:spcBef>
              <a:buSzPts val="1700"/>
              <a:buFontTx/>
              <a:buChar char="●"/>
            </a:pPr>
            <a:r>
              <a:rPr lang="ru-RU" sz="2000" dirty="0">
                <a:solidFill>
                  <a:schemeClr val="tx1"/>
                </a:solidFill>
              </a:rPr>
              <a:t>Кто сообщил? (друг? официальный канал? блогер?)</a:t>
            </a:r>
          </a:p>
          <a:p>
            <a:pPr marL="269999" indent="-203200" algn="l">
              <a:lnSpc>
                <a:spcPct val="110000"/>
              </a:lnSpc>
              <a:spcBef>
                <a:spcPts val="1000"/>
              </a:spcBef>
              <a:buSzPts val="1700"/>
              <a:buFontTx/>
              <a:buChar char="●"/>
            </a:pPr>
            <a:r>
              <a:rPr lang="ru-RU" sz="2000" dirty="0">
                <a:solidFill>
                  <a:schemeClr val="tx1"/>
                </a:solidFill>
              </a:rPr>
              <a:t>Где? (в нашем городе? в другой стране?)</a:t>
            </a:r>
          </a:p>
          <a:p>
            <a:pPr marL="269999" indent="-203200" algn="l">
              <a:lnSpc>
                <a:spcPct val="110000"/>
              </a:lnSpc>
              <a:spcBef>
                <a:spcPts val="1000"/>
              </a:spcBef>
              <a:buSzPts val="1700"/>
              <a:buFontTx/>
              <a:buChar char="●"/>
            </a:pPr>
            <a:r>
              <a:rPr lang="ru-RU" sz="2000" dirty="0">
                <a:solidFill>
                  <a:schemeClr val="tx1"/>
                </a:solidFill>
              </a:rPr>
              <a:t>Когда? (сегодня? или это старый фейк?)</a:t>
            </a:r>
          </a:p>
          <a:p>
            <a:pPr marL="269999" indent="-203200" algn="l">
              <a:lnSpc>
                <a:spcPct val="110000"/>
              </a:lnSpc>
              <a:spcBef>
                <a:spcPts val="1000"/>
              </a:spcBef>
              <a:buSzPts val="1700"/>
              <a:buFontTx/>
              <a:buChar char="●"/>
            </a:pPr>
            <a:r>
              <a:rPr lang="ru-RU" sz="2000" dirty="0">
                <a:solidFill>
                  <a:schemeClr val="tx1"/>
                </a:solidFill>
              </a:rPr>
              <a:t>Почему? (какая причина? что к этому привело?)</a:t>
            </a:r>
          </a:p>
          <a:p>
            <a:pPr marL="269999" indent="-203200" algn="l">
              <a:lnSpc>
                <a:spcPct val="110000"/>
              </a:lnSpc>
              <a:spcBef>
                <a:spcPts val="1000"/>
              </a:spcBef>
              <a:buSzPts val="1700"/>
              <a:buFontTx/>
              <a:buChar char="●"/>
            </a:pPr>
            <a:r>
              <a:rPr lang="ru-RU" sz="2000" dirty="0">
                <a:solidFill>
                  <a:schemeClr val="tx1"/>
                </a:solidFill>
              </a:rPr>
              <a:t>Как? (каким образом это могло случиться?)</a:t>
            </a:r>
          </a:p>
        </p:txBody>
      </p:sp>
      <p:pic>
        <p:nvPicPr>
          <p:cNvPr id="21506" name="Picture 2" descr="Picture background">
            <a:extLst>
              <a:ext uri="{FF2B5EF4-FFF2-40B4-BE49-F238E27FC236}">
                <a16:creationId xmlns:a16="http://schemas.microsoft.com/office/drawing/2014/main" id="{F5E6D676-AED4-48BD-67DE-D59F1E2B85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99" r="40550"/>
          <a:stretch>
            <a:fillRect/>
          </a:stretch>
        </p:blipFill>
        <p:spPr bwMode="auto">
          <a:xfrm>
            <a:off x="7325445" y="5377657"/>
            <a:ext cx="1801937" cy="327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Picture background">
            <a:extLst>
              <a:ext uri="{FF2B5EF4-FFF2-40B4-BE49-F238E27FC236}">
                <a16:creationId xmlns:a16="http://schemas.microsoft.com/office/drawing/2014/main" id="{9B69A7B6-3487-42C9-A765-E39102D6FB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76"/>
          <a:stretch>
            <a:fillRect/>
          </a:stretch>
        </p:blipFill>
        <p:spPr bwMode="auto">
          <a:xfrm>
            <a:off x="4263978" y="1863146"/>
            <a:ext cx="3962435" cy="354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Вопрос Векторы — Скачать бесплатные высококачественные векторы | Magnific  (ранее Freepik)">
            <a:extLst>
              <a:ext uri="{FF2B5EF4-FFF2-40B4-BE49-F238E27FC236}">
                <a16:creationId xmlns:a16="http://schemas.microsoft.com/office/drawing/2014/main" id="{C81DAF56-D9C5-E4FE-4425-F5311EE98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64" y="1801403"/>
            <a:ext cx="3547654" cy="3547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8317821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56F839-0B89-60F3-FC1A-6FB16C04D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2;p18">
            <a:extLst>
              <a:ext uri="{FF2B5EF4-FFF2-40B4-BE49-F238E27FC236}">
                <a16:creationId xmlns:a16="http://schemas.microsoft.com/office/drawing/2014/main" id="{9F23A32C-4293-F23A-2134-C992DB45195B}"/>
              </a:ext>
            </a:extLst>
          </p:cNvPr>
          <p:cNvSpPr txBox="1">
            <a:spLocks noGrp="1"/>
          </p:cNvSpPr>
          <p:nvPr/>
        </p:nvSpPr>
        <p:spPr>
          <a:xfrm>
            <a:off x="361902" y="1259632"/>
            <a:ext cx="8782098" cy="466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33"/>
              <a:buFont typeface="Wix Madefor Display"/>
              <a:buNone/>
              <a:defRPr sz="30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002060"/>
                </a:solidFill>
              </a:rPr>
              <a:t>Методика 5W+H — база для всего</a:t>
            </a:r>
          </a:p>
        </p:txBody>
      </p:sp>
      <p:pic>
        <p:nvPicPr>
          <p:cNvPr id="7" name="Picture 2" descr="Picture background">
            <a:extLst>
              <a:ext uri="{FF2B5EF4-FFF2-40B4-BE49-F238E27FC236}">
                <a16:creationId xmlns:a16="http://schemas.microsoft.com/office/drawing/2014/main" id="{56A383CB-E208-1B37-816E-6E7F69DDA1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99" r="40550"/>
          <a:stretch>
            <a:fillRect/>
          </a:stretch>
        </p:blipFill>
        <p:spPr bwMode="auto">
          <a:xfrm>
            <a:off x="189084" y="2102963"/>
            <a:ext cx="1801937" cy="327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0A6D8DD-237D-091D-BD8D-915D733161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736" y="2150503"/>
            <a:ext cx="3901344" cy="3141577"/>
          </a:xfrm>
          <a:prstGeom prst="rect">
            <a:avLst/>
          </a:prstGeom>
        </p:spPr>
      </p:pic>
      <p:sp>
        <p:nvSpPr>
          <p:cNvPr id="12" name="Google Shape;544;p81">
            <a:extLst>
              <a:ext uri="{FF2B5EF4-FFF2-40B4-BE49-F238E27FC236}">
                <a16:creationId xmlns:a16="http://schemas.microsoft.com/office/drawing/2014/main" id="{F288C959-0D17-6F08-992D-42136E5E44A8}"/>
              </a:ext>
            </a:extLst>
          </p:cNvPr>
          <p:cNvSpPr txBox="1">
            <a:spLocks/>
          </p:cNvSpPr>
          <p:nvPr/>
        </p:nvSpPr>
        <p:spPr>
          <a:xfrm>
            <a:off x="6099799" y="2483768"/>
            <a:ext cx="2867408" cy="1949252"/>
          </a:xfrm>
          <a:prstGeom prst="rect">
            <a:avLst/>
          </a:prstGeom>
          <a:noFill/>
          <a:ln w="12700">
            <a:noFill/>
            <a:miter lim="400000"/>
          </a:ln>
        </p:spPr>
        <p:txBody>
          <a:bodyPr spcFirstLastPara="1" wrap="square" lIns="0" tIns="0" rIns="0" bIns="0" anchor="t" anchorCtr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66799" algn="l">
              <a:lnSpc>
                <a:spcPct val="110000"/>
              </a:lnSpc>
              <a:spcBef>
                <a:spcPts val="1000"/>
              </a:spcBef>
              <a:buSzPts val="1700"/>
            </a:pPr>
            <a:r>
              <a:rPr lang="ru-RU" sz="2000" dirty="0">
                <a:solidFill>
                  <a:schemeClr val="tx1"/>
                </a:solidFill>
              </a:rPr>
              <a:t>В Красноярске на улицы города выпустили умного робота-уборщика — «</a:t>
            </a:r>
            <a:r>
              <a:rPr lang="ru-RU" sz="2000" dirty="0" err="1">
                <a:solidFill>
                  <a:schemeClr val="tx1"/>
                </a:solidFill>
              </a:rPr>
              <a:t>пылемойку</a:t>
            </a:r>
            <a:r>
              <a:rPr lang="ru-RU" sz="2000" dirty="0">
                <a:solidFill>
                  <a:schemeClr val="tx1"/>
                </a:solidFill>
              </a:rPr>
              <a:t>»</a:t>
            </a:r>
          </a:p>
          <a:p>
            <a:pPr marL="66799" algn="l">
              <a:lnSpc>
                <a:spcPct val="110000"/>
              </a:lnSpc>
              <a:spcBef>
                <a:spcPts val="1000"/>
              </a:spcBef>
              <a:buSzPts val="1700"/>
            </a:pPr>
            <a:r>
              <a:rPr lang="ru-RU" sz="2000" dirty="0">
                <a:solidFill>
                  <a:schemeClr val="tx1"/>
                </a:solidFill>
              </a:rPr>
              <a:t>08.06.2026</a:t>
            </a:r>
          </a:p>
        </p:txBody>
      </p:sp>
      <p:pic>
        <p:nvPicPr>
          <p:cNvPr id="13" name="Picture 2" descr="Picture background">
            <a:extLst>
              <a:ext uri="{FF2B5EF4-FFF2-40B4-BE49-F238E27FC236}">
                <a16:creationId xmlns:a16="http://schemas.microsoft.com/office/drawing/2014/main" id="{E065BA6B-D1B9-64B1-6C9C-6ADFDA561C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99" r="40550"/>
          <a:stretch>
            <a:fillRect/>
          </a:stretch>
        </p:blipFill>
        <p:spPr bwMode="auto">
          <a:xfrm>
            <a:off x="189084" y="5328285"/>
            <a:ext cx="1801937" cy="327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544;p81">
            <a:extLst>
              <a:ext uri="{FF2B5EF4-FFF2-40B4-BE49-F238E27FC236}">
                <a16:creationId xmlns:a16="http://schemas.microsoft.com/office/drawing/2014/main" id="{42D48170-29A0-3813-9EF1-8E698F5D615A}"/>
              </a:ext>
            </a:extLst>
          </p:cNvPr>
          <p:cNvSpPr txBox="1">
            <a:spLocks/>
          </p:cNvSpPr>
          <p:nvPr/>
        </p:nvSpPr>
        <p:spPr>
          <a:xfrm>
            <a:off x="4937139" y="5452418"/>
            <a:ext cx="4013220" cy="3093154"/>
          </a:xfrm>
          <a:prstGeom prst="rect">
            <a:avLst/>
          </a:prstGeom>
          <a:noFill/>
          <a:ln w="12700">
            <a:noFill/>
            <a:miter lim="400000"/>
          </a:ln>
        </p:spPr>
        <p:txBody>
          <a:bodyPr spcFirstLastPara="1" wrap="square" lIns="0" tIns="0" rIns="0" bIns="0" anchor="t" anchorCtr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66799" algn="l">
              <a:lnSpc>
                <a:spcPct val="110000"/>
              </a:lnSpc>
              <a:spcBef>
                <a:spcPts val="1000"/>
              </a:spcBef>
              <a:buSzPts val="1700"/>
            </a:pPr>
            <a:r>
              <a:rPr lang="ru-RU" sz="2000" dirty="0">
                <a:solidFill>
                  <a:schemeClr val="tx1"/>
                </a:solidFill>
              </a:rPr>
              <a:t>В соцсетях сообщают, что мессенджер требует обновиться, чтобы пользоваться функциями приложения. Также говорится о невозможности запустить веб-версию мессенджера.</a:t>
            </a:r>
          </a:p>
          <a:p>
            <a:pPr marL="66799" algn="l">
              <a:lnSpc>
                <a:spcPct val="110000"/>
              </a:lnSpc>
              <a:spcBef>
                <a:spcPts val="1000"/>
              </a:spcBef>
              <a:buSzPts val="1700"/>
            </a:pPr>
            <a:endParaRPr lang="ru-RU" sz="2000" dirty="0">
              <a:solidFill>
                <a:schemeClr val="tx1"/>
              </a:solidFill>
            </a:endParaRPr>
          </a:p>
          <a:p>
            <a:pPr marL="66799" algn="l">
              <a:lnSpc>
                <a:spcPct val="110000"/>
              </a:lnSpc>
              <a:spcBef>
                <a:spcPts val="1000"/>
              </a:spcBef>
              <a:buSzPts val="1700"/>
            </a:pPr>
            <a:r>
              <a:rPr lang="ru-RU" sz="2000" dirty="0">
                <a:solidFill>
                  <a:schemeClr val="tx1"/>
                </a:solidFill>
              </a:rPr>
              <a:t>08.06.2026</a:t>
            </a:r>
          </a:p>
        </p:txBody>
      </p:sp>
      <p:pic>
        <p:nvPicPr>
          <p:cNvPr id="27650" name="Picture 2" descr="Snimok Jekrana 2026 06 06 V 11.12.25">
            <a:extLst>
              <a:ext uri="{FF2B5EF4-FFF2-40B4-BE49-F238E27FC236}">
                <a16:creationId xmlns:a16="http://schemas.microsoft.com/office/drawing/2014/main" id="{16F7B34E-2FF4-22FC-8A15-5F61B8600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51" y="5440716"/>
            <a:ext cx="25527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143203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7A9E3-9FBC-2924-70AE-76D6E4A847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2;p18">
            <a:extLst>
              <a:ext uri="{FF2B5EF4-FFF2-40B4-BE49-F238E27FC236}">
                <a16:creationId xmlns:a16="http://schemas.microsoft.com/office/drawing/2014/main" id="{E5547EB2-AC1C-0F75-B7F0-3191A32E3C51}"/>
              </a:ext>
            </a:extLst>
          </p:cNvPr>
          <p:cNvSpPr txBox="1">
            <a:spLocks noGrp="1"/>
          </p:cNvSpPr>
          <p:nvPr/>
        </p:nvSpPr>
        <p:spPr>
          <a:xfrm>
            <a:off x="361902" y="1507808"/>
            <a:ext cx="8782098" cy="466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33"/>
              <a:buFont typeface="Wix Madefor Display"/>
              <a:buNone/>
              <a:defRPr sz="30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002060"/>
                </a:solidFill>
              </a:rPr>
              <a:t>Пример:</a:t>
            </a:r>
          </a:p>
        </p:txBody>
      </p:sp>
      <p:sp>
        <p:nvSpPr>
          <p:cNvPr id="12" name="Google Shape;544;p81">
            <a:extLst>
              <a:ext uri="{FF2B5EF4-FFF2-40B4-BE49-F238E27FC236}">
                <a16:creationId xmlns:a16="http://schemas.microsoft.com/office/drawing/2014/main" id="{AE0DBE14-039A-23F5-68CA-35CFF8AB2489}"/>
              </a:ext>
            </a:extLst>
          </p:cNvPr>
          <p:cNvSpPr txBox="1">
            <a:spLocks/>
          </p:cNvSpPr>
          <p:nvPr/>
        </p:nvSpPr>
        <p:spPr>
          <a:xfrm>
            <a:off x="229816" y="4445012"/>
            <a:ext cx="3769655" cy="3011081"/>
          </a:xfrm>
          <a:prstGeom prst="rect">
            <a:avLst/>
          </a:prstGeom>
          <a:noFill/>
          <a:ln w="12700">
            <a:noFill/>
            <a:miter lim="400000"/>
          </a:ln>
        </p:spPr>
        <p:txBody>
          <a:bodyPr spcFirstLastPara="1" wrap="square" lIns="0" tIns="0" rIns="0" bIns="0" anchor="t" anchorCtr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66799" algn="l">
              <a:lnSpc>
                <a:spcPct val="110000"/>
              </a:lnSpc>
              <a:spcBef>
                <a:spcPts val="1000"/>
              </a:spcBef>
              <a:buSzPts val="1700"/>
            </a:pPr>
            <a:r>
              <a:rPr lang="ru-RU" sz="2000" b="1" i="1" dirty="0">
                <a:solidFill>
                  <a:schemeClr val="tx1"/>
                </a:solidFill>
              </a:rPr>
              <a:t>Вопросы для проверки:</a:t>
            </a:r>
          </a:p>
          <a:p>
            <a:pPr marL="409699" indent="-342900" algn="l">
              <a:lnSpc>
                <a:spcPct val="110000"/>
              </a:lnSpc>
              <a:spcBef>
                <a:spcPts val="1000"/>
              </a:spcBef>
              <a:buSzPts val="1700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Кто автор новости?</a:t>
            </a:r>
          </a:p>
          <a:p>
            <a:pPr marL="409699" indent="-342900" algn="l">
              <a:lnSpc>
                <a:spcPct val="110000"/>
              </a:lnSpc>
              <a:spcBef>
                <a:spcPts val="1000"/>
              </a:spcBef>
              <a:buSzPts val="1700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Есть ли ссылка на официальный документ?</a:t>
            </a:r>
          </a:p>
          <a:p>
            <a:pPr marL="409699" indent="-342900" algn="l">
              <a:lnSpc>
                <a:spcPct val="110000"/>
              </a:lnSpc>
              <a:spcBef>
                <a:spcPts val="1000"/>
              </a:spcBef>
              <a:buSzPts val="1700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80% каких учителей? Где проводился опрос?</a:t>
            </a:r>
          </a:p>
          <a:p>
            <a:pPr marL="409699" indent="-342900" algn="l">
              <a:lnSpc>
                <a:spcPct val="110000"/>
              </a:lnSpc>
              <a:spcBef>
                <a:spcPts val="1000"/>
              </a:spcBef>
              <a:buSzPts val="1700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Это закон или мнение?</a:t>
            </a:r>
          </a:p>
        </p:txBody>
      </p:sp>
      <p:sp>
        <p:nvSpPr>
          <p:cNvPr id="3" name="Google Shape;123;p18">
            <a:extLst>
              <a:ext uri="{FF2B5EF4-FFF2-40B4-BE49-F238E27FC236}">
                <a16:creationId xmlns:a16="http://schemas.microsoft.com/office/drawing/2014/main" id="{F1C34A11-FC31-A301-C545-3278A49B4884}"/>
              </a:ext>
            </a:extLst>
          </p:cNvPr>
          <p:cNvSpPr txBox="1"/>
          <p:nvPr/>
        </p:nvSpPr>
        <p:spPr>
          <a:xfrm>
            <a:off x="251520" y="2271517"/>
            <a:ext cx="3747951" cy="2027286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6000" tIns="234000" rIns="342000" bIns="2700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18"/>
            </a:pPr>
            <a:r>
              <a:rPr lang="ru-RU" sz="20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Школьникам запретят пользоваться телефонами с 2025 года! Так считают 80% учителей</a:t>
            </a:r>
          </a:p>
        </p:txBody>
      </p:sp>
      <p:pic>
        <p:nvPicPr>
          <p:cNvPr id="28674" name="Picture 2" descr="Автоматизация девушки Векторы — Скачать бесплатные высококачественные  векторы | Magnific (ранее Freepik)">
            <a:extLst>
              <a:ext uri="{FF2B5EF4-FFF2-40B4-BE49-F238E27FC236}">
                <a16:creationId xmlns:a16="http://schemas.microsoft.com/office/drawing/2014/main" id="{DEF962A6-7BC2-0E0E-2E69-4B4571717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456" y="2267744"/>
            <a:ext cx="4896544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3042936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A91626-CA94-0A1C-BEDA-B29365039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2;p18">
            <a:extLst>
              <a:ext uri="{FF2B5EF4-FFF2-40B4-BE49-F238E27FC236}">
                <a16:creationId xmlns:a16="http://schemas.microsoft.com/office/drawing/2014/main" id="{275A076D-EE29-EF57-61A5-E5B751F666B2}"/>
              </a:ext>
            </a:extLst>
          </p:cNvPr>
          <p:cNvSpPr txBox="1">
            <a:spLocks noGrp="1"/>
          </p:cNvSpPr>
          <p:nvPr/>
        </p:nvSpPr>
        <p:spPr>
          <a:xfrm>
            <a:off x="568274" y="1549728"/>
            <a:ext cx="8782098" cy="466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33"/>
              <a:buFont typeface="Wix Madefor Display"/>
              <a:buNone/>
              <a:defRPr sz="30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002060"/>
                </a:solidFill>
              </a:rPr>
              <a:t>Приём: «Три источника»</a:t>
            </a:r>
          </a:p>
        </p:txBody>
      </p:sp>
      <p:sp>
        <p:nvSpPr>
          <p:cNvPr id="3" name="Google Shape;123;p18">
            <a:extLst>
              <a:ext uri="{FF2B5EF4-FFF2-40B4-BE49-F238E27FC236}">
                <a16:creationId xmlns:a16="http://schemas.microsoft.com/office/drawing/2014/main" id="{523E6B14-E5E6-DD3C-15F7-04278A70812D}"/>
              </a:ext>
            </a:extLst>
          </p:cNvPr>
          <p:cNvSpPr txBox="1"/>
          <p:nvPr/>
        </p:nvSpPr>
        <p:spPr>
          <a:xfrm>
            <a:off x="539551" y="2483768"/>
            <a:ext cx="8309471" cy="2335063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6000" tIns="234000" rIns="342000" bIns="2700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18"/>
            </a:pPr>
            <a:r>
              <a:rPr lang="ru-RU" sz="20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Правило трёх источников:</a:t>
            </a:r>
          </a:p>
          <a:p>
            <a:pPr marL="457200" lvl="0" indent="-457200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18"/>
              <a:buFont typeface="+mj-lt"/>
              <a:buAutoNum type="arabicPeriod"/>
            </a:pPr>
            <a:r>
              <a:rPr lang="ru-RU" sz="20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Не верь одному источнику</a:t>
            </a:r>
          </a:p>
          <a:p>
            <a:pPr marL="457200" lvl="0" indent="-457200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18"/>
              <a:buFont typeface="+mj-lt"/>
              <a:buAutoNum type="arabicPeriod"/>
            </a:pPr>
            <a:r>
              <a:rPr lang="ru-RU" sz="20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Найди ещё два (желательно с разных сторон)</a:t>
            </a:r>
          </a:p>
          <a:p>
            <a:pPr marL="457200" lvl="0" indent="-457200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18"/>
              <a:buFont typeface="+mj-lt"/>
              <a:buAutoNum type="arabicPeriod"/>
            </a:pPr>
            <a:r>
              <a:rPr lang="ru-RU" sz="20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Если данные совпадают — высокая вероятность правды</a:t>
            </a:r>
          </a:p>
        </p:txBody>
      </p:sp>
      <p:sp>
        <p:nvSpPr>
          <p:cNvPr id="4" name="Google Shape;123;p18">
            <a:extLst>
              <a:ext uri="{FF2B5EF4-FFF2-40B4-BE49-F238E27FC236}">
                <a16:creationId xmlns:a16="http://schemas.microsoft.com/office/drawing/2014/main" id="{F9212855-250D-C3CB-C82A-23995BD689FD}"/>
              </a:ext>
            </a:extLst>
          </p:cNvPr>
          <p:cNvSpPr txBox="1"/>
          <p:nvPr/>
        </p:nvSpPr>
        <p:spPr>
          <a:xfrm>
            <a:off x="4712664" y="4932040"/>
            <a:ext cx="4096072" cy="965457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6000" tIns="234000" rIns="342000" bIns="2700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18"/>
            </a:pPr>
            <a:r>
              <a:rPr lang="ru-RU" sz="20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"Завтра отменят контрольную!"</a:t>
            </a:r>
            <a:endParaRPr lang="ru-RU" sz="1600" dirty="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</p:txBody>
      </p:sp>
      <p:pic>
        <p:nvPicPr>
          <p:cNvPr id="29698" name="Picture 2" descr="Страница 4 | Детский мобильный Векторы — Скачать бесплатные  высококачественные векторы | Magnific (ранее Freepik)">
            <a:extLst>
              <a:ext uri="{FF2B5EF4-FFF2-40B4-BE49-F238E27FC236}">
                <a16:creationId xmlns:a16="http://schemas.microsoft.com/office/drawing/2014/main" id="{EDFAD4A3-0B9A-166F-B325-1F7309341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56" y="5148064"/>
            <a:ext cx="386374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123;p18">
            <a:extLst>
              <a:ext uri="{FF2B5EF4-FFF2-40B4-BE49-F238E27FC236}">
                <a16:creationId xmlns:a16="http://schemas.microsoft.com/office/drawing/2014/main" id="{A5186770-9DE4-117A-EA5C-6035FA3244A7}"/>
              </a:ext>
            </a:extLst>
          </p:cNvPr>
          <p:cNvSpPr txBox="1"/>
          <p:nvPr/>
        </p:nvSpPr>
        <p:spPr>
          <a:xfrm>
            <a:off x="4712664" y="6099743"/>
            <a:ext cx="4096072" cy="2381229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6000" tIns="234000" rIns="342000" bIns="2700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>
              <a:lnSpc>
                <a:spcPct val="115000"/>
              </a:lnSpc>
              <a:spcAft>
                <a:spcPts val="800"/>
              </a:spcAft>
              <a:buSzPts val="1018"/>
            </a:pPr>
            <a:r>
              <a:rPr lang="ru-RU" sz="20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Ребенок чувствует себя исследователем. Он сам приходит к выводу. А вывод, сделанный самостоятельно, запоминается навсегда.</a:t>
            </a:r>
            <a:endParaRPr lang="ru-RU" sz="1600" dirty="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</p:txBody>
      </p:sp>
    </p:spTree>
    <p:extLst>
      <p:ext uri="{BB962C8B-B14F-4D97-AF65-F5344CB8AC3E}">
        <p14:creationId xmlns:p14="http://schemas.microsoft.com/office/powerpoint/2010/main" val="3733139653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2D0B9A-8BAD-5D6A-5492-2998FF208E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2;p18">
            <a:extLst>
              <a:ext uri="{FF2B5EF4-FFF2-40B4-BE49-F238E27FC236}">
                <a16:creationId xmlns:a16="http://schemas.microsoft.com/office/drawing/2014/main" id="{04279E69-2350-FED0-F443-D8AD237E9939}"/>
              </a:ext>
            </a:extLst>
          </p:cNvPr>
          <p:cNvSpPr txBox="1">
            <a:spLocks noGrp="1"/>
          </p:cNvSpPr>
          <p:nvPr/>
        </p:nvSpPr>
        <p:spPr>
          <a:xfrm>
            <a:off x="361902" y="1259632"/>
            <a:ext cx="8782098" cy="466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33"/>
              <a:buFont typeface="Wix Madefor Display"/>
              <a:buNone/>
              <a:defRPr sz="30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002060"/>
                </a:solidFill>
              </a:rPr>
              <a:t>Главное правило — «Правило десяти»</a:t>
            </a:r>
          </a:p>
        </p:txBody>
      </p:sp>
      <p:pic>
        <p:nvPicPr>
          <p:cNvPr id="10244" name="Picture 4" descr="Picture background">
            <a:extLst>
              <a:ext uri="{FF2B5EF4-FFF2-40B4-BE49-F238E27FC236}">
                <a16:creationId xmlns:a16="http://schemas.microsoft.com/office/drawing/2014/main" id="{CE534765-54DA-D7C8-13D6-753FEEA58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47" y="1726363"/>
            <a:ext cx="6588224" cy="344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123;p18">
            <a:extLst>
              <a:ext uri="{FF2B5EF4-FFF2-40B4-BE49-F238E27FC236}">
                <a16:creationId xmlns:a16="http://schemas.microsoft.com/office/drawing/2014/main" id="{6B583F46-7570-91AE-C7D4-D62308F2CEE3}"/>
              </a:ext>
            </a:extLst>
          </p:cNvPr>
          <p:cNvSpPr txBox="1"/>
          <p:nvPr/>
        </p:nvSpPr>
        <p:spPr>
          <a:xfrm>
            <a:off x="4691734" y="2105493"/>
            <a:ext cx="4096073" cy="2232471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6000" tIns="234000" rIns="342000" bIns="2700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lvl="0" indent="-342900" algn="r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18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Это факт или мнение?</a:t>
            </a:r>
          </a:p>
          <a:p>
            <a:pPr marL="342900" lvl="0" indent="-342900" algn="r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18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Кому выгодно, чтобы я в это поверил?</a:t>
            </a:r>
          </a:p>
          <a:p>
            <a:pPr marL="342900" lvl="0" indent="-342900" algn="r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18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Что будет, если я ошибусь?</a:t>
            </a:r>
          </a:p>
        </p:txBody>
      </p:sp>
      <p:sp>
        <p:nvSpPr>
          <p:cNvPr id="5" name="Google Shape;122;p18">
            <a:extLst>
              <a:ext uri="{FF2B5EF4-FFF2-40B4-BE49-F238E27FC236}">
                <a16:creationId xmlns:a16="http://schemas.microsoft.com/office/drawing/2014/main" id="{DC2D1C91-F271-DC31-3ACE-4FEB0759F80E}"/>
              </a:ext>
            </a:extLst>
          </p:cNvPr>
          <p:cNvSpPr txBox="1">
            <a:spLocks noGrp="1"/>
          </p:cNvSpPr>
          <p:nvPr/>
        </p:nvSpPr>
        <p:spPr>
          <a:xfrm>
            <a:off x="1547664" y="5827858"/>
            <a:ext cx="8782098" cy="466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33"/>
              <a:buFont typeface="Wix Madefor Display"/>
              <a:buNone/>
              <a:defRPr sz="30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002060"/>
                </a:solidFill>
              </a:rPr>
              <a:t>«Что скрыто?»</a:t>
            </a:r>
          </a:p>
        </p:txBody>
      </p:sp>
      <p:pic>
        <p:nvPicPr>
          <p:cNvPr id="30722" name="Picture 2" descr="Айсберг – Бесплатные иконки: природа">
            <a:extLst>
              <a:ext uri="{FF2B5EF4-FFF2-40B4-BE49-F238E27FC236}">
                <a16:creationId xmlns:a16="http://schemas.microsoft.com/office/drawing/2014/main" id="{B978BB36-2B5B-9C83-CD5D-F9AD787BD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4956338"/>
            <a:ext cx="3988405" cy="398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123;p18">
            <a:extLst>
              <a:ext uri="{FF2B5EF4-FFF2-40B4-BE49-F238E27FC236}">
                <a16:creationId xmlns:a16="http://schemas.microsoft.com/office/drawing/2014/main" id="{E76C454A-3008-0A89-FF10-00C771135906}"/>
              </a:ext>
            </a:extLst>
          </p:cNvPr>
          <p:cNvSpPr txBox="1"/>
          <p:nvPr/>
        </p:nvSpPr>
        <p:spPr>
          <a:xfrm>
            <a:off x="682679" y="6564425"/>
            <a:ext cx="4096073" cy="1673343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6000" tIns="234000" rIns="342000" bIns="2700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18"/>
            </a:pPr>
            <a:r>
              <a:rPr lang="ru-RU" sz="20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Этот приём тренирует самое важное — умение видеть, что автор умалчивает. </a:t>
            </a:r>
          </a:p>
        </p:txBody>
      </p:sp>
    </p:spTree>
    <p:extLst>
      <p:ext uri="{BB962C8B-B14F-4D97-AF65-F5344CB8AC3E}">
        <p14:creationId xmlns:p14="http://schemas.microsoft.com/office/powerpoint/2010/main" val="3551676165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0AA28-DDBE-53CA-7FF6-744DEA5D1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43;p81">
            <a:extLst>
              <a:ext uri="{FF2B5EF4-FFF2-40B4-BE49-F238E27FC236}">
                <a16:creationId xmlns:a16="http://schemas.microsoft.com/office/drawing/2014/main" id="{E5FC9DCD-1E7E-542E-4DF2-68794CAE23D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51520" y="1199906"/>
            <a:ext cx="10938000" cy="91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ru-RU" sz="5400" b="1" dirty="0">
                <a:solidFill>
                  <a:srgbClr val="002060"/>
                </a:solidFill>
              </a:rPr>
              <a:t>Приём: «Пять почему»</a:t>
            </a:r>
            <a:endParaRPr sz="5400" b="1" dirty="0">
              <a:solidFill>
                <a:srgbClr val="002060"/>
              </a:solidFill>
            </a:endParaRPr>
          </a:p>
        </p:txBody>
      </p:sp>
      <p:sp>
        <p:nvSpPr>
          <p:cNvPr id="2" name="Google Shape;544;p81">
            <a:extLst>
              <a:ext uri="{FF2B5EF4-FFF2-40B4-BE49-F238E27FC236}">
                <a16:creationId xmlns:a16="http://schemas.microsoft.com/office/drawing/2014/main" id="{B5DCC6E1-20CE-0E14-0B6A-B8E99DAF4B01}"/>
              </a:ext>
            </a:extLst>
          </p:cNvPr>
          <p:cNvSpPr txBox="1">
            <a:spLocks/>
          </p:cNvSpPr>
          <p:nvPr/>
        </p:nvSpPr>
        <p:spPr>
          <a:xfrm>
            <a:off x="286814" y="4604882"/>
            <a:ext cx="8664437" cy="4019562"/>
          </a:xfrm>
          <a:prstGeom prst="rect">
            <a:avLst/>
          </a:prstGeom>
          <a:noFill/>
          <a:ln w="12700">
            <a:noFill/>
            <a:miter lim="400000"/>
          </a:ln>
        </p:spPr>
        <p:txBody>
          <a:bodyPr spcFirstLastPara="1" wrap="square" lIns="0" tIns="0" rIns="0" bIns="0" anchor="t" anchorCtr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66799" algn="l">
              <a:lnSpc>
                <a:spcPct val="110000"/>
              </a:lnSpc>
              <a:spcBef>
                <a:spcPts val="1000"/>
              </a:spcBef>
              <a:buSzPts val="1700"/>
            </a:pPr>
            <a:endParaRPr lang="ru-RU" sz="2400" dirty="0">
              <a:solidFill>
                <a:schemeClr val="tx1"/>
              </a:solidFill>
            </a:endParaRPr>
          </a:p>
          <a:p>
            <a:pPr marL="269999" indent="-203200" algn="l">
              <a:lnSpc>
                <a:spcPct val="110000"/>
              </a:lnSpc>
              <a:spcBef>
                <a:spcPts val="1000"/>
              </a:spcBef>
              <a:buSzPts val="1700"/>
              <a:buFontTx/>
              <a:buChar char="●"/>
            </a:pPr>
            <a:r>
              <a:rPr lang="ru-RU" sz="2400" dirty="0">
                <a:solidFill>
                  <a:schemeClr val="tx1"/>
                </a:solidFill>
              </a:rPr>
              <a:t>«Этот блогер популярный». Почему?</a:t>
            </a:r>
          </a:p>
          <a:p>
            <a:pPr marL="269999" indent="-203200" algn="l">
              <a:lnSpc>
                <a:spcPct val="110000"/>
              </a:lnSpc>
              <a:spcBef>
                <a:spcPts val="1000"/>
              </a:spcBef>
              <a:buSzPts val="1700"/>
              <a:buFontTx/>
              <a:buChar char="●"/>
            </a:pPr>
            <a:r>
              <a:rPr lang="ru-RU" sz="2400" dirty="0">
                <a:solidFill>
                  <a:schemeClr val="tx1"/>
                </a:solidFill>
              </a:rPr>
              <a:t>«У него миллион подписчиков». Почему это значит популярный?</a:t>
            </a:r>
          </a:p>
          <a:p>
            <a:pPr marL="269999" indent="-203200" algn="l">
              <a:lnSpc>
                <a:spcPct val="110000"/>
              </a:lnSpc>
              <a:spcBef>
                <a:spcPts val="1000"/>
              </a:spcBef>
              <a:buSzPts val="1700"/>
              <a:buFontTx/>
              <a:buChar char="●"/>
            </a:pPr>
            <a:r>
              <a:rPr lang="ru-RU" sz="2400" dirty="0">
                <a:solidFill>
                  <a:schemeClr val="tx1"/>
                </a:solidFill>
              </a:rPr>
              <a:t>«Потому что много людей его смотрят». Почему они смотрят?</a:t>
            </a:r>
          </a:p>
          <a:p>
            <a:pPr marL="269999" indent="-203200" algn="l">
              <a:lnSpc>
                <a:spcPct val="110000"/>
              </a:lnSpc>
              <a:spcBef>
                <a:spcPts val="1000"/>
              </a:spcBef>
              <a:buSzPts val="1700"/>
              <a:buFontTx/>
              <a:buChar char="●"/>
            </a:pPr>
            <a:r>
              <a:rPr lang="ru-RU" sz="2400" dirty="0">
                <a:solidFill>
                  <a:schemeClr val="tx1"/>
                </a:solidFill>
              </a:rPr>
              <a:t>«Потому что он снимает смешное». А может, потому что покупает просмотры?</a:t>
            </a:r>
          </a:p>
          <a:p>
            <a:pPr marL="269999" indent="-203200" algn="l">
              <a:lnSpc>
                <a:spcPct val="110000"/>
              </a:lnSpc>
              <a:spcBef>
                <a:spcPts val="1000"/>
              </a:spcBef>
              <a:buSzPts val="1700"/>
              <a:buFontTx/>
              <a:buChar char="●"/>
            </a:pPr>
            <a:r>
              <a:rPr lang="ru-RU" sz="2400" dirty="0">
                <a:solidFill>
                  <a:schemeClr val="tx1"/>
                </a:solidFill>
              </a:rPr>
              <a:t>«А как это проверить?» → Вот главный вопрос!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92CC142-B0FF-C3C7-D8A8-A116B5679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64" y="2411760"/>
            <a:ext cx="2818038" cy="28180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CCF151-289B-4670-6313-E596588B1EB0}"/>
              </a:ext>
            </a:extLst>
          </p:cNvPr>
          <p:cNvSpPr txBox="1"/>
          <p:nvPr/>
        </p:nvSpPr>
        <p:spPr>
          <a:xfrm>
            <a:off x="3385122" y="2848784"/>
            <a:ext cx="5003301" cy="16903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SzPts val="1400"/>
            </a:pPr>
            <a:r>
              <a:rPr lang="ru-RU" sz="3200" b="1" i="1" dirty="0">
                <a:solidFill>
                  <a:srgbClr val="0070C0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 К любому утверждению задавай «Почему?» пять раз подряд.</a:t>
            </a:r>
          </a:p>
        </p:txBody>
      </p:sp>
    </p:spTree>
    <p:extLst>
      <p:ext uri="{BB962C8B-B14F-4D97-AF65-F5344CB8AC3E}">
        <p14:creationId xmlns:p14="http://schemas.microsoft.com/office/powerpoint/2010/main" val="2774631869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3DBB87-67A8-9391-4E7D-E848507EE0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2;p18">
            <a:extLst>
              <a:ext uri="{FF2B5EF4-FFF2-40B4-BE49-F238E27FC236}">
                <a16:creationId xmlns:a16="http://schemas.microsoft.com/office/drawing/2014/main" id="{98F4ECA9-2C6B-08F3-1187-936B1E67D659}"/>
              </a:ext>
            </a:extLst>
          </p:cNvPr>
          <p:cNvSpPr txBox="1">
            <a:spLocks noGrp="1"/>
          </p:cNvSpPr>
          <p:nvPr/>
        </p:nvSpPr>
        <p:spPr>
          <a:xfrm>
            <a:off x="568274" y="1549728"/>
            <a:ext cx="8782098" cy="466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33"/>
              <a:buFont typeface="Wix Madefor Display"/>
              <a:buNone/>
              <a:defRPr sz="30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002060"/>
                </a:solidFill>
              </a:rPr>
              <a:t>Нейросети — угроза или тренажёр?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CF66F901-4E21-5402-AB87-259DDBAB16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9684416"/>
              </p:ext>
            </p:extLst>
          </p:nvPr>
        </p:nvGraphicFramePr>
        <p:xfrm>
          <a:off x="467544" y="2195736"/>
          <a:ext cx="8424935" cy="2291184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3880020">
                  <a:extLst>
                    <a:ext uri="{9D8B030D-6E8A-4147-A177-3AD203B41FA5}">
                      <a16:colId xmlns:a16="http://schemas.microsoft.com/office/drawing/2014/main" val="2061525398"/>
                    </a:ext>
                  </a:extLst>
                </a:gridCol>
                <a:gridCol w="4544915">
                  <a:extLst>
                    <a:ext uri="{9D8B030D-6E8A-4147-A177-3AD203B41FA5}">
                      <a16:colId xmlns:a16="http://schemas.microsoft.com/office/drawing/2014/main" val="184948770"/>
                    </a:ext>
                  </a:extLst>
                </a:gridCol>
              </a:tblGrid>
              <a:tr h="558062"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buNone/>
                      </a:pPr>
                      <a:r>
                        <a:rPr lang="ru-RU" sz="1600" b="1" dirty="0">
                          <a:effectLst/>
                        </a:rPr>
                        <a:t>Страх</a:t>
                      </a:r>
                      <a:endParaRPr lang="en-UM" sz="1600" b="1" dirty="0">
                        <a:effectLst/>
                        <a:latin typeface="quote-cjk-patch"/>
                      </a:endParaRPr>
                    </a:p>
                  </a:txBody>
                  <a:tcPr marL="121920" marR="121920" marT="76200" marB="762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buNone/>
                      </a:pPr>
                      <a:r>
                        <a:rPr lang="ru-RU" sz="1600" b="1" dirty="0">
                          <a:effectLst/>
                        </a:rPr>
                        <a:t>Реальность</a:t>
                      </a:r>
                      <a:endParaRPr lang="en-UM" sz="1600" b="1" dirty="0">
                        <a:effectLst/>
                        <a:latin typeface="quote-cjk-patch"/>
                      </a:endParaRPr>
                    </a:p>
                  </a:txBody>
                  <a:tcPr marL="121920" marR="121920" marT="76200" marB="76200" anchor="ctr"/>
                </a:tc>
                <a:extLst>
                  <a:ext uri="{0D108BD9-81ED-4DB2-BD59-A6C34878D82A}">
                    <a16:rowId xmlns:a16="http://schemas.microsoft.com/office/drawing/2014/main" val="2465037920"/>
                  </a:ext>
                </a:extLst>
              </a:tr>
              <a:tr h="558062"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buNone/>
                      </a:pPr>
                      <a:r>
                        <a:rPr lang="ru-RU" sz="1600" b="0" dirty="0">
                          <a:solidFill>
                            <a:srgbClr val="002060"/>
                          </a:solidFill>
                          <a:effectLst/>
                        </a:rPr>
                        <a:t>Дети сдают готовые ответы</a:t>
                      </a:r>
                    </a:p>
                  </a:txBody>
                  <a:tcPr marL="121920" marR="121920" marT="76200" marB="762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buNone/>
                      </a:pPr>
                      <a:r>
                        <a:rPr lang="ru-RU" sz="1600" b="0" dirty="0">
                          <a:solidFill>
                            <a:srgbClr val="002060"/>
                          </a:solidFill>
                          <a:effectLst/>
                        </a:rPr>
                        <a:t>Нейросеть даёт ответ, но не даёт понимания</a:t>
                      </a:r>
                      <a:endParaRPr lang="en-UM" sz="1600" b="0" dirty="0">
                        <a:solidFill>
                          <a:srgbClr val="002060"/>
                        </a:solidFill>
                        <a:effectLst/>
                        <a:latin typeface="quote-cjk-patch"/>
                      </a:endParaRPr>
                    </a:p>
                  </a:txBody>
                  <a:tcPr marL="121920" marT="76200" marB="76200" anchor="ctr"/>
                </a:tc>
                <a:extLst>
                  <a:ext uri="{0D108BD9-81ED-4DB2-BD59-A6C34878D82A}">
                    <a16:rowId xmlns:a16="http://schemas.microsoft.com/office/drawing/2014/main" val="3653140319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buNone/>
                      </a:pPr>
                      <a:r>
                        <a:rPr lang="ru-RU" sz="1600" b="0" dirty="0">
                          <a:solidFill>
                            <a:srgbClr val="002060"/>
                          </a:solidFill>
                          <a:effectLst/>
                        </a:rPr>
                        <a:t>  Запретить нельзя использовать</a:t>
                      </a:r>
                    </a:p>
                  </a:txBody>
                  <a:tcPr marL="121920" marR="121920" marT="76200" marB="762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buNone/>
                      </a:pPr>
                      <a:r>
                        <a:rPr lang="ru-RU" sz="1600" b="0" dirty="0">
                          <a:solidFill>
                            <a:srgbClr val="002060"/>
                          </a:solidFill>
                          <a:effectLst/>
                        </a:rPr>
                        <a:t>Научить проверять → полезный инструмент</a:t>
                      </a:r>
                      <a:endParaRPr lang="en-UM" sz="1600" b="0" dirty="0">
                        <a:solidFill>
                          <a:srgbClr val="002060"/>
                        </a:solidFill>
                        <a:effectLst/>
                        <a:latin typeface="quote-cjk-patch"/>
                      </a:endParaRPr>
                    </a:p>
                  </a:txBody>
                  <a:tcPr marL="121920" marT="76200" marB="76200" anchor="ctr"/>
                </a:tc>
                <a:extLst>
                  <a:ext uri="{0D108BD9-81ED-4DB2-BD59-A6C34878D82A}">
                    <a16:rowId xmlns:a16="http://schemas.microsoft.com/office/drawing/2014/main" val="1966563886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buNone/>
                      </a:pPr>
                      <a:r>
                        <a:rPr lang="ru-RU" sz="1600" b="0" dirty="0">
                          <a:solidFill>
                            <a:srgbClr val="002060"/>
                          </a:solidFill>
                          <a:effectLst/>
                        </a:rPr>
                        <a:t>Теряется навык писать самому</a:t>
                      </a:r>
                    </a:p>
                  </a:txBody>
                  <a:tcPr marL="121920" marR="121920" marT="76200" marB="762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buNone/>
                      </a:pPr>
                      <a:r>
                        <a:rPr lang="ru-RU" sz="1600" b="0" dirty="0">
                          <a:solidFill>
                            <a:srgbClr val="002060"/>
                          </a:solidFill>
                          <a:effectLst/>
                        </a:rPr>
                        <a:t>Формируется навык редактировать и анализировать</a:t>
                      </a:r>
                      <a:endParaRPr lang="en-UM" sz="1600" b="0" dirty="0">
                        <a:solidFill>
                          <a:srgbClr val="002060"/>
                        </a:solidFill>
                        <a:effectLst/>
                        <a:latin typeface="quote-cjk-patch"/>
                      </a:endParaRPr>
                    </a:p>
                  </a:txBody>
                  <a:tcPr marL="121920" marT="76200" marB="76200" anchor="ctr"/>
                </a:tc>
                <a:extLst>
                  <a:ext uri="{0D108BD9-81ED-4DB2-BD59-A6C34878D82A}">
                    <a16:rowId xmlns:a16="http://schemas.microsoft.com/office/drawing/2014/main" val="149472597"/>
                  </a:ext>
                </a:extLst>
              </a:tr>
            </a:tbl>
          </a:graphicData>
        </a:graphic>
      </p:graphicFrame>
      <p:sp>
        <p:nvSpPr>
          <p:cNvPr id="13" name="Google Shape;123;p18">
            <a:extLst>
              <a:ext uri="{FF2B5EF4-FFF2-40B4-BE49-F238E27FC236}">
                <a16:creationId xmlns:a16="http://schemas.microsoft.com/office/drawing/2014/main" id="{0A0F1CBC-B029-2A89-8E3E-AA04818EFC9B}"/>
              </a:ext>
            </a:extLst>
          </p:cNvPr>
          <p:cNvSpPr txBox="1"/>
          <p:nvPr/>
        </p:nvSpPr>
        <p:spPr>
          <a:xfrm>
            <a:off x="323528" y="4939331"/>
            <a:ext cx="5178531" cy="3365088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6000" tIns="234000" rIns="342000" bIns="2700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lvl="0" indent="-285750" algn="ctr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18"/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Спроси у нейросети ответ. А теперь найди в нём 3 ошибки или неточности</a:t>
            </a:r>
          </a:p>
          <a:p>
            <a:pPr marL="285750" lvl="0" indent="-285750" algn="ctr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18"/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Попроси нейросети привести аргументы ЗА и ПРОТИВ одной точки зрения. Оцени, какие убедительнее</a:t>
            </a:r>
          </a:p>
          <a:p>
            <a:pPr marL="285750" lvl="0" indent="-285750" algn="ctr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18"/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Сравни ответ нейросети с ответом из учебника. Где больше деталей? Где точнее?</a:t>
            </a:r>
          </a:p>
        </p:txBody>
      </p:sp>
      <p:pic>
        <p:nvPicPr>
          <p:cNvPr id="31748" name="Picture 4" descr="Как гифки помогли вывести приложение нейросети «Алисы» в топ-10 в App Store">
            <a:extLst>
              <a:ext uri="{FF2B5EF4-FFF2-40B4-BE49-F238E27FC236}">
                <a16:creationId xmlns:a16="http://schemas.microsoft.com/office/drawing/2014/main" id="{A53613DC-625B-459D-0E02-3C4FE4DF47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5" t="12901" r="51962"/>
          <a:stretch>
            <a:fillRect/>
          </a:stretch>
        </p:blipFill>
        <p:spPr bwMode="auto">
          <a:xfrm>
            <a:off x="5652120" y="4668469"/>
            <a:ext cx="2945846" cy="390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507746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163973-EAA0-9940-2217-BE01010F6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43;p81">
            <a:extLst>
              <a:ext uri="{FF2B5EF4-FFF2-40B4-BE49-F238E27FC236}">
                <a16:creationId xmlns:a16="http://schemas.microsoft.com/office/drawing/2014/main" id="{A1DA596A-3F57-F734-C93C-8FD12E4821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51520" y="1199906"/>
            <a:ext cx="8699731" cy="1354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ru-RU" sz="4000" b="1" dirty="0">
                <a:solidFill>
                  <a:srgbClr val="002060"/>
                </a:solidFill>
              </a:rPr>
              <a:t>Критическое мышление в связке с другими </a:t>
            </a:r>
            <a:r>
              <a:rPr lang="ru-RU" sz="4000" b="1" dirty="0" err="1">
                <a:solidFill>
                  <a:srgbClr val="002060"/>
                </a:solidFill>
              </a:rPr>
              <a:t>soft</a:t>
            </a:r>
            <a:r>
              <a:rPr lang="ru-RU" sz="4000" b="1" dirty="0">
                <a:solidFill>
                  <a:srgbClr val="002060"/>
                </a:solidFill>
              </a:rPr>
              <a:t> </a:t>
            </a:r>
            <a:r>
              <a:rPr lang="ru-RU" sz="4000" b="1" dirty="0" err="1">
                <a:solidFill>
                  <a:srgbClr val="002060"/>
                </a:solidFill>
              </a:rPr>
              <a:t>skills</a:t>
            </a:r>
            <a:endParaRPr sz="4000" b="1" dirty="0">
              <a:solidFill>
                <a:srgbClr val="002060"/>
              </a:solidFill>
            </a:endParaRPr>
          </a:p>
        </p:txBody>
      </p:sp>
      <p:sp>
        <p:nvSpPr>
          <p:cNvPr id="8" name="Google Shape;123;p18">
            <a:extLst>
              <a:ext uri="{FF2B5EF4-FFF2-40B4-BE49-F238E27FC236}">
                <a16:creationId xmlns:a16="http://schemas.microsoft.com/office/drawing/2014/main" id="{7E1E62C9-2D95-C477-80CE-9EAC568D989D}"/>
              </a:ext>
            </a:extLst>
          </p:cNvPr>
          <p:cNvSpPr txBox="1"/>
          <p:nvPr/>
        </p:nvSpPr>
        <p:spPr>
          <a:xfrm>
            <a:off x="4011595" y="2843808"/>
            <a:ext cx="4900143" cy="930063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6000" tIns="234000" rIns="342000" bIns="2700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18"/>
            </a:pPr>
            <a:r>
              <a:rPr lang="ru-RU" sz="18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Критическое мышление</a:t>
            </a:r>
          </a:p>
        </p:txBody>
      </p:sp>
      <p:sp>
        <p:nvSpPr>
          <p:cNvPr id="9" name="Google Shape;123;p18">
            <a:extLst>
              <a:ext uri="{FF2B5EF4-FFF2-40B4-BE49-F238E27FC236}">
                <a16:creationId xmlns:a16="http://schemas.microsoft.com/office/drawing/2014/main" id="{52824BD2-4576-4A8A-8CD9-1EF25D274BA2}"/>
              </a:ext>
            </a:extLst>
          </p:cNvPr>
          <p:cNvSpPr txBox="1"/>
          <p:nvPr/>
        </p:nvSpPr>
        <p:spPr>
          <a:xfrm>
            <a:off x="3995936" y="4177315"/>
            <a:ext cx="2570057" cy="1772345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6000" tIns="234000" rIns="342000" bIns="2700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18"/>
            </a:pPr>
            <a:r>
              <a:rPr lang="ru-RU" sz="18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 Коммуникация</a:t>
            </a:r>
          </a:p>
          <a:p>
            <a:pPr lvl="0" algn="ctr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18"/>
            </a:pPr>
            <a:r>
              <a:rPr lang="ru-RU" sz="18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 (аргументировать,       </a:t>
            </a:r>
          </a:p>
          <a:p>
            <a:pPr lvl="0" algn="ctr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18"/>
            </a:pPr>
            <a:r>
              <a:rPr lang="ru-RU" sz="18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    спрашивать)</a:t>
            </a:r>
          </a:p>
        </p:txBody>
      </p:sp>
      <p:sp>
        <p:nvSpPr>
          <p:cNvPr id="10" name="Google Shape;123;p18">
            <a:extLst>
              <a:ext uri="{FF2B5EF4-FFF2-40B4-BE49-F238E27FC236}">
                <a16:creationId xmlns:a16="http://schemas.microsoft.com/office/drawing/2014/main" id="{2FA8A087-9B01-BD6F-DDAB-9AE5DCED6294}"/>
              </a:ext>
            </a:extLst>
          </p:cNvPr>
          <p:cNvSpPr txBox="1"/>
          <p:nvPr/>
        </p:nvSpPr>
        <p:spPr>
          <a:xfrm>
            <a:off x="6565993" y="4177315"/>
            <a:ext cx="2345745" cy="1772345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6000" tIns="234000" rIns="342000" bIns="2700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18"/>
            </a:pPr>
            <a:r>
              <a:rPr lang="ru-RU" sz="18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 Саморегуляция</a:t>
            </a:r>
          </a:p>
          <a:p>
            <a:pPr lvl="0" algn="ctr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18"/>
            </a:pPr>
            <a:r>
              <a:rPr lang="ru-RU" sz="18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    (остановиться,       </a:t>
            </a:r>
          </a:p>
          <a:p>
            <a:pPr lvl="0" algn="ctr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18"/>
            </a:pPr>
            <a:r>
              <a:rPr lang="ru-RU" sz="18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    проверить)</a:t>
            </a:r>
          </a:p>
        </p:txBody>
      </p:sp>
      <p:sp>
        <p:nvSpPr>
          <p:cNvPr id="11" name="Google Shape;123;p18">
            <a:extLst>
              <a:ext uri="{FF2B5EF4-FFF2-40B4-BE49-F238E27FC236}">
                <a16:creationId xmlns:a16="http://schemas.microsoft.com/office/drawing/2014/main" id="{F0C6E119-4B1D-6BEB-7BDD-92F981999CBD}"/>
              </a:ext>
            </a:extLst>
          </p:cNvPr>
          <p:cNvSpPr txBox="1"/>
          <p:nvPr/>
        </p:nvSpPr>
        <p:spPr>
          <a:xfrm>
            <a:off x="4011595" y="5947599"/>
            <a:ext cx="2247613" cy="1988301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6000" tIns="234000" rIns="342000" bIns="2700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18"/>
            </a:pPr>
            <a:r>
              <a:rPr lang="ru-RU" sz="18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 Креативность</a:t>
            </a:r>
          </a:p>
          <a:p>
            <a:pPr lvl="0" algn="ctr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18"/>
            </a:pPr>
            <a:r>
              <a:rPr lang="ru-RU" sz="18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    (искать нестандартные решения)</a:t>
            </a:r>
          </a:p>
        </p:txBody>
      </p:sp>
      <p:sp>
        <p:nvSpPr>
          <p:cNvPr id="12" name="Google Shape;123;p18">
            <a:extLst>
              <a:ext uri="{FF2B5EF4-FFF2-40B4-BE49-F238E27FC236}">
                <a16:creationId xmlns:a16="http://schemas.microsoft.com/office/drawing/2014/main" id="{C9FB8983-645B-1A74-4CBA-AA9131B55247}"/>
              </a:ext>
            </a:extLst>
          </p:cNvPr>
          <p:cNvSpPr txBox="1"/>
          <p:nvPr/>
        </p:nvSpPr>
        <p:spPr>
          <a:xfrm>
            <a:off x="6270244" y="5955793"/>
            <a:ext cx="2641494" cy="1988301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6000" tIns="234000" rIns="342000" bIns="2700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18"/>
            </a:pPr>
            <a:r>
              <a:rPr lang="ru-RU" sz="18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 Эмоциональный интеллект</a:t>
            </a:r>
          </a:p>
          <a:p>
            <a:pPr lvl="0" algn="ctr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18"/>
            </a:pPr>
            <a:r>
              <a:rPr lang="ru-RU" sz="18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    (отделять эмоции от фактов)</a:t>
            </a:r>
          </a:p>
        </p:txBody>
      </p:sp>
      <p:pic>
        <p:nvPicPr>
          <p:cNvPr id="32772" name="Picture 4" descr="Ilustración del concepto de supervisión | Vector Premium">
            <a:extLst>
              <a:ext uri="{FF2B5EF4-FFF2-40B4-BE49-F238E27FC236}">
                <a16:creationId xmlns:a16="http://schemas.microsoft.com/office/drawing/2014/main" id="{6F5FFC31-FD39-9895-9242-5390C6ECE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39171"/>
            <a:ext cx="3957266" cy="466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7680438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F350B5-B37C-B59D-6E1E-1511644288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Колесо эмоций Роберта Плутчика: как разобраться в себе — используйте  простой инструмент | Psychologies (Психология)">
            <a:extLst>
              <a:ext uri="{FF2B5EF4-FFF2-40B4-BE49-F238E27FC236}">
                <a16:creationId xmlns:a16="http://schemas.microsoft.com/office/drawing/2014/main" id="{73797232-DD16-08A3-48F1-EBF9B012B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70509"/>
            <a:ext cx="4464496" cy="505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543;p81">
            <a:extLst>
              <a:ext uri="{FF2B5EF4-FFF2-40B4-BE49-F238E27FC236}">
                <a16:creationId xmlns:a16="http://schemas.microsoft.com/office/drawing/2014/main" id="{59303F81-2A55-9D64-E676-DDC81350F1A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51520" y="1199906"/>
            <a:ext cx="10938000" cy="91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ru-RU" sz="5400" b="1" dirty="0">
                <a:solidFill>
                  <a:srgbClr val="002060"/>
                </a:solidFill>
              </a:rPr>
              <a:t> </a:t>
            </a:r>
            <a:r>
              <a:rPr lang="ru-RU" sz="4000" b="1" dirty="0">
                <a:solidFill>
                  <a:srgbClr val="002060"/>
                </a:solidFill>
              </a:rPr>
              <a:t>Распознай эмоцию в заголовке</a:t>
            </a:r>
            <a:endParaRPr sz="5400" b="1" dirty="0">
              <a:solidFill>
                <a:srgbClr val="002060"/>
              </a:solidFill>
            </a:endParaRPr>
          </a:p>
        </p:txBody>
      </p:sp>
      <p:sp>
        <p:nvSpPr>
          <p:cNvPr id="2" name="Google Shape;544;p81">
            <a:extLst>
              <a:ext uri="{FF2B5EF4-FFF2-40B4-BE49-F238E27FC236}">
                <a16:creationId xmlns:a16="http://schemas.microsoft.com/office/drawing/2014/main" id="{753DC461-37EE-7807-0A3F-CD0D7971AF56}"/>
              </a:ext>
            </a:extLst>
          </p:cNvPr>
          <p:cNvSpPr txBox="1">
            <a:spLocks/>
          </p:cNvSpPr>
          <p:nvPr/>
        </p:nvSpPr>
        <p:spPr>
          <a:xfrm>
            <a:off x="395536" y="1907704"/>
            <a:ext cx="4328864" cy="4297587"/>
          </a:xfrm>
          <a:prstGeom prst="rect">
            <a:avLst/>
          </a:prstGeom>
          <a:noFill/>
          <a:ln w="12700">
            <a:noFill/>
            <a:miter lim="400000"/>
          </a:ln>
        </p:spPr>
        <p:txBody>
          <a:bodyPr spcFirstLastPara="1" wrap="square" lIns="0" tIns="0" rIns="0" bIns="0" anchor="t" anchorCtr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66799" algn="l">
              <a:lnSpc>
                <a:spcPct val="110000"/>
              </a:lnSpc>
              <a:spcBef>
                <a:spcPts val="1000"/>
              </a:spcBef>
              <a:buSzPts val="1700"/>
            </a:pPr>
            <a:endParaRPr lang="ru-RU" sz="2400" dirty="0">
              <a:solidFill>
                <a:schemeClr val="tx1"/>
              </a:solidFill>
            </a:endParaRPr>
          </a:p>
          <a:p>
            <a:pPr marL="66799" algn="l">
              <a:lnSpc>
                <a:spcPct val="110000"/>
              </a:lnSpc>
              <a:spcBef>
                <a:spcPts val="1000"/>
              </a:spcBef>
              <a:buSzPts val="1700"/>
            </a:pPr>
            <a:r>
              <a:rPr lang="ru-RU" sz="2400" b="1" dirty="0">
                <a:solidFill>
                  <a:schemeClr val="tx1"/>
                </a:solidFill>
              </a:rPr>
              <a:t>Какую эмоцию вызывают эти заголовки?</a:t>
            </a:r>
          </a:p>
          <a:p>
            <a:pPr marL="269999" indent="-203200" algn="l">
              <a:lnSpc>
                <a:spcPct val="110000"/>
              </a:lnSpc>
              <a:spcBef>
                <a:spcPts val="1000"/>
              </a:spcBef>
              <a:buSzPts val="1700"/>
              <a:buFontTx/>
              <a:buChar char="●"/>
            </a:pPr>
            <a:r>
              <a:rPr lang="ru-RU" sz="2400" dirty="0">
                <a:solidFill>
                  <a:schemeClr val="tx1"/>
                </a:solidFill>
              </a:rPr>
              <a:t>«ШОК! Учёные доказали, что телефоны убивают мозг!»</a:t>
            </a:r>
          </a:p>
          <a:p>
            <a:pPr marL="269999" indent="-203200" algn="l">
              <a:lnSpc>
                <a:spcPct val="110000"/>
              </a:lnSpc>
              <a:spcBef>
                <a:spcPts val="1000"/>
              </a:spcBef>
              <a:buSzPts val="1700"/>
              <a:buFontTx/>
              <a:buChar char="●"/>
            </a:pPr>
            <a:r>
              <a:rPr lang="ru-RU" sz="2400" dirty="0">
                <a:solidFill>
                  <a:schemeClr val="tx1"/>
                </a:solidFill>
              </a:rPr>
              <a:t>«Он повторил это 3 раза, и его жизнь изменилась навсегда»</a:t>
            </a:r>
          </a:p>
          <a:p>
            <a:pPr marL="269999" indent="-203200" algn="l">
              <a:lnSpc>
                <a:spcPct val="110000"/>
              </a:lnSpc>
              <a:spcBef>
                <a:spcPts val="1000"/>
              </a:spcBef>
              <a:buSzPts val="1700"/>
              <a:buFontTx/>
              <a:buChar char="●"/>
            </a:pPr>
            <a:r>
              <a:rPr lang="ru-RU" sz="2400" dirty="0">
                <a:solidFill>
                  <a:schemeClr val="tx1"/>
                </a:solidFill>
              </a:rPr>
              <a:t>«Родители в панике: новая игра убивает наших детей»</a:t>
            </a:r>
          </a:p>
        </p:txBody>
      </p:sp>
      <p:sp>
        <p:nvSpPr>
          <p:cNvPr id="5" name="AutoShape 2" descr="Колесо эмоций изображения — Бесплатная загрузка на Magnific">
            <a:extLst>
              <a:ext uri="{FF2B5EF4-FFF2-40B4-BE49-F238E27FC236}">
                <a16:creationId xmlns:a16="http://schemas.microsoft.com/office/drawing/2014/main" id="{91AB7FCD-3F12-EAC8-2EDF-CBD0BCAF245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4419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M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0C9209-0F1D-0D54-28AF-A9C447E86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192" y="6205291"/>
            <a:ext cx="3672408" cy="244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05777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B46214-54EA-05F0-A59C-B912BAA0B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21;p61">
            <a:extLst>
              <a:ext uri="{FF2B5EF4-FFF2-40B4-BE49-F238E27FC236}">
                <a16:creationId xmlns:a16="http://schemas.microsoft.com/office/drawing/2014/main" id="{A52F516C-1FE4-2EE3-12B2-E274825B394B}"/>
              </a:ext>
            </a:extLst>
          </p:cNvPr>
          <p:cNvSpPr txBox="1">
            <a:spLocks noGrp="1"/>
          </p:cNvSpPr>
          <p:nvPr/>
        </p:nvSpPr>
        <p:spPr>
          <a:xfrm>
            <a:off x="539552" y="1420888"/>
            <a:ext cx="8460940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oto Sans"/>
              <a:buNone/>
              <a:defRPr sz="26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914400" marR="0" lvl="1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371600" marR="0" lvl="2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828800" marR="0" lvl="3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286000" marR="0" lvl="4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marR="0" lvl="6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marR="0" lvl="7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marR="0" lvl="8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dirty="0">
                <a:solidFill>
                  <a:srgbClr val="002060"/>
                </a:solidFill>
              </a:rPr>
              <a:t>План вебинара</a:t>
            </a:r>
            <a:endParaRPr sz="4000" dirty="0">
              <a:solidFill>
                <a:srgbClr val="002060"/>
              </a:solidFill>
            </a:endParaRPr>
          </a:p>
        </p:txBody>
      </p:sp>
      <p:sp>
        <p:nvSpPr>
          <p:cNvPr id="3" name="Google Shape;423;p61">
            <a:extLst>
              <a:ext uri="{FF2B5EF4-FFF2-40B4-BE49-F238E27FC236}">
                <a16:creationId xmlns:a16="http://schemas.microsoft.com/office/drawing/2014/main" id="{99785BC8-AD26-8DF5-61A7-863F5B82D39B}"/>
              </a:ext>
            </a:extLst>
          </p:cNvPr>
          <p:cNvSpPr txBox="1"/>
          <p:nvPr/>
        </p:nvSpPr>
        <p:spPr>
          <a:xfrm>
            <a:off x="323528" y="1907704"/>
            <a:ext cx="8136904" cy="5776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900" b="1" i="0" u="none" strike="noStrike" cap="none" dirty="0">
              <a:solidFill>
                <a:srgbClr val="151515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44450">
              <a:lnSpc>
                <a:spcPct val="110000"/>
              </a:lnSpc>
              <a:spcBef>
                <a:spcPts val="1100"/>
              </a:spcBef>
              <a:buClr>
                <a:srgbClr val="6576FB"/>
              </a:buClr>
              <a:buSzPts val="1900"/>
            </a:pPr>
            <a:r>
              <a:rPr lang="ru-RU" sz="1900" dirty="0">
                <a:solidFill>
                  <a:srgbClr val="151515"/>
                </a:solidFill>
                <a:latin typeface="Noto Sans"/>
                <a:ea typeface="Noto Sans"/>
                <a:cs typeface="Noto Sans"/>
                <a:sym typeface="Noto Sans"/>
              </a:rPr>
              <a:t>✅Почему запреты не работают (и что работает вместо них)</a:t>
            </a:r>
          </a:p>
          <a:p>
            <a:pPr marL="44450">
              <a:lnSpc>
                <a:spcPct val="110000"/>
              </a:lnSpc>
              <a:spcBef>
                <a:spcPts val="1100"/>
              </a:spcBef>
              <a:buClr>
                <a:srgbClr val="6576FB"/>
              </a:buClr>
              <a:buSzPts val="1900"/>
            </a:pPr>
            <a:endParaRPr lang="ru-RU" sz="1900" dirty="0">
              <a:solidFill>
                <a:srgbClr val="151515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44450">
              <a:lnSpc>
                <a:spcPct val="110000"/>
              </a:lnSpc>
              <a:spcBef>
                <a:spcPts val="1100"/>
              </a:spcBef>
              <a:buClr>
                <a:srgbClr val="6576FB"/>
              </a:buClr>
              <a:buSzPts val="1900"/>
            </a:pPr>
            <a:r>
              <a:rPr lang="ru-RU" sz="1900" dirty="0">
                <a:solidFill>
                  <a:srgbClr val="151515"/>
                </a:solidFill>
                <a:latin typeface="Noto Sans"/>
                <a:ea typeface="Noto Sans"/>
                <a:cs typeface="Noto Sans"/>
                <a:sym typeface="Noto Sans"/>
              </a:rPr>
              <a:t>✅ Логика и её нарушения: как не путать причину со следствием</a:t>
            </a:r>
          </a:p>
          <a:p>
            <a:pPr marL="44450">
              <a:lnSpc>
                <a:spcPct val="110000"/>
              </a:lnSpc>
              <a:spcBef>
                <a:spcPts val="1100"/>
              </a:spcBef>
              <a:buClr>
                <a:srgbClr val="6576FB"/>
              </a:buClr>
              <a:buSzPts val="1900"/>
            </a:pPr>
            <a:endParaRPr lang="ru-RU" sz="1900" dirty="0">
              <a:solidFill>
                <a:srgbClr val="151515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44450">
              <a:lnSpc>
                <a:spcPct val="110000"/>
              </a:lnSpc>
              <a:spcBef>
                <a:spcPts val="1100"/>
              </a:spcBef>
              <a:buClr>
                <a:srgbClr val="6576FB"/>
              </a:buClr>
              <a:buSzPts val="1900"/>
            </a:pPr>
            <a:r>
              <a:rPr lang="ru-RU" sz="1900" dirty="0">
                <a:solidFill>
                  <a:srgbClr val="151515"/>
                </a:solidFill>
                <a:latin typeface="Noto Sans"/>
                <a:ea typeface="Noto Sans"/>
                <a:cs typeface="Noto Sans"/>
                <a:sym typeface="Noto Sans"/>
              </a:rPr>
              <a:t>✅ Ошибки мышления (когнитивные искажения): почему мы обманываем себя сами</a:t>
            </a:r>
          </a:p>
          <a:p>
            <a:pPr marL="44450">
              <a:lnSpc>
                <a:spcPct val="110000"/>
              </a:lnSpc>
              <a:spcBef>
                <a:spcPts val="1100"/>
              </a:spcBef>
              <a:buClr>
                <a:srgbClr val="6576FB"/>
              </a:buClr>
              <a:buSzPts val="1900"/>
            </a:pPr>
            <a:endParaRPr lang="ru-RU" sz="1900" dirty="0">
              <a:solidFill>
                <a:srgbClr val="151515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44450">
              <a:lnSpc>
                <a:spcPct val="110000"/>
              </a:lnSpc>
              <a:spcBef>
                <a:spcPts val="1100"/>
              </a:spcBef>
              <a:buClr>
                <a:srgbClr val="6576FB"/>
              </a:buClr>
              <a:buSzPts val="1900"/>
            </a:pPr>
            <a:r>
              <a:rPr lang="ru-RU" sz="1900" dirty="0">
                <a:solidFill>
                  <a:srgbClr val="151515"/>
                </a:solidFill>
                <a:latin typeface="Noto Sans"/>
                <a:ea typeface="Noto Sans"/>
                <a:cs typeface="Noto Sans"/>
                <a:sym typeface="Noto Sans"/>
              </a:rPr>
              <a:t>✅ Фактчекинг и проверка источников: 5 вопросов, которые спасают</a:t>
            </a:r>
          </a:p>
          <a:p>
            <a:pPr marL="44450">
              <a:lnSpc>
                <a:spcPct val="110000"/>
              </a:lnSpc>
              <a:spcBef>
                <a:spcPts val="1100"/>
              </a:spcBef>
              <a:buClr>
                <a:srgbClr val="6576FB"/>
              </a:buClr>
              <a:buSzPts val="1900"/>
            </a:pPr>
            <a:endParaRPr lang="ru-RU" sz="1900" dirty="0">
              <a:solidFill>
                <a:srgbClr val="151515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44450">
              <a:lnSpc>
                <a:spcPct val="110000"/>
              </a:lnSpc>
              <a:spcBef>
                <a:spcPts val="1100"/>
              </a:spcBef>
              <a:buClr>
                <a:srgbClr val="6576FB"/>
              </a:buClr>
              <a:buSzPts val="1900"/>
            </a:pPr>
            <a:r>
              <a:rPr lang="ru-RU" sz="1900" dirty="0">
                <a:solidFill>
                  <a:srgbClr val="151515"/>
                </a:solidFill>
                <a:latin typeface="Noto Sans"/>
                <a:ea typeface="Noto Sans"/>
                <a:cs typeface="Noto Sans"/>
                <a:sym typeface="Noto Sans"/>
              </a:rPr>
              <a:t>✅ Техники, которые работают и дома, и в классе</a:t>
            </a:r>
          </a:p>
          <a:p>
            <a:pPr marL="44450">
              <a:lnSpc>
                <a:spcPct val="110000"/>
              </a:lnSpc>
              <a:spcBef>
                <a:spcPts val="1100"/>
              </a:spcBef>
              <a:buClr>
                <a:srgbClr val="6576FB"/>
              </a:buClr>
              <a:buSzPts val="1900"/>
            </a:pPr>
            <a:endParaRPr lang="ru-RU" sz="1900" dirty="0">
              <a:solidFill>
                <a:srgbClr val="151515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D6560F-FAFA-FBBB-5AC9-394B1CE43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8949" y="6372200"/>
            <a:ext cx="2795721" cy="233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01766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EEA50D-64F5-7AE7-026D-D5063F2FC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43;p81">
            <a:extLst>
              <a:ext uri="{FF2B5EF4-FFF2-40B4-BE49-F238E27FC236}">
                <a16:creationId xmlns:a16="http://schemas.microsoft.com/office/drawing/2014/main" id="{53FD830D-EC04-4536-4DE5-5DC42A6F57E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51520" y="1199906"/>
            <a:ext cx="10938000" cy="91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ru-RU" sz="5400" b="1" dirty="0">
                <a:solidFill>
                  <a:srgbClr val="002060"/>
                </a:solidFill>
              </a:rPr>
              <a:t> </a:t>
            </a:r>
            <a:r>
              <a:rPr lang="ru-RU" sz="4000" b="1" dirty="0">
                <a:solidFill>
                  <a:srgbClr val="002060"/>
                </a:solidFill>
              </a:rPr>
              <a:t>Смотрим с разных точек зрения</a:t>
            </a:r>
            <a:endParaRPr sz="5400" b="1" dirty="0">
              <a:solidFill>
                <a:srgbClr val="002060"/>
              </a:solidFill>
            </a:endParaRPr>
          </a:p>
        </p:txBody>
      </p:sp>
      <p:sp>
        <p:nvSpPr>
          <p:cNvPr id="2" name="Google Shape;544;p81">
            <a:extLst>
              <a:ext uri="{FF2B5EF4-FFF2-40B4-BE49-F238E27FC236}">
                <a16:creationId xmlns:a16="http://schemas.microsoft.com/office/drawing/2014/main" id="{7006980C-05FD-019A-221B-D06F567F4657}"/>
              </a:ext>
            </a:extLst>
          </p:cNvPr>
          <p:cNvSpPr txBox="1">
            <a:spLocks/>
          </p:cNvSpPr>
          <p:nvPr/>
        </p:nvSpPr>
        <p:spPr>
          <a:xfrm>
            <a:off x="0" y="5763796"/>
            <a:ext cx="9036496" cy="2138021"/>
          </a:xfrm>
          <a:prstGeom prst="rect">
            <a:avLst/>
          </a:prstGeom>
          <a:noFill/>
          <a:ln w="12700">
            <a:noFill/>
            <a:miter lim="400000"/>
          </a:ln>
        </p:spPr>
        <p:txBody>
          <a:bodyPr spcFirstLastPara="1" wrap="square" lIns="0" tIns="0" rIns="0" bIns="0" anchor="t" anchorCtr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66799" algn="ctr">
              <a:lnSpc>
                <a:spcPct val="110000"/>
              </a:lnSpc>
              <a:spcBef>
                <a:spcPts val="1000"/>
              </a:spcBef>
              <a:buSzPts val="1700"/>
            </a:pPr>
            <a:endParaRPr lang="ru-RU" sz="2400" dirty="0">
              <a:solidFill>
                <a:schemeClr val="tx1"/>
              </a:solidFill>
            </a:endParaRPr>
          </a:p>
          <a:p>
            <a:pPr marL="409699" indent="-342900" algn="ctr">
              <a:lnSpc>
                <a:spcPct val="110000"/>
              </a:lnSpc>
              <a:spcBef>
                <a:spcPts val="1000"/>
              </a:spcBef>
              <a:buSzPts val="1700"/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</a:rPr>
              <a:t>Найди источник, который поддерживает твоё мнение</a:t>
            </a:r>
          </a:p>
          <a:p>
            <a:pPr marL="409699" indent="-342900" algn="ctr">
              <a:lnSpc>
                <a:spcPct val="110000"/>
              </a:lnSpc>
              <a:spcBef>
                <a:spcPts val="1000"/>
              </a:spcBef>
              <a:buSzPts val="1700"/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</a:rPr>
              <a:t>Найди источник, который его критикует</a:t>
            </a:r>
          </a:p>
          <a:p>
            <a:pPr marL="409699" indent="-342900" algn="ctr">
              <a:lnSpc>
                <a:spcPct val="110000"/>
              </a:lnSpc>
              <a:spcBef>
                <a:spcPts val="1000"/>
              </a:spcBef>
              <a:buSzPts val="1700"/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</a:rPr>
              <a:t>Сравни аргументы</a:t>
            </a:r>
          </a:p>
        </p:txBody>
      </p:sp>
      <p:sp>
        <p:nvSpPr>
          <p:cNvPr id="5" name="AutoShape 2" descr="Колесо эмоций изображения — Бесплатная загрузка на Magnific">
            <a:extLst>
              <a:ext uri="{FF2B5EF4-FFF2-40B4-BE49-F238E27FC236}">
                <a16:creationId xmlns:a16="http://schemas.microsoft.com/office/drawing/2014/main" id="{24EE83F9-18FD-3F83-BED8-2C1989595F6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4419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M"/>
          </a:p>
        </p:txBody>
      </p:sp>
      <p:pic>
        <p:nvPicPr>
          <p:cNvPr id="37890" name="Picture 2" descr="Нужно ли запрещать мобильные телефоны в школах?">
            <a:extLst>
              <a:ext uri="{FF2B5EF4-FFF2-40B4-BE49-F238E27FC236}">
                <a16:creationId xmlns:a16="http://schemas.microsoft.com/office/drawing/2014/main" id="{9B199855-D6B4-41AE-AF07-EC880C951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7" y="2311193"/>
            <a:ext cx="3981416" cy="371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Запрет смартфонов в школах поддерживают 83% родителей в России">
            <a:extLst>
              <a:ext uri="{FF2B5EF4-FFF2-40B4-BE49-F238E27FC236}">
                <a16:creationId xmlns:a16="http://schemas.microsoft.com/office/drawing/2014/main" id="{63BDA9BD-45FE-8C1F-274D-A2065BBB9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478" y="2311193"/>
            <a:ext cx="5100141" cy="371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351557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3861D-371C-880A-09FA-17BE03370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2;p18">
            <a:extLst>
              <a:ext uri="{FF2B5EF4-FFF2-40B4-BE49-F238E27FC236}">
                <a16:creationId xmlns:a16="http://schemas.microsoft.com/office/drawing/2014/main" id="{4D6351FE-4A96-65FE-55AF-8D6F5CC6CDE6}"/>
              </a:ext>
            </a:extLst>
          </p:cNvPr>
          <p:cNvSpPr txBox="1">
            <a:spLocks noGrp="1"/>
          </p:cNvSpPr>
          <p:nvPr/>
        </p:nvSpPr>
        <p:spPr>
          <a:xfrm>
            <a:off x="467544" y="1404517"/>
            <a:ext cx="8782098" cy="466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33"/>
              <a:buFont typeface="Wix Madefor Display"/>
              <a:buNone/>
              <a:defRPr sz="30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002060"/>
                </a:solidFill>
              </a:rPr>
              <a:t>Фактчекинг: что это и как делать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7A294EC-697B-75E9-F4A5-EA18D0D9BE3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27584" y="6928267"/>
            <a:ext cx="3366375" cy="1224136"/>
          </a:xfrm>
          <a:prstGeom prst="rect">
            <a:avLst/>
          </a:prstGeom>
        </p:spPr>
      </p:pic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FE850744-4889-B627-B0D7-F055E60FB8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6984595"/>
              </p:ext>
            </p:extLst>
          </p:nvPr>
        </p:nvGraphicFramePr>
        <p:xfrm>
          <a:off x="359532" y="2123728"/>
          <a:ext cx="8424935" cy="443342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3880020">
                  <a:extLst>
                    <a:ext uri="{9D8B030D-6E8A-4147-A177-3AD203B41FA5}">
                      <a16:colId xmlns:a16="http://schemas.microsoft.com/office/drawing/2014/main" val="2061525398"/>
                    </a:ext>
                  </a:extLst>
                </a:gridCol>
                <a:gridCol w="4544915">
                  <a:extLst>
                    <a:ext uri="{9D8B030D-6E8A-4147-A177-3AD203B41FA5}">
                      <a16:colId xmlns:a16="http://schemas.microsoft.com/office/drawing/2014/main" val="184948770"/>
                    </a:ext>
                  </a:extLst>
                </a:gridCol>
              </a:tblGrid>
              <a:tr h="558062"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buNone/>
                      </a:pPr>
                      <a:r>
                        <a:rPr lang="ru-RU" sz="1600" b="1" dirty="0">
                          <a:effectLst/>
                        </a:rPr>
                        <a:t>Способы проверить достоверность информации в сети</a:t>
                      </a:r>
                      <a:endParaRPr lang="en-UM" sz="1600" b="1" dirty="0">
                        <a:effectLst/>
                        <a:latin typeface="quote-cjk-patch"/>
                      </a:endParaRPr>
                    </a:p>
                  </a:txBody>
                  <a:tcPr marL="121920" marR="121920" marT="76200" marB="762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buNone/>
                      </a:pPr>
                      <a:r>
                        <a:rPr lang="ru-RU" sz="1600" b="1" dirty="0">
                          <a:effectLst/>
                        </a:rPr>
                        <a:t>Каким источникам информации можно доверять?</a:t>
                      </a:r>
                      <a:endParaRPr lang="en-UM" sz="1600" b="1" dirty="0">
                        <a:effectLst/>
                        <a:latin typeface="quote-cjk-patch"/>
                      </a:endParaRPr>
                    </a:p>
                  </a:txBody>
                  <a:tcPr marL="121920" marR="121920" marT="76200" marB="76200" anchor="ctr"/>
                </a:tc>
                <a:extLst>
                  <a:ext uri="{0D108BD9-81ED-4DB2-BD59-A6C34878D82A}">
                    <a16:rowId xmlns:a16="http://schemas.microsoft.com/office/drawing/2014/main" val="2465037920"/>
                  </a:ext>
                </a:extLst>
              </a:tr>
              <a:tr h="558062"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buNone/>
                      </a:pPr>
                      <a:r>
                        <a:rPr lang="ru-RU" sz="1600" b="0" dirty="0">
                          <a:solidFill>
                            <a:srgbClr val="002060"/>
                          </a:solidFill>
                          <a:effectLst/>
                        </a:rPr>
                        <a:t>Первоисточник	</a:t>
                      </a:r>
                    </a:p>
                  </a:txBody>
                  <a:tcPr marL="121920" marR="121920" marT="76200" marB="762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buNone/>
                      </a:pPr>
                      <a:r>
                        <a:rPr lang="ru-RU" sz="1600" b="0" dirty="0">
                          <a:solidFill>
                            <a:srgbClr val="002060"/>
                          </a:solidFill>
                          <a:effectLst/>
                        </a:rPr>
                        <a:t>Официальные страницы госведомств</a:t>
                      </a:r>
                      <a:endParaRPr lang="en-UM" sz="1600" b="0" dirty="0">
                        <a:solidFill>
                          <a:srgbClr val="002060"/>
                        </a:solidFill>
                        <a:effectLst/>
                        <a:latin typeface="quote-cjk-patch"/>
                      </a:endParaRPr>
                    </a:p>
                  </a:txBody>
                  <a:tcPr marL="121920" marT="76200" marB="76200" anchor="ctr"/>
                </a:tc>
                <a:extLst>
                  <a:ext uri="{0D108BD9-81ED-4DB2-BD59-A6C34878D82A}">
                    <a16:rowId xmlns:a16="http://schemas.microsoft.com/office/drawing/2014/main" val="3653140319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buNone/>
                      </a:pPr>
                      <a:r>
                        <a:rPr lang="ru-RU" sz="1600" b="0" dirty="0">
                          <a:solidFill>
                            <a:srgbClr val="002060"/>
                          </a:solidFill>
                          <a:effectLst/>
                        </a:rPr>
                        <a:t>Ошибки в тексте</a:t>
                      </a:r>
                    </a:p>
                  </a:txBody>
                  <a:tcPr marL="121920" marR="121920" marT="76200" marB="76200" anchor="ctr"/>
                </a:tc>
                <a:tc>
                  <a:txBody>
                    <a:bodyPr/>
                    <a:lstStyle/>
                    <a:p>
                      <a:pPr marL="0" marR="0" lvl="0" indent="0" algn="ctr" defTabSz="1625600" rtl="0" eaLnBrk="1" fontAlgn="auto" latinLnBrk="0" hangingPunct="1">
                        <a:lnSpc>
                          <a:spcPts val="18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002060"/>
                          </a:solidFill>
                          <a:effectLst/>
                        </a:rPr>
                        <a:t>Справочные системы</a:t>
                      </a:r>
                      <a:endParaRPr lang="en-UM" sz="1600" b="0" dirty="0">
                        <a:solidFill>
                          <a:srgbClr val="002060"/>
                        </a:solidFill>
                        <a:effectLst/>
                        <a:latin typeface="quote-cjk-patch"/>
                      </a:endParaRPr>
                    </a:p>
                  </a:txBody>
                  <a:tcPr marL="121920" marT="76200" marB="76200" anchor="ctr"/>
                </a:tc>
                <a:extLst>
                  <a:ext uri="{0D108BD9-81ED-4DB2-BD59-A6C34878D82A}">
                    <a16:rowId xmlns:a16="http://schemas.microsoft.com/office/drawing/2014/main" val="1966563886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buNone/>
                      </a:pPr>
                      <a:r>
                        <a:rPr lang="ru-RU" sz="1600" b="0" dirty="0">
                          <a:solidFill>
                            <a:srgbClr val="002060"/>
                          </a:solidFill>
                          <a:effectLst/>
                        </a:rPr>
                        <a:t>Авторская позиция</a:t>
                      </a:r>
                    </a:p>
                  </a:txBody>
                  <a:tcPr marL="121920" marR="121920" marT="76200" marB="76200" anchor="ctr"/>
                </a:tc>
                <a:tc>
                  <a:txBody>
                    <a:bodyPr/>
                    <a:lstStyle/>
                    <a:p>
                      <a:pPr marL="0" marR="0" lvl="0" indent="0" algn="ctr" defTabSz="1625600" rtl="0" eaLnBrk="1" fontAlgn="auto" latinLnBrk="0" hangingPunct="1">
                        <a:lnSpc>
                          <a:spcPts val="18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002060"/>
                          </a:solidFill>
                          <a:effectLst/>
                        </a:rPr>
                        <a:t>Сайты с исследованиями</a:t>
                      </a:r>
                    </a:p>
                  </a:txBody>
                  <a:tcPr marL="121920" marT="76200" marB="76200" anchor="ctr"/>
                </a:tc>
                <a:extLst>
                  <a:ext uri="{0D108BD9-81ED-4DB2-BD59-A6C34878D82A}">
                    <a16:rowId xmlns:a16="http://schemas.microsoft.com/office/drawing/2014/main" val="149472597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buNone/>
                      </a:pPr>
                      <a:r>
                        <a:rPr lang="ru-RU" sz="1600" b="0" dirty="0">
                          <a:solidFill>
                            <a:srgbClr val="002060"/>
                          </a:solidFill>
                          <a:effectLst/>
                        </a:rPr>
                        <a:t>Акцентные части текста</a:t>
                      </a:r>
                    </a:p>
                  </a:txBody>
                  <a:tcPr marL="121920" marR="121920" marT="76200" marB="76200" anchor="ctr"/>
                </a:tc>
                <a:tc>
                  <a:txBody>
                    <a:bodyPr/>
                    <a:lstStyle/>
                    <a:p>
                      <a:pPr marL="0" marR="0" lvl="0" indent="0" algn="ctr" defTabSz="1625600" rtl="0" eaLnBrk="1" fontAlgn="auto" latinLnBrk="0" hangingPunct="1">
                        <a:lnSpc>
                          <a:spcPts val="18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002060"/>
                          </a:solidFill>
                          <a:effectLst/>
                        </a:rPr>
                        <a:t>Научные материалы</a:t>
                      </a:r>
                    </a:p>
                  </a:txBody>
                  <a:tcPr marL="121920" marT="76200" marB="76200" anchor="ctr"/>
                </a:tc>
                <a:extLst>
                  <a:ext uri="{0D108BD9-81ED-4DB2-BD59-A6C34878D82A}">
                    <a16:rowId xmlns:a16="http://schemas.microsoft.com/office/drawing/2014/main" val="1557609977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buNone/>
                      </a:pPr>
                      <a:r>
                        <a:rPr lang="ru-RU" sz="1600" b="0" dirty="0">
                          <a:solidFill>
                            <a:srgbClr val="002060"/>
                          </a:solidFill>
                          <a:effectLst/>
                        </a:rPr>
                        <a:t>Публикации на сайтах</a:t>
                      </a:r>
                    </a:p>
                  </a:txBody>
                  <a:tcPr marL="121920" marR="121920" marT="76200" marB="76200" anchor="ctr"/>
                </a:tc>
                <a:tc>
                  <a:txBody>
                    <a:bodyPr/>
                    <a:lstStyle/>
                    <a:p>
                      <a:pPr marL="0" marR="0" lvl="0" indent="0" algn="ctr" defTabSz="1625600" rtl="0" eaLnBrk="1" fontAlgn="auto" latinLnBrk="0" hangingPunct="1">
                        <a:lnSpc>
                          <a:spcPts val="18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002060"/>
                          </a:solidFill>
                          <a:effectLst/>
                        </a:rPr>
                        <a:t>Актуальные аккаунты в социальных сетях</a:t>
                      </a:r>
                    </a:p>
                  </a:txBody>
                  <a:tcPr marL="121920" marT="76200" marB="76200" anchor="ctr"/>
                </a:tc>
                <a:extLst>
                  <a:ext uri="{0D108BD9-81ED-4DB2-BD59-A6C34878D82A}">
                    <a16:rowId xmlns:a16="http://schemas.microsoft.com/office/drawing/2014/main" val="3088830275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buNone/>
                      </a:pPr>
                      <a:r>
                        <a:rPr lang="ru-RU" sz="1600" b="0" dirty="0">
                          <a:solidFill>
                            <a:srgbClr val="002060"/>
                          </a:solidFill>
                          <a:effectLst/>
                        </a:rPr>
                        <a:t>Канал распространения</a:t>
                      </a:r>
                    </a:p>
                  </a:txBody>
                  <a:tcPr marL="121920" marR="121920" marT="76200" marB="76200" anchor="ctr"/>
                </a:tc>
                <a:tc>
                  <a:txBody>
                    <a:bodyPr/>
                    <a:lstStyle/>
                    <a:p>
                      <a:pPr marL="0" marR="0" lvl="0" indent="0" algn="ctr" defTabSz="1625600" rtl="0" eaLnBrk="1" fontAlgn="auto" latinLnBrk="0" hangingPunct="1">
                        <a:lnSpc>
                          <a:spcPts val="18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002060"/>
                          </a:solidFill>
                          <a:effectLst/>
                        </a:rPr>
                        <a:t>Сайты организаций и предприятий</a:t>
                      </a:r>
                    </a:p>
                  </a:txBody>
                  <a:tcPr marL="121920" marT="76200" marB="76200" anchor="ctr"/>
                </a:tc>
                <a:extLst>
                  <a:ext uri="{0D108BD9-81ED-4DB2-BD59-A6C34878D82A}">
                    <a16:rowId xmlns:a16="http://schemas.microsoft.com/office/drawing/2014/main" val="987029916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buNone/>
                      </a:pPr>
                      <a:r>
                        <a:rPr lang="ru-RU" sz="1600" b="0" dirty="0">
                          <a:solidFill>
                            <a:srgbClr val="002060"/>
                          </a:solidFill>
                          <a:effectLst/>
                        </a:rPr>
                        <a:t>Фото- и видеодоказательства</a:t>
                      </a:r>
                    </a:p>
                  </a:txBody>
                  <a:tcPr marL="121920" marR="121920" marT="76200" marB="76200" anchor="ctr"/>
                </a:tc>
                <a:tc>
                  <a:txBody>
                    <a:bodyPr/>
                    <a:lstStyle/>
                    <a:p>
                      <a:pPr marL="0" marR="0" lvl="0" indent="0" algn="ctr" defTabSz="1625600" rtl="0" eaLnBrk="1" fontAlgn="auto" latinLnBrk="0" hangingPunct="1">
                        <a:lnSpc>
                          <a:spcPts val="18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121920" marT="76200" marB="76200" anchor="ctr"/>
                </a:tc>
                <a:extLst>
                  <a:ext uri="{0D108BD9-81ED-4DB2-BD59-A6C34878D82A}">
                    <a16:rowId xmlns:a16="http://schemas.microsoft.com/office/drawing/2014/main" val="3047196906"/>
                  </a:ext>
                </a:extLst>
              </a:tr>
            </a:tbl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33FBCA0-B3FF-2BD3-E67D-FCA26B89F8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63180"/>
          <a:stretch>
            <a:fillRect/>
          </a:stretch>
        </p:blipFill>
        <p:spPr>
          <a:xfrm>
            <a:off x="4571999" y="6809630"/>
            <a:ext cx="3820058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978340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CD8BBC-0E3F-E8AC-9C1E-66325F72D9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2;p18">
            <a:extLst>
              <a:ext uri="{FF2B5EF4-FFF2-40B4-BE49-F238E27FC236}">
                <a16:creationId xmlns:a16="http://schemas.microsoft.com/office/drawing/2014/main" id="{0EAF500C-D8B6-F2A5-21D0-E7F524793D07}"/>
              </a:ext>
            </a:extLst>
          </p:cNvPr>
          <p:cNvSpPr txBox="1">
            <a:spLocks noGrp="1"/>
          </p:cNvSpPr>
          <p:nvPr/>
        </p:nvSpPr>
        <p:spPr>
          <a:xfrm>
            <a:off x="467544" y="1547664"/>
            <a:ext cx="8782098" cy="466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33"/>
              <a:buFont typeface="Wix Madefor Display"/>
              <a:buNone/>
              <a:defRPr sz="30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002060"/>
                </a:solidFill>
              </a:rPr>
              <a:t>Манипуляции с процентами и статистикой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5F368985-D056-74D6-AB23-CEB77CC4BC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8559522"/>
              </p:ext>
            </p:extLst>
          </p:nvPr>
        </p:nvGraphicFramePr>
        <p:xfrm>
          <a:off x="359532" y="2483768"/>
          <a:ext cx="8424935" cy="2742557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520377">
                  <a:extLst>
                    <a:ext uri="{9D8B030D-6E8A-4147-A177-3AD203B41FA5}">
                      <a16:colId xmlns:a16="http://schemas.microsoft.com/office/drawing/2014/main" val="2061525398"/>
                    </a:ext>
                  </a:extLst>
                </a:gridCol>
                <a:gridCol w="2952279">
                  <a:extLst>
                    <a:ext uri="{9D8B030D-6E8A-4147-A177-3AD203B41FA5}">
                      <a16:colId xmlns:a16="http://schemas.microsoft.com/office/drawing/2014/main" val="1073967792"/>
                    </a:ext>
                  </a:extLst>
                </a:gridCol>
                <a:gridCol w="2952279">
                  <a:extLst>
                    <a:ext uri="{9D8B030D-6E8A-4147-A177-3AD203B41FA5}">
                      <a16:colId xmlns:a16="http://schemas.microsoft.com/office/drawing/2014/main" val="184948770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buNone/>
                      </a:pPr>
                      <a:r>
                        <a:rPr lang="ru-RU" sz="2000" b="1" dirty="0">
                          <a:effectLst/>
                          <a:latin typeface="Wix Madefor Display"/>
                          <a:cs typeface="Times New Roman" panose="02020603050405020304" pitchFamily="18" charset="0"/>
                        </a:rPr>
                        <a:t>Манипуляция	</a:t>
                      </a:r>
                      <a:endParaRPr lang="en-UM" sz="2000" b="1" dirty="0">
                        <a:effectLst/>
                        <a:latin typeface="Wix Madefor Display"/>
                        <a:cs typeface="Times New Roman" panose="02020603050405020304" pitchFamily="18" charset="0"/>
                      </a:endParaRPr>
                    </a:p>
                  </a:txBody>
                  <a:tcPr marL="121920" marR="121920" marT="76200" marB="762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buNone/>
                      </a:pPr>
                      <a:r>
                        <a:rPr lang="ru-RU" sz="2000" b="1" dirty="0">
                          <a:effectLst/>
                          <a:latin typeface="Wix Madefor Display"/>
                          <a:cs typeface="Times New Roman" panose="02020603050405020304" pitchFamily="18" charset="0"/>
                        </a:rPr>
                        <a:t>Пример</a:t>
                      </a:r>
                      <a:endParaRPr lang="en-UM" sz="2000" b="1" dirty="0">
                        <a:effectLst/>
                        <a:latin typeface="Wix Madefor Display"/>
                        <a:cs typeface="Times New Roman" panose="02020603050405020304" pitchFamily="18" charset="0"/>
                      </a:endParaRPr>
                    </a:p>
                  </a:txBody>
                  <a:tcPr marL="121920" marR="121920" marT="76200" marB="762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buNone/>
                      </a:pPr>
                      <a:r>
                        <a:rPr lang="ru-RU" sz="2000" b="1" dirty="0">
                          <a:effectLst/>
                          <a:latin typeface="Wix Madefor Display"/>
                          <a:cs typeface="Times New Roman" panose="02020603050405020304" pitchFamily="18" charset="0"/>
                        </a:rPr>
                        <a:t>Что на самом деле</a:t>
                      </a:r>
                    </a:p>
                  </a:txBody>
                  <a:tcPr marL="121920" marR="121920" marT="76200" marB="76200" anchor="ctr"/>
                </a:tc>
                <a:extLst>
                  <a:ext uri="{0D108BD9-81ED-4DB2-BD59-A6C34878D82A}">
                    <a16:rowId xmlns:a16="http://schemas.microsoft.com/office/drawing/2014/main" val="2465037920"/>
                  </a:ext>
                </a:extLst>
              </a:tr>
              <a:tr h="558062"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buNone/>
                      </a:pPr>
                      <a:r>
                        <a:rPr lang="ru-RU" sz="2000" b="0" dirty="0">
                          <a:solidFill>
                            <a:srgbClr val="002060"/>
                          </a:solidFill>
                          <a:effectLst/>
                          <a:latin typeface="Wix Madefor Display"/>
                          <a:cs typeface="Times New Roman" panose="02020603050405020304" pitchFamily="18" charset="0"/>
                        </a:rPr>
                        <a:t>80% людей выбирают наш продукт</a:t>
                      </a:r>
                    </a:p>
                  </a:txBody>
                  <a:tcPr marL="121920" marR="121920" marT="76200" marB="762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buNone/>
                      </a:pPr>
                      <a:r>
                        <a:rPr lang="ru-RU" sz="2000" b="0" dirty="0">
                          <a:solidFill>
                            <a:srgbClr val="002060"/>
                          </a:solidFill>
                          <a:effectLst/>
                          <a:latin typeface="Wix Madefor Display"/>
                          <a:cs typeface="Times New Roman" panose="02020603050405020304" pitchFamily="18" charset="0"/>
                        </a:rPr>
                        <a:t>Опросили 10 человек	</a:t>
                      </a:r>
                      <a:endParaRPr lang="en-UM" sz="2000" b="0" dirty="0">
                        <a:solidFill>
                          <a:srgbClr val="002060"/>
                        </a:solidFill>
                        <a:effectLst/>
                        <a:latin typeface="Wix Madefor Display"/>
                        <a:cs typeface="Times New Roman" panose="02020603050405020304" pitchFamily="18" charset="0"/>
                      </a:endParaRPr>
                    </a:p>
                  </a:txBody>
                  <a:tcPr marL="121920" marT="76200" marB="762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buNone/>
                      </a:pPr>
                      <a:r>
                        <a:rPr lang="ru-RU" sz="2000" b="0" dirty="0">
                          <a:solidFill>
                            <a:srgbClr val="002060"/>
                          </a:solidFill>
                          <a:effectLst/>
                          <a:latin typeface="Wix Madefor Display"/>
                          <a:cs typeface="Times New Roman" panose="02020603050405020304" pitchFamily="18" charset="0"/>
                        </a:rPr>
                        <a:t>8 из 10, а не 80% населения</a:t>
                      </a:r>
                    </a:p>
                  </a:txBody>
                  <a:tcPr marL="121920" marT="76200" marB="76200" anchor="ctr"/>
                </a:tc>
                <a:extLst>
                  <a:ext uri="{0D108BD9-81ED-4DB2-BD59-A6C34878D82A}">
                    <a16:rowId xmlns:a16="http://schemas.microsoft.com/office/drawing/2014/main" val="3653140319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buNone/>
                      </a:pPr>
                      <a:r>
                        <a:rPr lang="ru-RU" sz="2000" b="0" dirty="0">
                          <a:solidFill>
                            <a:srgbClr val="002060"/>
                          </a:solidFill>
                          <a:effectLst/>
                          <a:latin typeface="Wix Madefor Display"/>
                          <a:cs typeface="Times New Roman" panose="02020603050405020304" pitchFamily="18" charset="0"/>
                        </a:rPr>
                        <a:t>Цена выросла на 200%	</a:t>
                      </a:r>
                    </a:p>
                  </a:txBody>
                  <a:tcPr marL="121920" marR="121920" marT="76200" marB="76200" anchor="ctr"/>
                </a:tc>
                <a:tc>
                  <a:txBody>
                    <a:bodyPr/>
                    <a:lstStyle/>
                    <a:p>
                      <a:pPr marL="0" marR="0" lvl="0" indent="0" algn="ctr" defTabSz="1625600" rtl="0" eaLnBrk="1" fontAlgn="auto" latinLnBrk="0" hangingPunct="1">
                        <a:lnSpc>
                          <a:spcPts val="18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>
                          <a:solidFill>
                            <a:srgbClr val="002060"/>
                          </a:solidFill>
                          <a:effectLst/>
                          <a:latin typeface="Wix Madefor Display"/>
                          <a:cs typeface="Times New Roman" panose="02020603050405020304" pitchFamily="18" charset="0"/>
                        </a:rPr>
                        <a:t>Было 10 </a:t>
                      </a:r>
                      <a:r>
                        <a:rPr lang="ru-RU" sz="2000" b="0" dirty="0" err="1">
                          <a:solidFill>
                            <a:srgbClr val="002060"/>
                          </a:solidFill>
                          <a:effectLst/>
                          <a:latin typeface="Wix Madefor Display"/>
                          <a:cs typeface="Times New Roman" panose="02020603050405020304" pitchFamily="18" charset="0"/>
                        </a:rPr>
                        <a:t>руб</a:t>
                      </a:r>
                      <a:r>
                        <a:rPr lang="ru-RU" sz="2000" b="0" dirty="0">
                          <a:solidFill>
                            <a:srgbClr val="002060"/>
                          </a:solidFill>
                          <a:effectLst/>
                          <a:latin typeface="Wix Madefor Display"/>
                          <a:cs typeface="Times New Roman" panose="02020603050405020304" pitchFamily="18" charset="0"/>
                        </a:rPr>
                        <a:t>, стало 30	</a:t>
                      </a:r>
                      <a:endParaRPr lang="en-UM" sz="2000" b="0" dirty="0">
                        <a:solidFill>
                          <a:srgbClr val="002060"/>
                        </a:solidFill>
                        <a:effectLst/>
                        <a:latin typeface="Wix Madefor Display"/>
                        <a:cs typeface="Times New Roman" panose="02020603050405020304" pitchFamily="18" charset="0"/>
                      </a:endParaRPr>
                    </a:p>
                  </a:txBody>
                  <a:tcPr marL="121920" marT="76200" marB="76200" anchor="ctr"/>
                </a:tc>
                <a:tc>
                  <a:txBody>
                    <a:bodyPr/>
                    <a:lstStyle/>
                    <a:p>
                      <a:pPr marL="0" marR="0" lvl="0" indent="0" algn="ctr" defTabSz="1625600" rtl="0" eaLnBrk="1" fontAlgn="auto" latinLnBrk="0" hangingPunct="1">
                        <a:lnSpc>
                          <a:spcPts val="18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>
                          <a:solidFill>
                            <a:srgbClr val="002060"/>
                          </a:solidFill>
                          <a:effectLst/>
                          <a:latin typeface="Wix Madefor Display"/>
                          <a:cs typeface="Times New Roman" panose="02020603050405020304" pitchFamily="18" charset="0"/>
                        </a:rPr>
                        <a:t>Рост на 200% — это с 10 до 30? Нет, это с 10 до 20</a:t>
                      </a:r>
                    </a:p>
                  </a:txBody>
                  <a:tcPr marL="121920" marT="76200" marB="76200" anchor="ctr"/>
                </a:tc>
                <a:extLst>
                  <a:ext uri="{0D108BD9-81ED-4DB2-BD59-A6C34878D82A}">
                    <a16:rowId xmlns:a16="http://schemas.microsoft.com/office/drawing/2014/main" val="1966563886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buNone/>
                      </a:pPr>
                      <a:r>
                        <a:rPr lang="ru-RU" sz="2000" b="0" dirty="0">
                          <a:solidFill>
                            <a:srgbClr val="002060"/>
                          </a:solidFill>
                          <a:effectLst/>
                          <a:latin typeface="Wix Madefor Display"/>
                          <a:cs typeface="Times New Roman" panose="02020603050405020304" pitchFamily="18" charset="0"/>
                        </a:rPr>
                        <a:t>Почти половина опрошенных</a:t>
                      </a:r>
                    </a:p>
                  </a:txBody>
                  <a:tcPr marL="121920" marR="121920" marT="76200" marB="76200" anchor="ctr"/>
                </a:tc>
                <a:tc>
                  <a:txBody>
                    <a:bodyPr/>
                    <a:lstStyle/>
                    <a:p>
                      <a:pPr marL="0" marR="0" lvl="0" indent="0" algn="ctr" defTabSz="1625600" rtl="0" eaLnBrk="1" fontAlgn="auto" latinLnBrk="0" hangingPunct="1">
                        <a:lnSpc>
                          <a:spcPts val="18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>
                          <a:solidFill>
                            <a:srgbClr val="002060"/>
                          </a:solidFill>
                          <a:effectLst/>
                          <a:latin typeface="Wix Madefor Display"/>
                          <a:cs typeface="Times New Roman" panose="02020603050405020304" pitchFamily="18" charset="0"/>
                        </a:rPr>
                        <a:t>48% — да, 52% — нет	</a:t>
                      </a:r>
                    </a:p>
                  </a:txBody>
                  <a:tcPr marL="121920" marT="76200" marB="76200" anchor="ctr"/>
                </a:tc>
                <a:tc>
                  <a:txBody>
                    <a:bodyPr/>
                    <a:lstStyle/>
                    <a:p>
                      <a:pPr marL="0" marR="0" lvl="0" indent="0" algn="ctr" defTabSz="1625600" rtl="0" eaLnBrk="1" fontAlgn="auto" latinLnBrk="0" hangingPunct="1">
                        <a:lnSpc>
                          <a:spcPts val="18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>
                          <a:solidFill>
                            <a:srgbClr val="002060"/>
                          </a:solidFill>
                          <a:effectLst/>
                          <a:latin typeface="Wix Madefor Display"/>
                          <a:cs typeface="Times New Roman" panose="02020603050405020304" pitchFamily="18" charset="0"/>
                        </a:rPr>
                        <a:t>Почти половина — манипуляция</a:t>
                      </a:r>
                    </a:p>
                  </a:txBody>
                  <a:tcPr marL="121920" marT="76200" marB="76200" anchor="ctr"/>
                </a:tc>
                <a:extLst>
                  <a:ext uri="{0D108BD9-81ED-4DB2-BD59-A6C34878D82A}">
                    <a16:rowId xmlns:a16="http://schemas.microsoft.com/office/drawing/2014/main" val="149472597"/>
                  </a:ext>
                </a:extLst>
              </a:tr>
            </a:tbl>
          </a:graphicData>
        </a:graphic>
      </p:graphicFrame>
      <p:sp>
        <p:nvSpPr>
          <p:cNvPr id="3" name="Google Shape;544;p81">
            <a:extLst>
              <a:ext uri="{FF2B5EF4-FFF2-40B4-BE49-F238E27FC236}">
                <a16:creationId xmlns:a16="http://schemas.microsoft.com/office/drawing/2014/main" id="{D769C2F7-BB66-DBAB-AA09-5FA534BAD7D6}"/>
              </a:ext>
            </a:extLst>
          </p:cNvPr>
          <p:cNvSpPr txBox="1">
            <a:spLocks/>
          </p:cNvSpPr>
          <p:nvPr/>
        </p:nvSpPr>
        <p:spPr>
          <a:xfrm>
            <a:off x="53751" y="5128380"/>
            <a:ext cx="8910737" cy="3078792"/>
          </a:xfrm>
          <a:prstGeom prst="rect">
            <a:avLst/>
          </a:prstGeom>
          <a:noFill/>
          <a:ln w="12700">
            <a:noFill/>
            <a:miter lim="400000"/>
          </a:ln>
        </p:spPr>
        <p:txBody>
          <a:bodyPr spcFirstLastPara="1" wrap="square" lIns="0" tIns="0" rIns="0" bIns="0" anchor="t" anchorCtr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66799" algn="ctr">
              <a:lnSpc>
                <a:spcPct val="110000"/>
              </a:lnSpc>
              <a:spcBef>
                <a:spcPts val="1000"/>
              </a:spcBef>
              <a:buSzPts val="1700"/>
            </a:pPr>
            <a:endParaRPr lang="ru-RU" sz="2400" dirty="0">
              <a:solidFill>
                <a:schemeClr val="tx1"/>
              </a:solidFill>
            </a:endParaRPr>
          </a:p>
          <a:p>
            <a:pPr marL="66799" algn="ctr">
              <a:lnSpc>
                <a:spcPct val="110000"/>
              </a:lnSpc>
              <a:spcBef>
                <a:spcPts val="1000"/>
              </a:spcBef>
              <a:buSzPts val="1700"/>
            </a:pPr>
            <a:r>
              <a:rPr lang="ru-RU" sz="2400" b="1" i="1" dirty="0">
                <a:solidFill>
                  <a:schemeClr val="tx1"/>
                </a:solidFill>
              </a:rPr>
              <a:t>Что нужно проверить в каждом утверждении?</a:t>
            </a:r>
          </a:p>
          <a:p>
            <a:pPr marL="409699" indent="-342900" algn="ctr">
              <a:lnSpc>
                <a:spcPct val="110000"/>
              </a:lnSpc>
              <a:spcBef>
                <a:spcPts val="1000"/>
              </a:spcBef>
              <a:buSzPts val="1700"/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</a:rPr>
              <a:t>По статистике, 90% подростков зависят от телефонов</a:t>
            </a:r>
          </a:p>
          <a:p>
            <a:pPr marL="409699" indent="-342900" algn="ctr">
              <a:lnSpc>
                <a:spcPct val="110000"/>
              </a:lnSpc>
              <a:spcBef>
                <a:spcPts val="1000"/>
              </a:spcBef>
              <a:buSzPts val="1700"/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</a:rPr>
              <a:t>Великий учёный сказал: "Телефоны разрушают детский мозг"</a:t>
            </a:r>
          </a:p>
          <a:p>
            <a:pPr marL="409699" indent="-342900" algn="ctr">
              <a:lnSpc>
                <a:spcPct val="110000"/>
              </a:lnSpc>
              <a:spcBef>
                <a:spcPts val="1000"/>
              </a:spcBef>
              <a:buSzPts val="1700"/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</a:rPr>
              <a:t>Фотография: подпись «Так выглядит район Москвы после урагана 2024».</a:t>
            </a:r>
          </a:p>
        </p:txBody>
      </p:sp>
    </p:spTree>
    <p:extLst>
      <p:ext uri="{BB962C8B-B14F-4D97-AF65-F5344CB8AC3E}">
        <p14:creationId xmlns:p14="http://schemas.microsoft.com/office/powerpoint/2010/main" val="3589637198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73ED9-78C4-FAF6-F37A-AB15F232E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43;p81">
            <a:extLst>
              <a:ext uri="{FF2B5EF4-FFF2-40B4-BE49-F238E27FC236}">
                <a16:creationId xmlns:a16="http://schemas.microsoft.com/office/drawing/2014/main" id="{4C851223-E5A0-F224-6CAA-48231897DD8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3000" y="1440260"/>
            <a:ext cx="9001000" cy="744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ru-RU" sz="4400" b="1" dirty="0">
                <a:solidFill>
                  <a:srgbClr val="002060"/>
                </a:solidFill>
              </a:rPr>
              <a:t>8 навыков критического мышления</a:t>
            </a:r>
            <a:endParaRPr sz="4400" b="1" dirty="0">
              <a:solidFill>
                <a:srgbClr val="002060"/>
              </a:solidFill>
            </a:endParaRPr>
          </a:p>
        </p:txBody>
      </p:sp>
      <p:sp>
        <p:nvSpPr>
          <p:cNvPr id="2" name="Google Shape;544;p81">
            <a:extLst>
              <a:ext uri="{FF2B5EF4-FFF2-40B4-BE49-F238E27FC236}">
                <a16:creationId xmlns:a16="http://schemas.microsoft.com/office/drawing/2014/main" id="{3C977D03-848E-3587-0945-FA18688016CB}"/>
              </a:ext>
            </a:extLst>
          </p:cNvPr>
          <p:cNvSpPr txBox="1">
            <a:spLocks/>
          </p:cNvSpPr>
          <p:nvPr/>
        </p:nvSpPr>
        <p:spPr>
          <a:xfrm>
            <a:off x="150870" y="1812669"/>
            <a:ext cx="8664437" cy="3998018"/>
          </a:xfrm>
          <a:prstGeom prst="rect">
            <a:avLst/>
          </a:prstGeom>
          <a:noFill/>
          <a:ln w="12700">
            <a:noFill/>
            <a:miter lim="400000"/>
          </a:ln>
        </p:spPr>
        <p:txBody>
          <a:bodyPr spcFirstLastPara="1" wrap="square" lIns="0" tIns="0" rIns="0" bIns="0" anchor="t" anchorCtr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66799" algn="l">
              <a:lnSpc>
                <a:spcPct val="110000"/>
              </a:lnSpc>
              <a:spcBef>
                <a:spcPts val="1000"/>
              </a:spcBef>
              <a:buSzPts val="1700"/>
            </a:pPr>
            <a:endParaRPr lang="ru-RU" sz="2400" dirty="0">
              <a:solidFill>
                <a:schemeClr val="tx1"/>
              </a:solidFill>
            </a:endParaRPr>
          </a:p>
          <a:p>
            <a:pPr marL="269999" indent="-203200" algn="l">
              <a:lnSpc>
                <a:spcPct val="110000"/>
              </a:lnSpc>
              <a:spcBef>
                <a:spcPts val="1000"/>
              </a:spcBef>
              <a:buSzPts val="1700"/>
              <a:buFontTx/>
              <a:buChar char="●"/>
            </a:pPr>
            <a:r>
              <a:rPr lang="ru-RU" sz="1800" dirty="0">
                <a:solidFill>
                  <a:schemeClr val="tx1"/>
                </a:solidFill>
              </a:rPr>
              <a:t>Логика →  Искать причинно-следственные связи</a:t>
            </a:r>
          </a:p>
          <a:p>
            <a:pPr marL="269999" indent="-203200" algn="l">
              <a:lnSpc>
                <a:spcPct val="110000"/>
              </a:lnSpc>
              <a:spcBef>
                <a:spcPts val="1000"/>
              </a:spcBef>
              <a:buSzPts val="1700"/>
              <a:buFontTx/>
              <a:buChar char="●"/>
            </a:pPr>
            <a:r>
              <a:rPr lang="ru-RU" sz="1800" dirty="0">
                <a:solidFill>
                  <a:schemeClr val="tx1"/>
                </a:solidFill>
              </a:rPr>
              <a:t>Нарушения логики →  Замечать подмену тезиса, ложную дилемму</a:t>
            </a:r>
          </a:p>
          <a:p>
            <a:pPr marL="269999" indent="-203200" algn="l">
              <a:lnSpc>
                <a:spcPct val="110000"/>
              </a:lnSpc>
              <a:spcBef>
                <a:spcPts val="1000"/>
              </a:spcBef>
              <a:buSzPts val="1700"/>
              <a:buFontTx/>
              <a:buChar char="●"/>
            </a:pPr>
            <a:r>
              <a:rPr lang="ru-RU" sz="1800" dirty="0">
                <a:solidFill>
                  <a:schemeClr val="tx1"/>
                </a:solidFill>
              </a:rPr>
              <a:t>Доказательства  →  Требовать источники, проверять факты</a:t>
            </a:r>
          </a:p>
          <a:p>
            <a:pPr marL="269999" indent="-203200" algn="l">
              <a:lnSpc>
                <a:spcPct val="110000"/>
              </a:lnSpc>
              <a:spcBef>
                <a:spcPts val="1000"/>
              </a:spcBef>
              <a:buSzPts val="1700"/>
              <a:buFontTx/>
              <a:buChar char="●"/>
            </a:pPr>
            <a:r>
              <a:rPr lang="ru-RU" sz="1800" dirty="0">
                <a:solidFill>
                  <a:schemeClr val="tx1"/>
                </a:solidFill>
              </a:rPr>
              <a:t>Ошибки мышления → Искать подтверждение своей правоты</a:t>
            </a:r>
          </a:p>
          <a:p>
            <a:pPr marL="269999" indent="-203200" algn="l">
              <a:lnSpc>
                <a:spcPct val="110000"/>
              </a:lnSpc>
              <a:spcBef>
                <a:spcPts val="1000"/>
              </a:spcBef>
              <a:buSzPts val="1700"/>
              <a:buFontTx/>
              <a:buChar char="●"/>
            </a:pPr>
            <a:r>
              <a:rPr lang="ru-RU" sz="1800" dirty="0">
                <a:solidFill>
                  <a:schemeClr val="tx1"/>
                </a:solidFill>
              </a:rPr>
              <a:t>Работа с эмоциями → Ставить паузу при сильных эмоциях</a:t>
            </a:r>
          </a:p>
          <a:p>
            <a:pPr marL="269999" indent="-203200" algn="l">
              <a:lnSpc>
                <a:spcPct val="110000"/>
              </a:lnSpc>
              <a:spcBef>
                <a:spcPts val="1000"/>
              </a:spcBef>
              <a:buSzPts val="1700"/>
              <a:buFontTx/>
              <a:buChar char="●"/>
            </a:pPr>
            <a:r>
              <a:rPr lang="ru-RU" sz="1800" dirty="0">
                <a:solidFill>
                  <a:schemeClr val="tx1"/>
                </a:solidFill>
              </a:rPr>
              <a:t>Проверка источников → Искать минимум 3 разных точки зрения</a:t>
            </a:r>
          </a:p>
          <a:p>
            <a:pPr marL="269999" indent="-203200" algn="l">
              <a:lnSpc>
                <a:spcPct val="110000"/>
              </a:lnSpc>
              <a:spcBef>
                <a:spcPts val="1000"/>
              </a:spcBef>
              <a:buSzPts val="1700"/>
              <a:buFontTx/>
              <a:buChar char="●"/>
            </a:pPr>
            <a:r>
              <a:rPr lang="ru-RU" sz="1800" dirty="0">
                <a:solidFill>
                  <a:schemeClr val="tx1"/>
                </a:solidFill>
              </a:rPr>
              <a:t>Фактчекинг → Проверять фото, цитаты, проценты</a:t>
            </a:r>
          </a:p>
          <a:p>
            <a:pPr marL="269999" indent="-203200" algn="l">
              <a:lnSpc>
                <a:spcPct val="110000"/>
              </a:lnSpc>
              <a:spcBef>
                <a:spcPts val="1000"/>
              </a:spcBef>
              <a:buSzPts val="1700"/>
              <a:buFontTx/>
              <a:buChar char="●"/>
            </a:pPr>
            <a:r>
              <a:rPr lang="ru-RU" sz="1800" dirty="0">
                <a:solidFill>
                  <a:schemeClr val="tx1"/>
                </a:solidFill>
              </a:rPr>
              <a:t>Манипуляция  → Распознавать дефицит времени, эффект толпы, ложный авторитет</a:t>
            </a:r>
          </a:p>
        </p:txBody>
      </p:sp>
      <p:pic>
        <p:nvPicPr>
          <p:cNvPr id="38916" name="Picture 4" descr="Grandes ventajas de la comunicación efectiva - Comunicare">
            <a:extLst>
              <a:ext uri="{FF2B5EF4-FFF2-40B4-BE49-F238E27FC236}">
                <a16:creationId xmlns:a16="http://schemas.microsoft.com/office/drawing/2014/main" id="{7F74D3B5-D46A-82FA-A277-6D8846F1A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70" y="5948257"/>
            <a:ext cx="4789040" cy="268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8" name="Picture 6" descr="Qué es la Comunicación? | Aicad">
            <a:extLst>
              <a:ext uri="{FF2B5EF4-FFF2-40B4-BE49-F238E27FC236}">
                <a16:creationId xmlns:a16="http://schemas.microsoft.com/office/drawing/2014/main" id="{CB70EA77-6EB0-65FD-0958-16794FF42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48064" y="6037235"/>
            <a:ext cx="3455368" cy="258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984408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8540A-3F97-2892-1276-D131D8C8BB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2;p18">
            <a:extLst>
              <a:ext uri="{FF2B5EF4-FFF2-40B4-BE49-F238E27FC236}">
                <a16:creationId xmlns:a16="http://schemas.microsoft.com/office/drawing/2014/main" id="{F1CCBE6B-8235-0EFA-6AE1-15A37E6B609F}"/>
              </a:ext>
            </a:extLst>
          </p:cNvPr>
          <p:cNvSpPr txBox="1">
            <a:spLocks noGrp="1"/>
          </p:cNvSpPr>
          <p:nvPr/>
        </p:nvSpPr>
        <p:spPr>
          <a:xfrm>
            <a:off x="474360" y="1171500"/>
            <a:ext cx="8782098" cy="933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33"/>
              <a:buFont typeface="Wix Madefor Display"/>
              <a:buNone/>
              <a:defRPr sz="30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002060"/>
                </a:solidFill>
              </a:rPr>
              <a:t>Типичные ошибки взрослых при развитии критического мышления у ребенка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DA3C0F3D-A18E-3B9E-9A4D-B12ED32819A3}"/>
              </a:ext>
            </a:extLst>
          </p:cNvPr>
          <p:cNvGraphicFramePr>
            <a:graphicFrameLocks noGrp="1"/>
          </p:cNvGraphicFramePr>
          <p:nvPr/>
        </p:nvGraphicFramePr>
        <p:xfrm>
          <a:off x="467544" y="2195736"/>
          <a:ext cx="8424935" cy="290818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3880020">
                  <a:extLst>
                    <a:ext uri="{9D8B030D-6E8A-4147-A177-3AD203B41FA5}">
                      <a16:colId xmlns:a16="http://schemas.microsoft.com/office/drawing/2014/main" val="2061525398"/>
                    </a:ext>
                  </a:extLst>
                </a:gridCol>
                <a:gridCol w="4544915">
                  <a:extLst>
                    <a:ext uri="{9D8B030D-6E8A-4147-A177-3AD203B41FA5}">
                      <a16:colId xmlns:a16="http://schemas.microsoft.com/office/drawing/2014/main" val="184948770"/>
                    </a:ext>
                  </a:extLst>
                </a:gridCol>
              </a:tblGrid>
              <a:tr h="558062"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buNone/>
                      </a:pPr>
                      <a:r>
                        <a:rPr lang="ru-RU" sz="1600" b="1" dirty="0">
                          <a:effectLst/>
                        </a:rPr>
                        <a:t>Ошибка</a:t>
                      </a:r>
                      <a:endParaRPr lang="en-UM" sz="1600" b="1" dirty="0">
                        <a:effectLst/>
                        <a:latin typeface="quote-cjk-patch"/>
                      </a:endParaRPr>
                    </a:p>
                  </a:txBody>
                  <a:tcPr marL="121920" marR="121920" marT="76200" marB="762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buNone/>
                      </a:pPr>
                      <a:r>
                        <a:rPr lang="ru-RU" sz="1600" b="1" dirty="0">
                          <a:effectLst/>
                        </a:rPr>
                        <a:t>Почему плохо</a:t>
                      </a:r>
                      <a:endParaRPr lang="en-UM" sz="1600" b="1" dirty="0">
                        <a:effectLst/>
                        <a:latin typeface="quote-cjk-patch"/>
                      </a:endParaRPr>
                    </a:p>
                  </a:txBody>
                  <a:tcPr marL="121920" marR="121920" marT="76200" marB="76200" anchor="ctr"/>
                </a:tc>
                <a:extLst>
                  <a:ext uri="{0D108BD9-81ED-4DB2-BD59-A6C34878D82A}">
                    <a16:rowId xmlns:a16="http://schemas.microsoft.com/office/drawing/2014/main" val="2465037920"/>
                  </a:ext>
                </a:extLst>
              </a:tr>
              <a:tr h="558062"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buNone/>
                      </a:pPr>
                      <a:r>
                        <a:rPr lang="ru-RU" sz="1600" b="0" dirty="0">
                          <a:solidFill>
                            <a:srgbClr val="002060"/>
                          </a:solidFill>
                          <a:effectLst/>
                        </a:rPr>
                        <a:t>Осуждать ребёнка за наивность	</a:t>
                      </a:r>
                    </a:p>
                    <a:p>
                      <a:pPr algn="ctr">
                        <a:lnSpc>
                          <a:spcPts val="1875"/>
                        </a:lnSpc>
                        <a:buNone/>
                      </a:pPr>
                      <a:r>
                        <a:rPr lang="ru-RU" sz="1600" b="0" dirty="0">
                          <a:solidFill>
                            <a:srgbClr val="002060"/>
                          </a:solidFill>
                          <a:effectLst/>
                        </a:rPr>
                        <a:t>	</a:t>
                      </a:r>
                    </a:p>
                  </a:txBody>
                  <a:tcPr marL="121920" marR="121920" marT="76200" marB="762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buNone/>
                      </a:pPr>
                      <a:r>
                        <a:rPr lang="ru-RU" sz="1600" b="0" dirty="0">
                          <a:solidFill>
                            <a:srgbClr val="002060"/>
                          </a:solidFill>
                          <a:effectLst/>
                        </a:rPr>
                        <a:t>Он перестанет делиться</a:t>
                      </a:r>
                      <a:endParaRPr lang="en-UM" sz="1600" b="0" dirty="0">
                        <a:solidFill>
                          <a:srgbClr val="002060"/>
                        </a:solidFill>
                        <a:effectLst/>
                        <a:latin typeface="quote-cjk-patch"/>
                      </a:endParaRPr>
                    </a:p>
                  </a:txBody>
                  <a:tcPr marL="121920" marT="76200" marB="76200" anchor="ctr"/>
                </a:tc>
                <a:extLst>
                  <a:ext uri="{0D108BD9-81ED-4DB2-BD59-A6C34878D82A}">
                    <a16:rowId xmlns:a16="http://schemas.microsoft.com/office/drawing/2014/main" val="3653140319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buNone/>
                      </a:pPr>
                      <a:r>
                        <a:rPr lang="ru-RU" sz="1600" b="0" dirty="0">
                          <a:solidFill>
                            <a:srgbClr val="002060"/>
                          </a:solidFill>
                          <a:effectLst/>
                        </a:rPr>
                        <a:t>Давать готовые ответы вместо вопросов</a:t>
                      </a:r>
                    </a:p>
                  </a:txBody>
                  <a:tcPr marL="121920" marR="121920" marT="76200" marB="76200" anchor="ctr"/>
                </a:tc>
                <a:tc>
                  <a:txBody>
                    <a:bodyPr/>
                    <a:lstStyle/>
                    <a:p>
                      <a:pPr marL="0" marR="0" lvl="0" indent="0" algn="ctr" defTabSz="1625600" rtl="0" eaLnBrk="1" fontAlgn="auto" latinLnBrk="0" hangingPunct="1">
                        <a:lnSpc>
                          <a:spcPts val="18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002060"/>
                          </a:solidFill>
                          <a:effectLst/>
                        </a:rPr>
                        <a:t>Не учит думать самостоятельно</a:t>
                      </a:r>
                    </a:p>
                    <a:p>
                      <a:pPr algn="ctr">
                        <a:lnSpc>
                          <a:spcPts val="1875"/>
                        </a:lnSpc>
                        <a:buNone/>
                      </a:pPr>
                      <a:endParaRPr lang="en-UM" sz="1600" b="0" dirty="0">
                        <a:solidFill>
                          <a:srgbClr val="002060"/>
                        </a:solidFill>
                        <a:effectLst/>
                        <a:latin typeface="quote-cjk-patch"/>
                      </a:endParaRPr>
                    </a:p>
                  </a:txBody>
                  <a:tcPr marL="121920" marT="76200" marB="76200" anchor="ctr"/>
                </a:tc>
                <a:extLst>
                  <a:ext uri="{0D108BD9-81ED-4DB2-BD59-A6C34878D82A}">
                    <a16:rowId xmlns:a16="http://schemas.microsoft.com/office/drawing/2014/main" val="1966563886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buNone/>
                      </a:pPr>
                      <a:r>
                        <a:rPr lang="ru-RU" sz="1600" b="0" dirty="0">
                          <a:solidFill>
                            <a:srgbClr val="002060"/>
                          </a:solidFill>
                          <a:effectLst/>
                        </a:rPr>
                        <a:t>Требовать скепсиса ко всему</a:t>
                      </a:r>
                    </a:p>
                  </a:txBody>
                  <a:tcPr marL="121920" marR="121920" marT="76200" marB="76200" anchor="ctr"/>
                </a:tc>
                <a:tc>
                  <a:txBody>
                    <a:bodyPr/>
                    <a:lstStyle/>
                    <a:p>
                      <a:pPr marL="0" marR="0" lvl="0" indent="0" algn="ctr" defTabSz="1625600" rtl="0" eaLnBrk="1" fontAlgn="auto" latinLnBrk="0" hangingPunct="1">
                        <a:lnSpc>
                          <a:spcPts val="18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002060"/>
                          </a:solidFill>
                          <a:effectLst/>
                        </a:rPr>
                        <a:t>Формирует цинизм, а не критику</a:t>
                      </a:r>
                    </a:p>
                  </a:txBody>
                  <a:tcPr marL="121920" marT="76200" marB="76200" anchor="ctr"/>
                </a:tc>
                <a:extLst>
                  <a:ext uri="{0D108BD9-81ED-4DB2-BD59-A6C34878D82A}">
                    <a16:rowId xmlns:a16="http://schemas.microsoft.com/office/drawing/2014/main" val="149472597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  <a:buNone/>
                      </a:pPr>
                      <a:r>
                        <a:rPr lang="ru-RU" sz="1600" b="0" dirty="0">
                          <a:solidFill>
                            <a:srgbClr val="002060"/>
                          </a:solidFill>
                          <a:effectLst/>
                        </a:rPr>
                        <a:t>Не признавать свои ошибки</a:t>
                      </a:r>
                    </a:p>
                  </a:txBody>
                  <a:tcPr marL="121920" marR="121920" marT="76200" marB="76200" anchor="ctr"/>
                </a:tc>
                <a:tc>
                  <a:txBody>
                    <a:bodyPr/>
                    <a:lstStyle/>
                    <a:p>
                      <a:pPr marL="0" marR="0" lvl="0" indent="0" algn="ctr" defTabSz="1625600" rtl="0" eaLnBrk="1" fontAlgn="auto" latinLnBrk="0" hangingPunct="1">
                        <a:lnSpc>
                          <a:spcPts val="18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002060"/>
                          </a:solidFill>
                          <a:effectLst/>
                        </a:rPr>
                        <a:t>Ребёнок копирует модель «Я всегда прав»</a:t>
                      </a:r>
                    </a:p>
                  </a:txBody>
                  <a:tcPr marL="121920" marT="76200" marB="76200" anchor="ctr"/>
                </a:tc>
                <a:extLst>
                  <a:ext uri="{0D108BD9-81ED-4DB2-BD59-A6C34878D82A}">
                    <a16:rowId xmlns:a16="http://schemas.microsoft.com/office/drawing/2014/main" val="1557609977"/>
                  </a:ext>
                </a:extLst>
              </a:tr>
            </a:tbl>
          </a:graphicData>
        </a:graphic>
      </p:graphicFrame>
      <p:pic>
        <p:nvPicPr>
          <p:cNvPr id="33796" name="Picture 4" descr="deux hommes d'affaires discutent de stratégie marketing. 8516631 Art  vectoriel chez Vecteezy">
            <a:extLst>
              <a:ext uri="{FF2B5EF4-FFF2-40B4-BE49-F238E27FC236}">
                <a16:creationId xmlns:a16="http://schemas.microsoft.com/office/drawing/2014/main" id="{41DA9219-563C-B80C-E0DB-D3B7595A3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286164"/>
            <a:ext cx="4986300" cy="33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Descargar personas pensando y analizando e investigando el concepto de  datos comerciales gratis">
            <a:extLst>
              <a:ext uri="{FF2B5EF4-FFF2-40B4-BE49-F238E27FC236}">
                <a16:creationId xmlns:a16="http://schemas.microsoft.com/office/drawing/2014/main" id="{87FA566C-F4B5-4188-6595-7802EF2260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7" r="18762"/>
          <a:stretch>
            <a:fillRect/>
          </a:stretch>
        </p:blipFill>
        <p:spPr bwMode="auto">
          <a:xfrm>
            <a:off x="4846424" y="5387074"/>
            <a:ext cx="3546544" cy="312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3059563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8F4FF6-F2A3-6875-219D-C23B577E2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21;p61">
            <a:extLst>
              <a:ext uri="{FF2B5EF4-FFF2-40B4-BE49-F238E27FC236}">
                <a16:creationId xmlns:a16="http://schemas.microsoft.com/office/drawing/2014/main" id="{9D8E61E3-64A1-7730-652C-7699F8312968}"/>
              </a:ext>
            </a:extLst>
          </p:cNvPr>
          <p:cNvSpPr txBox="1">
            <a:spLocks noGrp="1"/>
          </p:cNvSpPr>
          <p:nvPr/>
        </p:nvSpPr>
        <p:spPr>
          <a:xfrm>
            <a:off x="539552" y="1420888"/>
            <a:ext cx="8460940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oto Sans"/>
              <a:buNone/>
              <a:defRPr sz="26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914400" marR="0" lvl="1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371600" marR="0" lvl="2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828800" marR="0" lvl="3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286000" marR="0" lvl="4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marR="0" lvl="6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marR="0" lvl="7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marR="0" lvl="8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dirty="0">
                <a:solidFill>
                  <a:srgbClr val="002060"/>
                </a:solidFill>
              </a:rPr>
              <a:t>Итоги вебинара</a:t>
            </a:r>
            <a:endParaRPr sz="4000" dirty="0">
              <a:solidFill>
                <a:srgbClr val="002060"/>
              </a:solidFill>
            </a:endParaRPr>
          </a:p>
        </p:txBody>
      </p:sp>
      <p:sp>
        <p:nvSpPr>
          <p:cNvPr id="3" name="Google Shape;423;p61">
            <a:extLst>
              <a:ext uri="{FF2B5EF4-FFF2-40B4-BE49-F238E27FC236}">
                <a16:creationId xmlns:a16="http://schemas.microsoft.com/office/drawing/2014/main" id="{644E725D-D85F-A99D-2B63-4CFDC367828B}"/>
              </a:ext>
            </a:extLst>
          </p:cNvPr>
          <p:cNvSpPr txBox="1"/>
          <p:nvPr/>
        </p:nvSpPr>
        <p:spPr>
          <a:xfrm>
            <a:off x="395536" y="1907704"/>
            <a:ext cx="8136904" cy="3784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900" b="1" i="0" u="none" strike="noStrike" cap="none" dirty="0">
              <a:solidFill>
                <a:srgbClr val="151515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44450">
              <a:lnSpc>
                <a:spcPct val="110000"/>
              </a:lnSpc>
              <a:spcBef>
                <a:spcPts val="1100"/>
              </a:spcBef>
              <a:buClr>
                <a:srgbClr val="6576FB"/>
              </a:buClr>
              <a:buSzPts val="1900"/>
            </a:pPr>
            <a:r>
              <a:rPr lang="ru-RU" sz="1900" dirty="0">
                <a:solidFill>
                  <a:srgbClr val="151515"/>
                </a:solidFill>
                <a:latin typeface="Noto Sans"/>
                <a:ea typeface="Noto Sans"/>
                <a:cs typeface="Noto Sans"/>
                <a:sym typeface="Noto Sans"/>
              </a:rPr>
              <a:t>✅ Критическое мышление — это навык, а не врождённое качество. Его можно и нужно тренировать.</a:t>
            </a:r>
          </a:p>
          <a:p>
            <a:pPr marL="44450">
              <a:lnSpc>
                <a:spcPct val="110000"/>
              </a:lnSpc>
              <a:spcBef>
                <a:spcPts val="1100"/>
              </a:spcBef>
              <a:buClr>
                <a:srgbClr val="6576FB"/>
              </a:buClr>
              <a:buSzPts val="1900"/>
            </a:pPr>
            <a:r>
              <a:rPr lang="ru-RU" sz="1900" dirty="0">
                <a:solidFill>
                  <a:srgbClr val="151515"/>
                </a:solidFill>
                <a:latin typeface="Noto Sans"/>
                <a:ea typeface="Noto Sans"/>
                <a:cs typeface="Noto Sans"/>
                <a:sym typeface="Noto Sans"/>
              </a:rPr>
              <a:t>✅ Работают не запреты и нотации, а конкретные приёмы: «5W+H», «Три источника», «Стоп-кадр».</a:t>
            </a:r>
          </a:p>
          <a:p>
            <a:pPr marL="44450">
              <a:lnSpc>
                <a:spcPct val="110000"/>
              </a:lnSpc>
              <a:spcBef>
                <a:spcPts val="1100"/>
              </a:spcBef>
              <a:buClr>
                <a:srgbClr val="6576FB"/>
              </a:buClr>
              <a:buSzPts val="1900"/>
            </a:pPr>
            <a:r>
              <a:rPr lang="ru-RU" sz="1900" dirty="0">
                <a:solidFill>
                  <a:srgbClr val="151515"/>
                </a:solidFill>
                <a:latin typeface="Noto Sans"/>
                <a:ea typeface="Noto Sans"/>
                <a:cs typeface="Noto Sans"/>
                <a:sym typeface="Noto Sans"/>
              </a:rPr>
              <a:t>✅ Нейросеть — не враг, а тренажёр, если учить ребёнка проверять их ответы.</a:t>
            </a:r>
          </a:p>
          <a:p>
            <a:pPr marL="44450">
              <a:lnSpc>
                <a:spcPct val="110000"/>
              </a:lnSpc>
              <a:spcBef>
                <a:spcPts val="1100"/>
              </a:spcBef>
              <a:buClr>
                <a:srgbClr val="6576FB"/>
              </a:buClr>
              <a:buSzPts val="1900"/>
            </a:pPr>
            <a:r>
              <a:rPr lang="ru-RU" sz="1900" dirty="0">
                <a:solidFill>
                  <a:srgbClr val="151515"/>
                </a:solidFill>
                <a:latin typeface="Noto Sans"/>
                <a:ea typeface="Noto Sans"/>
                <a:cs typeface="Noto Sans"/>
                <a:sym typeface="Noto Sans"/>
              </a:rPr>
              <a:t>✅ Главный пример — вы сами. </a:t>
            </a:r>
          </a:p>
          <a:p>
            <a:pPr marL="44450">
              <a:lnSpc>
                <a:spcPct val="110000"/>
              </a:lnSpc>
              <a:spcBef>
                <a:spcPts val="1100"/>
              </a:spcBef>
              <a:buClr>
                <a:srgbClr val="6576FB"/>
              </a:buClr>
              <a:buSzPts val="1900"/>
            </a:pPr>
            <a:r>
              <a:rPr lang="ru-RU" sz="1900" dirty="0">
                <a:solidFill>
                  <a:srgbClr val="151515"/>
                </a:solidFill>
                <a:latin typeface="Noto Sans"/>
                <a:ea typeface="Noto Sans"/>
                <a:cs typeface="Noto Sans"/>
                <a:sym typeface="Noto Sans"/>
              </a:rPr>
              <a:t>✅ 5 минут в день — достаточно, чтобы сформировать привычку.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446E3E2-6F49-1E6E-9DDC-06DCFFEDA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12" y="5592929"/>
            <a:ext cx="3563888" cy="297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54526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Нажмите дважды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4" name="Нажмите дважды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5" name="СТР_2.jpg" descr="СТР_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AF2721-C0C5-8139-9597-CF9F85C743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2;p18">
            <a:extLst>
              <a:ext uri="{FF2B5EF4-FFF2-40B4-BE49-F238E27FC236}">
                <a16:creationId xmlns:a16="http://schemas.microsoft.com/office/drawing/2014/main" id="{06CB4A69-FEA9-5C94-0E74-1412E9484585}"/>
              </a:ext>
            </a:extLst>
          </p:cNvPr>
          <p:cNvSpPr txBox="1">
            <a:spLocks noGrp="1"/>
          </p:cNvSpPr>
          <p:nvPr/>
        </p:nvSpPr>
        <p:spPr>
          <a:xfrm>
            <a:off x="611560" y="1292283"/>
            <a:ext cx="8782098" cy="466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33"/>
              <a:buFont typeface="Wix Madefor Display"/>
              <a:buNone/>
              <a:defRPr sz="30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002060"/>
                </a:solidFill>
              </a:rPr>
              <a:t>Что такое критическое мышление? 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3" name="Google Shape;123;p18">
            <a:extLst>
              <a:ext uri="{FF2B5EF4-FFF2-40B4-BE49-F238E27FC236}">
                <a16:creationId xmlns:a16="http://schemas.microsoft.com/office/drawing/2014/main" id="{03263989-54EA-1BA7-CAFB-E9D728FF451F}"/>
              </a:ext>
            </a:extLst>
          </p:cNvPr>
          <p:cNvSpPr txBox="1"/>
          <p:nvPr/>
        </p:nvSpPr>
        <p:spPr>
          <a:xfrm>
            <a:off x="683568" y="6588224"/>
            <a:ext cx="7776864" cy="1885709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6000" tIns="234000" rIns="342000" bIns="2700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18"/>
              <a:buNone/>
            </a:pPr>
            <a:r>
              <a:rPr lang="ru-RU" sz="2400" b="1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Критическое мышление — способность оценивать правдивость поступающей информации и делать выводы, исходя из фактов.</a:t>
            </a:r>
            <a:endParaRPr sz="2400" b="1" dirty="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</p:txBody>
      </p:sp>
      <p:sp>
        <p:nvSpPr>
          <p:cNvPr id="20" name="TextBox 8">
            <a:extLst>
              <a:ext uri="{FF2B5EF4-FFF2-40B4-BE49-F238E27FC236}">
                <a16:creationId xmlns:a16="http://schemas.microsoft.com/office/drawing/2014/main" id="{A78C1605-84B0-2094-6664-9215214D7DA9}"/>
              </a:ext>
            </a:extLst>
          </p:cNvPr>
          <p:cNvSpPr txBox="1"/>
          <p:nvPr/>
        </p:nvSpPr>
        <p:spPr>
          <a:xfrm>
            <a:off x="1576206" y="2240834"/>
            <a:ext cx="7388281" cy="38831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ru-RU" sz="2000" b="1" dirty="0">
                <a:solidFill>
                  <a:srgbClr val="14110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Оценка — умение оценивать надёжность информации</a:t>
            </a:r>
          </a:p>
          <a:p>
            <a:pPr algn="l">
              <a:lnSpc>
                <a:spcPts val="3359"/>
              </a:lnSpc>
            </a:pPr>
            <a:endParaRPr lang="ru-RU" sz="2000" b="1" dirty="0">
              <a:solidFill>
                <a:srgbClr val="14110F"/>
              </a:solidFill>
              <a:latin typeface="Fira Sans Bold"/>
              <a:ea typeface="Fira Sans Bold"/>
              <a:cs typeface="Fira Sans Bold"/>
              <a:sym typeface="Fira Sans Bold"/>
            </a:endParaRPr>
          </a:p>
          <a:p>
            <a:pPr algn="l">
              <a:lnSpc>
                <a:spcPts val="3359"/>
              </a:lnSpc>
            </a:pPr>
            <a:r>
              <a:rPr lang="ru-RU" sz="2000" b="1" dirty="0">
                <a:solidFill>
                  <a:srgbClr val="14110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Анализ — находить связи между фактами</a:t>
            </a:r>
          </a:p>
          <a:p>
            <a:pPr algn="l">
              <a:lnSpc>
                <a:spcPts val="3359"/>
              </a:lnSpc>
            </a:pPr>
            <a:endParaRPr lang="ru-RU" sz="2000" b="1" dirty="0">
              <a:solidFill>
                <a:srgbClr val="14110F"/>
              </a:solidFill>
              <a:latin typeface="Fira Sans Bold"/>
              <a:ea typeface="Fira Sans Bold"/>
              <a:cs typeface="Fira Sans Bold"/>
              <a:sym typeface="Fira Sans Bold"/>
            </a:endParaRPr>
          </a:p>
          <a:p>
            <a:pPr algn="l">
              <a:lnSpc>
                <a:spcPts val="3359"/>
              </a:lnSpc>
            </a:pPr>
            <a:r>
              <a:rPr lang="ru-RU" sz="2000" b="1" dirty="0">
                <a:solidFill>
                  <a:srgbClr val="14110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Объяснение — аргументировать свои выводы</a:t>
            </a:r>
          </a:p>
          <a:p>
            <a:pPr algn="l">
              <a:lnSpc>
                <a:spcPts val="3359"/>
              </a:lnSpc>
            </a:pPr>
            <a:endParaRPr lang="ru-RU" sz="2000" b="1" dirty="0">
              <a:solidFill>
                <a:srgbClr val="14110F"/>
              </a:solidFill>
              <a:latin typeface="Fira Sans Bold"/>
              <a:ea typeface="Fira Sans Bold"/>
              <a:cs typeface="Fira Sans Bold"/>
              <a:sym typeface="Fira Sans Bold"/>
            </a:endParaRPr>
          </a:p>
          <a:p>
            <a:pPr algn="l">
              <a:lnSpc>
                <a:spcPts val="3359"/>
              </a:lnSpc>
            </a:pPr>
            <a:r>
              <a:rPr lang="ru-RU" sz="2000" b="1" dirty="0">
                <a:solidFill>
                  <a:srgbClr val="14110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Саморегуляция — рефлексия, самопроверка</a:t>
            </a:r>
          </a:p>
          <a:p>
            <a:pPr algn="l">
              <a:lnSpc>
                <a:spcPts val="3359"/>
              </a:lnSpc>
            </a:pPr>
            <a:endParaRPr lang="ru-RU" sz="2000" b="1" dirty="0">
              <a:solidFill>
                <a:srgbClr val="14110F"/>
              </a:solidFill>
              <a:latin typeface="Fira Sans Bold"/>
              <a:ea typeface="Fira Sans Bold"/>
              <a:cs typeface="Fira Sans Bold"/>
              <a:sym typeface="Fira Sans Bold"/>
            </a:endParaRPr>
          </a:p>
          <a:p>
            <a:pPr algn="l">
              <a:lnSpc>
                <a:spcPts val="3359"/>
              </a:lnSpc>
            </a:pPr>
            <a:r>
              <a:rPr lang="ru-RU" sz="2000" b="1" dirty="0">
                <a:solidFill>
                  <a:srgbClr val="14110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Выведение гипотез — обнаруживать нехватку информации</a:t>
            </a:r>
            <a:endParaRPr lang="en-US" sz="2000" dirty="0">
              <a:solidFill>
                <a:srgbClr val="14110F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grpSp>
        <p:nvGrpSpPr>
          <p:cNvPr id="21" name="Group 9">
            <a:extLst>
              <a:ext uri="{FF2B5EF4-FFF2-40B4-BE49-F238E27FC236}">
                <a16:creationId xmlns:a16="http://schemas.microsoft.com/office/drawing/2014/main" id="{A20142E2-E76D-29A8-AAAF-55F6F9EA99C3}"/>
              </a:ext>
            </a:extLst>
          </p:cNvPr>
          <p:cNvGrpSpPr/>
          <p:nvPr/>
        </p:nvGrpSpPr>
        <p:grpSpPr>
          <a:xfrm>
            <a:off x="589131" y="2061726"/>
            <a:ext cx="779601" cy="716833"/>
            <a:chOff x="0" y="0"/>
            <a:chExt cx="1488675" cy="1488675"/>
          </a:xfrm>
        </p:grpSpPr>
        <p:grpSp>
          <p:nvGrpSpPr>
            <p:cNvPr id="22" name="Group 10">
              <a:extLst>
                <a:ext uri="{FF2B5EF4-FFF2-40B4-BE49-F238E27FC236}">
                  <a16:creationId xmlns:a16="http://schemas.microsoft.com/office/drawing/2014/main" id="{F0A76C22-6E7E-AB96-1E8D-8D146D8C9612}"/>
                </a:ext>
              </a:extLst>
            </p:cNvPr>
            <p:cNvGrpSpPr/>
            <p:nvPr/>
          </p:nvGrpSpPr>
          <p:grpSpPr>
            <a:xfrm>
              <a:off x="0" y="0"/>
              <a:ext cx="1488675" cy="1488675"/>
              <a:chOff x="0" y="0"/>
              <a:chExt cx="6350000" cy="6350000"/>
            </a:xfrm>
          </p:grpSpPr>
          <p:sp>
            <p:nvSpPr>
              <p:cNvPr id="24" name="Freeform 11">
                <a:extLst>
                  <a:ext uri="{FF2B5EF4-FFF2-40B4-BE49-F238E27FC236}">
                    <a16:creationId xmlns:a16="http://schemas.microsoft.com/office/drawing/2014/main" id="{443F2A8D-21BB-6B2C-95F5-CA1C6885EC9F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C5F2F"/>
              </a:solidFill>
            </p:spPr>
            <p:txBody>
              <a:bodyPr/>
              <a:lstStyle/>
              <a:p>
                <a:endParaRPr lang="en-UM"/>
              </a:p>
            </p:txBody>
          </p:sp>
        </p:grpSp>
        <p:sp>
          <p:nvSpPr>
            <p:cNvPr id="23" name="TextBox 12">
              <a:extLst>
                <a:ext uri="{FF2B5EF4-FFF2-40B4-BE49-F238E27FC236}">
                  <a16:creationId xmlns:a16="http://schemas.microsoft.com/office/drawing/2014/main" id="{0172767A-BDA8-47D9-1289-F5A663406CE2}"/>
                </a:ext>
              </a:extLst>
            </p:cNvPr>
            <p:cNvSpPr txBox="1"/>
            <p:nvPr/>
          </p:nvSpPr>
          <p:spPr>
            <a:xfrm>
              <a:off x="201693" y="31589"/>
              <a:ext cx="1085286" cy="11451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99"/>
                </a:lnSpc>
              </a:pPr>
              <a:r>
                <a:rPr lang="en-US" sz="2400" dirty="0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1</a:t>
              </a:r>
            </a:p>
          </p:txBody>
        </p:sp>
      </p:grpSp>
      <p:grpSp>
        <p:nvGrpSpPr>
          <p:cNvPr id="25" name="Group 9">
            <a:extLst>
              <a:ext uri="{FF2B5EF4-FFF2-40B4-BE49-F238E27FC236}">
                <a16:creationId xmlns:a16="http://schemas.microsoft.com/office/drawing/2014/main" id="{AF13113F-BCD6-4FE8-EE0D-7156611D5365}"/>
              </a:ext>
            </a:extLst>
          </p:cNvPr>
          <p:cNvGrpSpPr/>
          <p:nvPr/>
        </p:nvGrpSpPr>
        <p:grpSpPr>
          <a:xfrm>
            <a:off x="587710" y="2929069"/>
            <a:ext cx="779601" cy="716833"/>
            <a:chOff x="0" y="0"/>
            <a:chExt cx="1488675" cy="1488675"/>
          </a:xfrm>
        </p:grpSpPr>
        <p:grpSp>
          <p:nvGrpSpPr>
            <p:cNvPr id="26" name="Group 10">
              <a:extLst>
                <a:ext uri="{FF2B5EF4-FFF2-40B4-BE49-F238E27FC236}">
                  <a16:creationId xmlns:a16="http://schemas.microsoft.com/office/drawing/2014/main" id="{A89FA169-609E-867F-F8CB-FA96D0FDCA15}"/>
                </a:ext>
              </a:extLst>
            </p:cNvPr>
            <p:cNvGrpSpPr/>
            <p:nvPr/>
          </p:nvGrpSpPr>
          <p:grpSpPr>
            <a:xfrm>
              <a:off x="0" y="0"/>
              <a:ext cx="1488675" cy="1488675"/>
              <a:chOff x="0" y="0"/>
              <a:chExt cx="6350000" cy="6350000"/>
            </a:xfrm>
          </p:grpSpPr>
          <p:sp>
            <p:nvSpPr>
              <p:cNvPr id="28" name="Freeform 11">
                <a:extLst>
                  <a:ext uri="{FF2B5EF4-FFF2-40B4-BE49-F238E27FC236}">
                    <a16:creationId xmlns:a16="http://schemas.microsoft.com/office/drawing/2014/main" id="{7D52CEBB-A112-ED3E-1CD6-3D9960811214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C5F2F"/>
              </a:solidFill>
            </p:spPr>
            <p:txBody>
              <a:bodyPr/>
              <a:lstStyle/>
              <a:p>
                <a:endParaRPr lang="en-UM"/>
              </a:p>
            </p:txBody>
          </p:sp>
        </p:grpSp>
        <p:sp>
          <p:nvSpPr>
            <p:cNvPr id="27" name="TextBox 12">
              <a:extLst>
                <a:ext uri="{FF2B5EF4-FFF2-40B4-BE49-F238E27FC236}">
                  <a16:creationId xmlns:a16="http://schemas.microsoft.com/office/drawing/2014/main" id="{D7D8AAB9-C44E-940D-CAFD-4A25672A8A6F}"/>
                </a:ext>
              </a:extLst>
            </p:cNvPr>
            <p:cNvSpPr txBox="1"/>
            <p:nvPr/>
          </p:nvSpPr>
          <p:spPr>
            <a:xfrm>
              <a:off x="201693" y="31589"/>
              <a:ext cx="1085286" cy="11451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99"/>
                </a:lnSpc>
              </a:pPr>
              <a:r>
                <a:rPr lang="ru-RU" sz="2400" dirty="0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2</a:t>
              </a:r>
              <a:endParaRPr lang="en-US" sz="24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</p:grpSp>
      <p:grpSp>
        <p:nvGrpSpPr>
          <p:cNvPr id="29" name="Group 9">
            <a:extLst>
              <a:ext uri="{FF2B5EF4-FFF2-40B4-BE49-F238E27FC236}">
                <a16:creationId xmlns:a16="http://schemas.microsoft.com/office/drawing/2014/main" id="{D4E11135-3F11-9B24-B83B-81B3D2344498}"/>
              </a:ext>
            </a:extLst>
          </p:cNvPr>
          <p:cNvGrpSpPr/>
          <p:nvPr/>
        </p:nvGrpSpPr>
        <p:grpSpPr>
          <a:xfrm>
            <a:off x="587708" y="3832178"/>
            <a:ext cx="779601" cy="716833"/>
            <a:chOff x="0" y="0"/>
            <a:chExt cx="1488675" cy="1488675"/>
          </a:xfrm>
        </p:grpSpPr>
        <p:grpSp>
          <p:nvGrpSpPr>
            <p:cNvPr id="30" name="Group 10">
              <a:extLst>
                <a:ext uri="{FF2B5EF4-FFF2-40B4-BE49-F238E27FC236}">
                  <a16:creationId xmlns:a16="http://schemas.microsoft.com/office/drawing/2014/main" id="{81F4A5B1-4DB6-01EC-12BA-236AEC398058}"/>
                </a:ext>
              </a:extLst>
            </p:cNvPr>
            <p:cNvGrpSpPr/>
            <p:nvPr/>
          </p:nvGrpSpPr>
          <p:grpSpPr>
            <a:xfrm>
              <a:off x="0" y="0"/>
              <a:ext cx="1488675" cy="1488675"/>
              <a:chOff x="0" y="0"/>
              <a:chExt cx="6350000" cy="6350000"/>
            </a:xfrm>
          </p:grpSpPr>
          <p:sp>
            <p:nvSpPr>
              <p:cNvPr id="32" name="Freeform 11">
                <a:extLst>
                  <a:ext uri="{FF2B5EF4-FFF2-40B4-BE49-F238E27FC236}">
                    <a16:creationId xmlns:a16="http://schemas.microsoft.com/office/drawing/2014/main" id="{0F5BD246-CC68-E91F-4D0D-72CF14674C46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C5F2F"/>
              </a:solidFill>
            </p:spPr>
            <p:txBody>
              <a:bodyPr/>
              <a:lstStyle/>
              <a:p>
                <a:endParaRPr lang="en-UM"/>
              </a:p>
            </p:txBody>
          </p:sp>
        </p:grpSp>
        <p:sp>
          <p:nvSpPr>
            <p:cNvPr id="31" name="TextBox 12">
              <a:extLst>
                <a:ext uri="{FF2B5EF4-FFF2-40B4-BE49-F238E27FC236}">
                  <a16:creationId xmlns:a16="http://schemas.microsoft.com/office/drawing/2014/main" id="{3F161266-3D37-7517-02C0-DFA9E21FB436}"/>
                </a:ext>
              </a:extLst>
            </p:cNvPr>
            <p:cNvSpPr txBox="1"/>
            <p:nvPr/>
          </p:nvSpPr>
          <p:spPr>
            <a:xfrm>
              <a:off x="201693" y="31589"/>
              <a:ext cx="1085286" cy="11451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99"/>
                </a:lnSpc>
              </a:pPr>
              <a:r>
                <a:rPr lang="ru-RU" sz="2400" dirty="0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3</a:t>
              </a:r>
              <a:endParaRPr lang="en-US" sz="24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</p:grpSp>
      <p:grpSp>
        <p:nvGrpSpPr>
          <p:cNvPr id="33" name="Group 9">
            <a:extLst>
              <a:ext uri="{FF2B5EF4-FFF2-40B4-BE49-F238E27FC236}">
                <a16:creationId xmlns:a16="http://schemas.microsoft.com/office/drawing/2014/main" id="{3079F051-BE1F-E2C3-2FF4-8FEFC0C15E75}"/>
              </a:ext>
            </a:extLst>
          </p:cNvPr>
          <p:cNvGrpSpPr/>
          <p:nvPr/>
        </p:nvGrpSpPr>
        <p:grpSpPr>
          <a:xfrm>
            <a:off x="587708" y="4735287"/>
            <a:ext cx="779601" cy="716833"/>
            <a:chOff x="0" y="0"/>
            <a:chExt cx="1488675" cy="1488675"/>
          </a:xfrm>
        </p:grpSpPr>
        <p:grpSp>
          <p:nvGrpSpPr>
            <p:cNvPr id="34" name="Group 10">
              <a:extLst>
                <a:ext uri="{FF2B5EF4-FFF2-40B4-BE49-F238E27FC236}">
                  <a16:creationId xmlns:a16="http://schemas.microsoft.com/office/drawing/2014/main" id="{8404DD69-0BED-224A-1BF1-0E529604914B}"/>
                </a:ext>
              </a:extLst>
            </p:cNvPr>
            <p:cNvGrpSpPr/>
            <p:nvPr/>
          </p:nvGrpSpPr>
          <p:grpSpPr>
            <a:xfrm>
              <a:off x="0" y="0"/>
              <a:ext cx="1488675" cy="1488675"/>
              <a:chOff x="0" y="0"/>
              <a:chExt cx="6350000" cy="6350000"/>
            </a:xfrm>
          </p:grpSpPr>
          <p:sp>
            <p:nvSpPr>
              <p:cNvPr id="36" name="Freeform 11">
                <a:extLst>
                  <a:ext uri="{FF2B5EF4-FFF2-40B4-BE49-F238E27FC236}">
                    <a16:creationId xmlns:a16="http://schemas.microsoft.com/office/drawing/2014/main" id="{53D0E07F-7E00-CCBE-017A-FC232AD4D004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C5F2F"/>
              </a:solidFill>
            </p:spPr>
            <p:txBody>
              <a:bodyPr/>
              <a:lstStyle/>
              <a:p>
                <a:endParaRPr lang="en-UM"/>
              </a:p>
            </p:txBody>
          </p:sp>
        </p:grpSp>
        <p:sp>
          <p:nvSpPr>
            <p:cNvPr id="35" name="TextBox 12">
              <a:extLst>
                <a:ext uri="{FF2B5EF4-FFF2-40B4-BE49-F238E27FC236}">
                  <a16:creationId xmlns:a16="http://schemas.microsoft.com/office/drawing/2014/main" id="{4B5E2111-72E1-09B2-1E3D-4DAD80850357}"/>
                </a:ext>
              </a:extLst>
            </p:cNvPr>
            <p:cNvSpPr txBox="1"/>
            <p:nvPr/>
          </p:nvSpPr>
          <p:spPr>
            <a:xfrm>
              <a:off x="201693" y="31589"/>
              <a:ext cx="1085286" cy="11451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99"/>
                </a:lnSpc>
              </a:pPr>
              <a:r>
                <a:rPr lang="ru-RU" sz="2400" dirty="0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4</a:t>
              </a:r>
              <a:endParaRPr lang="en-US" sz="24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</p:grpSp>
      <p:grpSp>
        <p:nvGrpSpPr>
          <p:cNvPr id="37" name="Group 9">
            <a:extLst>
              <a:ext uri="{FF2B5EF4-FFF2-40B4-BE49-F238E27FC236}">
                <a16:creationId xmlns:a16="http://schemas.microsoft.com/office/drawing/2014/main" id="{9B556CDB-46F4-888D-7DA7-110BAAB1D6F5}"/>
              </a:ext>
            </a:extLst>
          </p:cNvPr>
          <p:cNvGrpSpPr/>
          <p:nvPr/>
        </p:nvGrpSpPr>
        <p:grpSpPr>
          <a:xfrm>
            <a:off x="587706" y="5627827"/>
            <a:ext cx="779601" cy="716833"/>
            <a:chOff x="0" y="0"/>
            <a:chExt cx="1488675" cy="1488675"/>
          </a:xfrm>
        </p:grpSpPr>
        <p:grpSp>
          <p:nvGrpSpPr>
            <p:cNvPr id="38" name="Group 10">
              <a:extLst>
                <a:ext uri="{FF2B5EF4-FFF2-40B4-BE49-F238E27FC236}">
                  <a16:creationId xmlns:a16="http://schemas.microsoft.com/office/drawing/2014/main" id="{E64CD007-A761-D2CE-11ED-229A061AC651}"/>
                </a:ext>
              </a:extLst>
            </p:cNvPr>
            <p:cNvGrpSpPr/>
            <p:nvPr/>
          </p:nvGrpSpPr>
          <p:grpSpPr>
            <a:xfrm>
              <a:off x="0" y="0"/>
              <a:ext cx="1488675" cy="1488675"/>
              <a:chOff x="0" y="0"/>
              <a:chExt cx="6350000" cy="6350000"/>
            </a:xfrm>
          </p:grpSpPr>
          <p:sp>
            <p:nvSpPr>
              <p:cNvPr id="40" name="Freeform 11">
                <a:extLst>
                  <a:ext uri="{FF2B5EF4-FFF2-40B4-BE49-F238E27FC236}">
                    <a16:creationId xmlns:a16="http://schemas.microsoft.com/office/drawing/2014/main" id="{5923AFF9-A341-7684-ACAD-155ACDA8B182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C5F2F"/>
              </a:solidFill>
            </p:spPr>
            <p:txBody>
              <a:bodyPr/>
              <a:lstStyle/>
              <a:p>
                <a:endParaRPr lang="en-UM"/>
              </a:p>
            </p:txBody>
          </p:sp>
        </p:grpSp>
        <p:sp>
          <p:nvSpPr>
            <p:cNvPr id="39" name="TextBox 12">
              <a:extLst>
                <a:ext uri="{FF2B5EF4-FFF2-40B4-BE49-F238E27FC236}">
                  <a16:creationId xmlns:a16="http://schemas.microsoft.com/office/drawing/2014/main" id="{7598C207-C732-2D67-3F51-3F162CB37BB2}"/>
                </a:ext>
              </a:extLst>
            </p:cNvPr>
            <p:cNvSpPr txBox="1"/>
            <p:nvPr/>
          </p:nvSpPr>
          <p:spPr>
            <a:xfrm>
              <a:off x="201693" y="31589"/>
              <a:ext cx="1085286" cy="11451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99"/>
                </a:lnSpc>
              </a:pPr>
              <a:r>
                <a:rPr lang="ru-RU" sz="2400" dirty="0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5</a:t>
              </a:r>
              <a:endParaRPr lang="en-US" sz="24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342447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77422-A261-0102-E691-5EFE3521D4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3;g3073e73b339_0_731">
            <a:extLst>
              <a:ext uri="{FF2B5EF4-FFF2-40B4-BE49-F238E27FC236}">
                <a16:creationId xmlns:a16="http://schemas.microsoft.com/office/drawing/2014/main" id="{BA17097A-6FDC-2405-5EB4-CCE31E29206D}"/>
              </a:ext>
            </a:extLst>
          </p:cNvPr>
          <p:cNvSpPr txBox="1">
            <a:spLocks noGrp="1"/>
          </p:cNvSpPr>
          <p:nvPr/>
        </p:nvSpPr>
        <p:spPr>
          <a:xfrm>
            <a:off x="323528" y="1187624"/>
            <a:ext cx="7899629" cy="541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3000"/>
              <a:buFont typeface="Noto Sans"/>
              <a:buNone/>
              <a:defRPr sz="2600" b="1" i="0" u="none" strike="noStrike" cap="none">
                <a:solidFill>
                  <a:srgbClr val="6576FB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914400" marR="0" lvl="1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371600" marR="0" lvl="2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828800" marR="0" lvl="3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286000" marR="0" lvl="4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marR="0" lvl="6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marR="0" lvl="7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marR="0" lvl="8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ru-RU" sz="3200" dirty="0">
                <a:solidFill>
                  <a:srgbClr val="002060"/>
                </a:solidFill>
              </a:rPr>
              <a:t>Как ребёнок видит интернет?</a:t>
            </a:r>
            <a:endParaRPr sz="3200" dirty="0">
              <a:solidFill>
                <a:srgbClr val="00206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08223C2-452F-E0DF-AFB8-08E75DB90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9311"/>
            <a:ext cx="9144000" cy="363495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DD39730-AE5E-900F-EF54-425C86838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48064"/>
            <a:ext cx="9144000" cy="356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66374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776EEA-9344-E082-6990-F52245ABF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Вопрос ответ Векторы — Скачать бесплатные высококачественные векторы |  Magnific (ранее Freepik)">
            <a:extLst>
              <a:ext uri="{FF2B5EF4-FFF2-40B4-BE49-F238E27FC236}">
                <a16:creationId xmlns:a16="http://schemas.microsoft.com/office/drawing/2014/main" id="{88E11BC5-CE1F-0C5B-FE77-275002773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6" y="2871466"/>
            <a:ext cx="4698720" cy="469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283;g3073e73b339_0_731">
            <a:extLst>
              <a:ext uri="{FF2B5EF4-FFF2-40B4-BE49-F238E27FC236}">
                <a16:creationId xmlns:a16="http://schemas.microsoft.com/office/drawing/2014/main" id="{1C3DE0BD-7DB2-9C47-D5DB-BA13BD77FD36}"/>
              </a:ext>
            </a:extLst>
          </p:cNvPr>
          <p:cNvSpPr txBox="1">
            <a:spLocks noGrp="1"/>
          </p:cNvSpPr>
          <p:nvPr/>
        </p:nvSpPr>
        <p:spPr>
          <a:xfrm>
            <a:off x="391636" y="1311467"/>
            <a:ext cx="8140802" cy="1083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3000"/>
              <a:buFont typeface="Noto Sans"/>
              <a:buNone/>
              <a:defRPr sz="2600" b="1" i="0" u="none" strike="noStrike" cap="none">
                <a:solidFill>
                  <a:srgbClr val="6576FB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914400" marR="0" lvl="1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371600" marR="0" lvl="2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828800" marR="0" lvl="3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286000" marR="0" lvl="4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marR="0" lvl="6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marR="0" lvl="7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marR="0" lvl="8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ru-RU" sz="3200" dirty="0">
                <a:solidFill>
                  <a:srgbClr val="002060"/>
                </a:solidFill>
              </a:rPr>
              <a:t>Почему традиционные методы не работают?</a:t>
            </a:r>
            <a:endParaRPr sz="3200" dirty="0">
              <a:solidFill>
                <a:srgbClr val="002060"/>
              </a:solidFill>
            </a:endParaRPr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1AE8F111-9785-6B21-C7A5-06B5AE983CF4}"/>
              </a:ext>
            </a:extLst>
          </p:cNvPr>
          <p:cNvSpPr/>
          <p:nvPr/>
        </p:nvSpPr>
        <p:spPr>
          <a:xfrm flipV="1">
            <a:off x="4716016" y="2843808"/>
            <a:ext cx="0" cy="2209906"/>
          </a:xfrm>
          <a:prstGeom prst="line">
            <a:avLst/>
          </a:prstGeom>
          <a:ln w="28575" cap="flat">
            <a:solidFill>
              <a:srgbClr val="14110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M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945984DB-81F7-3A11-6822-D53F087F72BF}"/>
              </a:ext>
            </a:extLst>
          </p:cNvPr>
          <p:cNvSpPr txBox="1"/>
          <p:nvPr/>
        </p:nvSpPr>
        <p:spPr>
          <a:xfrm>
            <a:off x="4274372" y="1979712"/>
            <a:ext cx="4623033" cy="65473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63381" lvl="1" indent="-331691" algn="l">
              <a:lnSpc>
                <a:spcPts val="4301"/>
              </a:lnSpc>
              <a:buFont typeface="Arial"/>
              <a:buChar char="•"/>
            </a:pPr>
            <a:r>
              <a:rPr lang="ru-RU" sz="2000" dirty="0">
                <a:solidFill>
                  <a:srgbClr val="14110F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Причины:</a:t>
            </a:r>
            <a:endParaRPr lang="en-US" sz="2000" dirty="0">
              <a:solidFill>
                <a:srgbClr val="14110F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  <a:p>
            <a:pPr marL="1326762" lvl="2" indent="-442254" algn="l">
              <a:lnSpc>
                <a:spcPts val="4301"/>
              </a:lnSpc>
              <a:buFont typeface="Arial"/>
              <a:buChar char="⚬"/>
            </a:pPr>
            <a:r>
              <a:rPr lang="ru-RU" sz="2000" dirty="0">
                <a:solidFill>
                  <a:srgbClr val="14110F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Клиповое мышление</a:t>
            </a:r>
          </a:p>
          <a:p>
            <a:pPr marL="1326762" lvl="2" indent="-442254" algn="l">
              <a:lnSpc>
                <a:spcPts val="4301"/>
              </a:lnSpc>
              <a:buFont typeface="Arial"/>
              <a:buChar char="⚬"/>
            </a:pPr>
            <a:r>
              <a:rPr lang="ru-RU" sz="2000" dirty="0">
                <a:solidFill>
                  <a:srgbClr val="14110F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Информационная перегрузка</a:t>
            </a:r>
          </a:p>
          <a:p>
            <a:pPr marL="1326762" lvl="2" indent="-442254" algn="l">
              <a:lnSpc>
                <a:spcPts val="4301"/>
              </a:lnSpc>
              <a:buFont typeface="Arial"/>
              <a:buChar char="⚬"/>
            </a:pPr>
            <a:r>
              <a:rPr lang="ru-RU" sz="2000" dirty="0">
                <a:solidFill>
                  <a:srgbClr val="14110F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Доверие к "цифровому авторитету"</a:t>
            </a:r>
          </a:p>
          <a:p>
            <a:pPr marL="663381" lvl="1" indent="-331691" algn="l">
              <a:lnSpc>
                <a:spcPts val="4301"/>
              </a:lnSpc>
              <a:buFont typeface="Arial"/>
              <a:buChar char="•"/>
            </a:pPr>
            <a:r>
              <a:rPr lang="ru-RU" sz="2000" dirty="0">
                <a:solidFill>
                  <a:srgbClr val="14110F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Объяснение</a:t>
            </a:r>
            <a:r>
              <a:rPr lang="en-US" sz="2000" dirty="0">
                <a:solidFill>
                  <a:srgbClr val="14110F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:</a:t>
            </a:r>
          </a:p>
          <a:p>
            <a:pPr marL="1326762" lvl="2" indent="-442254">
              <a:lnSpc>
                <a:spcPts val="4301"/>
              </a:lnSpc>
              <a:buFont typeface="Arial"/>
              <a:buChar char="⚬"/>
            </a:pPr>
            <a:r>
              <a:rPr lang="ru-RU" sz="2000" dirty="0">
                <a:solidFill>
                  <a:srgbClr val="14110F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Сканирует, а не вчитывается</a:t>
            </a:r>
          </a:p>
          <a:p>
            <a:pPr marL="1326762" lvl="2" indent="-442254">
              <a:lnSpc>
                <a:spcPts val="4301"/>
              </a:lnSpc>
              <a:buFont typeface="Arial"/>
              <a:buChar char="⚬"/>
            </a:pPr>
            <a:r>
              <a:rPr lang="ru-RU" sz="2000" dirty="0">
                <a:solidFill>
                  <a:srgbClr val="14110F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Не умеет фильтровать</a:t>
            </a:r>
          </a:p>
          <a:p>
            <a:pPr marL="1326762" lvl="2" indent="-442254">
              <a:lnSpc>
                <a:spcPts val="4301"/>
              </a:lnSpc>
              <a:buFont typeface="Arial"/>
              <a:buChar char="⚬"/>
            </a:pPr>
            <a:r>
              <a:rPr lang="ru-RU" sz="2000" dirty="0">
                <a:solidFill>
                  <a:srgbClr val="14110F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"Раз в интернете — значит правда" </a:t>
            </a:r>
            <a:endParaRPr lang="en-US" sz="2000" dirty="0">
              <a:solidFill>
                <a:srgbClr val="14110F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5EBE8BB4-58C6-77D5-4467-F67AB8546093}"/>
              </a:ext>
            </a:extLst>
          </p:cNvPr>
          <p:cNvSpPr/>
          <p:nvPr/>
        </p:nvSpPr>
        <p:spPr>
          <a:xfrm flipV="1">
            <a:off x="4716016" y="6084168"/>
            <a:ext cx="0" cy="2209906"/>
          </a:xfrm>
          <a:prstGeom prst="line">
            <a:avLst/>
          </a:prstGeom>
          <a:ln w="28575" cap="flat">
            <a:solidFill>
              <a:srgbClr val="14110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M"/>
          </a:p>
        </p:txBody>
      </p:sp>
    </p:spTree>
    <p:extLst>
      <p:ext uri="{BB962C8B-B14F-4D97-AF65-F5344CB8AC3E}">
        <p14:creationId xmlns:p14="http://schemas.microsoft.com/office/powerpoint/2010/main" val="269008379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65F3AD-53BF-C8F1-3E80-AFD05B09C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2;p18">
            <a:extLst>
              <a:ext uri="{FF2B5EF4-FFF2-40B4-BE49-F238E27FC236}">
                <a16:creationId xmlns:a16="http://schemas.microsoft.com/office/drawing/2014/main" id="{DD301DFE-7F81-0E92-9627-98E172C700A4}"/>
              </a:ext>
            </a:extLst>
          </p:cNvPr>
          <p:cNvSpPr txBox="1">
            <a:spLocks noGrp="1"/>
          </p:cNvSpPr>
          <p:nvPr/>
        </p:nvSpPr>
        <p:spPr>
          <a:xfrm>
            <a:off x="611560" y="1292283"/>
            <a:ext cx="8782098" cy="466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33"/>
              <a:buFont typeface="Wix Madefor Display"/>
              <a:buNone/>
              <a:defRPr sz="30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002060"/>
                </a:solidFill>
              </a:rPr>
              <a:t>Три главных навыка</a:t>
            </a:r>
            <a:endParaRPr dirty="0">
              <a:solidFill>
                <a:srgbClr val="002060"/>
              </a:solidFill>
            </a:endParaRPr>
          </a:p>
        </p:txBody>
      </p:sp>
      <p:pic>
        <p:nvPicPr>
          <p:cNvPr id="2056" name="Picture 8" descr="Определение Изображения – скачать бесплатно на Freepik">
            <a:extLst>
              <a:ext uri="{FF2B5EF4-FFF2-40B4-BE49-F238E27FC236}">
                <a16:creationId xmlns:a16="http://schemas.microsoft.com/office/drawing/2014/main" id="{247CED94-F666-54E4-618B-D86A5D16C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905" y="1976511"/>
            <a:ext cx="4388346" cy="4388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Не найдено изображения — Бесплатная загрузка на Magnific (ранее Freepik)">
            <a:extLst>
              <a:ext uri="{FF2B5EF4-FFF2-40B4-BE49-F238E27FC236}">
                <a16:creationId xmlns:a16="http://schemas.microsoft.com/office/drawing/2014/main" id="{1B5C0DD7-4E71-4750-027A-D5655E562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16" y="2123728"/>
            <a:ext cx="4248472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123;p18">
            <a:extLst>
              <a:ext uri="{FF2B5EF4-FFF2-40B4-BE49-F238E27FC236}">
                <a16:creationId xmlns:a16="http://schemas.microsoft.com/office/drawing/2014/main" id="{A66912B4-037D-041A-546A-BF00E783DD13}"/>
              </a:ext>
            </a:extLst>
          </p:cNvPr>
          <p:cNvSpPr txBox="1"/>
          <p:nvPr/>
        </p:nvSpPr>
        <p:spPr>
          <a:xfrm>
            <a:off x="-29898" y="6084168"/>
            <a:ext cx="9141606" cy="2335063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6000" tIns="234000" rIns="342000" bIns="2700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18"/>
              <a:buNone/>
            </a:pPr>
            <a:r>
              <a:rPr lang="ru-RU" sz="2000" b="1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Три простых действия:</a:t>
            </a:r>
          </a:p>
          <a:p>
            <a:pPr lvl="0" algn="ctr">
              <a:lnSpc>
                <a:spcPct val="115000"/>
              </a:lnSpc>
              <a:spcAft>
                <a:spcPts val="800"/>
              </a:spcAft>
              <a:buSzPts val="1018"/>
            </a:pPr>
            <a:r>
              <a:rPr lang="ru-RU" sz="20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 1. Оценка источника →  Кто это написал и почему я должен верить?</a:t>
            </a:r>
          </a:p>
          <a:p>
            <a:pPr lvl="0" algn="ctr">
              <a:lnSpc>
                <a:spcPct val="115000"/>
              </a:lnSpc>
              <a:spcAft>
                <a:spcPts val="800"/>
              </a:spcAft>
              <a:buSzPts val="1018"/>
            </a:pPr>
            <a:r>
              <a:rPr lang="ru-RU" sz="20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 2. Анализ связей →  Связаны ли эти факты причиной или это совпадение?</a:t>
            </a:r>
          </a:p>
          <a:p>
            <a:pPr lvl="0" algn="ctr">
              <a:lnSpc>
                <a:spcPct val="115000"/>
              </a:lnSpc>
              <a:spcAft>
                <a:spcPts val="800"/>
              </a:spcAft>
              <a:buSzPts val="1018"/>
            </a:pPr>
            <a:r>
              <a:rPr lang="ru-RU" sz="20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3. Саморегуляция → Почему я в это поверил? Могу ли я ошибаться</a:t>
            </a:r>
          </a:p>
        </p:txBody>
      </p:sp>
    </p:spTree>
    <p:extLst>
      <p:ext uri="{BB962C8B-B14F-4D97-AF65-F5344CB8AC3E}">
        <p14:creationId xmlns:p14="http://schemas.microsoft.com/office/powerpoint/2010/main" val="78862147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D725B1-CD50-E1D4-A987-518B87568A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Страница 2 | Психология прием Векторы — Скачать бесплатные  высококачественные векторы | Magnific (ранее Freepik)">
            <a:extLst>
              <a:ext uri="{FF2B5EF4-FFF2-40B4-BE49-F238E27FC236}">
                <a16:creationId xmlns:a16="http://schemas.microsoft.com/office/drawing/2014/main" id="{3A6D97A7-5924-9568-3CAE-D9E57F523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507" y="3917396"/>
            <a:ext cx="5342283" cy="475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283;g3073e73b339_0_731">
            <a:extLst>
              <a:ext uri="{FF2B5EF4-FFF2-40B4-BE49-F238E27FC236}">
                <a16:creationId xmlns:a16="http://schemas.microsoft.com/office/drawing/2014/main" id="{53CBAC27-C892-801E-B36B-2F91530DD9A6}"/>
              </a:ext>
            </a:extLst>
          </p:cNvPr>
          <p:cNvSpPr txBox="1">
            <a:spLocks noGrp="1"/>
          </p:cNvSpPr>
          <p:nvPr/>
        </p:nvSpPr>
        <p:spPr>
          <a:xfrm>
            <a:off x="311635" y="1543028"/>
            <a:ext cx="7611597" cy="541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3000"/>
              <a:buFont typeface="Noto Sans"/>
              <a:buNone/>
              <a:defRPr sz="2600" b="1" i="0" u="none" strike="noStrike" cap="none">
                <a:solidFill>
                  <a:srgbClr val="6576FB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914400" marR="0" lvl="1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371600" marR="0" lvl="2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828800" marR="0" lvl="3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286000" marR="0" lvl="4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marR="0" lvl="6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marR="0" lvl="7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marR="0" lvl="8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ru-RU" sz="3200" dirty="0">
                <a:solidFill>
                  <a:srgbClr val="002060"/>
                </a:solidFill>
              </a:rPr>
              <a:t>Как мозг нас обманывает?</a:t>
            </a:r>
            <a:endParaRPr sz="3200" dirty="0">
              <a:solidFill>
                <a:srgbClr val="002060"/>
              </a:solidFill>
            </a:endParaRPr>
          </a:p>
        </p:txBody>
      </p:sp>
      <p:sp>
        <p:nvSpPr>
          <p:cNvPr id="30" name="AutoShape 5">
            <a:extLst>
              <a:ext uri="{FF2B5EF4-FFF2-40B4-BE49-F238E27FC236}">
                <a16:creationId xmlns:a16="http://schemas.microsoft.com/office/drawing/2014/main" id="{107D1CE0-754E-FAA4-2F1F-3458CB1D8B72}"/>
              </a:ext>
            </a:extLst>
          </p:cNvPr>
          <p:cNvSpPr/>
          <p:nvPr/>
        </p:nvSpPr>
        <p:spPr>
          <a:xfrm>
            <a:off x="344779" y="2267744"/>
            <a:ext cx="6683392" cy="0"/>
          </a:xfrm>
          <a:prstGeom prst="line">
            <a:avLst/>
          </a:prstGeom>
          <a:ln w="28575" cap="flat">
            <a:solidFill>
              <a:srgbClr val="14110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M"/>
          </a:p>
        </p:txBody>
      </p:sp>
      <p:sp>
        <p:nvSpPr>
          <p:cNvPr id="33" name="TextBox 8">
            <a:extLst>
              <a:ext uri="{FF2B5EF4-FFF2-40B4-BE49-F238E27FC236}">
                <a16:creationId xmlns:a16="http://schemas.microsoft.com/office/drawing/2014/main" id="{04591A2C-D8B3-17A7-F6CA-0D9130F29C6F}"/>
              </a:ext>
            </a:extLst>
          </p:cNvPr>
          <p:cNvSpPr txBox="1"/>
          <p:nvPr/>
        </p:nvSpPr>
        <p:spPr>
          <a:xfrm>
            <a:off x="1201204" y="2556597"/>
            <a:ext cx="4765719" cy="3447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ru-RU" sz="2000" b="1" dirty="0">
                <a:solidFill>
                  <a:srgbClr val="14110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Экономит энергию (использует «быстрые ответы»)</a:t>
            </a:r>
          </a:p>
          <a:p>
            <a:pPr algn="l">
              <a:lnSpc>
                <a:spcPts val="3359"/>
              </a:lnSpc>
            </a:pPr>
            <a:endParaRPr lang="ru-RU" sz="2000" b="1" dirty="0">
              <a:solidFill>
                <a:srgbClr val="14110F"/>
              </a:solidFill>
              <a:latin typeface="Fira Sans Bold"/>
              <a:ea typeface="Fira Sans Bold"/>
              <a:cs typeface="Fira Sans Bold"/>
              <a:sym typeface="Fira Sans Bold"/>
            </a:endParaRPr>
          </a:p>
          <a:p>
            <a:pPr algn="l">
              <a:lnSpc>
                <a:spcPts val="3359"/>
              </a:lnSpc>
            </a:pPr>
            <a:r>
              <a:rPr lang="ru-RU" sz="2000" b="1" dirty="0">
                <a:solidFill>
                  <a:srgbClr val="14110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Ищет подтверждение своей правоты </a:t>
            </a:r>
          </a:p>
          <a:p>
            <a:pPr algn="l">
              <a:lnSpc>
                <a:spcPts val="3359"/>
              </a:lnSpc>
            </a:pPr>
            <a:r>
              <a:rPr lang="ru-RU" sz="2000" b="1" dirty="0">
                <a:solidFill>
                  <a:srgbClr val="14110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(а не истину)</a:t>
            </a:r>
          </a:p>
          <a:p>
            <a:pPr algn="l">
              <a:lnSpc>
                <a:spcPts val="3359"/>
              </a:lnSpc>
            </a:pPr>
            <a:endParaRPr lang="ru-RU" sz="2000" b="1" dirty="0">
              <a:solidFill>
                <a:srgbClr val="14110F"/>
              </a:solidFill>
              <a:latin typeface="Fira Sans Bold"/>
              <a:ea typeface="Fira Sans Bold"/>
              <a:cs typeface="Fira Sans Bold"/>
              <a:sym typeface="Fira Sans Bold"/>
            </a:endParaRPr>
          </a:p>
          <a:p>
            <a:pPr algn="l">
              <a:lnSpc>
                <a:spcPts val="3359"/>
              </a:lnSpc>
            </a:pPr>
            <a:r>
              <a:rPr lang="ru-RU" sz="2000" b="1" dirty="0">
                <a:solidFill>
                  <a:srgbClr val="14110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Попадает в ловушки восприятия </a:t>
            </a:r>
          </a:p>
          <a:p>
            <a:pPr algn="l">
              <a:lnSpc>
                <a:spcPts val="3359"/>
              </a:lnSpc>
            </a:pPr>
            <a:r>
              <a:rPr lang="ru-RU" sz="2000" b="1" dirty="0">
                <a:solidFill>
                  <a:srgbClr val="14110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и памяти</a:t>
            </a:r>
          </a:p>
        </p:txBody>
      </p:sp>
      <p:grpSp>
        <p:nvGrpSpPr>
          <p:cNvPr id="34" name="Group 9">
            <a:extLst>
              <a:ext uri="{FF2B5EF4-FFF2-40B4-BE49-F238E27FC236}">
                <a16:creationId xmlns:a16="http://schemas.microsoft.com/office/drawing/2014/main" id="{F494A58E-4EF2-7FA5-6383-5ABD6AA65E4A}"/>
              </a:ext>
            </a:extLst>
          </p:cNvPr>
          <p:cNvGrpSpPr/>
          <p:nvPr/>
        </p:nvGrpSpPr>
        <p:grpSpPr>
          <a:xfrm>
            <a:off x="242368" y="2566212"/>
            <a:ext cx="779601" cy="716833"/>
            <a:chOff x="0" y="0"/>
            <a:chExt cx="1488675" cy="1488675"/>
          </a:xfrm>
        </p:grpSpPr>
        <p:grpSp>
          <p:nvGrpSpPr>
            <p:cNvPr id="35" name="Group 10">
              <a:extLst>
                <a:ext uri="{FF2B5EF4-FFF2-40B4-BE49-F238E27FC236}">
                  <a16:creationId xmlns:a16="http://schemas.microsoft.com/office/drawing/2014/main" id="{301E62C9-D27B-4E8F-9405-5065CF2891E5}"/>
                </a:ext>
              </a:extLst>
            </p:cNvPr>
            <p:cNvGrpSpPr/>
            <p:nvPr/>
          </p:nvGrpSpPr>
          <p:grpSpPr>
            <a:xfrm>
              <a:off x="0" y="0"/>
              <a:ext cx="1488675" cy="1488675"/>
              <a:chOff x="0" y="0"/>
              <a:chExt cx="6350000" cy="6350000"/>
            </a:xfrm>
          </p:grpSpPr>
          <p:sp>
            <p:nvSpPr>
              <p:cNvPr id="37" name="Freeform 11">
                <a:extLst>
                  <a:ext uri="{FF2B5EF4-FFF2-40B4-BE49-F238E27FC236}">
                    <a16:creationId xmlns:a16="http://schemas.microsoft.com/office/drawing/2014/main" id="{7B70798C-0E1C-E433-CEFB-8A6D545F336A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C5F2F"/>
              </a:solidFill>
            </p:spPr>
            <p:txBody>
              <a:bodyPr/>
              <a:lstStyle/>
              <a:p>
                <a:endParaRPr lang="en-UM"/>
              </a:p>
            </p:txBody>
          </p:sp>
        </p:grpSp>
        <p:sp>
          <p:nvSpPr>
            <p:cNvPr id="36" name="TextBox 12">
              <a:extLst>
                <a:ext uri="{FF2B5EF4-FFF2-40B4-BE49-F238E27FC236}">
                  <a16:creationId xmlns:a16="http://schemas.microsoft.com/office/drawing/2014/main" id="{C324FB79-8736-B29E-F101-3ED67F03C229}"/>
                </a:ext>
              </a:extLst>
            </p:cNvPr>
            <p:cNvSpPr txBox="1"/>
            <p:nvPr/>
          </p:nvSpPr>
          <p:spPr>
            <a:xfrm>
              <a:off x="201693" y="31589"/>
              <a:ext cx="1085286" cy="11451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99"/>
                </a:lnSpc>
              </a:pPr>
              <a:r>
                <a:rPr lang="en-US" sz="2400" dirty="0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1</a:t>
              </a:r>
            </a:p>
          </p:txBody>
        </p:sp>
      </p:grpSp>
      <p:grpSp>
        <p:nvGrpSpPr>
          <p:cNvPr id="4" name="Group 9">
            <a:extLst>
              <a:ext uri="{FF2B5EF4-FFF2-40B4-BE49-F238E27FC236}">
                <a16:creationId xmlns:a16="http://schemas.microsoft.com/office/drawing/2014/main" id="{A4E95F4C-C523-1DA9-FA28-ECA9CDA49815}"/>
              </a:ext>
            </a:extLst>
          </p:cNvPr>
          <p:cNvGrpSpPr/>
          <p:nvPr/>
        </p:nvGrpSpPr>
        <p:grpSpPr>
          <a:xfrm>
            <a:off x="242366" y="3843323"/>
            <a:ext cx="779601" cy="716833"/>
            <a:chOff x="0" y="0"/>
            <a:chExt cx="1488675" cy="1488675"/>
          </a:xfrm>
        </p:grpSpPr>
        <p:grpSp>
          <p:nvGrpSpPr>
            <p:cNvPr id="5" name="Group 10">
              <a:extLst>
                <a:ext uri="{FF2B5EF4-FFF2-40B4-BE49-F238E27FC236}">
                  <a16:creationId xmlns:a16="http://schemas.microsoft.com/office/drawing/2014/main" id="{6BE7CA07-3E77-CF53-A8F6-B462C9756EB5}"/>
                </a:ext>
              </a:extLst>
            </p:cNvPr>
            <p:cNvGrpSpPr/>
            <p:nvPr/>
          </p:nvGrpSpPr>
          <p:grpSpPr>
            <a:xfrm>
              <a:off x="0" y="0"/>
              <a:ext cx="1488675" cy="1488675"/>
              <a:chOff x="0" y="0"/>
              <a:chExt cx="6350000" cy="6350000"/>
            </a:xfrm>
          </p:grpSpPr>
          <p:sp>
            <p:nvSpPr>
              <p:cNvPr id="7" name="Freeform 11">
                <a:extLst>
                  <a:ext uri="{FF2B5EF4-FFF2-40B4-BE49-F238E27FC236}">
                    <a16:creationId xmlns:a16="http://schemas.microsoft.com/office/drawing/2014/main" id="{A685C9B9-893D-1F68-35C2-789B3A48F741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C5F2F"/>
              </a:solidFill>
            </p:spPr>
            <p:txBody>
              <a:bodyPr/>
              <a:lstStyle/>
              <a:p>
                <a:endParaRPr lang="en-UM"/>
              </a:p>
            </p:txBody>
          </p:sp>
        </p:grpSp>
        <p:sp>
          <p:nvSpPr>
            <p:cNvPr id="6" name="TextBox 12">
              <a:extLst>
                <a:ext uri="{FF2B5EF4-FFF2-40B4-BE49-F238E27FC236}">
                  <a16:creationId xmlns:a16="http://schemas.microsoft.com/office/drawing/2014/main" id="{91B6818A-6599-FC68-92DF-F7268B6125DA}"/>
                </a:ext>
              </a:extLst>
            </p:cNvPr>
            <p:cNvSpPr txBox="1"/>
            <p:nvPr/>
          </p:nvSpPr>
          <p:spPr>
            <a:xfrm>
              <a:off x="201693" y="31589"/>
              <a:ext cx="1085286" cy="11451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99"/>
                </a:lnSpc>
              </a:pPr>
              <a:r>
                <a:rPr lang="ru-RU" sz="2400" dirty="0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2</a:t>
              </a:r>
              <a:endParaRPr lang="en-US" sz="24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</p:grpSp>
      <p:grpSp>
        <p:nvGrpSpPr>
          <p:cNvPr id="8" name="Group 9">
            <a:extLst>
              <a:ext uri="{FF2B5EF4-FFF2-40B4-BE49-F238E27FC236}">
                <a16:creationId xmlns:a16="http://schemas.microsoft.com/office/drawing/2014/main" id="{C72ECA6E-58D0-9A67-6D06-297C6BA0157A}"/>
              </a:ext>
            </a:extLst>
          </p:cNvPr>
          <p:cNvGrpSpPr/>
          <p:nvPr/>
        </p:nvGrpSpPr>
        <p:grpSpPr>
          <a:xfrm>
            <a:off x="209224" y="5053497"/>
            <a:ext cx="779601" cy="716833"/>
            <a:chOff x="0" y="0"/>
            <a:chExt cx="1488675" cy="1488675"/>
          </a:xfrm>
        </p:grpSpPr>
        <p:grpSp>
          <p:nvGrpSpPr>
            <p:cNvPr id="9" name="Group 10">
              <a:extLst>
                <a:ext uri="{FF2B5EF4-FFF2-40B4-BE49-F238E27FC236}">
                  <a16:creationId xmlns:a16="http://schemas.microsoft.com/office/drawing/2014/main" id="{8C20F994-D979-6AC5-58AB-78E69DD5BD45}"/>
                </a:ext>
              </a:extLst>
            </p:cNvPr>
            <p:cNvGrpSpPr/>
            <p:nvPr/>
          </p:nvGrpSpPr>
          <p:grpSpPr>
            <a:xfrm>
              <a:off x="0" y="0"/>
              <a:ext cx="1488675" cy="1488675"/>
              <a:chOff x="0" y="0"/>
              <a:chExt cx="6350000" cy="6350000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951E7CE6-69F3-A366-AA7E-74ABC4CA0640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C5F2F"/>
              </a:solidFill>
            </p:spPr>
            <p:txBody>
              <a:bodyPr/>
              <a:lstStyle/>
              <a:p>
                <a:endParaRPr lang="en-UM"/>
              </a:p>
            </p:txBody>
          </p:sp>
        </p:grpSp>
        <p:sp>
          <p:nvSpPr>
            <p:cNvPr id="10" name="TextBox 12">
              <a:extLst>
                <a:ext uri="{FF2B5EF4-FFF2-40B4-BE49-F238E27FC236}">
                  <a16:creationId xmlns:a16="http://schemas.microsoft.com/office/drawing/2014/main" id="{8681AFB2-EF66-BB53-4355-E477201C7494}"/>
                </a:ext>
              </a:extLst>
            </p:cNvPr>
            <p:cNvSpPr txBox="1"/>
            <p:nvPr/>
          </p:nvSpPr>
          <p:spPr>
            <a:xfrm>
              <a:off x="201693" y="31589"/>
              <a:ext cx="1085286" cy="11451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99"/>
                </a:lnSpc>
              </a:pPr>
              <a:r>
                <a:rPr lang="ru-RU" sz="2400" dirty="0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3</a:t>
              </a:r>
              <a:endParaRPr lang="en-US" sz="24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004709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B5D2BB-17D2-8598-05F2-DEE0DE0C81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2;p18">
            <a:extLst>
              <a:ext uri="{FF2B5EF4-FFF2-40B4-BE49-F238E27FC236}">
                <a16:creationId xmlns:a16="http://schemas.microsoft.com/office/drawing/2014/main" id="{34F5371E-8BA4-36FB-C189-8A26DFB25A68}"/>
              </a:ext>
            </a:extLst>
          </p:cNvPr>
          <p:cNvSpPr txBox="1">
            <a:spLocks noGrp="1"/>
          </p:cNvSpPr>
          <p:nvPr/>
        </p:nvSpPr>
        <p:spPr>
          <a:xfrm>
            <a:off x="467544" y="1803526"/>
            <a:ext cx="8782098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33"/>
              <a:buFont typeface="Wix Madefor Display"/>
              <a:buNone/>
              <a:defRPr sz="30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dirty="0">
                <a:solidFill>
                  <a:srgbClr val="002060"/>
                </a:solidFill>
              </a:rPr>
              <a:t>Упражнение «Запомни слова»</a:t>
            </a:r>
            <a:endParaRPr sz="4000" dirty="0">
              <a:solidFill>
                <a:srgbClr val="002060"/>
              </a:solidFill>
            </a:endParaRPr>
          </a:p>
        </p:txBody>
      </p:sp>
      <p:sp>
        <p:nvSpPr>
          <p:cNvPr id="3" name="Google Shape;123;p18">
            <a:extLst>
              <a:ext uri="{FF2B5EF4-FFF2-40B4-BE49-F238E27FC236}">
                <a16:creationId xmlns:a16="http://schemas.microsoft.com/office/drawing/2014/main" id="{434F5E86-8D2A-38B8-545B-C19B06A882BE}"/>
              </a:ext>
            </a:extLst>
          </p:cNvPr>
          <p:cNvSpPr txBox="1"/>
          <p:nvPr/>
        </p:nvSpPr>
        <p:spPr>
          <a:xfrm>
            <a:off x="755576" y="3707382"/>
            <a:ext cx="3410736" cy="1107034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6000" tIns="234000" rIns="342000" bIns="2700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18"/>
              <a:buNone/>
            </a:pPr>
            <a:r>
              <a:rPr lang="ru" sz="2800" b="1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Слова:</a:t>
            </a:r>
            <a:endParaRPr sz="2800" b="1" dirty="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</p:txBody>
      </p:sp>
      <p:sp>
        <p:nvSpPr>
          <p:cNvPr id="4" name="Google Shape;124;p18">
            <a:extLst>
              <a:ext uri="{FF2B5EF4-FFF2-40B4-BE49-F238E27FC236}">
                <a16:creationId xmlns:a16="http://schemas.microsoft.com/office/drawing/2014/main" id="{680E809E-3309-2CDE-1B16-01B80E5F41AD}"/>
              </a:ext>
            </a:extLst>
          </p:cNvPr>
          <p:cNvSpPr txBox="1"/>
          <p:nvPr/>
        </p:nvSpPr>
        <p:spPr>
          <a:xfrm>
            <a:off x="755576" y="4842676"/>
            <a:ext cx="3395372" cy="1524585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6000" tIns="234000" rIns="342000" bIns="2700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39999" lvl="0" indent="-200025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Wix Madefor Display"/>
              <a:buChar char="■"/>
            </a:pPr>
            <a:r>
              <a:rPr lang="ru-RU" sz="20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стол, ручка, машина, дом, книга, чай, ночь, подушка, одеяло</a:t>
            </a:r>
            <a:endParaRPr lang="ru" sz="2000" dirty="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</p:txBody>
      </p:sp>
      <p:pic>
        <p:nvPicPr>
          <p:cNvPr id="23554" name="Picture 2" descr="Страница 7 | Рецепционист офисный работник Векторы — Скачать бесплатные  высококачественные векторы | Magnific (ранее Freepik)">
            <a:extLst>
              <a:ext uri="{FF2B5EF4-FFF2-40B4-BE49-F238E27FC236}">
                <a16:creationId xmlns:a16="http://schemas.microsoft.com/office/drawing/2014/main" id="{609A4790-0EC4-094A-BF5E-520927203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107" y="3338761"/>
            <a:ext cx="3937319" cy="3431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07794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162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162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162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162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8137</TotalTime>
  <Words>1676</Words>
  <Application>Microsoft Office PowerPoint</Application>
  <PresentationFormat>Произвольный</PresentationFormat>
  <Paragraphs>264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6" baseType="lpstr">
      <vt:lpstr>Noto Sans SemiBold</vt:lpstr>
      <vt:lpstr>quote-cjk-patch</vt:lpstr>
      <vt:lpstr>Wix Madefor Display</vt:lpstr>
      <vt:lpstr>Arial</vt:lpstr>
      <vt:lpstr>Calibri</vt:lpstr>
      <vt:lpstr>Fira Sans Bold</vt:lpstr>
      <vt:lpstr>Fira Sans Light</vt:lpstr>
      <vt:lpstr>Noto Sans</vt:lpstr>
      <vt:lpstr>Roboto Condensed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Дмитрос Чернаков</dc:creator>
  <cp:lastModifiedBy>Мария Галкина</cp:lastModifiedBy>
  <cp:revision>71</cp:revision>
  <dcterms:modified xsi:type="dcterms:W3CDTF">2026-06-15T07:55:35Z</dcterms:modified>
</cp:coreProperties>
</file>