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318" r:id="rId3"/>
    <p:sldId id="294" r:id="rId4"/>
    <p:sldId id="319" r:id="rId5"/>
    <p:sldId id="300" r:id="rId6"/>
    <p:sldId id="284" r:id="rId7"/>
    <p:sldId id="321" r:id="rId8"/>
    <p:sldId id="306" r:id="rId9"/>
    <p:sldId id="320" r:id="rId10"/>
    <p:sldId id="286" r:id="rId11"/>
    <p:sldId id="302" r:id="rId12"/>
    <p:sldId id="323" r:id="rId13"/>
    <p:sldId id="322" r:id="rId14"/>
    <p:sldId id="324" r:id="rId15"/>
    <p:sldId id="326" r:id="rId16"/>
    <p:sldId id="327" r:id="rId17"/>
    <p:sldId id="325" r:id="rId18"/>
    <p:sldId id="328" r:id="rId19"/>
    <p:sldId id="329" r:id="rId20"/>
    <p:sldId id="330" r:id="rId21"/>
    <p:sldId id="331" r:id="rId22"/>
    <p:sldId id="333" r:id="rId23"/>
    <p:sldId id="332" r:id="rId24"/>
    <p:sldId id="334" r:id="rId25"/>
    <p:sldId id="335" r:id="rId26"/>
    <p:sldId id="336" r:id="rId27"/>
    <p:sldId id="337" r:id="rId28"/>
    <p:sldId id="338" r:id="rId29"/>
    <p:sldId id="301" r:id="rId30"/>
    <p:sldId id="259" r:id="rId31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146" y="5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  <p:txBody>
          <a:bodyPr/>
          <a:lstStyle/>
          <a:p>
            <a:endParaRPr lang="en-UM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M" dirty="0"/>
          </a:p>
        </p:txBody>
      </p:sp>
    </p:spTree>
    <p:extLst>
      <p:ext uri="{BB962C8B-B14F-4D97-AF65-F5344CB8AC3E}">
        <p14:creationId xmlns:p14="http://schemas.microsoft.com/office/powerpoint/2010/main" val="107374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E0BFF-5395-5CAD-2423-CA56E173A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5602EEB-1C6B-6621-21DA-47D77AC27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  <p:txBody>
          <a:bodyPr/>
          <a:lstStyle/>
          <a:p>
            <a:endParaRPr lang="en-UM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356AD41-4D1E-2D3A-C21B-4DCEE0957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M" dirty="0"/>
          </a:p>
        </p:txBody>
      </p:sp>
    </p:spTree>
    <p:extLst>
      <p:ext uri="{BB962C8B-B14F-4D97-AF65-F5344CB8AC3E}">
        <p14:creationId xmlns:p14="http://schemas.microsoft.com/office/powerpoint/2010/main" val="378482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4;g3073e73b339_0_669">
            <a:extLst>
              <a:ext uri="{FF2B5EF4-FFF2-40B4-BE49-F238E27FC236}">
                <a16:creationId xmlns:a16="http://schemas.microsoft.com/office/drawing/2014/main" id="{74E29BD2-1789-D3E7-C59C-A1443B86B29B}"/>
              </a:ext>
            </a:extLst>
          </p:cNvPr>
          <p:cNvSpPr/>
          <p:nvPr/>
        </p:nvSpPr>
        <p:spPr>
          <a:xfrm>
            <a:off x="3203848" y="4831488"/>
            <a:ext cx="5688632" cy="23328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306000" tIns="72000" rIns="91425" bIns="1188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3200" b="0" i="0" u="none" strike="noStrike" cap="none" dirty="0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Гал</a:t>
            </a:r>
            <a:r>
              <a:rPr lang="ru-RU" sz="3200" dirty="0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кина Мария Алексеевна</a:t>
            </a:r>
            <a:endParaRPr sz="3200" b="0" i="0" u="none" strike="noStrike" cap="none" dirty="0">
              <a:solidFill>
                <a:schemeClr val="dk1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Учитель математики ГБОУ “Школа №56 им. Академика В.А. Легасова” г. Москвы, координатор направления “Студенты” </a:t>
            </a:r>
            <a:br>
              <a:rPr lang="ru-RU" sz="18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ru-RU" sz="1800" dirty="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во Всероссийском сообществе наставников-просветителей г. Москвы</a:t>
            </a:r>
            <a:endParaRPr sz="1800" dirty="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9" name="Google Shape;146;g3073e73b339_0_669">
            <a:extLst>
              <a:ext uri="{FF2B5EF4-FFF2-40B4-BE49-F238E27FC236}">
                <a16:creationId xmlns:a16="http://schemas.microsoft.com/office/drawing/2014/main" id="{5068192B-F0E8-163F-6E69-90CCC3FEF694}"/>
              </a:ext>
            </a:extLst>
          </p:cNvPr>
          <p:cNvSpPr txBox="1"/>
          <p:nvPr/>
        </p:nvSpPr>
        <p:spPr>
          <a:xfrm>
            <a:off x="406011" y="1708270"/>
            <a:ext cx="8331978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6000" b="1" dirty="0">
                <a:solidFill>
                  <a:srgbClr val="002060"/>
                </a:solidFill>
                <a:latin typeface="Noto Sans"/>
                <a:ea typeface="Noto Sans"/>
                <a:cs typeface="Noto Sans"/>
                <a:sym typeface="Noto Sans"/>
              </a:rPr>
              <a:t>Как обучать детей безопасности в интернете</a:t>
            </a:r>
          </a:p>
        </p:txBody>
      </p:sp>
      <p:pic>
        <p:nvPicPr>
          <p:cNvPr id="10" name="Google Shape;147;g3073e73b339_0_669">
            <a:extLst>
              <a:ext uri="{FF2B5EF4-FFF2-40B4-BE49-F238E27FC236}">
                <a16:creationId xmlns:a16="http://schemas.microsoft.com/office/drawing/2014/main" id="{BB1F5F55-FFD0-404C-816B-E9FA7F125F7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1948"/>
          <a:stretch/>
        </p:blipFill>
        <p:spPr>
          <a:xfrm>
            <a:off x="442270" y="4411336"/>
            <a:ext cx="2771800" cy="3283944"/>
          </a:xfrm>
          <a:prstGeom prst="rect">
            <a:avLst/>
          </a:prstGeom>
          <a:solidFill>
            <a:srgbClr val="EEEEEE"/>
          </a:solidFill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5F3AD-53BF-C8F1-3E80-AFD05B09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DD301DFE-7F81-0E92-9627-98E172C700A4}"/>
              </a:ext>
            </a:extLst>
          </p:cNvPr>
          <p:cNvSpPr txBox="1">
            <a:spLocks noGrp="1"/>
          </p:cNvSpPr>
          <p:nvPr/>
        </p:nvSpPr>
        <p:spPr>
          <a:xfrm>
            <a:off x="611560" y="1292283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Почему дети не слышат наши запреты?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5" name="Picture 2" descr="Дети и компьютер для детей: смотрите и скачивайте изображения — Яндекс  Картинки">
            <a:extLst>
              <a:ext uri="{FF2B5EF4-FFF2-40B4-BE49-F238E27FC236}">
                <a16:creationId xmlns:a16="http://schemas.microsoft.com/office/drawing/2014/main" id="{3B8BC25F-FD92-E8D7-0909-603594607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4" y="1758365"/>
            <a:ext cx="6588732" cy="369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23;p18">
            <a:extLst>
              <a:ext uri="{FF2B5EF4-FFF2-40B4-BE49-F238E27FC236}">
                <a16:creationId xmlns:a16="http://schemas.microsoft.com/office/drawing/2014/main" id="{A66912B4-037D-041A-546A-BF00E783DD13}"/>
              </a:ext>
            </a:extLst>
          </p:cNvPr>
          <p:cNvSpPr txBox="1"/>
          <p:nvPr/>
        </p:nvSpPr>
        <p:spPr>
          <a:xfrm>
            <a:off x="2394" y="5292080"/>
            <a:ext cx="9141606" cy="324813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20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Три уровня: эмоции, логика, поведение</a:t>
            </a:r>
          </a:p>
          <a:p>
            <a:pPr lvl="0" algn="ctr">
              <a:lnSpc>
                <a:spcPct val="115000"/>
              </a:lnSpc>
              <a:spcAft>
                <a:spcPts val="800"/>
              </a:spcAft>
              <a:buSzPts val="1018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❌ Не сиди в телефоне» →  Агрессия /  Тревога /  Скрытность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endParaRPr lang="ru-RU"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❌ «Там мошенники» →  «Это не про меня»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endParaRPr lang="ru-RU"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❌ «Я отключу интернет» →  Научится прятать, не решит проблему</a:t>
            </a:r>
          </a:p>
        </p:txBody>
      </p:sp>
    </p:spTree>
    <p:extLst>
      <p:ext uri="{BB962C8B-B14F-4D97-AF65-F5344CB8AC3E}">
        <p14:creationId xmlns:p14="http://schemas.microsoft.com/office/powerpoint/2010/main" val="7886214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5D2BB-17D2-8598-05F2-DEE0DE0C8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34F5371E-8BA4-36FB-C189-8A26DFB25A68}"/>
              </a:ext>
            </a:extLst>
          </p:cNvPr>
          <p:cNvSpPr txBox="1">
            <a:spLocks noGrp="1"/>
          </p:cNvSpPr>
          <p:nvPr/>
        </p:nvSpPr>
        <p:spPr>
          <a:xfrm>
            <a:off x="467544" y="1803526"/>
            <a:ext cx="8782098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</a:rPr>
              <a:t>Мифы и правда об интернете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3" name="Google Shape;123;p18">
            <a:extLst>
              <a:ext uri="{FF2B5EF4-FFF2-40B4-BE49-F238E27FC236}">
                <a16:creationId xmlns:a16="http://schemas.microsoft.com/office/drawing/2014/main" id="{434F5E86-8D2A-38B8-545B-C19B06A882BE}"/>
              </a:ext>
            </a:extLst>
          </p:cNvPr>
          <p:cNvSpPr txBox="1"/>
          <p:nvPr/>
        </p:nvSpPr>
        <p:spPr>
          <a:xfrm>
            <a:off x="467544" y="2987824"/>
            <a:ext cx="3410736" cy="110703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" sz="2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Миф</a:t>
            </a:r>
            <a:endParaRPr sz="2800" b="1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" name="Google Shape;124;p18">
            <a:extLst>
              <a:ext uri="{FF2B5EF4-FFF2-40B4-BE49-F238E27FC236}">
                <a16:creationId xmlns:a16="http://schemas.microsoft.com/office/drawing/2014/main" id="{680E809E-3309-2CDE-1B16-01B80E5F41AD}"/>
              </a:ext>
            </a:extLst>
          </p:cNvPr>
          <p:cNvSpPr txBox="1"/>
          <p:nvPr/>
        </p:nvSpPr>
        <p:spPr>
          <a:xfrm>
            <a:off x="467544" y="4123118"/>
            <a:ext cx="3395372" cy="321735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Интернет снижает память и внимание	</a:t>
            </a:r>
          </a:p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Интернет делает детей незрелыми</a:t>
            </a:r>
          </a:p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endParaRPr lang="ru-RU"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Интернет вызывает зависимость	</a:t>
            </a:r>
            <a:endParaRPr lang="ru"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5" name="Google Shape;123;p18">
            <a:extLst>
              <a:ext uri="{FF2B5EF4-FFF2-40B4-BE49-F238E27FC236}">
                <a16:creationId xmlns:a16="http://schemas.microsoft.com/office/drawing/2014/main" id="{61D19027-5384-310D-84A8-CCC54BA069A1}"/>
              </a:ext>
            </a:extLst>
          </p:cNvPr>
          <p:cNvSpPr txBox="1"/>
          <p:nvPr/>
        </p:nvSpPr>
        <p:spPr>
          <a:xfrm>
            <a:off x="4427984" y="2987824"/>
            <a:ext cx="4032448" cy="110703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" sz="2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Правда</a:t>
            </a:r>
            <a:endParaRPr sz="2800" b="1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6" name="Google Shape;124;p18">
            <a:extLst>
              <a:ext uri="{FF2B5EF4-FFF2-40B4-BE49-F238E27FC236}">
                <a16:creationId xmlns:a16="http://schemas.microsoft.com/office/drawing/2014/main" id="{C7BFEDC1-0375-803A-F029-0CF537948743}"/>
              </a:ext>
            </a:extLst>
          </p:cNvPr>
          <p:cNvSpPr txBox="1"/>
          <p:nvPr/>
        </p:nvSpPr>
        <p:spPr>
          <a:xfrm>
            <a:off x="4427984" y="4123118"/>
            <a:ext cx="4032448" cy="321735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Память трансформируется под новые задачи</a:t>
            </a:r>
          </a:p>
          <a:p>
            <a:pPr marL="39974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endParaRPr lang="ru-RU"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Зрелость дают задачи, а не запреты</a:t>
            </a:r>
          </a:p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endParaRPr lang="ru-RU"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Зависимость = пустота в реальной жизни</a:t>
            </a:r>
            <a:endParaRPr lang="ru"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2850779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725B1-CD50-E1D4-A987-518B87568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A6D59A68-7034-7FFC-12A7-996227381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-909" r="6172" b="909"/>
          <a:stretch>
            <a:fillRect/>
          </a:stretch>
        </p:blipFill>
        <p:spPr bwMode="auto">
          <a:xfrm>
            <a:off x="5036248" y="3554468"/>
            <a:ext cx="4107752" cy="51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id="{53CBAC27-C892-801E-B36B-2F91530DD9A6}"/>
              </a:ext>
            </a:extLst>
          </p:cNvPr>
          <p:cNvSpPr txBox="1">
            <a:spLocks noGrp="1"/>
          </p:cNvSpPr>
          <p:nvPr/>
        </p:nvSpPr>
        <p:spPr>
          <a:xfrm>
            <a:off x="311635" y="1543028"/>
            <a:ext cx="7611597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Что главное объяснять ребёнку?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107D1CE0-754E-FAA4-2F1F-3458CB1D8B72}"/>
              </a:ext>
            </a:extLst>
          </p:cNvPr>
          <p:cNvSpPr/>
          <p:nvPr/>
        </p:nvSpPr>
        <p:spPr>
          <a:xfrm>
            <a:off x="344779" y="2267744"/>
            <a:ext cx="6683392" cy="0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M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04591A2C-D8B3-17A7-F6CA-0D9130F29C6F}"/>
              </a:ext>
            </a:extLst>
          </p:cNvPr>
          <p:cNvSpPr txBox="1"/>
          <p:nvPr/>
        </p:nvSpPr>
        <p:spPr>
          <a:xfrm>
            <a:off x="1331855" y="3166932"/>
            <a:ext cx="4543620" cy="3883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Разница онлайн- и офлайн-общения</a:t>
            </a:r>
          </a:p>
          <a:p>
            <a:pPr algn="l">
              <a:lnSpc>
                <a:spcPts val="3359"/>
              </a:lnSpc>
            </a:pPr>
            <a:endParaRPr lang="ru-RU" sz="2000" b="1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Незнакомцы в сети</a:t>
            </a:r>
          </a:p>
          <a:p>
            <a:pPr algn="l">
              <a:lnSpc>
                <a:spcPts val="3359"/>
              </a:lnSpc>
            </a:pPr>
            <a:endParaRPr lang="ru-RU" sz="2000" b="1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Случайный контент (скроллинг)</a:t>
            </a:r>
          </a:p>
          <a:p>
            <a:pPr algn="l">
              <a:lnSpc>
                <a:spcPts val="3359"/>
              </a:lnSpc>
            </a:pPr>
            <a:endParaRPr lang="ru-RU" sz="2000" b="1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Кибербуллинг</a:t>
            </a:r>
          </a:p>
          <a:p>
            <a:pPr algn="l">
              <a:lnSpc>
                <a:spcPts val="3359"/>
              </a:lnSpc>
            </a:pPr>
            <a:endParaRPr lang="ru-RU" sz="2000" b="1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Перепроверка коммуникации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494A58E-4EF2-7FA5-6383-5ABD6AA65E4A}"/>
              </a:ext>
            </a:extLst>
          </p:cNvPr>
          <p:cNvGrpSpPr/>
          <p:nvPr/>
        </p:nvGrpSpPr>
        <p:grpSpPr>
          <a:xfrm>
            <a:off x="344779" y="2987824"/>
            <a:ext cx="779601" cy="716833"/>
            <a:chOff x="0" y="0"/>
            <a:chExt cx="1488675" cy="1488675"/>
          </a:xfrm>
        </p:grpSpPr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301E62C9-D27B-4E8F-9405-5065CF2891E5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7B70798C-0E1C-E433-CEFB-8A6D545F336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C324FB79-8736-B29E-F101-3ED67F03C229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A4E95F4C-C523-1DA9-FA28-ECA9CDA49815}"/>
              </a:ext>
            </a:extLst>
          </p:cNvPr>
          <p:cNvGrpSpPr/>
          <p:nvPr/>
        </p:nvGrpSpPr>
        <p:grpSpPr>
          <a:xfrm>
            <a:off x="343358" y="3855167"/>
            <a:ext cx="779601" cy="716833"/>
            <a:chOff x="0" y="0"/>
            <a:chExt cx="1488675" cy="1488675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6BE7CA07-3E77-CF53-A8F6-B462C9756EB5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A685C9B9-893D-1F68-35C2-789B3A48F741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91B6818A-6599-FC68-92DF-F7268B6125DA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C72ECA6E-58D0-9A67-6D06-297C6BA0157A}"/>
              </a:ext>
            </a:extLst>
          </p:cNvPr>
          <p:cNvGrpSpPr/>
          <p:nvPr/>
        </p:nvGrpSpPr>
        <p:grpSpPr>
          <a:xfrm>
            <a:off x="343356" y="4758276"/>
            <a:ext cx="779601" cy="716833"/>
            <a:chOff x="0" y="0"/>
            <a:chExt cx="1488675" cy="1488675"/>
          </a:xfrm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8C20F994-D979-6AC5-58AB-78E69DD5BD45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951E7CE6-69F3-A366-AA7E-74ABC4CA064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8681AFB2-EF66-BB53-4355-E477201C7494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2" name="Group 9">
            <a:extLst>
              <a:ext uri="{FF2B5EF4-FFF2-40B4-BE49-F238E27FC236}">
                <a16:creationId xmlns:a16="http://schemas.microsoft.com/office/drawing/2014/main" id="{1337D4DC-A007-EB98-24FB-D4E46636290A}"/>
              </a:ext>
            </a:extLst>
          </p:cNvPr>
          <p:cNvGrpSpPr/>
          <p:nvPr/>
        </p:nvGrpSpPr>
        <p:grpSpPr>
          <a:xfrm>
            <a:off x="343356" y="5661385"/>
            <a:ext cx="779601" cy="716833"/>
            <a:chOff x="0" y="0"/>
            <a:chExt cx="1488675" cy="1488675"/>
          </a:xfrm>
        </p:grpSpPr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E7C579BB-6A89-FCE3-8780-F7247A26BF7E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CDF36CC-E484-3742-25F0-DB178A84DDC5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C1957D0D-AAE8-1A8D-4A63-DCABB9B3D279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260B37E5-EF60-9D52-B24A-C78B2545B620}"/>
              </a:ext>
            </a:extLst>
          </p:cNvPr>
          <p:cNvGrpSpPr/>
          <p:nvPr/>
        </p:nvGrpSpPr>
        <p:grpSpPr>
          <a:xfrm>
            <a:off x="343354" y="6553925"/>
            <a:ext cx="779601" cy="716833"/>
            <a:chOff x="0" y="0"/>
            <a:chExt cx="1488675" cy="1488675"/>
          </a:xfrm>
        </p:grpSpPr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1D622EC5-69C7-8D81-C6E9-DDDF5668FAB5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AE003B-1B36-9D8C-81D8-238BF4371594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ACD8E705-081E-EE85-7C8A-4F47BCD9DE12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0470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6C3EB-4C03-CF70-3C93-B22B25387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927B56B9-4F2E-E562-0806-18326E9B3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12524"/>
          <a:stretch>
            <a:fillRect/>
          </a:stretch>
        </p:blipFill>
        <p:spPr bwMode="auto">
          <a:xfrm>
            <a:off x="5220072" y="1972336"/>
            <a:ext cx="390936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id="{7B8B07F9-7FFF-73BF-A47E-66E9011F23A9}"/>
              </a:ext>
            </a:extLst>
          </p:cNvPr>
          <p:cNvSpPr txBox="1">
            <a:spLocks noGrp="1"/>
          </p:cNvSpPr>
          <p:nvPr/>
        </p:nvSpPr>
        <p:spPr>
          <a:xfrm>
            <a:off x="344778" y="1403648"/>
            <a:ext cx="833167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Разница онлайн- и офлайн-общения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4F733AE6-59C4-8261-DAFD-28E6564DB8EC}"/>
              </a:ext>
            </a:extLst>
          </p:cNvPr>
          <p:cNvSpPr/>
          <p:nvPr/>
        </p:nvSpPr>
        <p:spPr>
          <a:xfrm flipV="1">
            <a:off x="5220072" y="2771800"/>
            <a:ext cx="0" cy="2209906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M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B5B96B-8BC1-C187-639C-B32C28A9344B}"/>
              </a:ext>
            </a:extLst>
          </p:cNvPr>
          <p:cNvSpPr txBox="1"/>
          <p:nvPr/>
        </p:nvSpPr>
        <p:spPr>
          <a:xfrm>
            <a:off x="-108520" y="2123728"/>
            <a:ext cx="5508104" cy="6547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3381" lvl="1" indent="-331691" algn="l">
              <a:lnSpc>
                <a:spcPts val="4301"/>
              </a:lnSpc>
              <a:buFont typeface="Arial"/>
              <a:buChar char="•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Реальное общение: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1326762" lvl="2" indent="-442254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Вижу лицо, слышу интонацию	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Есть паузы, можно остановиться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Вижу реакцию собеседника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Стыдно сказать лишнее	</a:t>
            </a:r>
          </a:p>
          <a:p>
            <a:pPr marL="884508" lvl="2" algn="l">
              <a:lnSpc>
                <a:spcPts val="4301"/>
              </a:lnSpc>
            </a:pPr>
            <a:endParaRPr lang="ru-RU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663381" lvl="1" indent="-331691" algn="l">
              <a:lnSpc>
                <a:spcPts val="4301"/>
              </a:lnSpc>
              <a:buFont typeface="Arial"/>
              <a:buChar char="•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Онлайн - общение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:</a:t>
            </a:r>
          </a:p>
          <a:p>
            <a:pPr marL="1326762" lvl="2" indent="-442254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Только текст (или эмодзи)</a:t>
            </a:r>
          </a:p>
          <a:p>
            <a:pPr marL="1326762" lvl="2" indent="-442254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Ответ требует немедленной реакции</a:t>
            </a:r>
          </a:p>
          <a:p>
            <a:pPr marL="1326762" lvl="2" indent="-442254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Не вижу настоящей реакции</a:t>
            </a:r>
          </a:p>
          <a:p>
            <a:pPr marL="1326762" lvl="2" indent="-442254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Феномен растормаживания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D7C2E16-7A27-1602-384B-6EAFC0569F8D}"/>
              </a:ext>
            </a:extLst>
          </p:cNvPr>
          <p:cNvSpPr/>
          <p:nvPr/>
        </p:nvSpPr>
        <p:spPr>
          <a:xfrm flipV="1">
            <a:off x="5355649" y="6300192"/>
            <a:ext cx="0" cy="2209906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611212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14356-9339-2DA9-CFB6-B1648DA14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B354C4ED-EE88-78F6-F989-C7D1D41B66BB}"/>
              </a:ext>
            </a:extLst>
          </p:cNvPr>
          <p:cNvSpPr txBox="1">
            <a:spLocks noGrp="1"/>
          </p:cNvSpPr>
          <p:nvPr/>
        </p:nvSpPr>
        <p:spPr>
          <a:xfrm>
            <a:off x="611560" y="1292283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Кибербуллинг — как распознать?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Google Shape;123;p18">
            <a:extLst>
              <a:ext uri="{FF2B5EF4-FFF2-40B4-BE49-F238E27FC236}">
                <a16:creationId xmlns:a16="http://schemas.microsoft.com/office/drawing/2014/main" id="{06D2D86A-F292-0878-36E0-C49E73011A6C}"/>
              </a:ext>
            </a:extLst>
          </p:cNvPr>
          <p:cNvSpPr txBox="1"/>
          <p:nvPr/>
        </p:nvSpPr>
        <p:spPr>
          <a:xfrm>
            <a:off x="611560" y="1907704"/>
            <a:ext cx="8136904" cy="352769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20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Ребёнок может быть жертвой кибербуллинга, если: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endParaRPr lang="ru-RU" sz="2000" b="1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🚩 Резко потерял интерес к телефону (или, наоборот, не выпускает его)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🚩 Стал скрытным (прячет экран, выключает, когда вы подходите)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🚩 Не хочет идти в школу, жалуется на головную боль/живот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🚩 Резко меняется настроение после уведомления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🚩 Удалил все соцсети или создал новый аккаунт</a:t>
            </a:r>
            <a:endParaRPr sz="18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" name="Google Shape;123;p18">
            <a:extLst>
              <a:ext uri="{FF2B5EF4-FFF2-40B4-BE49-F238E27FC236}">
                <a16:creationId xmlns:a16="http://schemas.microsoft.com/office/drawing/2014/main" id="{84D7113D-1A4E-E159-4C8B-CADBF28E0529}"/>
              </a:ext>
            </a:extLst>
          </p:cNvPr>
          <p:cNvSpPr txBox="1"/>
          <p:nvPr/>
        </p:nvSpPr>
        <p:spPr>
          <a:xfrm>
            <a:off x="611560" y="5518922"/>
            <a:ext cx="3024336" cy="30855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20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Важно знать особенности кибербуллинга!!!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20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(</a:t>
            </a: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Анонимность, нет границ, непрерывность, отсутствие обратной связи)</a:t>
            </a:r>
            <a:endParaRPr sz="18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7960A8B2-5615-80E5-86E5-28AFD8CB7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r="7196"/>
          <a:stretch>
            <a:fillRect/>
          </a:stretch>
        </p:blipFill>
        <p:spPr bwMode="auto">
          <a:xfrm>
            <a:off x="3670014" y="5518923"/>
            <a:ext cx="2579134" cy="30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83C4EC62-D82B-198C-18AD-B8845014A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r="9500" b="13714"/>
          <a:stretch>
            <a:fillRect/>
          </a:stretch>
        </p:blipFill>
        <p:spPr bwMode="auto">
          <a:xfrm>
            <a:off x="6303794" y="5584091"/>
            <a:ext cx="2771800" cy="30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7730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851B9-49B6-164F-E1E8-4F0A5C53B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9F56664A-64A2-C95B-1712-AED31DCCE827}"/>
              </a:ext>
            </a:extLst>
          </p:cNvPr>
          <p:cNvSpPr txBox="1">
            <a:spLocks noGrp="1"/>
          </p:cNvSpPr>
          <p:nvPr/>
        </p:nvSpPr>
        <p:spPr>
          <a:xfrm>
            <a:off x="467545" y="1311086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Незнакомцы и манипуляции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Google Shape;123;p18">
            <a:extLst>
              <a:ext uri="{FF2B5EF4-FFF2-40B4-BE49-F238E27FC236}">
                <a16:creationId xmlns:a16="http://schemas.microsoft.com/office/drawing/2014/main" id="{673C5054-6483-6F69-834C-3A535854C238}"/>
              </a:ext>
            </a:extLst>
          </p:cNvPr>
          <p:cNvSpPr txBox="1"/>
          <p:nvPr/>
        </p:nvSpPr>
        <p:spPr>
          <a:xfrm>
            <a:off x="4689272" y="5376119"/>
            <a:ext cx="3672408" cy="290137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20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Почему ребёнок доверяет незнакомцу в сети?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 Не отличает «друг в игре» от «друг в школе»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 Верит аватарке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 Не понимает контекста</a:t>
            </a:r>
            <a:endParaRPr sz="16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9042C95-B5FA-8231-AA5F-9F3F0AC63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501200"/>
              </p:ext>
            </p:extLst>
          </p:nvPr>
        </p:nvGraphicFramePr>
        <p:xfrm>
          <a:off x="467545" y="1907704"/>
          <a:ext cx="8389782" cy="30211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val="292251624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61525398"/>
                    </a:ext>
                  </a:extLst>
                </a:gridCol>
                <a:gridCol w="3205207">
                  <a:extLst>
                    <a:ext uri="{9D8B030D-6E8A-4147-A177-3AD203B41FA5}">
                      <a16:colId xmlns:a16="http://schemas.microsoft.com/office/drawing/2014/main" val="184948770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1" dirty="0">
                          <a:effectLst/>
                        </a:rPr>
                        <a:t>Вид манипуляции</a:t>
                      </a:r>
                      <a:endParaRPr lang="en-UM" sz="1600" b="1" dirty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1">
                          <a:effectLst/>
                        </a:rPr>
                        <a:t>Цель</a:t>
                      </a:r>
                      <a:endParaRPr lang="en-UM" sz="1600" b="1"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1">
                          <a:effectLst/>
                        </a:rPr>
                        <a:t>Пример</a:t>
                      </a:r>
                      <a:endParaRPr lang="en-UM" sz="1600" b="1"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extLst>
                  <a:ext uri="{0D108BD9-81ED-4DB2-BD59-A6C34878D82A}">
                    <a16:rowId xmlns:a16="http://schemas.microsoft.com/office/drawing/2014/main" val="246503792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>
                          <a:solidFill>
                            <a:srgbClr val="002060"/>
                          </a:solidFill>
                          <a:effectLst/>
                        </a:rPr>
                        <a:t>Рекламная</a:t>
                      </a:r>
                      <a:endParaRPr lang="en-UM" sz="1600" b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>
                          <a:solidFill>
                            <a:srgbClr val="002060"/>
                          </a:solidFill>
                          <a:effectLst/>
                        </a:rPr>
                        <a:t>Заставить купить</a:t>
                      </a:r>
                      <a:endParaRPr lang="en-UM" sz="1600" b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>
                          <a:solidFill>
                            <a:srgbClr val="002060"/>
                          </a:solidFill>
                          <a:effectLst/>
                        </a:rPr>
                        <a:t>«Только сегодня! Успей!»</a:t>
                      </a:r>
                      <a:endParaRPr lang="en-UM" sz="1600" b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3653140319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>
                          <a:solidFill>
                            <a:srgbClr val="002060"/>
                          </a:solidFill>
                          <a:effectLst/>
                        </a:rPr>
                        <a:t>Соблазняющая</a:t>
                      </a:r>
                      <a:endParaRPr lang="en-UM" sz="1600" b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>
                          <a:solidFill>
                            <a:srgbClr val="002060"/>
                          </a:solidFill>
                          <a:effectLst/>
                        </a:rPr>
                        <a:t>Получить личные данные</a:t>
                      </a:r>
                      <a:endParaRPr lang="en-UM" sz="1600" b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 dirty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en-UM" sz="1600" b="0" dirty="0" err="1">
                          <a:solidFill>
                            <a:srgbClr val="002060"/>
                          </a:solidFill>
                          <a:effectLst/>
                        </a:rPr>
                        <a:t>Бесплатные</a:t>
                      </a:r>
                      <a:r>
                        <a:rPr lang="en-UM" sz="1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M" sz="1600" b="0" dirty="0" err="1">
                          <a:solidFill>
                            <a:srgbClr val="002060"/>
                          </a:solidFill>
                          <a:effectLst/>
                        </a:rPr>
                        <a:t>скины</a:t>
                      </a:r>
                      <a:r>
                        <a:rPr lang="en-UM" sz="1600" b="0" dirty="0">
                          <a:solidFill>
                            <a:srgbClr val="002060"/>
                          </a:solidFill>
                          <a:effectLst/>
                        </a:rPr>
                        <a:t> — </a:t>
                      </a:r>
                      <a:r>
                        <a:rPr lang="en-UM" sz="1600" b="0" dirty="0" err="1">
                          <a:solidFill>
                            <a:srgbClr val="002060"/>
                          </a:solidFill>
                          <a:effectLst/>
                        </a:rPr>
                        <a:t>введи</a:t>
                      </a:r>
                      <a:r>
                        <a:rPr lang="en-UM" sz="16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M" sz="1600" b="0" dirty="0" err="1">
                          <a:solidFill>
                            <a:srgbClr val="002060"/>
                          </a:solidFill>
                          <a:effectLst/>
                        </a:rPr>
                        <a:t>номер</a:t>
                      </a:r>
                      <a:r>
                        <a:rPr lang="en-UM" sz="1600" b="0" dirty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966563886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>
                          <a:solidFill>
                            <a:srgbClr val="002060"/>
                          </a:solidFill>
                          <a:effectLst/>
                        </a:rPr>
                        <a:t>Информационная</a:t>
                      </a:r>
                      <a:endParaRPr lang="en-UM" sz="1600" b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>
                          <a:solidFill>
                            <a:srgbClr val="002060"/>
                          </a:solidFill>
                          <a:effectLst/>
                        </a:rPr>
                        <a:t>Посеять панику/ненависть</a:t>
                      </a:r>
                      <a:endParaRPr lang="en-UM" sz="1600" b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>
                          <a:solidFill>
                            <a:srgbClr val="002060"/>
                          </a:solidFill>
                          <a:effectLst/>
                        </a:rPr>
                        <a:t>«Все так делают, а ты нет?»</a:t>
                      </a:r>
                      <a:endParaRPr lang="en-UM" sz="1600" b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293815887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 dirty="0" err="1">
                          <a:solidFill>
                            <a:srgbClr val="002060"/>
                          </a:solidFill>
                          <a:effectLst/>
                        </a:rPr>
                        <a:t>Вовлекающая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>
                          <a:solidFill>
                            <a:srgbClr val="002060"/>
                          </a:solidFill>
                          <a:effectLst/>
                        </a:rPr>
                        <a:t>Затянуть в деструктивную группу</a:t>
                      </a:r>
                      <a:endParaRPr lang="en-UM" sz="1600" b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en-UM" sz="1600" b="0" dirty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en-UM" sz="1600" b="0" dirty="0" err="1">
                          <a:solidFill>
                            <a:srgbClr val="002060"/>
                          </a:solidFill>
                          <a:effectLst/>
                        </a:rPr>
                        <a:t>Хочешь</a:t>
                      </a:r>
                      <a:r>
                        <a:rPr lang="en-UM" sz="1600" b="0" dirty="0">
                          <a:solidFill>
                            <a:srgbClr val="002060"/>
                          </a:solidFill>
                          <a:effectLst/>
                        </a:rPr>
                        <a:t> узнать </a:t>
                      </a:r>
                      <a:r>
                        <a:rPr lang="en-UM" sz="1600" b="0" dirty="0" err="1">
                          <a:solidFill>
                            <a:srgbClr val="002060"/>
                          </a:solidFill>
                          <a:effectLst/>
                        </a:rPr>
                        <a:t>правду</a:t>
                      </a:r>
                      <a:r>
                        <a:rPr lang="en-UM" sz="1600" b="0" dirty="0">
                          <a:solidFill>
                            <a:srgbClr val="002060"/>
                          </a:solidFill>
                          <a:effectLst/>
                        </a:rPr>
                        <a:t>? </a:t>
                      </a:r>
                      <a:r>
                        <a:rPr lang="en-UM" sz="1600" b="0" dirty="0" err="1">
                          <a:solidFill>
                            <a:srgbClr val="002060"/>
                          </a:solidFill>
                          <a:effectLst/>
                        </a:rPr>
                        <a:t>Вступай</a:t>
                      </a:r>
                      <a:r>
                        <a:rPr lang="en-UM" sz="1600" b="0" dirty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913967303"/>
                  </a:ext>
                </a:extLst>
              </a:tr>
            </a:tbl>
          </a:graphicData>
        </a:graphic>
      </p:graphicFrame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C983BECE-E0F3-7204-36A1-396DF87C7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15" y="5076646"/>
            <a:ext cx="3500319" cy="350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2398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AB048-D5B1-FC62-D328-3B8834951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FA785213-9DB3-E6F4-2D94-4E0F89A53367}"/>
              </a:ext>
            </a:extLst>
          </p:cNvPr>
          <p:cNvSpPr txBox="1">
            <a:spLocks noGrp="1"/>
          </p:cNvSpPr>
          <p:nvPr/>
        </p:nvSpPr>
        <p:spPr>
          <a:xfrm>
            <a:off x="467545" y="1311086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Пример: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8E132-4B0C-C79E-3783-9D270288F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" y="1941931"/>
            <a:ext cx="4283968" cy="4283968"/>
          </a:xfrm>
          <a:prstGeom prst="rect">
            <a:avLst/>
          </a:prstGeom>
        </p:spPr>
      </p:pic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6C1A70A3-8212-4682-ECAA-92C91693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29" y="1941931"/>
            <a:ext cx="4963989" cy="43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23;p61">
            <a:extLst>
              <a:ext uri="{FF2B5EF4-FFF2-40B4-BE49-F238E27FC236}">
                <a16:creationId xmlns:a16="http://schemas.microsoft.com/office/drawing/2014/main" id="{052F642E-2319-0BC9-3C42-5D9B6A97393B}"/>
              </a:ext>
            </a:extLst>
          </p:cNvPr>
          <p:cNvSpPr txBox="1"/>
          <p:nvPr/>
        </p:nvSpPr>
        <p:spPr>
          <a:xfrm>
            <a:off x="-198004" y="6156176"/>
            <a:ext cx="9396536" cy="235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900" b="1" i="0" u="none" strike="noStrike" cap="none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266700" marR="0" lvl="0" indent="-22225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Какие эмоции вызывает?</a:t>
            </a:r>
          </a:p>
          <a:p>
            <a:pPr marL="266700" marR="0" lvl="0" indent="-22225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Что хотят, чтобы я сделал? </a:t>
            </a:r>
          </a:p>
          <a:p>
            <a:pPr marL="266700" marR="0" lvl="0" indent="-22225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Кто заработает/что получит, если я это сделаю?</a:t>
            </a:r>
          </a:p>
          <a:p>
            <a:pPr marL="266700" marR="0" lvl="0" indent="-22225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Что заработаю/получу/приобрету я сам, если это сделаю?</a:t>
            </a:r>
          </a:p>
        </p:txBody>
      </p:sp>
    </p:spTree>
    <p:extLst>
      <p:ext uri="{BB962C8B-B14F-4D97-AF65-F5344CB8AC3E}">
        <p14:creationId xmlns:p14="http://schemas.microsoft.com/office/powerpoint/2010/main" val="8206712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D0B9A-8BAD-5D6A-5492-2998FF20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04279E69-2350-FED0-F443-D8AD237E9939}"/>
              </a:ext>
            </a:extLst>
          </p:cNvPr>
          <p:cNvSpPr txBox="1">
            <a:spLocks noGrp="1"/>
          </p:cNvSpPr>
          <p:nvPr/>
        </p:nvSpPr>
        <p:spPr>
          <a:xfrm>
            <a:off x="361902" y="1259632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Главное правило — «Правило десяти»</a:t>
            </a:r>
          </a:p>
        </p:txBody>
      </p:sp>
      <p:sp>
        <p:nvSpPr>
          <p:cNvPr id="3" name="Google Shape;123;p18">
            <a:extLst>
              <a:ext uri="{FF2B5EF4-FFF2-40B4-BE49-F238E27FC236}">
                <a16:creationId xmlns:a16="http://schemas.microsoft.com/office/drawing/2014/main" id="{6B583F46-7570-91AE-C7D4-D62308F2CEE3}"/>
              </a:ext>
            </a:extLst>
          </p:cNvPr>
          <p:cNvSpPr txBox="1"/>
          <p:nvPr/>
        </p:nvSpPr>
        <p:spPr>
          <a:xfrm>
            <a:off x="539551" y="1907704"/>
            <a:ext cx="8309471" cy="279159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За 10 секунд задай себе вопросы: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Сказал бы я это человеку в лицо?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Хочу ли я, чтобы это увидела моя мама / учительница?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Что будет, если этот скриншот уйдёт в общий чат?</a:t>
            </a: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Не жму ли я "купить" просто потому, что у меня мало времени?</a:t>
            </a:r>
          </a:p>
        </p:txBody>
      </p:sp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CE534765-54DA-D7C8-13D6-753FEEA58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0072"/>
            <a:ext cx="6588224" cy="344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23;p18">
            <a:extLst>
              <a:ext uri="{FF2B5EF4-FFF2-40B4-BE49-F238E27FC236}">
                <a16:creationId xmlns:a16="http://schemas.microsoft.com/office/drawing/2014/main" id="{5901FC7E-9478-C2E2-1A26-F5F5E538F32C}"/>
              </a:ext>
            </a:extLst>
          </p:cNvPr>
          <p:cNvSpPr txBox="1"/>
          <p:nvPr/>
        </p:nvSpPr>
        <p:spPr>
          <a:xfrm>
            <a:off x="4752951" y="5019767"/>
            <a:ext cx="4096072" cy="22006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Почему это работает?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</a:pPr>
            <a:r>
              <a:rPr lang="ru-RU" sz="16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10 секунд — это время, за которое импульс успевает утихнуть. Мозг переключается из режима "хочу" в режим "думаю".</a:t>
            </a:r>
          </a:p>
        </p:txBody>
      </p:sp>
    </p:spTree>
    <p:extLst>
      <p:ext uri="{BB962C8B-B14F-4D97-AF65-F5344CB8AC3E}">
        <p14:creationId xmlns:p14="http://schemas.microsoft.com/office/powerpoint/2010/main" val="38515389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0AA28-DDBE-53CA-7FF6-744DEA5D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43;p81">
            <a:extLst>
              <a:ext uri="{FF2B5EF4-FFF2-40B4-BE49-F238E27FC236}">
                <a16:creationId xmlns:a16="http://schemas.microsoft.com/office/drawing/2014/main" id="{E5FC9DCD-1E7E-542E-4DF2-68794CAE23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504" y="1199906"/>
            <a:ext cx="10938000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5400" b="1" dirty="0">
                <a:solidFill>
                  <a:srgbClr val="002060"/>
                </a:solidFill>
              </a:rPr>
              <a:t>Говорим с детьми правильно</a:t>
            </a:r>
            <a:endParaRPr sz="5400" b="1" dirty="0">
              <a:solidFill>
                <a:srgbClr val="002060"/>
              </a:solidFill>
            </a:endParaRPr>
          </a:p>
        </p:txBody>
      </p:sp>
      <p:sp>
        <p:nvSpPr>
          <p:cNvPr id="5" name="Google Shape;544;p81">
            <a:extLst>
              <a:ext uri="{FF2B5EF4-FFF2-40B4-BE49-F238E27FC236}">
                <a16:creationId xmlns:a16="http://schemas.microsoft.com/office/drawing/2014/main" id="{6908ADFE-F6AB-C3E5-333E-6BBB6C657031}"/>
              </a:ext>
            </a:extLst>
          </p:cNvPr>
          <p:cNvSpPr txBox="1">
            <a:spLocks/>
          </p:cNvSpPr>
          <p:nvPr/>
        </p:nvSpPr>
        <p:spPr>
          <a:xfrm>
            <a:off x="213644" y="6012160"/>
            <a:ext cx="8664437" cy="2544286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spcFirstLastPara="1" wrap="square" lIns="0" tIns="0" rIns="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400" dirty="0">
                <a:solidFill>
                  <a:schemeClr val="tx1"/>
                </a:solidFill>
              </a:rPr>
              <a:t>«Когда я вижу, что…» + «Я чувствую…» + «Мне бы хотелось…»</a:t>
            </a:r>
          </a:p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400" dirty="0">
                <a:solidFill>
                  <a:schemeClr val="tx1"/>
                </a:solidFill>
              </a:rPr>
              <a:t>«Когда это происходит…» + «Я огорчаюсь…» + «Возможно, тебе стоит…»</a:t>
            </a:r>
          </a:p>
          <a:p>
            <a:pPr marL="269999" indent="-203200" algn="l">
              <a:lnSpc>
                <a:spcPct val="110000"/>
              </a:lnSpc>
              <a:spcBef>
                <a:spcPts val="1000"/>
              </a:spcBef>
              <a:spcAft>
                <a:spcPts val="1000"/>
              </a:spcAft>
              <a:buSzPts val="1700"/>
              <a:buFontTx/>
              <a:buChar char="●"/>
            </a:pPr>
            <a:r>
              <a:rPr lang="ru-RU" sz="2400" dirty="0">
                <a:solidFill>
                  <a:schemeClr val="tx1"/>
                </a:solidFill>
              </a:rPr>
              <a:t>«Когда я понимаю, что…» + «Я не знаю, как реагировать…» + «В следующий раз постарайся сделать так…»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0CFDB9-CD71-B3E2-E827-734C0F0C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14002"/>
            <a:ext cx="4114182" cy="4114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4D77A3-9F36-ABAE-34F9-07996B0A88B5}"/>
              </a:ext>
            </a:extLst>
          </p:cNvPr>
          <p:cNvSpPr txBox="1"/>
          <p:nvPr/>
        </p:nvSpPr>
        <p:spPr>
          <a:xfrm>
            <a:off x="4509718" y="3395888"/>
            <a:ext cx="5682342" cy="114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buSzPts val="1400"/>
            </a:pPr>
            <a:r>
              <a:rPr lang="ru-RU" sz="3200" b="1" i="1" dirty="0">
                <a:solidFill>
                  <a:srgbClr val="0070C0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Формула </a:t>
            </a:r>
          </a:p>
          <a:p>
            <a:pPr algn="l">
              <a:lnSpc>
                <a:spcPct val="110000"/>
              </a:lnSpc>
              <a:buSzPts val="1400"/>
            </a:pPr>
            <a:r>
              <a:rPr lang="ru-RU" sz="3200" b="1" i="1" dirty="0">
                <a:solidFill>
                  <a:srgbClr val="0070C0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“Я — сообщение”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318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C8930-8060-B6F0-9DAA-451773151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E5095C27-5F6D-99DA-3F0D-7F73C62A4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6" r="16672"/>
          <a:stretch>
            <a:fillRect/>
          </a:stretch>
        </p:blipFill>
        <p:spPr bwMode="auto">
          <a:xfrm>
            <a:off x="3779912" y="4283968"/>
            <a:ext cx="5216153" cy="41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04168DC2-69B7-A53D-A0BB-F57FE7E246B6}"/>
              </a:ext>
            </a:extLst>
          </p:cNvPr>
          <p:cNvSpPr txBox="1">
            <a:spLocks noGrp="1"/>
          </p:cNvSpPr>
          <p:nvPr/>
        </p:nvSpPr>
        <p:spPr>
          <a:xfrm>
            <a:off x="273818" y="1327609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Говорим с детьми правильно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" name="Google Shape;123;p18">
            <a:extLst>
              <a:ext uri="{FF2B5EF4-FFF2-40B4-BE49-F238E27FC236}">
                <a16:creationId xmlns:a16="http://schemas.microsoft.com/office/drawing/2014/main" id="{E6618C59-C789-3E2A-4D25-DB091803C42E}"/>
              </a:ext>
            </a:extLst>
          </p:cNvPr>
          <p:cNvSpPr txBox="1"/>
          <p:nvPr/>
        </p:nvSpPr>
        <p:spPr>
          <a:xfrm>
            <a:off x="296373" y="4283968"/>
            <a:ext cx="3483539" cy="399141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Принцип №1: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"Я-сообщения" вместо "ты-обвинений".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Принцип №2: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не запрещайте то, что можно объяснить.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Принцип №3: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спрашивайте о том, что ребенку интересно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E54D9B2-B69D-03C7-C009-90E60024A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04502"/>
              </p:ext>
            </p:extLst>
          </p:nvPr>
        </p:nvGraphicFramePr>
        <p:xfrm>
          <a:off x="296373" y="1907704"/>
          <a:ext cx="8236067" cy="206124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89253">
                  <a:extLst>
                    <a:ext uri="{9D8B030D-6E8A-4147-A177-3AD203B41FA5}">
                      <a16:colId xmlns:a16="http://schemas.microsoft.com/office/drawing/2014/main" val="2922516249"/>
                    </a:ext>
                  </a:extLst>
                </a:gridCol>
                <a:gridCol w="4346814">
                  <a:extLst>
                    <a:ext uri="{9D8B030D-6E8A-4147-A177-3AD203B41FA5}">
                      <a16:colId xmlns:a16="http://schemas.microsoft.com/office/drawing/2014/main" val="2061525398"/>
                    </a:ext>
                  </a:extLst>
                </a:gridCol>
              </a:tblGrid>
              <a:tr h="549947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1" dirty="0">
                          <a:effectLst/>
                        </a:rPr>
                        <a:t>Как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не надо</a:t>
                      </a:r>
                      <a:endParaRPr lang="en-UM" sz="1600" b="1" dirty="0">
                        <a:solidFill>
                          <a:srgbClr val="FF000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1" dirty="0">
                          <a:effectLst/>
                        </a:rPr>
                        <a:t>Как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надо</a:t>
                      </a:r>
                      <a:endParaRPr lang="en-UM" sz="1600" b="1" dirty="0">
                        <a:solidFill>
                          <a:srgbClr val="00B05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extLst>
                  <a:ext uri="{0D108BD9-81ED-4DB2-BD59-A6C34878D82A}">
                    <a16:rowId xmlns:a16="http://schemas.microsoft.com/office/drawing/2014/main" val="2465037920"/>
                  </a:ext>
                </a:extLst>
              </a:tr>
              <a:tr h="549947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«Ты опять сидишь в телефоне!»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«Я волнуюсь, когда ты долго сидишь. Давай посмотрим, сколько времени уходит?»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extLst>
                  <a:ext uri="{0D108BD9-81ED-4DB2-BD59-A6C34878D82A}">
                    <a16:rowId xmlns:a16="http://schemas.microsoft.com/office/drawing/2014/main" val="3653140319"/>
                  </a:ext>
                </a:extLst>
              </a:tr>
              <a:tr h="549947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«Прекрати переписываться с этим»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</a:rPr>
                        <a:t>«Расскажи мне о своём друге из игры. Почему он тебе интересен?»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extLst>
                  <a:ext uri="{0D108BD9-81ED-4DB2-BD59-A6C34878D82A}">
                    <a16:rowId xmlns:a16="http://schemas.microsoft.com/office/drawing/2014/main" val="196656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0434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86878-B9DE-A14F-1939-1F69FBE65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04761F37-DFC8-09BE-9060-5866A8A0203C}"/>
              </a:ext>
            </a:extLst>
          </p:cNvPr>
          <p:cNvSpPr txBox="1">
            <a:spLocks noGrp="1"/>
          </p:cNvSpPr>
          <p:nvPr/>
        </p:nvSpPr>
        <p:spPr>
          <a:xfrm>
            <a:off x="483528" y="1403648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Кто мы сегодня?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Google Shape;123;p18">
            <a:extLst>
              <a:ext uri="{FF2B5EF4-FFF2-40B4-BE49-F238E27FC236}">
                <a16:creationId xmlns:a16="http://schemas.microsoft.com/office/drawing/2014/main" id="{5AE48A7F-70CD-37BF-0306-0E34ABAD19D9}"/>
              </a:ext>
            </a:extLst>
          </p:cNvPr>
          <p:cNvSpPr txBox="1"/>
          <p:nvPr/>
        </p:nvSpPr>
        <p:spPr>
          <a:xfrm>
            <a:off x="467544" y="2310399"/>
            <a:ext cx="3672408" cy="110703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" sz="2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Родители</a:t>
            </a:r>
            <a:endParaRPr sz="2800" b="1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4" name="Google Shape;124;p18">
            <a:extLst>
              <a:ext uri="{FF2B5EF4-FFF2-40B4-BE49-F238E27FC236}">
                <a16:creationId xmlns:a16="http://schemas.microsoft.com/office/drawing/2014/main" id="{F113A356-090D-6E8C-1B18-FA0F98A133FD}"/>
              </a:ext>
            </a:extLst>
          </p:cNvPr>
          <p:cNvSpPr txBox="1"/>
          <p:nvPr/>
        </p:nvSpPr>
        <p:spPr>
          <a:xfrm>
            <a:off x="467544" y="3445693"/>
            <a:ext cx="3672408" cy="389446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Страх за своего ребёнка	</a:t>
            </a:r>
          </a:p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Чувство вины («я мало контролирую»)	</a:t>
            </a:r>
          </a:p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Непонимание, о чём дети говорят в сети	</a:t>
            </a:r>
          </a:p>
          <a:p>
            <a:pPr marL="239999" lvl="0" indent="-2000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x Madefor Display"/>
              <a:buChar char="■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«Отберу телефон — станет легче»</a:t>
            </a:r>
            <a:endParaRPr lang="ru"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sp>
        <p:nvSpPr>
          <p:cNvPr id="5" name="Google Shape;123;p18">
            <a:extLst>
              <a:ext uri="{FF2B5EF4-FFF2-40B4-BE49-F238E27FC236}">
                <a16:creationId xmlns:a16="http://schemas.microsoft.com/office/drawing/2014/main" id="{A2228049-8398-72DB-3B00-AB69C4692D0E}"/>
              </a:ext>
            </a:extLst>
          </p:cNvPr>
          <p:cNvSpPr txBox="1"/>
          <p:nvPr/>
        </p:nvSpPr>
        <p:spPr>
          <a:xfrm>
            <a:off x="4427984" y="2310399"/>
            <a:ext cx="4032448" cy="1107034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" sz="2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Учителя</a:t>
            </a:r>
            <a:endParaRPr sz="2800" b="1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124;p18">
                <a:extLst>
                  <a:ext uri="{FF2B5EF4-FFF2-40B4-BE49-F238E27FC236}">
                    <a16:creationId xmlns:a16="http://schemas.microsoft.com/office/drawing/2014/main" id="{FED55DFD-2D09-B673-AA66-F9A6A92557BF}"/>
                  </a:ext>
                </a:extLst>
              </p:cNvPr>
              <p:cNvSpPr txBox="1"/>
              <p:nvPr/>
            </p:nvSpPr>
            <p:spPr>
              <a:xfrm>
                <a:off x="4427984" y="3445693"/>
                <a:ext cx="4032448" cy="3894464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06000" tIns="234000" rIns="342000" bIns="2700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239999" lvl="0" indent="-200025">
                  <a:lnSpc>
                    <a:spcPct val="110000"/>
                  </a:lnSpc>
                  <a:buClr>
                    <a:schemeClr val="dk1"/>
                  </a:buClr>
                  <a:buSzPts val="1500"/>
                  <a:buFont typeface="Wix Madefor Display"/>
                  <a:buChar char="■"/>
                </a:pPr>
                <a:r>
                  <a:rPr lang="ru-RU" sz="2000" dirty="0">
                    <a:solidFill>
                      <a:srgbClr val="002060"/>
                    </a:solidFill>
                    <a:latin typeface="Wix Madefor Display"/>
                    <a:ea typeface="Wix Madefor Display"/>
                    <a:cs typeface="Wix Madefor Display"/>
                    <a:sym typeface="Wix Madefor Display"/>
                  </a:rPr>
                  <a:t>Ответственность за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Wix Madefor Display"/>
                        <a:sym typeface="Wix Madefor Display"/>
                      </a:rPr>
                      <m:t>~</m:t>
                    </m:r>
                  </m:oMath>
                </a14:m>
                <a:r>
                  <a:rPr lang="ru-RU" sz="2000" dirty="0">
                    <a:solidFill>
                      <a:srgbClr val="002060"/>
                    </a:solidFill>
                    <a:latin typeface="Wix Madefor Display"/>
                    <a:ea typeface="Wix Madefor Display"/>
                    <a:cs typeface="Wix Madefor Display"/>
                    <a:sym typeface="Wix Madefor Display"/>
                  </a:rPr>
                  <a:t>30 детей</a:t>
                </a:r>
              </a:p>
              <a:p>
                <a:pPr marL="239999" lvl="0" indent="-200025">
                  <a:lnSpc>
                    <a:spcPct val="110000"/>
                  </a:lnSpc>
                  <a:buClr>
                    <a:schemeClr val="dk1"/>
                  </a:buClr>
                  <a:buSzPts val="1500"/>
                  <a:buFont typeface="Wix Madefor Display"/>
                  <a:buChar char="■"/>
                </a:pPr>
                <a:endParaRPr lang="ru-RU" sz="2000" dirty="0">
                  <a:solidFill>
                    <a:srgbClr val="002060"/>
                  </a:solidFill>
                  <a:latin typeface="Wix Madefor Display"/>
                  <a:ea typeface="Wix Madefor Display"/>
                  <a:cs typeface="Wix Madefor Display"/>
                  <a:sym typeface="Wix Madefor Display"/>
                </a:endParaRPr>
              </a:p>
              <a:p>
                <a:pPr marL="239999" lvl="0" indent="-200025">
                  <a:lnSpc>
                    <a:spcPct val="110000"/>
                  </a:lnSpc>
                  <a:buClr>
                    <a:schemeClr val="dk1"/>
                  </a:buClr>
                  <a:buSzPts val="1500"/>
                  <a:buFont typeface="Wix Madefor Display"/>
                  <a:buChar char="■"/>
                </a:pPr>
                <a:r>
                  <a:rPr lang="ru-RU" sz="2000" dirty="0">
                    <a:solidFill>
                      <a:srgbClr val="002060"/>
                    </a:solidFill>
                    <a:latin typeface="Wix Madefor Display"/>
                    <a:ea typeface="Wix Madefor Display"/>
                    <a:cs typeface="Wix Madefor Display"/>
                    <a:sym typeface="Wix Madefor Display"/>
                  </a:rPr>
                  <a:t>Кибербуллинг в классе</a:t>
                </a:r>
              </a:p>
              <a:p>
                <a:pPr marL="39974" lvl="0">
                  <a:lnSpc>
                    <a:spcPct val="110000"/>
                  </a:lnSpc>
                  <a:buClr>
                    <a:schemeClr val="dk1"/>
                  </a:buClr>
                  <a:buSzPts val="1500"/>
                </a:pPr>
                <a:endParaRPr lang="ru-RU" sz="2000" dirty="0">
                  <a:solidFill>
                    <a:srgbClr val="002060"/>
                  </a:solidFill>
                  <a:latin typeface="Wix Madefor Display"/>
                  <a:ea typeface="Wix Madefor Display"/>
                  <a:cs typeface="Wix Madefor Display"/>
                  <a:sym typeface="Wix Madefor Display"/>
                </a:endParaRPr>
              </a:p>
              <a:p>
                <a:pPr marL="239999" lvl="0" indent="-200025">
                  <a:lnSpc>
                    <a:spcPct val="110000"/>
                  </a:lnSpc>
                  <a:buClr>
                    <a:schemeClr val="dk1"/>
                  </a:buClr>
                  <a:buSzPts val="1500"/>
                  <a:buFont typeface="Wix Madefor Display"/>
                  <a:buChar char="■"/>
                </a:pPr>
                <a:r>
                  <a:rPr lang="ru-RU" sz="2000" dirty="0">
                    <a:solidFill>
                      <a:srgbClr val="002060"/>
                    </a:solidFill>
                    <a:latin typeface="Wix Madefor Display"/>
                    <a:ea typeface="Wix Madefor Display"/>
                    <a:cs typeface="Wix Madefor Display"/>
                    <a:sym typeface="Wix Madefor Display"/>
                  </a:rPr>
                  <a:t>Непонимание, о чём дети говорят в сети</a:t>
                </a:r>
              </a:p>
              <a:p>
                <a:pPr marL="239999" lvl="0" indent="-200025">
                  <a:lnSpc>
                    <a:spcPct val="110000"/>
                  </a:lnSpc>
                  <a:buClr>
                    <a:schemeClr val="dk1"/>
                  </a:buClr>
                  <a:buSzPts val="1500"/>
                  <a:buFont typeface="Wix Madefor Display"/>
                  <a:buChar char="■"/>
                </a:pPr>
                <a:endParaRPr lang="ru-RU" sz="2000" dirty="0">
                  <a:solidFill>
                    <a:srgbClr val="002060"/>
                  </a:solidFill>
                  <a:latin typeface="Wix Madefor Display"/>
                  <a:ea typeface="Wix Madefor Display"/>
                  <a:cs typeface="Wix Madefor Display"/>
                  <a:sym typeface="Wix Madefor Display"/>
                </a:endParaRPr>
              </a:p>
              <a:p>
                <a:pPr marL="239999" lvl="0" indent="-200025">
                  <a:lnSpc>
                    <a:spcPct val="110000"/>
                  </a:lnSpc>
                  <a:buClr>
                    <a:schemeClr val="dk1"/>
                  </a:buClr>
                  <a:buSzPts val="1500"/>
                  <a:buFont typeface="Wix Madefor Display"/>
                  <a:buChar char="■"/>
                </a:pPr>
                <a:r>
                  <a:rPr lang="ru-RU" sz="2000" dirty="0">
                    <a:solidFill>
                      <a:srgbClr val="002060"/>
                    </a:solidFill>
                    <a:latin typeface="Wix Madefor Display"/>
                    <a:ea typeface="Wix Madefor Display"/>
                    <a:cs typeface="Wix Madefor Display"/>
                    <a:sym typeface="Wix Madefor Display"/>
                  </a:rPr>
                  <a:t>Необходимость помочь семье</a:t>
                </a:r>
              </a:p>
            </p:txBody>
          </p:sp>
        </mc:Choice>
        <mc:Fallback>
          <p:sp>
            <p:nvSpPr>
              <p:cNvPr id="6" name="Google Shape;124;p18">
                <a:extLst>
                  <a:ext uri="{FF2B5EF4-FFF2-40B4-BE49-F238E27FC236}">
                    <a16:creationId xmlns:a16="http://schemas.microsoft.com/office/drawing/2014/main" id="{FED55DFD-2D09-B673-AA66-F9A6A9255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445693"/>
                <a:ext cx="4032448" cy="3894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M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9761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717D9-3BF5-A8C1-812F-94DA14A5A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id="{81FBD36C-6DE9-0804-B5F3-0674B04FA70A}"/>
              </a:ext>
            </a:extLst>
          </p:cNvPr>
          <p:cNvSpPr txBox="1">
            <a:spLocks noGrp="1"/>
          </p:cNvSpPr>
          <p:nvPr/>
        </p:nvSpPr>
        <p:spPr>
          <a:xfrm>
            <a:off x="325343" y="1200611"/>
            <a:ext cx="8652853" cy="108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Что делать, если ребёнок уже столкнулся с опасностью?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947BBE97-5EFD-1B26-6C80-9998CFD35484}"/>
              </a:ext>
            </a:extLst>
          </p:cNvPr>
          <p:cNvSpPr/>
          <p:nvPr/>
        </p:nvSpPr>
        <p:spPr>
          <a:xfrm>
            <a:off x="344779" y="2267744"/>
            <a:ext cx="6683392" cy="0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M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980E07E8-05DA-9329-CDDA-7845C26AA223}"/>
              </a:ext>
            </a:extLst>
          </p:cNvPr>
          <p:cNvSpPr txBox="1"/>
          <p:nvPr/>
        </p:nvSpPr>
        <p:spPr>
          <a:xfrm>
            <a:off x="1269282" y="3175135"/>
            <a:ext cx="7887903" cy="4755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000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Остановите свою панику </a:t>
            </a:r>
          </a:p>
          <a:p>
            <a:pPr algn="l">
              <a:lnSpc>
                <a:spcPts val="3359"/>
              </a:lnSpc>
            </a:pPr>
            <a:endParaRPr lang="ru-RU" sz="2000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Скажите: «СПАСИБО, ЧТО СКАЗАЛ»</a:t>
            </a:r>
          </a:p>
          <a:p>
            <a:pPr algn="l">
              <a:lnSpc>
                <a:spcPts val="3359"/>
              </a:lnSpc>
            </a:pPr>
            <a:endParaRPr lang="ru-RU" sz="2000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Не задавайте вопрос «А почему ты сразу не пришёл?»</a:t>
            </a:r>
          </a:p>
          <a:p>
            <a:pPr algn="l">
              <a:lnSpc>
                <a:spcPts val="3359"/>
              </a:lnSpc>
            </a:pPr>
            <a:endParaRPr lang="ru-RU" sz="2000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Вместе сделайте скриншот/блокировку</a:t>
            </a:r>
          </a:p>
          <a:p>
            <a:pPr algn="l">
              <a:lnSpc>
                <a:spcPts val="3359"/>
              </a:lnSpc>
            </a:pPr>
            <a:endParaRPr lang="ru-RU" sz="2000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Спросите: «Чем я могу тебе помочь прямо сейчас?»</a:t>
            </a:r>
          </a:p>
          <a:p>
            <a:pPr algn="l">
              <a:lnSpc>
                <a:spcPts val="3359"/>
              </a:lnSpc>
            </a:pPr>
            <a:endParaRPr lang="ru-RU" sz="2000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Обсудите, что сделать, чтобы не повторилось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E201B708-978C-A58F-A1FE-4114B27F9886}"/>
              </a:ext>
            </a:extLst>
          </p:cNvPr>
          <p:cNvGrpSpPr/>
          <p:nvPr/>
        </p:nvGrpSpPr>
        <p:grpSpPr>
          <a:xfrm>
            <a:off x="344779" y="2987824"/>
            <a:ext cx="779601" cy="716833"/>
            <a:chOff x="0" y="0"/>
            <a:chExt cx="1488675" cy="1488675"/>
          </a:xfrm>
        </p:grpSpPr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DAD563A9-1AF5-A627-DE23-03C44BF8A5CC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E8758A57-6685-7154-DEEC-4E4CDFEAB096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EB4E6299-44ED-710A-E157-F564EAE79A25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F05E609C-36FE-2E39-F910-787DF45347C7}"/>
              </a:ext>
            </a:extLst>
          </p:cNvPr>
          <p:cNvGrpSpPr/>
          <p:nvPr/>
        </p:nvGrpSpPr>
        <p:grpSpPr>
          <a:xfrm>
            <a:off x="343358" y="3855167"/>
            <a:ext cx="779601" cy="716833"/>
            <a:chOff x="0" y="0"/>
            <a:chExt cx="1488675" cy="1488675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3137ED33-ABE4-65B2-138A-642EFCA99231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2258241E-8813-E64C-ED1F-D2F8862EB7A5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A1CD64B7-54E4-6F34-5A70-A06170BD9299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6347306E-8562-7C09-2E2F-1D46D281169D}"/>
              </a:ext>
            </a:extLst>
          </p:cNvPr>
          <p:cNvGrpSpPr/>
          <p:nvPr/>
        </p:nvGrpSpPr>
        <p:grpSpPr>
          <a:xfrm>
            <a:off x="343356" y="4758276"/>
            <a:ext cx="779601" cy="716833"/>
            <a:chOff x="0" y="0"/>
            <a:chExt cx="1488675" cy="1488675"/>
          </a:xfrm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4CF48AE2-AC12-E4ED-3FD5-6A84A2C679EA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88A45542-57B0-A717-D762-080E0DEBD082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ED4C484E-F897-D72C-461D-E006C64FFCD0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2" name="Group 9">
            <a:extLst>
              <a:ext uri="{FF2B5EF4-FFF2-40B4-BE49-F238E27FC236}">
                <a16:creationId xmlns:a16="http://schemas.microsoft.com/office/drawing/2014/main" id="{A4EAD2B0-4998-CB3C-0D32-B7B1F5412149}"/>
              </a:ext>
            </a:extLst>
          </p:cNvPr>
          <p:cNvGrpSpPr/>
          <p:nvPr/>
        </p:nvGrpSpPr>
        <p:grpSpPr>
          <a:xfrm>
            <a:off x="343354" y="5621270"/>
            <a:ext cx="779601" cy="716833"/>
            <a:chOff x="0" y="0"/>
            <a:chExt cx="1488675" cy="1488675"/>
          </a:xfrm>
        </p:grpSpPr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65E1F926-93EE-C369-2023-F1FE81464F54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2D571E78-381D-9422-1CCA-14ADC8FCCDB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144213DF-CFC8-D817-D513-1078AC27287F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4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6" name="Group 9">
            <a:extLst>
              <a:ext uri="{FF2B5EF4-FFF2-40B4-BE49-F238E27FC236}">
                <a16:creationId xmlns:a16="http://schemas.microsoft.com/office/drawing/2014/main" id="{F33CF17B-5499-2708-70AB-993D06F3ECDC}"/>
              </a:ext>
            </a:extLst>
          </p:cNvPr>
          <p:cNvGrpSpPr/>
          <p:nvPr/>
        </p:nvGrpSpPr>
        <p:grpSpPr>
          <a:xfrm>
            <a:off x="325343" y="6533336"/>
            <a:ext cx="779601" cy="716833"/>
            <a:chOff x="0" y="0"/>
            <a:chExt cx="1488675" cy="1488675"/>
          </a:xfrm>
        </p:grpSpPr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id="{A4E8853F-8D2B-6B6D-EF29-E5C7E892878F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06077B2F-854A-EE23-046D-D6CFEF3615F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D40F9C6A-4FC6-FAF7-7B5F-0A48C73AA30F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5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2865A991-2EC1-9527-653D-85552DB35DA0}"/>
              </a:ext>
            </a:extLst>
          </p:cNvPr>
          <p:cNvGrpSpPr/>
          <p:nvPr/>
        </p:nvGrpSpPr>
        <p:grpSpPr>
          <a:xfrm>
            <a:off x="321852" y="7387373"/>
            <a:ext cx="779601" cy="716833"/>
            <a:chOff x="0" y="0"/>
            <a:chExt cx="1488675" cy="1488675"/>
          </a:xfrm>
        </p:grpSpPr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81F54B32-A7C9-2285-B55A-336B8036D3FF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B41D0D6D-61FD-1BF0-8CCE-4E60E9001E9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 dirty="0"/>
              </a:p>
            </p:txBody>
          </p:sp>
        </p:grp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7E89CF36-F93F-B289-6E46-4DBAD03B9983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6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3" name="Google Shape;123;p18">
            <a:extLst>
              <a:ext uri="{FF2B5EF4-FFF2-40B4-BE49-F238E27FC236}">
                <a16:creationId xmlns:a16="http://schemas.microsoft.com/office/drawing/2014/main" id="{CB2D6274-56B4-F3A3-6D06-CAE92F83983A}"/>
              </a:ext>
            </a:extLst>
          </p:cNvPr>
          <p:cNvSpPr txBox="1"/>
          <p:nvPr/>
        </p:nvSpPr>
        <p:spPr>
          <a:xfrm>
            <a:off x="5643207" y="2466637"/>
            <a:ext cx="3304564" cy="23068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Один двухчасовой разговор = 0 эффекта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10 минут разговора каждую неделю = всё меняется</a:t>
            </a:r>
            <a:endParaRPr lang="ru-RU" sz="18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2670665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1A1DA-7CB2-F599-B9CE-334D03D43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BE89AD14-6206-10F5-7619-C59D2665F7CE}"/>
              </a:ext>
            </a:extLst>
          </p:cNvPr>
          <p:cNvSpPr txBox="1">
            <a:spLocks noGrp="1"/>
          </p:cNvSpPr>
          <p:nvPr/>
        </p:nvSpPr>
        <p:spPr>
          <a:xfrm>
            <a:off x="337399" y="1168018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Пример: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8" name="Google Shape;423;p61">
            <a:extLst>
              <a:ext uri="{FF2B5EF4-FFF2-40B4-BE49-F238E27FC236}">
                <a16:creationId xmlns:a16="http://schemas.microsoft.com/office/drawing/2014/main" id="{A4CFF48B-19A3-2838-74C8-339925F33A92}"/>
              </a:ext>
            </a:extLst>
          </p:cNvPr>
          <p:cNvSpPr txBox="1"/>
          <p:nvPr/>
        </p:nvSpPr>
        <p:spPr>
          <a:xfrm>
            <a:off x="-228033" y="7092280"/>
            <a:ext cx="9396536" cy="1572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6700" marR="0" lvl="0" indent="-22225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Что сегодня было в твоём телефоне смешного/странного/нового?</a:t>
            </a:r>
          </a:p>
          <a:p>
            <a:pPr marL="266700" marR="0" lvl="0" indent="-22225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Как думаешь, зачем этот блогер снял это видео?</a:t>
            </a:r>
          </a:p>
          <a:p>
            <a:pPr marL="266700" marR="0" lvl="0" indent="-222250" algn="ctr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Было ли сегодня что-то в сети, что тебя расстроило?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5947EA-3C30-BF6C-A927-0305C3041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" y="1574786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304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B82D4-1999-9FA1-F81C-95B8E573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278C1F80-FFDC-FEA7-A034-214000F92F76}"/>
              </a:ext>
            </a:extLst>
          </p:cNvPr>
          <p:cNvSpPr txBox="1">
            <a:spLocks noGrp="1"/>
          </p:cNvSpPr>
          <p:nvPr/>
        </p:nvSpPr>
        <p:spPr>
          <a:xfrm>
            <a:off x="332451" y="1291634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rgbClr val="002060"/>
                </a:solidFill>
              </a:rPr>
              <a:t>Фаббинг</a:t>
            </a:r>
            <a:r>
              <a:rPr lang="ru-RU" dirty="0">
                <a:solidFill>
                  <a:srgbClr val="002060"/>
                </a:solidFill>
              </a:rPr>
              <a:t> — проблема, которую мы не замечаем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Google Shape;123;p18">
            <a:extLst>
              <a:ext uri="{FF2B5EF4-FFF2-40B4-BE49-F238E27FC236}">
                <a16:creationId xmlns:a16="http://schemas.microsoft.com/office/drawing/2014/main" id="{CB742433-1501-26BA-92E7-3111D16E7354}"/>
              </a:ext>
            </a:extLst>
          </p:cNvPr>
          <p:cNvSpPr txBox="1"/>
          <p:nvPr/>
        </p:nvSpPr>
        <p:spPr>
          <a:xfrm>
            <a:off x="-27057" y="4860032"/>
            <a:ext cx="9141606" cy="360207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2000" b="1" dirty="0" err="1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Фаббинг</a:t>
            </a:r>
            <a:r>
              <a:rPr lang="ru-RU" sz="20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 (</a:t>
            </a:r>
            <a:r>
              <a:rPr lang="ru-RU" sz="2000" b="1" dirty="0" err="1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phone</a:t>
            </a:r>
            <a:r>
              <a:rPr lang="ru-RU" sz="20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 + </a:t>
            </a:r>
            <a:r>
              <a:rPr lang="ru-RU" sz="2000" b="1" dirty="0" err="1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snubbing</a:t>
            </a:r>
            <a:r>
              <a:rPr lang="ru-RU" sz="20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) — пренебрежение реальными людьми ради мобильного устройства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endParaRPr lang="ru-RU" sz="20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  <a:p>
            <a:pPr marL="3429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Ввести "цифровые паузы" для ВСЕЙ семьи. Ужин без телефонов.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Час без экранов вечером.</a:t>
            </a:r>
          </a:p>
          <a:p>
            <a:pPr marL="3429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Объяснить, почему вы это делаете: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</a:pPr>
            <a:r>
              <a:rPr lang="ru-RU" sz="20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 "Я хочу быть с тобой здесь и сейчас".</a:t>
            </a:r>
          </a:p>
        </p:txBody>
      </p:sp>
      <p:pic>
        <p:nvPicPr>
          <p:cNvPr id="17412" name="Picture 4" descr="Picture background">
            <a:extLst>
              <a:ext uri="{FF2B5EF4-FFF2-40B4-BE49-F238E27FC236}">
                <a16:creationId xmlns:a16="http://schemas.microsoft.com/office/drawing/2014/main" id="{8FEA8773-9FFA-0C6C-C752-98FE1015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2101"/>
            <a:ext cx="9144000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808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AF56A-61FF-9B14-B5AE-A107967B4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B8919C3F-E7A1-11A5-FC82-810EB43C26C9}"/>
              </a:ext>
            </a:extLst>
          </p:cNvPr>
          <p:cNvSpPr txBox="1">
            <a:spLocks noGrp="1"/>
          </p:cNvSpPr>
          <p:nvPr/>
        </p:nvSpPr>
        <p:spPr>
          <a:xfrm>
            <a:off x="273818" y="1327609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Возрастные особенности контроля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854C29C-7DE4-62C7-C072-C3F7560D6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79959"/>
              </p:ext>
            </p:extLst>
          </p:nvPr>
        </p:nvGraphicFramePr>
        <p:xfrm>
          <a:off x="180951" y="4067944"/>
          <a:ext cx="8782097" cy="4775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6673">
                  <a:extLst>
                    <a:ext uri="{9D8B030D-6E8A-4147-A177-3AD203B41FA5}">
                      <a16:colId xmlns:a16="http://schemas.microsoft.com/office/drawing/2014/main" val="2922516249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61525398"/>
                    </a:ext>
                  </a:extLst>
                </a:gridCol>
                <a:gridCol w="4535064">
                  <a:extLst>
                    <a:ext uri="{9D8B030D-6E8A-4147-A177-3AD203B41FA5}">
                      <a16:colId xmlns:a16="http://schemas.microsoft.com/office/drawing/2014/main" val="184948770"/>
                    </a:ext>
                  </a:extLst>
                </a:gridCol>
              </a:tblGrid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1" dirty="0">
                          <a:effectLst/>
                        </a:rPr>
                        <a:t>Возраст</a:t>
                      </a:r>
                      <a:endParaRPr lang="en-UM" sz="1600" b="1" dirty="0"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1" dirty="0">
                          <a:effectLst/>
                        </a:rPr>
                        <a:t>Что может ребёнок в плане самоконтроля</a:t>
                      </a:r>
                      <a:endParaRPr lang="en-UM" sz="1600" b="1" dirty="0"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1" dirty="0">
                          <a:effectLst/>
                        </a:rPr>
                        <a:t>Что можете вы?</a:t>
                      </a:r>
                      <a:endParaRPr lang="en-UM" sz="1600" b="1" dirty="0"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extLst>
                  <a:ext uri="{0D108BD9-81ED-4DB2-BD59-A6C34878D82A}">
                    <a16:rowId xmlns:a16="http://schemas.microsoft.com/office/drawing/2014/main" val="2465037920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0–3 года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Самоконтроль = 0 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Вы контролируете всё. Ребёнок не понимает последствий.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3653140319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3–7 лет	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Контроль простых привычных действий (быт, режим)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Можно рассчитывать, что ребёнок сам выключит телефон, если это привычное действие. Но сложные правила — нет.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966563886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7–11 лет	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Формирование произвольности, нужны рамки, а не тотальный контроль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Задаем рамки, а наполнение внутри рамок ребёнок может контролировать сам.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2938158874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12–18 лет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Доступны почти все функции, НО мотивация другая (общение, познание себя)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Ребёнок может контролировать всё, НО его приоритеты — друзья и самоопределение, а не ваши запреты.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913967303"/>
                  </a:ext>
                </a:extLst>
              </a:tr>
              <a:tr h="55806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22–25 лет	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R="121920" marT="76200" marB="7620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quote-cjk-patch"/>
                        </a:rPr>
                        <a:t>Самоконтроль полностью сформирован</a:t>
                      </a: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R="121920" marT="76200" marB="762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endParaRPr lang="en-UM" sz="1600" b="0" dirty="0">
                        <a:solidFill>
                          <a:srgbClr val="002060"/>
                        </a:solidFill>
                        <a:effectLst/>
                        <a:latin typeface="quote-cjk-patch"/>
                      </a:endParaRP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4204657192"/>
                  </a:ext>
                </a:extLst>
              </a:tr>
            </a:tbl>
          </a:graphicData>
        </a:graphic>
      </p:graphicFrame>
      <p:pic>
        <p:nvPicPr>
          <p:cNvPr id="14340" name="Picture 4" descr="Picture background">
            <a:extLst>
              <a:ext uri="{FF2B5EF4-FFF2-40B4-BE49-F238E27FC236}">
                <a16:creationId xmlns:a16="http://schemas.microsoft.com/office/drawing/2014/main" id="{5E17E6EB-F1ED-BD24-38FB-B515FA03F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4"/>
          <a:stretch>
            <a:fillRect/>
          </a:stretch>
        </p:blipFill>
        <p:spPr bwMode="auto">
          <a:xfrm>
            <a:off x="4219" y="2267744"/>
            <a:ext cx="914400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7613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93751-C0B3-E551-D4FC-65981AC96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id="{33BEC2EF-87E6-499F-FB4F-DE7E2470925A}"/>
              </a:ext>
            </a:extLst>
          </p:cNvPr>
          <p:cNvSpPr txBox="1">
            <a:spLocks noGrp="1"/>
          </p:cNvSpPr>
          <p:nvPr/>
        </p:nvSpPr>
        <p:spPr>
          <a:xfrm>
            <a:off x="209569" y="1582024"/>
            <a:ext cx="872486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Три секрета доверительных отношений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57064F7A-BAAA-FF4A-4B7B-106D9AD8BF0A}"/>
              </a:ext>
            </a:extLst>
          </p:cNvPr>
          <p:cNvSpPr/>
          <p:nvPr/>
        </p:nvSpPr>
        <p:spPr>
          <a:xfrm>
            <a:off x="344779" y="2267744"/>
            <a:ext cx="6683392" cy="0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M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DDB38431-9E02-F9E6-CEB7-51CB646EE5F4}"/>
              </a:ext>
            </a:extLst>
          </p:cNvPr>
          <p:cNvSpPr txBox="1"/>
          <p:nvPr/>
        </p:nvSpPr>
        <p:spPr>
          <a:xfrm>
            <a:off x="1403648" y="3185873"/>
            <a:ext cx="7920665" cy="213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Уважение к его цифровому статусу</a:t>
            </a:r>
          </a:p>
          <a:p>
            <a:pPr algn="l">
              <a:lnSpc>
                <a:spcPts val="3359"/>
              </a:lnSpc>
            </a:pPr>
            <a:endParaRPr lang="ru-RU" sz="2000" b="1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Безопасное и бережное информирование</a:t>
            </a:r>
          </a:p>
          <a:p>
            <a:pPr algn="l">
              <a:lnSpc>
                <a:spcPts val="3359"/>
              </a:lnSpc>
            </a:pPr>
            <a:endParaRPr lang="ru-RU" sz="2000" b="1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Ответы на неудобные вопросы без осуждения</a:t>
            </a: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4CE3863A-F90D-B7B3-9B03-2A03B299670F}"/>
              </a:ext>
            </a:extLst>
          </p:cNvPr>
          <p:cNvGrpSpPr/>
          <p:nvPr/>
        </p:nvGrpSpPr>
        <p:grpSpPr>
          <a:xfrm>
            <a:off x="344779" y="2987824"/>
            <a:ext cx="779601" cy="716833"/>
            <a:chOff x="0" y="0"/>
            <a:chExt cx="1488675" cy="1488675"/>
          </a:xfrm>
        </p:grpSpPr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4CFD2622-BB7F-7ED6-0005-AC767B3F3BEE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FFAAFCA0-0F6F-9621-AC38-16CDDC560BE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1317F608-1DC3-A6C2-393C-86E047A5F4BA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116C465E-00E1-9659-3658-150864EA8DC1}"/>
              </a:ext>
            </a:extLst>
          </p:cNvPr>
          <p:cNvGrpSpPr/>
          <p:nvPr/>
        </p:nvGrpSpPr>
        <p:grpSpPr>
          <a:xfrm>
            <a:off x="343358" y="3855167"/>
            <a:ext cx="779601" cy="716833"/>
            <a:chOff x="0" y="0"/>
            <a:chExt cx="1488675" cy="1488675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C672108D-4328-1118-00AE-5B180EF0AD9C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E4510CE0-E3B8-9D12-C316-2EE2901EE8AF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F73B0A95-6178-51F5-BB59-E889E4A64F10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30AC2EB9-A4F6-0754-02D7-7B01D373FB62}"/>
              </a:ext>
            </a:extLst>
          </p:cNvPr>
          <p:cNvGrpSpPr/>
          <p:nvPr/>
        </p:nvGrpSpPr>
        <p:grpSpPr>
          <a:xfrm>
            <a:off x="343356" y="4758276"/>
            <a:ext cx="779601" cy="716833"/>
            <a:chOff x="0" y="0"/>
            <a:chExt cx="1488675" cy="1488675"/>
          </a:xfrm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152A3FA2-847C-B32C-11CC-5CEBC224DBD5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DE2C5D8-5E20-30C5-D57A-8688AFEC32E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83A22486-BB3E-C39A-25B8-7F4F5C14BC6A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pic>
        <p:nvPicPr>
          <p:cNvPr id="18434" name="Picture 2" descr="Picture background">
            <a:extLst>
              <a:ext uri="{FF2B5EF4-FFF2-40B4-BE49-F238E27FC236}">
                <a16:creationId xmlns:a16="http://schemas.microsoft.com/office/drawing/2014/main" id="{0E107D1F-D132-EDF7-6FA5-347CC0CD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1" y="5910780"/>
            <a:ext cx="4362431" cy="22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icture background">
            <a:extLst>
              <a:ext uri="{FF2B5EF4-FFF2-40B4-BE49-F238E27FC236}">
                <a16:creationId xmlns:a16="http://schemas.microsoft.com/office/drawing/2014/main" id="{43980B4E-89CE-0F76-06AF-D1C5C889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69393"/>
            <a:ext cx="4211960" cy="297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DCA57F64-2558-08E4-E90C-D7C63CFFD313}"/>
              </a:ext>
            </a:extLst>
          </p:cNvPr>
          <p:cNvSpPr/>
          <p:nvPr/>
        </p:nvSpPr>
        <p:spPr>
          <a:xfrm>
            <a:off x="4789322" y="6936743"/>
            <a:ext cx="576064" cy="611968"/>
          </a:xfrm>
          <a:prstGeom prst="rightArrow">
            <a:avLst/>
          </a:prstGeom>
          <a:solidFill>
            <a:srgbClr val="00B05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M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0122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52C14-7FE0-9459-C427-93CB4C3E3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FF1FD877-B4A5-B432-63D3-EEB2DEACF731}"/>
              </a:ext>
            </a:extLst>
          </p:cNvPr>
          <p:cNvSpPr txBox="1">
            <a:spLocks noGrp="1"/>
          </p:cNvSpPr>
          <p:nvPr/>
        </p:nvSpPr>
        <p:spPr>
          <a:xfrm>
            <a:off x="361902" y="1259632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Мобильный телефон как помощник, а не враг</a:t>
            </a:r>
          </a:p>
        </p:txBody>
      </p:sp>
      <p:pic>
        <p:nvPicPr>
          <p:cNvPr id="19458" name="Picture 2" descr="Picture background">
            <a:extLst>
              <a:ext uri="{FF2B5EF4-FFF2-40B4-BE49-F238E27FC236}">
                <a16:creationId xmlns:a16="http://schemas.microsoft.com/office/drawing/2014/main" id="{34AC9403-A2BB-2447-E9D0-2C822487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07704"/>
            <a:ext cx="7677922" cy="410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44;p81">
            <a:extLst>
              <a:ext uri="{FF2B5EF4-FFF2-40B4-BE49-F238E27FC236}">
                <a16:creationId xmlns:a16="http://schemas.microsoft.com/office/drawing/2014/main" id="{5A5DCEF6-F315-60EE-4A2D-7219B1FE8D78}"/>
              </a:ext>
            </a:extLst>
          </p:cNvPr>
          <p:cNvSpPr txBox="1">
            <a:spLocks/>
          </p:cNvSpPr>
          <p:nvPr/>
        </p:nvSpPr>
        <p:spPr>
          <a:xfrm>
            <a:off x="239781" y="5940152"/>
            <a:ext cx="8664437" cy="2009781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spcFirstLastPara="1" wrap="square" lIns="0" tIns="0" rIns="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400" dirty="0">
                <a:solidFill>
                  <a:schemeClr val="tx1"/>
                </a:solidFill>
              </a:rPr>
              <a:t>Таймер учит саморегуляции лучше любых запретов</a:t>
            </a:r>
          </a:p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400" dirty="0">
                <a:solidFill>
                  <a:schemeClr val="tx1"/>
                </a:solidFill>
              </a:rPr>
              <a:t>Почему это работает? </a:t>
            </a:r>
          </a:p>
          <a:p>
            <a:pPr marL="66799" algn="l">
              <a:lnSpc>
                <a:spcPct val="110000"/>
              </a:lnSpc>
              <a:spcBef>
                <a:spcPts val="1000"/>
              </a:spcBef>
              <a:buSzPts val="1700"/>
            </a:pPr>
            <a:r>
              <a:rPr lang="ru-RU" sz="2400" dirty="0">
                <a:solidFill>
                  <a:schemeClr val="tx1"/>
                </a:solidFill>
              </a:rPr>
              <a:t>Потому что ребёнок не слышит "выключай", он слышит "таймер прозвенел". Это не вы против него — это правило для всех.</a:t>
            </a:r>
          </a:p>
        </p:txBody>
      </p:sp>
    </p:spTree>
    <p:extLst>
      <p:ext uri="{BB962C8B-B14F-4D97-AF65-F5344CB8AC3E}">
        <p14:creationId xmlns:p14="http://schemas.microsoft.com/office/powerpoint/2010/main" val="30758420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5C420-0981-F556-826E-B4A667144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DA72CD3E-98EB-389E-5C93-19FE81567B8D}"/>
              </a:ext>
            </a:extLst>
          </p:cNvPr>
          <p:cNvSpPr txBox="1">
            <a:spLocks noGrp="1"/>
          </p:cNvSpPr>
          <p:nvPr/>
        </p:nvSpPr>
        <p:spPr>
          <a:xfrm>
            <a:off x="361902" y="1259632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Мобильный телефон как помощник, а не враг</a:t>
            </a:r>
          </a:p>
        </p:txBody>
      </p:sp>
      <p:sp>
        <p:nvSpPr>
          <p:cNvPr id="5" name="Google Shape;544;p81">
            <a:extLst>
              <a:ext uri="{FF2B5EF4-FFF2-40B4-BE49-F238E27FC236}">
                <a16:creationId xmlns:a16="http://schemas.microsoft.com/office/drawing/2014/main" id="{B24375DE-6B4C-8DAA-4AE7-357D71150A24}"/>
              </a:ext>
            </a:extLst>
          </p:cNvPr>
          <p:cNvSpPr txBox="1">
            <a:spLocks/>
          </p:cNvSpPr>
          <p:nvPr/>
        </p:nvSpPr>
        <p:spPr>
          <a:xfrm>
            <a:off x="239781" y="6444208"/>
            <a:ext cx="8664437" cy="1881541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spcFirstLastPara="1" wrap="square" lIns="0" tIns="0" rIns="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69999" indent="-203200" algn="ctr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400" dirty="0">
                <a:solidFill>
                  <a:schemeClr val="tx1"/>
                </a:solidFill>
              </a:rPr>
              <a:t>Ребёнок видит, что гаджеты — не главное в его дне, но у них есть законное место. </a:t>
            </a:r>
          </a:p>
          <a:p>
            <a:pPr marL="269999" indent="-203200" algn="ctr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400" dirty="0">
                <a:solidFill>
                  <a:schemeClr val="tx1"/>
                </a:solidFill>
              </a:rPr>
              <a:t>Конфликт снижается, потому что это не "мама запрещает", а "наш план".</a:t>
            </a:r>
          </a:p>
        </p:txBody>
      </p:sp>
      <p:pic>
        <p:nvPicPr>
          <p:cNvPr id="20484" name="Picture 4" descr="Picture background">
            <a:extLst>
              <a:ext uri="{FF2B5EF4-FFF2-40B4-BE49-F238E27FC236}">
                <a16:creationId xmlns:a16="http://schemas.microsoft.com/office/drawing/2014/main" id="{0D3CED7E-8CD9-FBA1-307F-E54D057D5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1" y="2267744"/>
            <a:ext cx="3779912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123;p18">
            <a:extLst>
              <a:ext uri="{FF2B5EF4-FFF2-40B4-BE49-F238E27FC236}">
                <a16:creationId xmlns:a16="http://schemas.microsoft.com/office/drawing/2014/main" id="{7462E043-44CA-0622-B509-7D865914B97C}"/>
              </a:ext>
            </a:extLst>
          </p:cNvPr>
          <p:cNvSpPr txBox="1"/>
          <p:nvPr/>
        </p:nvSpPr>
        <p:spPr>
          <a:xfrm>
            <a:off x="4283968" y="2565210"/>
            <a:ext cx="4464496" cy="303576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🟡 Сон (9–10 часов)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🔵 Школа + уроки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🟢 Спорт / кружки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🟠 Еда + гигиена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🔴 Гаджеты (договорённая доля)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🟣 Свободное время</a:t>
            </a:r>
            <a:endParaRPr lang="ru-RU" sz="1800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0423010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922BE-3CBD-41DB-8432-7EDD7FD9C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8C04EFA8-4AFE-6227-E36C-28C890DAC426}"/>
              </a:ext>
            </a:extLst>
          </p:cNvPr>
          <p:cNvSpPr txBox="1">
            <a:spLocks noGrp="1"/>
          </p:cNvSpPr>
          <p:nvPr/>
        </p:nvSpPr>
        <p:spPr>
          <a:xfrm>
            <a:off x="361902" y="1259632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Мобильный телефон как помощник, а не враг</a:t>
            </a:r>
          </a:p>
        </p:txBody>
      </p:sp>
      <p:sp>
        <p:nvSpPr>
          <p:cNvPr id="5" name="Google Shape;544;p81">
            <a:extLst>
              <a:ext uri="{FF2B5EF4-FFF2-40B4-BE49-F238E27FC236}">
                <a16:creationId xmlns:a16="http://schemas.microsoft.com/office/drawing/2014/main" id="{89D659AF-2AF1-B9B1-9473-3CC6AEB9D81E}"/>
              </a:ext>
            </a:extLst>
          </p:cNvPr>
          <p:cNvSpPr txBox="1">
            <a:spLocks/>
          </p:cNvSpPr>
          <p:nvPr/>
        </p:nvSpPr>
        <p:spPr>
          <a:xfrm>
            <a:off x="239781" y="5349057"/>
            <a:ext cx="8664437" cy="3267561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spcFirstLastPara="1" wrap="square" lIns="0" tIns="0" rIns="0" bIns="0" anchor="t" anchorCtr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1625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66799" algn="l">
              <a:lnSpc>
                <a:spcPct val="110000"/>
              </a:lnSpc>
              <a:spcBef>
                <a:spcPts val="1000"/>
              </a:spcBef>
              <a:buSzPts val="1700"/>
            </a:pPr>
            <a:r>
              <a:rPr lang="ru-RU" sz="2000" dirty="0">
                <a:solidFill>
                  <a:schemeClr val="tx1"/>
                </a:solidFill>
              </a:rPr>
              <a:t>Берём любую новость, пост в соцсетях, заголовок в газете. </a:t>
            </a:r>
          </a:p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Что произошло? (факт)</a:t>
            </a:r>
          </a:p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Кто сообщил? (друг? официальный канал? блогер?)</a:t>
            </a:r>
          </a:p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Где? (в нашем городе? в другой стране?)</a:t>
            </a:r>
          </a:p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Когда? (сегодня? или это старый фейк?)</a:t>
            </a:r>
          </a:p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Почему? (какая причина? что к этому привело?)</a:t>
            </a:r>
          </a:p>
          <a:p>
            <a:pPr marL="269999" indent="-203200" algn="l">
              <a:lnSpc>
                <a:spcPct val="110000"/>
              </a:lnSpc>
              <a:spcBef>
                <a:spcPts val="1000"/>
              </a:spcBef>
              <a:buSzPts val="1700"/>
              <a:buFontTx/>
              <a:buChar char="●"/>
            </a:pPr>
            <a:r>
              <a:rPr lang="ru-RU" sz="2000" dirty="0">
                <a:solidFill>
                  <a:schemeClr val="tx1"/>
                </a:solidFill>
              </a:rPr>
              <a:t>Как? (каким образом это могло случиться?)</a:t>
            </a:r>
          </a:p>
        </p:txBody>
      </p:sp>
      <p:pic>
        <p:nvPicPr>
          <p:cNvPr id="21506" name="Picture 2" descr="Picture background">
            <a:extLst>
              <a:ext uri="{FF2B5EF4-FFF2-40B4-BE49-F238E27FC236}">
                <a16:creationId xmlns:a16="http://schemas.microsoft.com/office/drawing/2014/main" id="{F5E6D676-AED4-48BD-67DE-D59F1E2B8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99" r="40550"/>
          <a:stretch>
            <a:fillRect/>
          </a:stretch>
        </p:blipFill>
        <p:spPr bwMode="auto">
          <a:xfrm>
            <a:off x="7325445" y="5377657"/>
            <a:ext cx="1801937" cy="32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Picture background">
            <a:extLst>
              <a:ext uri="{FF2B5EF4-FFF2-40B4-BE49-F238E27FC236}">
                <a16:creationId xmlns:a16="http://schemas.microsoft.com/office/drawing/2014/main" id="{9B69A7B6-3487-42C9-A765-E39102D6F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6"/>
          <a:stretch>
            <a:fillRect/>
          </a:stretch>
        </p:blipFill>
        <p:spPr bwMode="auto">
          <a:xfrm>
            <a:off x="631795" y="1889215"/>
            <a:ext cx="3962435" cy="35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Picture background">
            <a:extLst>
              <a:ext uri="{FF2B5EF4-FFF2-40B4-BE49-F238E27FC236}">
                <a16:creationId xmlns:a16="http://schemas.microsoft.com/office/drawing/2014/main" id="{523BA0B9-E2A9-383E-BD5D-FB66291F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11" y="1889215"/>
            <a:ext cx="4179931" cy="33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1782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EEAF8-C95F-BB95-4A28-616C6F3DB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id="{0AF36D94-F1EB-008F-6D71-AD369B7431CD}"/>
              </a:ext>
            </a:extLst>
          </p:cNvPr>
          <p:cNvSpPr txBox="1">
            <a:spLocks noGrp="1"/>
          </p:cNvSpPr>
          <p:nvPr/>
        </p:nvSpPr>
        <p:spPr>
          <a:xfrm>
            <a:off x="209569" y="1582024"/>
            <a:ext cx="8724861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Главные тезисы</a:t>
            </a: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763516B0-7074-8670-47BD-2F550F91D46A}"/>
              </a:ext>
            </a:extLst>
          </p:cNvPr>
          <p:cNvSpPr/>
          <p:nvPr/>
        </p:nvSpPr>
        <p:spPr>
          <a:xfrm>
            <a:off x="344779" y="2267744"/>
            <a:ext cx="6683392" cy="0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M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74135AAB-9D27-D6E8-3ECA-0DB1FD282B39}"/>
              </a:ext>
            </a:extLst>
          </p:cNvPr>
          <p:cNvSpPr txBox="1"/>
          <p:nvPr/>
        </p:nvSpPr>
        <p:spPr>
          <a:xfrm>
            <a:off x="1403648" y="2572514"/>
            <a:ext cx="7920665" cy="2139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Не запрещай — объясняй</a:t>
            </a:r>
          </a:p>
          <a:p>
            <a:pPr algn="l">
              <a:lnSpc>
                <a:spcPts val="3359"/>
              </a:lnSpc>
            </a:pPr>
            <a:endParaRPr lang="ru-RU" sz="2000" b="1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Будь в контакте, а не в контроле</a:t>
            </a:r>
          </a:p>
          <a:p>
            <a:pPr algn="l">
              <a:lnSpc>
                <a:spcPts val="3359"/>
              </a:lnSpc>
            </a:pPr>
            <a:endParaRPr lang="ru-RU" sz="2000" b="1" dirty="0">
              <a:solidFill>
                <a:srgbClr val="14110F"/>
              </a:solidFill>
              <a:latin typeface="Fira Sans Bold"/>
              <a:ea typeface="Fira Sans Bold"/>
              <a:cs typeface="Fira Sans Bold"/>
              <a:sym typeface="Fira Sans Bold"/>
            </a:endParaRPr>
          </a:p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10 минут счастья в день</a:t>
            </a: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81A0AA9C-D5B1-BADF-A571-4B0611F30A51}"/>
              </a:ext>
            </a:extLst>
          </p:cNvPr>
          <p:cNvGrpSpPr/>
          <p:nvPr/>
        </p:nvGrpSpPr>
        <p:grpSpPr>
          <a:xfrm>
            <a:off x="344779" y="2483768"/>
            <a:ext cx="779601" cy="716833"/>
            <a:chOff x="0" y="0"/>
            <a:chExt cx="1488675" cy="1488675"/>
          </a:xfrm>
        </p:grpSpPr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2426FC1C-4506-18A3-6E03-DB2FA1CB3107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EB66F614-6EAE-D0E7-4A41-E88663E2B4C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D7B0053B-A23F-6B03-1A6D-2B8E30565BAC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E47947B8-5A65-1A0B-A1D8-DE0DC539EEB5}"/>
              </a:ext>
            </a:extLst>
          </p:cNvPr>
          <p:cNvGrpSpPr/>
          <p:nvPr/>
        </p:nvGrpSpPr>
        <p:grpSpPr>
          <a:xfrm>
            <a:off x="343358" y="3351111"/>
            <a:ext cx="779601" cy="716833"/>
            <a:chOff x="0" y="0"/>
            <a:chExt cx="1488675" cy="1488675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5ABDD84D-AEC3-FB38-D89E-C37C814CFCE7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7" name="Freeform 11">
                <a:extLst>
                  <a:ext uri="{FF2B5EF4-FFF2-40B4-BE49-F238E27FC236}">
                    <a16:creationId xmlns:a16="http://schemas.microsoft.com/office/drawing/2014/main" id="{AAFE95F8-B2AD-0409-6341-A62A242B1646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20351589-0732-8AEA-C9B9-C6EFD958ABDC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D44E7112-4FDC-45F1-8F18-AB4BCC2C87BB}"/>
              </a:ext>
            </a:extLst>
          </p:cNvPr>
          <p:cNvGrpSpPr/>
          <p:nvPr/>
        </p:nvGrpSpPr>
        <p:grpSpPr>
          <a:xfrm>
            <a:off x="343356" y="4254220"/>
            <a:ext cx="779601" cy="716833"/>
            <a:chOff x="0" y="0"/>
            <a:chExt cx="1488675" cy="1488675"/>
          </a:xfrm>
        </p:grpSpPr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0C8F91EC-934C-94C0-C15F-B1680F352CDA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A472FE3-AA8E-130A-835F-15CE553D87A1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485C63C5-55CF-7602-DFDE-A63920F941F4}"/>
                </a:ext>
              </a:extLst>
            </p:cNvPr>
            <p:cNvSpPr txBox="1"/>
            <p:nvPr/>
          </p:nvSpPr>
          <p:spPr>
            <a:xfrm>
              <a:off x="201693" y="31589"/>
              <a:ext cx="1085286" cy="1145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ru-RU" sz="2400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  <a:endParaRPr lang="en-US"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2" name="Google Shape;123;p18">
            <a:extLst>
              <a:ext uri="{FF2B5EF4-FFF2-40B4-BE49-F238E27FC236}">
                <a16:creationId xmlns:a16="http://schemas.microsoft.com/office/drawing/2014/main" id="{52B1A113-A639-5B31-C990-BB2F0B19B5E0}"/>
              </a:ext>
            </a:extLst>
          </p:cNvPr>
          <p:cNvSpPr txBox="1"/>
          <p:nvPr/>
        </p:nvSpPr>
        <p:spPr>
          <a:xfrm>
            <a:off x="209569" y="5002897"/>
            <a:ext cx="4938495" cy="357027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Мы не можем защитить ребёнка от всего негативного опыта.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18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Но мы можем:</a:t>
            </a:r>
          </a:p>
          <a:p>
            <a:pPr marL="285750" lvl="0" indent="-28575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подготовить его к встрече с опасностью,</a:t>
            </a:r>
          </a:p>
          <a:p>
            <a:pPr marL="285750" lvl="0" indent="-28575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научить правилу десяти и алгоритму "скриншот — блок — взрослый",</a:t>
            </a:r>
          </a:p>
          <a:p>
            <a:pPr marL="285750" lvl="0" indent="-28575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и быть на его стороне, когда помощь понадобится».</a:t>
            </a:r>
          </a:p>
        </p:txBody>
      </p:sp>
      <p:pic>
        <p:nvPicPr>
          <p:cNvPr id="22530" name="Picture 2" descr="Picture background">
            <a:extLst>
              <a:ext uri="{FF2B5EF4-FFF2-40B4-BE49-F238E27FC236}">
                <a16:creationId xmlns:a16="http://schemas.microsoft.com/office/drawing/2014/main" id="{292E974B-213F-F6FB-F085-86CE64793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32891"/>
            <a:ext cx="5760640" cy="63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2294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F4FF6-F2A3-6875-219D-C23B577E2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1;p61">
            <a:extLst>
              <a:ext uri="{FF2B5EF4-FFF2-40B4-BE49-F238E27FC236}">
                <a16:creationId xmlns:a16="http://schemas.microsoft.com/office/drawing/2014/main" id="{9D8E61E3-64A1-7730-652C-7699F8312968}"/>
              </a:ext>
            </a:extLst>
          </p:cNvPr>
          <p:cNvSpPr txBox="1">
            <a:spLocks noGrp="1"/>
          </p:cNvSpPr>
          <p:nvPr/>
        </p:nvSpPr>
        <p:spPr>
          <a:xfrm>
            <a:off x="539552" y="1420888"/>
            <a:ext cx="846094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</a:rPr>
              <a:t>Итоги вебинара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3" name="Google Shape;423;p61">
            <a:extLst>
              <a:ext uri="{FF2B5EF4-FFF2-40B4-BE49-F238E27FC236}">
                <a16:creationId xmlns:a16="http://schemas.microsoft.com/office/drawing/2014/main" id="{644E725D-D85F-A99D-2B63-4CFDC367828B}"/>
              </a:ext>
            </a:extLst>
          </p:cNvPr>
          <p:cNvSpPr txBox="1"/>
          <p:nvPr/>
        </p:nvSpPr>
        <p:spPr>
          <a:xfrm>
            <a:off x="395536" y="1907704"/>
            <a:ext cx="8136904" cy="360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900" b="1" i="0" u="none" strike="noStrike" cap="none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✅Поняли, почему запреты не работают и узнали, что работает вместо них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Разобрали психологический портрет современного ребёнка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Узнали мифы об интернете, в которые мы верим зря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Изучали конкретные темы для разговора с детьми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Узнали техники, которые работают и дома, и в классе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endParaRPr lang="ru-RU"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46E3E2-6F49-1E6E-9DDC-06DCFFED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72546"/>
            <a:ext cx="4067944" cy="339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45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46214-54EA-05F0-A59C-B912BAA0B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1;p61">
            <a:extLst>
              <a:ext uri="{FF2B5EF4-FFF2-40B4-BE49-F238E27FC236}">
                <a16:creationId xmlns:a16="http://schemas.microsoft.com/office/drawing/2014/main" id="{A52F516C-1FE4-2EE3-12B2-E274825B394B}"/>
              </a:ext>
            </a:extLst>
          </p:cNvPr>
          <p:cNvSpPr txBox="1">
            <a:spLocks noGrp="1"/>
          </p:cNvSpPr>
          <p:nvPr/>
        </p:nvSpPr>
        <p:spPr>
          <a:xfrm>
            <a:off x="539552" y="1420888"/>
            <a:ext cx="846094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</a:rPr>
              <a:t>План вебинара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3" name="Google Shape;423;p61">
            <a:extLst>
              <a:ext uri="{FF2B5EF4-FFF2-40B4-BE49-F238E27FC236}">
                <a16:creationId xmlns:a16="http://schemas.microsoft.com/office/drawing/2014/main" id="{99785BC8-AD26-8DF5-61A7-863F5B82D39B}"/>
              </a:ext>
            </a:extLst>
          </p:cNvPr>
          <p:cNvSpPr txBox="1"/>
          <p:nvPr/>
        </p:nvSpPr>
        <p:spPr>
          <a:xfrm>
            <a:off x="323528" y="1907704"/>
            <a:ext cx="8136904" cy="545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900" b="1" i="0" u="none" strike="noStrike" cap="none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✅Почему запреты не работают (и что работает вместо них)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endParaRPr lang="ru-RU"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Психологический портрет современного ребёнка — факты, а не домыслы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endParaRPr lang="ru-RU"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Мифы об интернете, в которые мы верим зря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endParaRPr lang="ru-RU"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Конкретные темы для разговора с детьми (по возрастам)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endParaRPr lang="ru-RU"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✅ Техники, которые работают и дома, и в классе</a:t>
            </a:r>
          </a:p>
          <a:p>
            <a:pPr marL="44450">
              <a:lnSpc>
                <a:spcPct val="110000"/>
              </a:lnSpc>
              <a:spcBef>
                <a:spcPts val="1100"/>
              </a:spcBef>
              <a:buClr>
                <a:srgbClr val="6576FB"/>
              </a:buClr>
              <a:buSzPts val="1900"/>
            </a:pPr>
            <a:endParaRPr lang="ru-RU"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D6560F-FAFA-FBBB-5AC9-394B1CE43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6372200"/>
            <a:ext cx="2795721" cy="233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0176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F2721-C0C5-8139-9597-CF9F85C74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2;p18">
            <a:extLst>
              <a:ext uri="{FF2B5EF4-FFF2-40B4-BE49-F238E27FC236}">
                <a16:creationId xmlns:a16="http://schemas.microsoft.com/office/drawing/2014/main" id="{06CB4A69-FEA9-5C94-0E74-1412E9484585}"/>
              </a:ext>
            </a:extLst>
          </p:cNvPr>
          <p:cNvSpPr txBox="1">
            <a:spLocks noGrp="1"/>
          </p:cNvSpPr>
          <p:nvPr/>
        </p:nvSpPr>
        <p:spPr>
          <a:xfrm>
            <a:off x="611560" y="1292283"/>
            <a:ext cx="8782098" cy="46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33"/>
              <a:buFont typeface="Wix Madefor Display"/>
              <a:buNone/>
              <a:defRPr sz="30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33"/>
              <a:buFont typeface="Wix Madefor Display"/>
              <a:buNone/>
              <a:defRPr sz="2933" b="1" i="0" u="none" strike="noStrike" cap="none">
                <a:solidFill>
                  <a:schemeClr val="lt1"/>
                </a:solidFill>
                <a:latin typeface="Wix Madefor Display"/>
                <a:ea typeface="Wix Madefor Display"/>
                <a:cs typeface="Wix Madefor Display"/>
                <a:sym typeface="Wix Madefor Displ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</a:rPr>
              <a:t>Главный парадокс цифровой безопасности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3" name="Google Shape;123;p18">
            <a:extLst>
              <a:ext uri="{FF2B5EF4-FFF2-40B4-BE49-F238E27FC236}">
                <a16:creationId xmlns:a16="http://schemas.microsoft.com/office/drawing/2014/main" id="{03263989-54EA-1BA7-CAFB-E9D728FF451F}"/>
              </a:ext>
            </a:extLst>
          </p:cNvPr>
          <p:cNvSpPr txBox="1"/>
          <p:nvPr/>
        </p:nvSpPr>
        <p:spPr>
          <a:xfrm>
            <a:off x="683568" y="6444208"/>
            <a:ext cx="7776864" cy="1988301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06000" tIns="234000" rIns="342000" bIns="2700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36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Чем больше мы запрещаем,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18"/>
              <a:buNone/>
            </a:pPr>
            <a:r>
              <a:rPr lang="ru-RU" sz="3600" b="1" dirty="0">
                <a:solidFill>
                  <a:srgbClr val="002060"/>
                </a:solidFill>
                <a:latin typeface="Wix Madefor Display"/>
                <a:ea typeface="Wix Madefor Display"/>
                <a:cs typeface="Wix Madefor Display"/>
                <a:sym typeface="Wix Madefor Display"/>
              </a:rPr>
              <a:t>тем меньше нам рассказывают</a:t>
            </a:r>
            <a:endParaRPr sz="3600" b="1" dirty="0">
              <a:solidFill>
                <a:srgbClr val="002060"/>
              </a:solidFill>
              <a:latin typeface="Wix Madefor Display"/>
              <a:ea typeface="Wix Madefor Display"/>
              <a:cs typeface="Wix Madefor Display"/>
              <a:sym typeface="Wix Madefor Display"/>
            </a:endParaRPr>
          </a:p>
        </p:txBody>
      </p:sp>
      <p:pic>
        <p:nvPicPr>
          <p:cNvPr id="4098" name="Picture 2" descr="vício em internet e tecnologia 2539394 Vetor no Vecteezy">
            <a:extLst>
              <a:ext uri="{FF2B5EF4-FFF2-40B4-BE49-F238E27FC236}">
                <a16:creationId xmlns:a16="http://schemas.microsoft.com/office/drawing/2014/main" id="{C476C101-B2D4-7647-3E6A-7A153FF9E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6" y="1759014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244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132FF-55CE-B7DA-7E90-C38E80F8B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id="{060E04AE-1491-883A-3D4E-3207DA73CAD6}"/>
              </a:ext>
            </a:extLst>
          </p:cNvPr>
          <p:cNvSpPr txBox="1">
            <a:spLocks noGrp="1"/>
          </p:cNvSpPr>
          <p:nvPr/>
        </p:nvSpPr>
        <p:spPr>
          <a:xfrm>
            <a:off x="344779" y="1403648"/>
            <a:ext cx="5105100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Один тест для себя…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0" name="AutoShape 5">
            <a:extLst>
              <a:ext uri="{FF2B5EF4-FFF2-40B4-BE49-F238E27FC236}">
                <a16:creationId xmlns:a16="http://schemas.microsoft.com/office/drawing/2014/main" id="{3BF7F473-33BC-AAC3-4AA1-5264E975D75E}"/>
              </a:ext>
            </a:extLst>
          </p:cNvPr>
          <p:cNvSpPr/>
          <p:nvPr/>
        </p:nvSpPr>
        <p:spPr>
          <a:xfrm>
            <a:off x="344779" y="2267744"/>
            <a:ext cx="6683392" cy="0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M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522DA81D-3A61-C7CA-B066-29848443E985}"/>
              </a:ext>
            </a:extLst>
          </p:cNvPr>
          <p:cNvSpPr txBox="1"/>
          <p:nvPr/>
        </p:nvSpPr>
        <p:spPr>
          <a:xfrm>
            <a:off x="1603792" y="3059832"/>
            <a:ext cx="4543620" cy="1267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Я знаю, какие приложения установлены у моего ребёнка / ученика?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0B6BEC8B-F1FC-4108-308D-3EA2A6C948FE}"/>
              </a:ext>
            </a:extLst>
          </p:cNvPr>
          <p:cNvGrpSpPr/>
          <p:nvPr/>
        </p:nvGrpSpPr>
        <p:grpSpPr>
          <a:xfrm>
            <a:off x="336015" y="3135086"/>
            <a:ext cx="1116506" cy="1116506"/>
            <a:chOff x="0" y="0"/>
            <a:chExt cx="1488675" cy="1488675"/>
          </a:xfrm>
        </p:grpSpPr>
        <p:grpSp>
          <p:nvGrpSpPr>
            <p:cNvPr id="35" name="Group 10">
              <a:extLst>
                <a:ext uri="{FF2B5EF4-FFF2-40B4-BE49-F238E27FC236}">
                  <a16:creationId xmlns:a16="http://schemas.microsoft.com/office/drawing/2014/main" id="{8ED24AFB-7822-573B-543C-777915C6BE88}"/>
                </a:ext>
              </a:extLst>
            </p:cNvPr>
            <p:cNvGrpSpPr/>
            <p:nvPr/>
          </p:nvGrpSpPr>
          <p:grpSpPr>
            <a:xfrm>
              <a:off x="0" y="0"/>
              <a:ext cx="1488675" cy="1488675"/>
              <a:chOff x="0" y="0"/>
              <a:chExt cx="6350000" cy="6350000"/>
            </a:xfrm>
          </p:grpSpPr>
          <p:sp>
            <p:nvSpPr>
              <p:cNvPr id="37" name="Freeform 11">
                <a:extLst>
                  <a:ext uri="{FF2B5EF4-FFF2-40B4-BE49-F238E27FC236}">
                    <a16:creationId xmlns:a16="http://schemas.microsoft.com/office/drawing/2014/main" id="{C58A1721-D2CB-D1C4-F538-70D924DA392A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36A51F28-6FBF-311A-18FA-E660D05770CF}"/>
                </a:ext>
              </a:extLst>
            </p:cNvPr>
            <p:cNvSpPr txBox="1"/>
            <p:nvPr/>
          </p:nvSpPr>
          <p:spPr>
            <a:xfrm>
              <a:off x="201695" y="398898"/>
              <a:ext cx="1085285" cy="812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1</a:t>
              </a:r>
            </a:p>
          </p:txBody>
        </p:sp>
      </p:grpSp>
      <p:grpSp>
        <p:nvGrpSpPr>
          <p:cNvPr id="38" name="Group 13">
            <a:extLst>
              <a:ext uri="{FF2B5EF4-FFF2-40B4-BE49-F238E27FC236}">
                <a16:creationId xmlns:a16="http://schemas.microsoft.com/office/drawing/2014/main" id="{8495A344-5748-D9A2-56E5-6708F9AA0751}"/>
              </a:ext>
            </a:extLst>
          </p:cNvPr>
          <p:cNvGrpSpPr/>
          <p:nvPr/>
        </p:nvGrpSpPr>
        <p:grpSpPr>
          <a:xfrm>
            <a:off x="311188" y="4705464"/>
            <a:ext cx="1116506" cy="1107130"/>
            <a:chOff x="0" y="0"/>
            <a:chExt cx="1488675" cy="1476174"/>
          </a:xfrm>
        </p:grpSpPr>
        <p:grpSp>
          <p:nvGrpSpPr>
            <p:cNvPr id="39" name="Group 14">
              <a:extLst>
                <a:ext uri="{FF2B5EF4-FFF2-40B4-BE49-F238E27FC236}">
                  <a16:creationId xmlns:a16="http://schemas.microsoft.com/office/drawing/2014/main" id="{F9C436B4-6179-2249-58BB-3630B1AE2758}"/>
                </a:ext>
              </a:extLst>
            </p:cNvPr>
            <p:cNvGrpSpPr/>
            <p:nvPr/>
          </p:nvGrpSpPr>
          <p:grpSpPr>
            <a:xfrm>
              <a:off x="0" y="0"/>
              <a:ext cx="1488675" cy="1476174"/>
              <a:chOff x="0" y="0"/>
              <a:chExt cx="6350000" cy="6296674"/>
            </a:xfrm>
          </p:grpSpPr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2F1F0FB4-9D09-F239-5BCA-90B923783F3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2966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296674">
                    <a:moveTo>
                      <a:pt x="3175000" y="0"/>
                    </a:moveTo>
                    <a:cubicBezTo>
                      <a:pt x="1421496" y="0"/>
                      <a:pt x="0" y="1409558"/>
                      <a:pt x="0" y="3148337"/>
                    </a:cubicBezTo>
                    <a:cubicBezTo>
                      <a:pt x="0" y="4887116"/>
                      <a:pt x="1421496" y="6296674"/>
                      <a:pt x="3175000" y="6296674"/>
                    </a:cubicBezTo>
                    <a:cubicBezTo>
                      <a:pt x="4928504" y="6296674"/>
                      <a:pt x="6350000" y="4887116"/>
                      <a:pt x="6350000" y="3148337"/>
                    </a:cubicBezTo>
                    <a:cubicBezTo>
                      <a:pt x="6350000" y="140955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40" name="TextBox 16">
              <a:extLst>
                <a:ext uri="{FF2B5EF4-FFF2-40B4-BE49-F238E27FC236}">
                  <a16:creationId xmlns:a16="http://schemas.microsoft.com/office/drawing/2014/main" id="{7279EB29-8D16-FC4D-1E81-1C0420302B7C}"/>
                </a:ext>
              </a:extLst>
            </p:cNvPr>
            <p:cNvSpPr txBox="1"/>
            <p:nvPr/>
          </p:nvSpPr>
          <p:spPr>
            <a:xfrm>
              <a:off x="201695" y="398898"/>
              <a:ext cx="1085285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2</a:t>
              </a:r>
            </a:p>
          </p:txBody>
        </p:sp>
      </p:grpSp>
      <p:sp>
        <p:nvSpPr>
          <p:cNvPr id="42" name="TextBox 17">
            <a:extLst>
              <a:ext uri="{FF2B5EF4-FFF2-40B4-BE49-F238E27FC236}">
                <a16:creationId xmlns:a16="http://schemas.microsoft.com/office/drawing/2014/main" id="{3A377270-818D-399A-F335-BD68B101987D}"/>
              </a:ext>
            </a:extLst>
          </p:cNvPr>
          <p:cNvSpPr txBox="1"/>
          <p:nvPr/>
        </p:nvSpPr>
        <p:spPr>
          <a:xfrm>
            <a:off x="1603792" y="4655290"/>
            <a:ext cx="3837323" cy="1267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Я могу назвать 3 признака, что ребёнок столкнулся с кибербуллингом?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092B1E1E-78EA-015E-17ED-A68266ED33B9}"/>
              </a:ext>
            </a:extLst>
          </p:cNvPr>
          <p:cNvGrpSpPr/>
          <p:nvPr/>
        </p:nvGrpSpPr>
        <p:grpSpPr>
          <a:xfrm>
            <a:off x="336015" y="6266273"/>
            <a:ext cx="1116506" cy="1107130"/>
            <a:chOff x="0" y="0"/>
            <a:chExt cx="1488675" cy="1476174"/>
          </a:xfrm>
        </p:grpSpPr>
        <p:grpSp>
          <p:nvGrpSpPr>
            <p:cNvPr id="44" name="Group 19">
              <a:extLst>
                <a:ext uri="{FF2B5EF4-FFF2-40B4-BE49-F238E27FC236}">
                  <a16:creationId xmlns:a16="http://schemas.microsoft.com/office/drawing/2014/main" id="{72B0D6EA-E76D-9C8F-50B1-8E9AE93E8B39}"/>
                </a:ext>
              </a:extLst>
            </p:cNvPr>
            <p:cNvGrpSpPr/>
            <p:nvPr/>
          </p:nvGrpSpPr>
          <p:grpSpPr>
            <a:xfrm>
              <a:off x="0" y="0"/>
              <a:ext cx="1488675" cy="1476174"/>
              <a:chOff x="0" y="0"/>
              <a:chExt cx="6350000" cy="6296674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36E3CDA7-8571-C88E-C5BD-2A68209D78B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2966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296674">
                    <a:moveTo>
                      <a:pt x="3175000" y="0"/>
                    </a:moveTo>
                    <a:cubicBezTo>
                      <a:pt x="1421496" y="0"/>
                      <a:pt x="0" y="1409558"/>
                      <a:pt x="0" y="3148337"/>
                    </a:cubicBezTo>
                    <a:cubicBezTo>
                      <a:pt x="0" y="4887116"/>
                      <a:pt x="1421496" y="6296674"/>
                      <a:pt x="3175000" y="6296674"/>
                    </a:cubicBezTo>
                    <a:cubicBezTo>
                      <a:pt x="4928504" y="6296674"/>
                      <a:pt x="6350000" y="4887116"/>
                      <a:pt x="6350000" y="3148337"/>
                    </a:cubicBezTo>
                    <a:cubicBezTo>
                      <a:pt x="6350000" y="1409558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2C5F2F"/>
              </a:solidFill>
            </p:spPr>
            <p:txBody>
              <a:bodyPr/>
              <a:lstStyle/>
              <a:p>
                <a:endParaRPr lang="en-UM"/>
              </a:p>
            </p:txBody>
          </p:sp>
        </p:grpSp>
        <p:sp>
          <p:nvSpPr>
            <p:cNvPr id="45" name="TextBox 21">
              <a:extLst>
                <a:ext uri="{FF2B5EF4-FFF2-40B4-BE49-F238E27FC236}">
                  <a16:creationId xmlns:a16="http://schemas.microsoft.com/office/drawing/2014/main" id="{81722128-8969-F775-4620-7EF8F5A29F3E}"/>
                </a:ext>
              </a:extLst>
            </p:cNvPr>
            <p:cNvSpPr txBox="1"/>
            <p:nvPr/>
          </p:nvSpPr>
          <p:spPr>
            <a:xfrm>
              <a:off x="201695" y="398898"/>
              <a:ext cx="1085285" cy="800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999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3</a:t>
              </a:r>
            </a:p>
          </p:txBody>
        </p:sp>
      </p:grpSp>
      <p:sp>
        <p:nvSpPr>
          <p:cNvPr id="3" name="TextBox 17">
            <a:extLst>
              <a:ext uri="{FF2B5EF4-FFF2-40B4-BE49-F238E27FC236}">
                <a16:creationId xmlns:a16="http://schemas.microsoft.com/office/drawing/2014/main" id="{462F16E4-46BE-0534-BD3B-4B468B33E194}"/>
              </a:ext>
            </a:extLst>
          </p:cNvPr>
          <p:cNvSpPr txBox="1"/>
          <p:nvPr/>
        </p:nvSpPr>
        <p:spPr>
          <a:xfrm>
            <a:off x="1603792" y="6275888"/>
            <a:ext cx="3837323" cy="1267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ru-RU" sz="2000" b="1" dirty="0">
                <a:solidFill>
                  <a:srgbClr val="14110F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Ребёнок приходил ко мне с проблемой в сети за последние 3 месяца?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pic>
        <p:nvPicPr>
          <p:cNvPr id="5122" name="Picture 2" descr="Дети телефон изображения — Бесплатная загрузка на Magnific (ранее Freepik)">
            <a:extLst>
              <a:ext uri="{FF2B5EF4-FFF2-40B4-BE49-F238E27FC236}">
                <a16:creationId xmlns:a16="http://schemas.microsoft.com/office/drawing/2014/main" id="{F8F16D8C-2902-AA31-CC1A-4684198CE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r="50000"/>
          <a:stretch>
            <a:fillRect/>
          </a:stretch>
        </p:blipFill>
        <p:spPr bwMode="auto">
          <a:xfrm>
            <a:off x="5845779" y="2375839"/>
            <a:ext cx="2834139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3172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E6378-F76F-0150-3893-AF52B3B9E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1;p61">
            <a:extLst>
              <a:ext uri="{FF2B5EF4-FFF2-40B4-BE49-F238E27FC236}">
                <a16:creationId xmlns:a16="http://schemas.microsoft.com/office/drawing/2014/main" id="{61CE520C-0D46-1C2A-44D2-B4E1108560B6}"/>
              </a:ext>
            </a:extLst>
          </p:cNvPr>
          <p:cNvSpPr txBox="1">
            <a:spLocks noGrp="1"/>
          </p:cNvSpPr>
          <p:nvPr/>
        </p:nvSpPr>
        <p:spPr>
          <a:xfrm>
            <a:off x="539552" y="1420888"/>
            <a:ext cx="846094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</a:rPr>
              <a:t>Психологический портрет современного ребёнка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7" name="Google Shape;423;p61">
            <a:extLst>
              <a:ext uri="{FF2B5EF4-FFF2-40B4-BE49-F238E27FC236}">
                <a16:creationId xmlns:a16="http://schemas.microsoft.com/office/drawing/2014/main" id="{22FF878E-EFAE-E4DD-0FEA-E9969E3AFA06}"/>
              </a:ext>
            </a:extLst>
          </p:cNvPr>
          <p:cNvSpPr txBox="1"/>
          <p:nvPr/>
        </p:nvSpPr>
        <p:spPr>
          <a:xfrm>
            <a:off x="360374" y="2561957"/>
            <a:ext cx="4320885" cy="571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900" b="1" i="0" u="none" strike="noStrike" cap="none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266700" marR="0" lvl="0" indent="-2222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Клиповое мышление — не читают инструкции, они «сканируют». </a:t>
            </a:r>
          </a:p>
          <a:p>
            <a:pPr marL="44450" marR="0" lvl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</a:pPr>
            <a:endParaRPr lang="ru-RU"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266700" marR="0" lvl="0" indent="-2222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Интернет — это среда обитания, а не инструмент. Взрослый видит риск, ребёнок — игру.</a:t>
            </a:r>
          </a:p>
          <a:p>
            <a:pPr marL="44450" marR="0" lvl="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</a:pPr>
            <a:endParaRPr lang="ru-RU"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266700" marR="0" lvl="0" indent="-222250" algn="l" rtl="0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6576FB"/>
              </a:buClr>
              <a:buSzPts val="1900"/>
              <a:buFont typeface="Noto Sans"/>
              <a:buChar char="●"/>
            </a:pPr>
            <a:r>
              <a:rPr lang="ru-RU" sz="1900" dirty="0">
                <a:solidFill>
                  <a:srgbClr val="151515"/>
                </a:solidFill>
                <a:latin typeface="Noto Sans"/>
                <a:ea typeface="Noto Sans"/>
                <a:cs typeface="Noto Sans"/>
                <a:sym typeface="Noto Sans"/>
              </a:rPr>
              <a:t>Физиология: зоны самоконтроля (лобные доли) активно созревают только с 6–7 лет и заканчивают к 22–25 годам. </a:t>
            </a:r>
            <a:endParaRPr sz="1900" dirty="0">
              <a:solidFill>
                <a:srgbClr val="151515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028" name="Picture 4" descr="дети, играющие компьютер на вид сверху, изолированных на белом фоне и  копирования пространство, концепция образования | Премиум фото">
            <a:extLst>
              <a:ext uri="{FF2B5EF4-FFF2-40B4-BE49-F238E27FC236}">
                <a16:creationId xmlns:a16="http://schemas.microsoft.com/office/drawing/2014/main" id="{AC98C02F-03D0-5BC8-0FF1-78B2EDCBB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4"/>
          <a:stretch>
            <a:fillRect/>
          </a:stretch>
        </p:blipFill>
        <p:spPr bwMode="auto">
          <a:xfrm>
            <a:off x="4681259" y="3209845"/>
            <a:ext cx="4142944" cy="46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6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C2C08-C98C-4F04-64D1-9894AD8E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21;p61">
            <a:extLst>
              <a:ext uri="{FF2B5EF4-FFF2-40B4-BE49-F238E27FC236}">
                <a16:creationId xmlns:a16="http://schemas.microsoft.com/office/drawing/2014/main" id="{462EAEC2-FDE4-CE72-BFE7-CEA52F2CBF8D}"/>
              </a:ext>
            </a:extLst>
          </p:cNvPr>
          <p:cNvSpPr txBox="1">
            <a:spLocks noGrp="1"/>
          </p:cNvSpPr>
          <p:nvPr/>
        </p:nvSpPr>
        <p:spPr>
          <a:xfrm>
            <a:off x="539552" y="1420888"/>
            <a:ext cx="846094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oto Sans"/>
              <a:buNone/>
              <a:defRPr sz="2600" b="1" i="0" u="none" strike="noStrike" cap="none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</a:rPr>
              <a:t>Психологический портрет современного ребёнка</a:t>
            </a:r>
            <a:endParaRPr sz="4000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52E452-37CD-B93E-7FE4-FB320C1C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7864"/>
            <a:ext cx="9144000" cy="358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07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76EEA-9344-E082-6990-F52245ABF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id="{1C3DE0BD-7DB2-9C47-D5DB-BA13BD77FD36}"/>
              </a:ext>
            </a:extLst>
          </p:cNvPr>
          <p:cNvSpPr txBox="1">
            <a:spLocks noGrp="1"/>
          </p:cNvSpPr>
          <p:nvPr/>
        </p:nvSpPr>
        <p:spPr>
          <a:xfrm>
            <a:off x="344778" y="1403648"/>
            <a:ext cx="789962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Как ребёнок видит интернет?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AE8F111-9785-6B21-C7A5-06B5AE983CF4}"/>
              </a:ext>
            </a:extLst>
          </p:cNvPr>
          <p:cNvSpPr/>
          <p:nvPr/>
        </p:nvSpPr>
        <p:spPr>
          <a:xfrm flipV="1">
            <a:off x="4716016" y="2843808"/>
            <a:ext cx="0" cy="2209906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M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45984DB-81F7-3A11-6822-D53F087F72BF}"/>
              </a:ext>
            </a:extLst>
          </p:cNvPr>
          <p:cNvSpPr txBox="1"/>
          <p:nvPr/>
        </p:nvSpPr>
        <p:spPr>
          <a:xfrm>
            <a:off x="4341451" y="2195736"/>
            <a:ext cx="5115636" cy="6547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3381" lvl="1" indent="-331691" algn="l">
              <a:lnSpc>
                <a:spcPts val="4301"/>
              </a:lnSpc>
              <a:buFont typeface="Arial"/>
              <a:buChar char="•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Взрослый взгляд:</a:t>
            </a: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Опасность мошенников	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Потеря времени	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Угроза психике	</a:t>
            </a:r>
          </a:p>
          <a:p>
            <a:pPr marL="1326762" lvl="2" indent="-442254" algn="l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Зависимость	</a:t>
            </a:r>
          </a:p>
          <a:p>
            <a:pPr marL="884508" lvl="2" algn="l">
              <a:lnSpc>
                <a:spcPts val="4301"/>
              </a:lnSpc>
            </a:pPr>
            <a:endParaRPr lang="ru-RU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marL="663381" lvl="1" indent="-331691" algn="l">
              <a:lnSpc>
                <a:spcPts val="4301"/>
              </a:lnSpc>
              <a:buFont typeface="Arial"/>
              <a:buChar char="•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Детский взгляд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:</a:t>
            </a:r>
          </a:p>
          <a:p>
            <a:pPr marL="1326762" lvl="2" indent="-442254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Быстрый результат </a:t>
            </a:r>
          </a:p>
          <a:p>
            <a:pPr marL="1326762" lvl="2" indent="-442254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Иллюзия силы (суперспособности)</a:t>
            </a:r>
          </a:p>
          <a:p>
            <a:pPr marL="1326762" lvl="2" indent="-442254">
              <a:lnSpc>
                <a:spcPts val="4301"/>
              </a:lnSpc>
              <a:buFont typeface="Arial"/>
              <a:buChar char="⚬"/>
            </a:pPr>
            <a:r>
              <a:rPr lang="ru-RU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Общение и статус</a:t>
            </a:r>
            <a:r>
              <a:rPr lang="en-US" sz="2000" dirty="0">
                <a:solidFill>
                  <a:srgbClr val="14110F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.</a:t>
            </a:r>
          </a:p>
          <a:p>
            <a:pPr algn="l">
              <a:lnSpc>
                <a:spcPts val="4301"/>
              </a:lnSpc>
            </a:pPr>
            <a:endParaRPr lang="en-US" sz="2000" dirty="0">
              <a:solidFill>
                <a:srgbClr val="14110F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5EBE8BB4-58C6-77D5-4467-F67AB8546093}"/>
              </a:ext>
            </a:extLst>
          </p:cNvPr>
          <p:cNvSpPr/>
          <p:nvPr/>
        </p:nvSpPr>
        <p:spPr>
          <a:xfrm flipV="1">
            <a:off x="4716016" y="6084168"/>
            <a:ext cx="0" cy="2209906"/>
          </a:xfrm>
          <a:prstGeom prst="line">
            <a:avLst/>
          </a:prstGeom>
          <a:ln w="28575" cap="flat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M"/>
          </a:p>
        </p:txBody>
      </p:sp>
      <p:pic>
        <p:nvPicPr>
          <p:cNvPr id="6146" name="Picture 2" descr="Página 2 | Vetores de Boneca celular - Baixe vetores grátis de alta  qualidade do Freepik | Freepik">
            <a:extLst>
              <a:ext uri="{FF2B5EF4-FFF2-40B4-BE49-F238E27FC236}">
                <a16:creationId xmlns:a16="http://schemas.microsoft.com/office/drawing/2014/main" id="{D9B65918-18D9-B5A7-2789-215A2F5A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817" y="3006179"/>
            <a:ext cx="4154168" cy="492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837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77422-A261-0102-E691-5EFE3521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3;g3073e73b339_0_731">
            <a:extLst>
              <a:ext uri="{FF2B5EF4-FFF2-40B4-BE49-F238E27FC236}">
                <a16:creationId xmlns:a16="http://schemas.microsoft.com/office/drawing/2014/main" id="{BA17097A-6FDC-2405-5EB4-CCE31E29206D}"/>
              </a:ext>
            </a:extLst>
          </p:cNvPr>
          <p:cNvSpPr txBox="1">
            <a:spLocks noGrp="1"/>
          </p:cNvSpPr>
          <p:nvPr/>
        </p:nvSpPr>
        <p:spPr>
          <a:xfrm>
            <a:off x="323528" y="1187624"/>
            <a:ext cx="7899629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3000"/>
              <a:buFont typeface="Noto Sans"/>
              <a:buNone/>
              <a:defRPr sz="2600" b="1" i="0" u="none" strike="noStrike" cap="none">
                <a:solidFill>
                  <a:srgbClr val="6576FB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marL="3200400" marR="0" lvl="6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marL="3657600" marR="0" lvl="7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marL="4114800" marR="0" lvl="8" indent="-406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E3847"/>
              </a:buClr>
              <a:buSzPts val="2800"/>
              <a:buFont typeface="Noto Sans"/>
              <a:buChar char="•"/>
              <a:defRPr sz="2800" b="0" i="0" u="none" strike="noStrike" cap="none">
                <a:solidFill>
                  <a:srgbClr val="2E3847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3200" dirty="0">
                <a:solidFill>
                  <a:srgbClr val="002060"/>
                </a:solidFill>
              </a:rPr>
              <a:t>Как ребёнок видит интернет?</a:t>
            </a:r>
            <a:endParaRPr sz="32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223C2-452F-E0DF-AFB8-08E75DB90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311"/>
            <a:ext cx="9144000" cy="3634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D39730-AE5E-900F-EF54-425C86838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8064"/>
            <a:ext cx="9144000" cy="35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637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1539</Words>
  <Application>Microsoft Office PowerPoint</Application>
  <PresentationFormat>Произвольный</PresentationFormat>
  <Paragraphs>267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Noto Sans SemiBold</vt:lpstr>
      <vt:lpstr>quote-cjk-patch</vt:lpstr>
      <vt:lpstr>Wix Madefor Display</vt:lpstr>
      <vt:lpstr>Arial</vt:lpstr>
      <vt:lpstr>Calibri</vt:lpstr>
      <vt:lpstr>Cambria Math</vt:lpstr>
      <vt:lpstr>Fira Sans Bold</vt:lpstr>
      <vt:lpstr>Fira Sans Light</vt:lpstr>
      <vt:lpstr>Noto Sans</vt:lpstr>
      <vt:lpstr>Roboto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Мария Галкина</cp:lastModifiedBy>
  <cp:revision>47</cp:revision>
  <dcterms:modified xsi:type="dcterms:W3CDTF">2026-06-11T08:08:21Z</dcterms:modified>
</cp:coreProperties>
</file>